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6" r:id="rId6"/>
    <p:sldMasterId id="2147483692" r:id="rId7"/>
  </p:sldMasterIdLst>
  <p:notesMasterIdLst>
    <p:notesMasterId r:id="rId47"/>
  </p:notesMasterIdLst>
  <p:sldIdLst>
    <p:sldId id="2521" r:id="rId8"/>
    <p:sldId id="289" r:id="rId9"/>
    <p:sldId id="260" r:id="rId10"/>
    <p:sldId id="2145708102" r:id="rId11"/>
    <p:sldId id="1923" r:id="rId12"/>
    <p:sldId id="2145707298" r:id="rId13"/>
    <p:sldId id="2145707297" r:id="rId14"/>
    <p:sldId id="1946" r:id="rId15"/>
    <p:sldId id="2145707296" r:id="rId16"/>
    <p:sldId id="2145707299" r:id="rId17"/>
    <p:sldId id="2145707271" r:id="rId18"/>
    <p:sldId id="2145708103" r:id="rId19"/>
    <p:sldId id="256" r:id="rId20"/>
    <p:sldId id="3325" r:id="rId21"/>
    <p:sldId id="3326" r:id="rId22"/>
    <p:sldId id="4105" r:id="rId23"/>
    <p:sldId id="257" r:id="rId24"/>
    <p:sldId id="4107" r:id="rId25"/>
    <p:sldId id="4108" r:id="rId26"/>
    <p:sldId id="4106" r:id="rId27"/>
    <p:sldId id="2145708104" r:id="rId28"/>
    <p:sldId id="314" r:id="rId29"/>
    <p:sldId id="1579" r:id="rId30"/>
    <p:sldId id="1581" r:id="rId31"/>
    <p:sldId id="1582" r:id="rId32"/>
    <p:sldId id="1583" r:id="rId33"/>
    <p:sldId id="1580" r:id="rId34"/>
    <p:sldId id="1584" r:id="rId35"/>
    <p:sldId id="2145708105" r:id="rId36"/>
    <p:sldId id="285" r:id="rId37"/>
    <p:sldId id="258" r:id="rId38"/>
    <p:sldId id="2145708106" r:id="rId39"/>
    <p:sldId id="262" r:id="rId40"/>
    <p:sldId id="287" r:id="rId41"/>
    <p:sldId id="261" r:id="rId42"/>
    <p:sldId id="286" r:id="rId43"/>
    <p:sldId id="259" r:id="rId44"/>
    <p:sldId id="2145708107" r:id="rId45"/>
    <p:sldId id="214570810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6B4"/>
    <a:srgbClr val="2E3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4EA79-EF96-6AFC-FC4A-37EA96E83762}" v="27" dt="2026-01-14T11:58:46.459"/>
    <p1510:client id="{604A4986-E8AD-D9EE-C6AB-48F69BFD372E}" v="96" dt="2026-01-14T09:12:51.666"/>
    <p1510:client id="{A2C80C32-6866-1378-CF1E-1D0C32D151F9}" v="3" dt="2026-01-13T15:54:50.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Cornish" userId="S::eleanor.cornish@nasp.info::f3ad3996-1a43-4cec-b816-dc5105851b64" providerId="AD" clId="Web-{A2C80C32-6866-1378-CF1E-1D0C32D151F9}"/>
    <pc:docChg chg="addSld sldOrd">
      <pc:chgData name="Eleanor Cornish" userId="S::eleanor.cornish@nasp.info::f3ad3996-1a43-4cec-b816-dc5105851b64" providerId="AD" clId="Web-{A2C80C32-6866-1378-CF1E-1D0C32D151F9}" dt="2026-01-13T15:54:50.702" v="2"/>
      <pc:docMkLst>
        <pc:docMk/>
      </pc:docMkLst>
      <pc:sldChg chg="ord">
        <pc:chgData name="Eleanor Cornish" userId="S::eleanor.cornish@nasp.info::f3ad3996-1a43-4cec-b816-dc5105851b64" providerId="AD" clId="Web-{A2C80C32-6866-1378-CF1E-1D0C32D151F9}" dt="2026-01-13T15:54:50.702" v="2"/>
        <pc:sldMkLst>
          <pc:docMk/>
          <pc:sldMk cId="3145739151" sldId="259"/>
        </pc:sldMkLst>
      </pc:sldChg>
      <pc:sldChg chg="add">
        <pc:chgData name="Eleanor Cornish" userId="S::eleanor.cornish@nasp.info::f3ad3996-1a43-4cec-b816-dc5105851b64" providerId="AD" clId="Web-{A2C80C32-6866-1378-CF1E-1D0C32D151F9}" dt="2026-01-13T15:53:59.949" v="0"/>
        <pc:sldMkLst>
          <pc:docMk/>
          <pc:sldMk cId="93822399" sldId="2145708107"/>
        </pc:sldMkLst>
      </pc:sldChg>
      <pc:sldChg chg="add">
        <pc:chgData name="Eleanor Cornish" userId="S::eleanor.cornish@nasp.info::f3ad3996-1a43-4cec-b816-dc5105851b64" providerId="AD" clId="Web-{A2C80C32-6866-1378-CF1E-1D0C32D151F9}" dt="2026-01-13T15:54:09.621" v="1"/>
        <pc:sldMkLst>
          <pc:docMk/>
          <pc:sldMk cId="3803352418" sldId="2145708108"/>
        </pc:sldMkLst>
      </pc:sldChg>
      <pc:sldMasterChg chg="addSldLayout">
        <pc:chgData name="Eleanor Cornish" userId="S::eleanor.cornish@nasp.info::f3ad3996-1a43-4cec-b816-dc5105851b64" providerId="AD" clId="Web-{A2C80C32-6866-1378-CF1E-1D0C32D151F9}" dt="2026-01-13T15:53:59.949" v="0"/>
        <pc:sldMasterMkLst>
          <pc:docMk/>
          <pc:sldMasterMk cId="2016745011" sldId="2147483663"/>
        </pc:sldMasterMkLst>
        <pc:sldLayoutChg chg="add replId">
          <pc:chgData name="Eleanor Cornish" userId="S::eleanor.cornish@nasp.info::f3ad3996-1a43-4cec-b816-dc5105851b64" providerId="AD" clId="Web-{A2C80C32-6866-1378-CF1E-1D0C32D151F9}" dt="2026-01-13T15:53:59.949" v="0"/>
          <pc:sldLayoutMkLst>
            <pc:docMk/>
            <pc:sldMasterMk cId="2016745011" sldId="2147483663"/>
            <pc:sldLayoutMk cId="4040285710" sldId="2147483716"/>
          </pc:sldLayoutMkLst>
        </pc:sldLayoutChg>
      </pc:sldMasterChg>
    </pc:docChg>
  </pc:docChgLst>
  <pc:docChgLst>
    <pc:chgData name="Monica Boulton" userId="S::monica.boulton@nasp.info::1eba198f-03e4-47d0-a342-fbd75821814c" providerId="AD" clId="Web-{604A4986-E8AD-D9EE-C6AB-48F69BFD372E}"/>
    <pc:docChg chg="modSld">
      <pc:chgData name="Monica Boulton" userId="S::monica.boulton@nasp.info::1eba198f-03e4-47d0-a342-fbd75821814c" providerId="AD" clId="Web-{604A4986-E8AD-D9EE-C6AB-48F69BFD372E}" dt="2026-01-14T09:12:51.666" v="80" actId="1076"/>
      <pc:docMkLst>
        <pc:docMk/>
      </pc:docMkLst>
      <pc:sldChg chg="modSp">
        <pc:chgData name="Monica Boulton" userId="S::monica.boulton@nasp.info::1eba198f-03e4-47d0-a342-fbd75821814c" providerId="AD" clId="Web-{604A4986-E8AD-D9EE-C6AB-48F69BFD372E}" dt="2026-01-14T09:12:51.666" v="80" actId="1076"/>
        <pc:sldMkLst>
          <pc:docMk/>
          <pc:sldMk cId="1674675261" sldId="260"/>
        </pc:sldMkLst>
        <pc:spChg chg="mod">
          <ac:chgData name="Monica Boulton" userId="S::monica.boulton@nasp.info::1eba198f-03e4-47d0-a342-fbd75821814c" providerId="AD" clId="Web-{604A4986-E8AD-D9EE-C6AB-48F69BFD372E}" dt="2026-01-14T09:12:51.666" v="80" actId="1076"/>
          <ac:spMkLst>
            <pc:docMk/>
            <pc:sldMk cId="1674675261" sldId="260"/>
            <ac:spMk id="2" creationId="{3E4DE162-168A-3D4C-8EC0-7286CD1E58DA}"/>
          </ac:spMkLst>
        </pc:spChg>
      </pc:sldChg>
      <pc:sldChg chg="addSp modSp">
        <pc:chgData name="Monica Boulton" userId="S::monica.boulton@nasp.info::1eba198f-03e4-47d0-a342-fbd75821814c" providerId="AD" clId="Web-{604A4986-E8AD-D9EE-C6AB-48F69BFD372E}" dt="2026-01-14T08:38:58.111" v="79" actId="20577"/>
        <pc:sldMkLst>
          <pc:docMk/>
          <pc:sldMk cId="3803352418" sldId="2145708108"/>
        </pc:sldMkLst>
        <pc:spChg chg="mod">
          <ac:chgData name="Monica Boulton" userId="S::monica.boulton@nasp.info::1eba198f-03e4-47d0-a342-fbd75821814c" providerId="AD" clId="Web-{604A4986-E8AD-D9EE-C6AB-48F69BFD372E}" dt="2026-01-14T08:32:56.765" v="0" actId="1076"/>
          <ac:spMkLst>
            <pc:docMk/>
            <pc:sldMk cId="3803352418" sldId="2145708108"/>
            <ac:spMk id="2" creationId="{535399DC-1492-F567-F033-0A5F2440190D}"/>
          </ac:spMkLst>
        </pc:spChg>
        <pc:spChg chg="add mod">
          <ac:chgData name="Monica Boulton" userId="S::monica.boulton@nasp.info::1eba198f-03e4-47d0-a342-fbd75821814c" providerId="AD" clId="Web-{604A4986-E8AD-D9EE-C6AB-48F69BFD372E}" dt="2026-01-14T08:37:20.222" v="35"/>
          <ac:spMkLst>
            <pc:docMk/>
            <pc:sldMk cId="3803352418" sldId="2145708108"/>
            <ac:spMk id="3" creationId="{73895283-CAB6-9724-62F8-1EBB2EFB0FAD}"/>
          </ac:spMkLst>
        </pc:spChg>
        <pc:spChg chg="mod">
          <ac:chgData name="Monica Boulton" userId="S::monica.boulton@nasp.info::1eba198f-03e4-47d0-a342-fbd75821814c" providerId="AD" clId="Web-{604A4986-E8AD-D9EE-C6AB-48F69BFD372E}" dt="2026-01-14T08:38:58.111" v="79" actId="20577"/>
          <ac:spMkLst>
            <pc:docMk/>
            <pc:sldMk cId="3803352418" sldId="2145708108"/>
            <ac:spMk id="4" creationId="{F5EA6C0B-3B56-6747-197D-A3D791C5185F}"/>
          </ac:spMkLst>
        </pc:spChg>
        <pc:spChg chg="add mod">
          <ac:chgData name="Monica Boulton" userId="S::monica.boulton@nasp.info::1eba198f-03e4-47d0-a342-fbd75821814c" providerId="AD" clId="Web-{604A4986-E8AD-D9EE-C6AB-48F69BFD372E}" dt="2026-01-14T08:37:04.238" v="34" actId="1076"/>
          <ac:spMkLst>
            <pc:docMk/>
            <pc:sldMk cId="3803352418" sldId="2145708108"/>
            <ac:spMk id="5" creationId="{DD92A41A-2940-249D-7C25-C876BC4B5D9A}"/>
          </ac:spMkLst>
        </pc:spChg>
        <pc:spChg chg="mod">
          <ac:chgData name="Monica Boulton" userId="S::monica.boulton@nasp.info::1eba198f-03e4-47d0-a342-fbd75821814c" providerId="AD" clId="Web-{604A4986-E8AD-D9EE-C6AB-48F69BFD372E}" dt="2026-01-14T08:37:39.894" v="54" actId="20577"/>
          <ac:spMkLst>
            <pc:docMk/>
            <pc:sldMk cId="3803352418" sldId="2145708108"/>
            <ac:spMk id="13" creationId="{171C6C57-B565-67CC-E90B-849FBB79D5B8}"/>
          </ac:spMkLst>
        </pc:spChg>
      </pc:sldChg>
    </pc:docChg>
  </pc:docChgLst>
  <pc:docChgLst>
    <pc:chgData name="Audrey Briggs" userId="S::audrey.briggs@nasp.info::2ae49fc4-eebb-47a3-9223-7d4c7d96385a" providerId="AD" clId="Web-{4B74EA79-EF96-6AFC-FC4A-37EA96E83762}"/>
    <pc:docChg chg="modSld modMainMaster">
      <pc:chgData name="Audrey Briggs" userId="S::audrey.briggs@nasp.info::2ae49fc4-eebb-47a3-9223-7d4c7d96385a" providerId="AD" clId="Web-{4B74EA79-EF96-6AFC-FC4A-37EA96E83762}" dt="2026-01-14T11:58:46.459" v="25" actId="20577"/>
      <pc:docMkLst>
        <pc:docMk/>
      </pc:docMkLst>
      <pc:sldChg chg="modTransition">
        <pc:chgData name="Audrey Briggs" userId="S::audrey.briggs@nasp.info::2ae49fc4-eebb-47a3-9223-7d4c7d96385a" providerId="AD" clId="Web-{4B74EA79-EF96-6AFC-FC4A-37EA96E83762}" dt="2026-01-14T11:55:19.535" v="0"/>
        <pc:sldMkLst>
          <pc:docMk/>
          <pc:sldMk cId="3830231407" sldId="1923"/>
        </pc:sldMkLst>
      </pc:sldChg>
      <pc:sldChg chg="modTransition">
        <pc:chgData name="Audrey Briggs" userId="S::audrey.briggs@nasp.info::2ae49fc4-eebb-47a3-9223-7d4c7d96385a" providerId="AD" clId="Web-{4B74EA79-EF96-6AFC-FC4A-37EA96E83762}" dt="2026-01-14T11:55:19.535" v="0"/>
        <pc:sldMkLst>
          <pc:docMk/>
          <pc:sldMk cId="3418343003" sldId="1946"/>
        </pc:sldMkLst>
      </pc:sldChg>
      <pc:sldChg chg="modTransition">
        <pc:chgData name="Audrey Briggs" userId="S::audrey.briggs@nasp.info::2ae49fc4-eebb-47a3-9223-7d4c7d96385a" providerId="AD" clId="Web-{4B74EA79-EF96-6AFC-FC4A-37EA96E83762}" dt="2026-01-14T11:55:19.535" v="0"/>
        <pc:sldMkLst>
          <pc:docMk/>
          <pc:sldMk cId="364682922" sldId="2145707271"/>
        </pc:sldMkLst>
      </pc:sldChg>
      <pc:sldChg chg="modTransition">
        <pc:chgData name="Audrey Briggs" userId="S::audrey.briggs@nasp.info::2ae49fc4-eebb-47a3-9223-7d4c7d96385a" providerId="AD" clId="Web-{4B74EA79-EF96-6AFC-FC4A-37EA96E83762}" dt="2026-01-14T11:55:19.535" v="0"/>
        <pc:sldMkLst>
          <pc:docMk/>
          <pc:sldMk cId="3088654071" sldId="2145707296"/>
        </pc:sldMkLst>
      </pc:sldChg>
      <pc:sldChg chg="modTransition">
        <pc:chgData name="Audrey Briggs" userId="S::audrey.briggs@nasp.info::2ae49fc4-eebb-47a3-9223-7d4c7d96385a" providerId="AD" clId="Web-{4B74EA79-EF96-6AFC-FC4A-37EA96E83762}" dt="2026-01-14T11:55:19.535" v="0"/>
        <pc:sldMkLst>
          <pc:docMk/>
          <pc:sldMk cId="3739060015" sldId="2145707297"/>
        </pc:sldMkLst>
      </pc:sldChg>
      <pc:sldChg chg="modTransition">
        <pc:chgData name="Audrey Briggs" userId="S::audrey.briggs@nasp.info::2ae49fc4-eebb-47a3-9223-7d4c7d96385a" providerId="AD" clId="Web-{4B74EA79-EF96-6AFC-FC4A-37EA96E83762}" dt="2026-01-14T11:55:19.535" v="0"/>
        <pc:sldMkLst>
          <pc:docMk/>
          <pc:sldMk cId="4153519790" sldId="2145707298"/>
        </pc:sldMkLst>
      </pc:sldChg>
      <pc:sldChg chg="modTransition">
        <pc:chgData name="Audrey Briggs" userId="S::audrey.briggs@nasp.info::2ae49fc4-eebb-47a3-9223-7d4c7d96385a" providerId="AD" clId="Web-{4B74EA79-EF96-6AFC-FC4A-37EA96E83762}" dt="2026-01-14T11:55:19.535" v="0"/>
        <pc:sldMkLst>
          <pc:docMk/>
          <pc:sldMk cId="1715160652" sldId="2145707299"/>
        </pc:sldMkLst>
      </pc:sldChg>
      <pc:sldChg chg="modSp">
        <pc:chgData name="Audrey Briggs" userId="S::audrey.briggs@nasp.info::2ae49fc4-eebb-47a3-9223-7d4c7d96385a" providerId="AD" clId="Web-{4B74EA79-EF96-6AFC-FC4A-37EA96E83762}" dt="2026-01-14T11:58:46.459" v="25" actId="20577"/>
        <pc:sldMkLst>
          <pc:docMk/>
          <pc:sldMk cId="3803352418" sldId="2145708108"/>
        </pc:sldMkLst>
        <pc:spChg chg="mod">
          <ac:chgData name="Audrey Briggs" userId="S::audrey.briggs@nasp.info::2ae49fc4-eebb-47a3-9223-7d4c7d96385a" providerId="AD" clId="Web-{4B74EA79-EF96-6AFC-FC4A-37EA96E83762}" dt="2026-01-14T11:58:46.459" v="25" actId="20577"/>
          <ac:spMkLst>
            <pc:docMk/>
            <pc:sldMk cId="3803352418" sldId="2145708108"/>
            <ac:spMk id="4" creationId="{F5EA6C0B-3B56-6747-197D-A3D791C5185F}"/>
          </ac:spMkLst>
        </pc:spChg>
      </pc:sldChg>
      <pc:sldMasterChg chg="modTransition modSldLayout">
        <pc:chgData name="Audrey Briggs" userId="S::audrey.briggs@nasp.info::2ae49fc4-eebb-47a3-9223-7d4c7d96385a" providerId="AD" clId="Web-{4B74EA79-EF96-6AFC-FC4A-37EA96E83762}" dt="2026-01-14T11:55:19.535" v="0"/>
        <pc:sldMasterMkLst>
          <pc:docMk/>
          <pc:sldMasterMk cId="3181882545" sldId="2147483692"/>
        </pc:sldMasterMkLst>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745402811" sldId="2147483694"/>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1821211502" sldId="2147483695"/>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048353820" sldId="2147483696"/>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504792526" sldId="2147483697"/>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345894129" sldId="2147483698"/>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50893022" sldId="2147483699"/>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536711022" sldId="2147483700"/>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81571027" sldId="2147483701"/>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360945976" sldId="2147483702"/>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364785222" sldId="2147483703"/>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957117664" sldId="2147483704"/>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2661197339" sldId="2147483705"/>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495213654" sldId="2147483706"/>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828540081" sldId="2147483707"/>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4263751411" sldId="2147483708"/>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501277360" sldId="2147483709"/>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1818873635" sldId="2147483710"/>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981604639" sldId="2147483711"/>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094183319" sldId="2147483712"/>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238158457" sldId="2147483713"/>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3907623549" sldId="2147483714"/>
          </pc:sldLayoutMkLst>
        </pc:sldLayoutChg>
        <pc:sldLayoutChg chg="modTransition">
          <pc:chgData name="Audrey Briggs" userId="S::audrey.briggs@nasp.info::2ae49fc4-eebb-47a3-9223-7d4c7d96385a" providerId="AD" clId="Web-{4B74EA79-EF96-6AFC-FC4A-37EA96E83762}" dt="2026-01-14T11:55:19.535" v="0"/>
          <pc:sldLayoutMkLst>
            <pc:docMk/>
            <pc:sldMasterMk cId="3181882545" sldId="2147483692"/>
            <pc:sldLayoutMk cId="1576262655"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64DE-C02D-6843-BBCC-C9D810A0EEAB}"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CAA3C-98AB-D349-9AB1-CEAD3372FDDB}" type="slidenum">
              <a:rPr lang="en-US" smtClean="0"/>
              <a:t>‹#›</a:t>
            </a:fld>
            <a:endParaRPr lang="en-US"/>
          </a:p>
        </p:txBody>
      </p:sp>
    </p:spTree>
    <p:extLst>
      <p:ext uri="{BB962C8B-B14F-4D97-AF65-F5344CB8AC3E}">
        <p14:creationId xmlns:p14="http://schemas.microsoft.com/office/powerpoint/2010/main" val="2855485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NHSE – developed general JD</a:t>
            </a:r>
          </a:p>
          <a:p>
            <a:r>
              <a:rPr lang="en-GB"/>
              <a:t>Essential skills and knowledge means the SPLW draws from many different backgrounds </a:t>
            </a:r>
          </a:p>
          <a:p>
            <a:r>
              <a:rPr lang="en-GB"/>
              <a:t>Adds to the richness of the role and an emerging SPLW team supporting a PCN and primary care </a:t>
            </a:r>
          </a:p>
          <a:p>
            <a:r>
              <a:rPr lang="en-GB"/>
              <a:t>Knowledge of locality is essential to success of the SPLW – connecting function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002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as we know the role is demanding – because of its breadth of support</a:t>
            </a:r>
          </a:p>
          <a:p>
            <a:r>
              <a:rPr lang="en-GB"/>
              <a:t>Some of the areas that people need support with </a:t>
            </a:r>
          </a:p>
          <a:p>
            <a:r>
              <a:rPr lang="en-GB"/>
              <a:t>Jack of all trades but master of none,  - this is the strength and superpower of the link worker </a:t>
            </a:r>
          </a:p>
          <a:p>
            <a:r>
              <a:rPr lang="en-GB"/>
              <a:t>Truly focus on the what matters to you conversation  - only role in primary care whose sole focus is what the person presents with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0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it’s because of this breadth that the link workers L&amp;D is so important</a:t>
            </a:r>
          </a:p>
          <a:p>
            <a:r>
              <a:rPr lang="en-GB"/>
              <a:t>If a link worker has a well designed and available suite of L&amp;D support – more likely to stay, can manage demanding workloads with better boundaries, keeps patient and link worker safer, can deliver high quality service where patients leave better equipped to self-serve in the future – reducing demand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775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needs to cover such a wide range of  L&amp;D – information/ knowledge as well as formalised training &amp; supervision </a:t>
            </a:r>
          </a:p>
          <a:p>
            <a:r>
              <a:rPr lang="en-GB"/>
              <a:t>Key to note for the link worker that some time regularly dedicated to building and maintaining a knowledge base of the VCFSE and community offers – not a one off – offers change over time  - part of building local social capital – of both the individual they support and the community – therefore building resilience </a:t>
            </a:r>
          </a:p>
          <a:p>
            <a:r>
              <a:rPr lang="en-GB"/>
              <a:t>Supervision and peer support is key – challenging caseloads – numbers and presentations – need primary care to understand SP and also keep link worker and individual safe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2320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Framework is key guidance document for anyone employing a link worker</a:t>
            </a:r>
          </a:p>
          <a:p>
            <a:r>
              <a:rPr lang="en-GB"/>
              <a:t>Good for link workers to work to themselves as well</a:t>
            </a:r>
          </a:p>
          <a:p>
            <a:endParaRPr lang="en-GB"/>
          </a:p>
          <a:p>
            <a:r>
              <a:rPr lang="en-GB"/>
              <a:t>Key skill is coaching/motivational interviewing </a:t>
            </a:r>
          </a:p>
          <a:p>
            <a:r>
              <a:rPr lang="en-GB"/>
              <a:t>Key facilitator of behaviour change for people</a:t>
            </a:r>
          </a:p>
          <a:p>
            <a:r>
              <a:rPr lang="en-GB"/>
              <a:t>Shifts from “do to” to support with </a:t>
            </a:r>
          </a:p>
          <a:p>
            <a:r>
              <a:rPr lang="en-GB"/>
              <a:t>Helps in </a:t>
            </a:r>
            <a:r>
              <a:rPr lang="en-GB" err="1"/>
              <a:t>boundaried</a:t>
            </a:r>
            <a:r>
              <a:rPr lang="en-GB"/>
              <a:t> support – maintaining safety of link worker and person</a:t>
            </a:r>
          </a:p>
          <a:p>
            <a:r>
              <a:rPr lang="en-GB"/>
              <a:t>Keeps “responsibility for change with the person and not the link worker </a:t>
            </a:r>
          </a:p>
          <a:p>
            <a:endParaRPr lang="en-GB"/>
          </a:p>
          <a:p>
            <a:r>
              <a:rPr lang="en-GB"/>
              <a:t>2 day and 4 day courses </a:t>
            </a:r>
          </a:p>
          <a:p>
            <a:r>
              <a:rPr lang="en-GB"/>
              <a:t>PCI – accredited providers – ICF International Coaching Federation and EMCC European Mentoring and Coaching Council</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097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Recognised need for national course on SP </a:t>
            </a:r>
          </a:p>
          <a:p>
            <a:r>
              <a:rPr lang="en-GB"/>
              <a:t>Not limited to aspiring or current link workers to attend – commissioners and managers </a:t>
            </a:r>
          </a:p>
          <a:p>
            <a:r>
              <a:rPr lang="en-GB"/>
              <a:t>PCI accredited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878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12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Tx/>
              <a:buNone/>
            </a:pPr>
            <a:endParaRPr lang="en-GB" b="0"/>
          </a:p>
          <a:p>
            <a:pPr marL="0" indent="0">
              <a:buFontTx/>
              <a:buNone/>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45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b="1"/>
          </a:p>
          <a:p>
            <a:pPr marL="0" indent="0">
              <a:buFont typeface="Arial" panose="020B0604020202020204" pitchFamily="34" charset="0"/>
              <a:buNone/>
            </a:pPr>
            <a:endParaRPr lang="en-GB" b="1"/>
          </a:p>
          <a:p>
            <a:endParaRPr lang="en-GB" b="1"/>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7409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9671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b="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2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894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6240C-87E9-42D4-ACBD-FCE4556613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195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71F5-7952-F057-A98D-24C5E27E8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56854-629D-8752-C59E-B144BECDB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020BF-EF97-F320-994E-6D4FFD0DC69A}"/>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365A368D-FE8C-D5A8-C96F-8C999033F9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2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39084-DC40-627B-943A-E80422706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BA847-8BBE-E99A-420A-555B1D7D6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1B4B9-CAB3-705F-8886-7B718D2EFCC2}"/>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7C5DF0FB-6857-7752-D54A-6436462CE9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2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8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2E77-3066-2D49-97DC-9A222BF41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80202-7819-757E-3D23-38ADEBD1D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D9CFF-AB58-7C63-4BE2-9355B9A3E755}"/>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CDE98420-0089-04B7-2E6D-51427046DB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96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56E29-88AC-7487-D747-F9481761F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18B1C-5FD3-7BA3-70D0-10D8761F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EDE2C-2592-5E45-C580-09EF69513F10}"/>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24A6D74F-D218-2CB1-2173-555A55BE3F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2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2019 NHSE  - L&amp;D at heart of English model of SP </a:t>
            </a:r>
          </a:p>
          <a:p>
            <a:r>
              <a:rPr lang="en-GB"/>
              <a:t>Collaboratively developed model</a:t>
            </a:r>
          </a:p>
          <a:p>
            <a:r>
              <a:rPr lang="en-GB"/>
              <a:t>Rooted in community  - VCFSE central &amp; ABCD approaches </a:t>
            </a:r>
          </a:p>
          <a:p>
            <a:r>
              <a:rPr lang="en-GB"/>
              <a:t>Part of whole system SP approach </a:t>
            </a:r>
          </a:p>
          <a:p>
            <a:r>
              <a:rPr lang="en-GB"/>
              <a:t>Strength/asset-based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B9686-F587-4325-942C-BF03AAA718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09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7484-5404-CBD7-29B1-674F046A9D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84FDF1-BAAF-8897-36B3-209D7D7D5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211270-AC36-8045-C0A2-9922F2986AA6}"/>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ED0A32C7-A18A-29C0-FB14-4A1CA4A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D2240-FC40-FF14-8CC8-FA0398DA1804}"/>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5888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540-4FA3-14F3-5E05-5382424CFA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0C99C1-CAF3-6E92-6F0D-F6682E730C4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E6D552-7543-7D15-577E-F05EC5D56C61}"/>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5525A917-605C-BF5A-773E-7B2A6DE61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CAB7-4F9A-1B4A-72D4-2C8D9ED1A51F}"/>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96194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6814E-77EB-D474-13BD-4669DC4EA1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6FA31D-2657-62B8-CEDB-53465BD003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6DE607-C740-798B-ADB5-20A7382C416D}"/>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A359347F-29E8-74CA-E374-A35354D21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63A63-7FC4-D3D3-7A14-94AB1517AEA5}"/>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86184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89712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6155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78583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6F42-0FC0-DE95-20C9-6CDCE80A7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4B7714-ABAF-60B0-0B3E-06CE3AD7D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DC0359-DFE5-8305-CB2F-15A8E11B320D}"/>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41550F83-1A0A-7C54-DEBC-D32DA80D4A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6B1B1C-A0B9-88F4-5F1F-C422D8996AB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28049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163E-A547-BC51-861A-1F3D8A94A6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5D7582-A837-1FA5-C013-5B5A721A8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A5809D-6149-0805-6625-98E706B5615E}"/>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B17A21C5-D06B-D73F-8904-C52D18BF88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04816-534E-4A62-4AC7-92A5E304978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729029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7FF8-60ED-9DE0-BB77-8BC72CF26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64D04E-2B6B-25E8-7ABE-151BEFF873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A5DDC6-EBFB-16E4-E54C-008DAA4BDF4C}"/>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EA46AEF1-8965-1943-4EB0-983F73444B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406A1A-EC04-2142-1E82-6E2D889B0791}"/>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563936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F34B-00A0-0A5D-482C-38E290185F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B37A9B-FE91-7283-2F45-51AD0ECC86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8F5A4D-1ABA-320F-335B-A00EA21DB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AB193B-EEED-BF0E-A1DF-BAA39E00FB8C}"/>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6" name="Footer Placeholder 5">
            <a:extLst>
              <a:ext uri="{FF2B5EF4-FFF2-40B4-BE49-F238E27FC236}">
                <a16:creationId xmlns:a16="http://schemas.microsoft.com/office/drawing/2014/main" id="{213F780E-95E3-13B9-FDD3-B325A340BC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5E953F-E47D-738C-BEE3-F3624621B61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090171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3EA7-6B31-D41E-FA91-1527B9BBDC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53F5E2-1CC8-770A-458C-86A36DF1B3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4D01A-DBBC-4575-F472-F9CA2303E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1E4AC1-5FA5-0A8B-4B40-7CABCF964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50BFEE-2DDB-ED1F-282D-F9701E608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1D510-506A-B6F7-52E9-13C3CBB33105}"/>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8" name="Footer Placeholder 7">
            <a:extLst>
              <a:ext uri="{FF2B5EF4-FFF2-40B4-BE49-F238E27FC236}">
                <a16:creationId xmlns:a16="http://schemas.microsoft.com/office/drawing/2014/main" id="{CF7B68F6-A105-931E-81C5-A7C81B09C7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DB378-25DE-BBF2-56DA-7B86EE76C51F}"/>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47470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279A-4DF1-BA13-13E5-9E564F09C6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7A35E6-507C-229F-3FE6-F70562FA1E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94FFCC-6796-7F8C-8B82-BD21F255CDE4}"/>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E90C3117-834C-1E42-69BA-F1BAC390D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E14C9-3482-7394-DEB3-AD4AAC399A7B}"/>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4160237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FFB3-FABC-F02A-79B1-93902D8791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F31F5C-4840-B2DC-C61B-17CE0B241EBC}"/>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4" name="Footer Placeholder 3">
            <a:extLst>
              <a:ext uri="{FF2B5EF4-FFF2-40B4-BE49-F238E27FC236}">
                <a16:creationId xmlns:a16="http://schemas.microsoft.com/office/drawing/2014/main" id="{5427C7A0-7AC0-1412-24CD-84328DE93E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77DB7C-43D3-6CBF-D5F4-71B4B09AD2E3}"/>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21637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1EB1D-FC93-F95D-2740-1BD2570B4F2B}"/>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3" name="Footer Placeholder 2">
            <a:extLst>
              <a:ext uri="{FF2B5EF4-FFF2-40B4-BE49-F238E27FC236}">
                <a16:creationId xmlns:a16="http://schemas.microsoft.com/office/drawing/2014/main" id="{FFE0C5A8-DC9E-5EB9-41D7-B082468007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9C5941-75C9-83E9-5DDD-62ABEFEB9C9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22094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6925-1406-A09B-FFA0-5F4DFB523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96C0AD-317C-593D-C291-4304D3B76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1A39FE-9662-4488-895B-9A0C04DC1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22636-6F23-AB61-8F11-6D2AEF9CAA35}"/>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6" name="Footer Placeholder 5">
            <a:extLst>
              <a:ext uri="{FF2B5EF4-FFF2-40B4-BE49-F238E27FC236}">
                <a16:creationId xmlns:a16="http://schemas.microsoft.com/office/drawing/2014/main" id="{B96DC298-5406-AD98-5256-FEEF10F547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C5EA98-6FC2-E783-ED89-6ABDF1FF3460}"/>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3881430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99A7-80A3-4909-5CB1-0F331B37D4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825C42-65B3-C9F8-417C-1820ED001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3BE755-AFA0-C85A-CC1F-444C469E6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EC675-BA4F-F51B-AEBA-5C9AFAF751FC}"/>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6" name="Footer Placeholder 5">
            <a:extLst>
              <a:ext uri="{FF2B5EF4-FFF2-40B4-BE49-F238E27FC236}">
                <a16:creationId xmlns:a16="http://schemas.microsoft.com/office/drawing/2014/main" id="{12962B82-B1DE-A7A8-BED0-D89D82689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40BE62-FCAD-8817-CE10-45DE542926E9}"/>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200403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CE2-B3AA-C666-CF67-44AE3DAEA8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06E37-044C-A729-7195-704A1FC2C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B2AE63-7E71-293F-7201-2AAC6EFA548D}"/>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15A80EBE-75E9-7C40-C8F2-A7AC669E3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465C2E-DF23-3546-18F7-A74D6127A84A}"/>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147744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0DB6FB-FD46-0A0C-9850-E2E87C8BE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1791B5-7DF3-8FCA-FB4D-A291F35018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9107A-3ADC-E777-184D-B2B9FB1AB4B8}"/>
              </a:ext>
            </a:extLst>
          </p:cNvPr>
          <p:cNvSpPr>
            <a:spLocks noGrp="1"/>
          </p:cNvSpPr>
          <p:nvPr>
            <p:ph type="dt" sz="half" idx="10"/>
          </p:nvPr>
        </p:nvSpPr>
        <p:spPr/>
        <p:txBody>
          <a:body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C9EB4EC2-312B-4D51-84BD-A62A487DC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4A74FE-5056-0057-BF1F-5C97B1565A95}"/>
              </a:ext>
            </a:extLst>
          </p:cNvPr>
          <p:cNvSpPr>
            <a:spLocks noGrp="1"/>
          </p:cNvSpPr>
          <p:nvPr>
            <p:ph type="sldNum" sz="quarter" idx="12"/>
          </p:nvPr>
        </p:nvSpPr>
        <p:spPr/>
        <p:txBody>
          <a:bodyPr/>
          <a:lstStyle/>
          <a:p>
            <a:fld id="{559FD881-441C-4157-8069-08435632DDF0}" type="slidenum">
              <a:rPr lang="en-GB" smtClean="0"/>
              <a:t>‹#›</a:t>
            </a:fld>
            <a:endParaRPr lang="en-GB"/>
          </a:p>
        </p:txBody>
      </p:sp>
    </p:spTree>
    <p:extLst>
      <p:ext uri="{BB962C8B-B14F-4D97-AF65-F5344CB8AC3E}">
        <p14:creationId xmlns:p14="http://schemas.microsoft.com/office/powerpoint/2010/main" val="5488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7" name="Rectangle 6">
            <a:extLst>
              <a:ext uri="{FF2B5EF4-FFF2-40B4-BE49-F238E27FC236}">
                <a16:creationId xmlns:a16="http://schemas.microsoft.com/office/drawing/2014/main" id="{B8E3D471-F942-1933-53DA-E2B67273C816}"/>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CCE52E-12B7-40F7-69E5-7DCCAF6A8F38}"/>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Tree>
    <p:extLst>
      <p:ext uri="{BB962C8B-B14F-4D97-AF65-F5344CB8AC3E}">
        <p14:creationId xmlns:p14="http://schemas.microsoft.com/office/powerpoint/2010/main" val="1472280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4040285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7" name="Rectangle 6">
            <a:extLst>
              <a:ext uri="{FF2B5EF4-FFF2-40B4-BE49-F238E27FC236}">
                <a16:creationId xmlns:a16="http://schemas.microsoft.com/office/drawing/2014/main" id="{B8E3D471-F942-1933-53DA-E2B67273C816}"/>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CCE52E-12B7-40F7-69E5-7DCCAF6A8F38}"/>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Tree>
    <p:extLst>
      <p:ext uri="{BB962C8B-B14F-4D97-AF65-F5344CB8AC3E}">
        <p14:creationId xmlns:p14="http://schemas.microsoft.com/office/powerpoint/2010/main" val="3270459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artner logo)">
    <p:spTree>
      <p:nvGrpSpPr>
        <p:cNvPr id="1" name=""/>
        <p:cNvGrpSpPr/>
        <p:nvPr/>
      </p:nvGrpSpPr>
      <p:grpSpPr>
        <a:xfrm>
          <a:off x="0" y="0"/>
          <a:ext cx="0" cy="0"/>
          <a:chOff x="0" y="0"/>
          <a:chExt cx="0" cy="0"/>
        </a:xfrm>
      </p:grpSpPr>
      <p:pic>
        <p:nvPicPr>
          <p:cNvPr id="34" name="Picture 33" descr="A crowd of people walking&#10;&#10;Description automatically generated">
            <a:extLst>
              <a:ext uri="{FF2B5EF4-FFF2-40B4-BE49-F238E27FC236}">
                <a16:creationId xmlns:a16="http://schemas.microsoft.com/office/drawing/2014/main" id="{E0F0CFAD-63D7-C8BE-51E2-98A5A95904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40839"/>
          <a:stretch/>
        </p:blipFill>
        <p:spPr>
          <a:xfrm>
            <a:off x="0" y="-1"/>
            <a:ext cx="12192000" cy="4724365"/>
          </a:xfrm>
          <a:prstGeom prst="rect">
            <a:avLst/>
          </a:prstGeom>
        </p:spPr>
      </p:pic>
      <p:sp>
        <p:nvSpPr>
          <p:cNvPr id="6" name="Rectangle 5">
            <a:extLst>
              <a:ext uri="{FF2B5EF4-FFF2-40B4-BE49-F238E27FC236}">
                <a16:creationId xmlns:a16="http://schemas.microsoft.com/office/drawing/2014/main" id="{9CEB6FBB-09CF-E54D-1777-E1F4D8E7BFCC}"/>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8" name="Picture Placeholder 7">
            <a:extLst>
              <a:ext uri="{FF2B5EF4-FFF2-40B4-BE49-F238E27FC236}">
                <a16:creationId xmlns:a16="http://schemas.microsoft.com/office/drawing/2014/main" id="{E11363F6-1370-2B62-EB3B-5840C8D5FA8E}"/>
              </a:ext>
            </a:extLst>
          </p:cNvPr>
          <p:cNvSpPr>
            <a:spLocks noGrp="1"/>
          </p:cNvSpPr>
          <p:nvPr>
            <p:ph type="pic" sz="quarter" idx="10" hasCustomPrompt="1"/>
          </p:nvPr>
        </p:nvSpPr>
        <p:spPr>
          <a:xfrm>
            <a:off x="2876754" y="1477921"/>
            <a:ext cx="1269863" cy="540000"/>
          </a:xfrm>
        </p:spPr>
        <p:txBody>
          <a:bodyPr anchor="ctr">
            <a:normAutofit/>
          </a:bodyPr>
          <a:lstStyle>
            <a:lvl1pPr>
              <a:defRPr sz="1600">
                <a:solidFill>
                  <a:schemeClr val="bg1"/>
                </a:solidFill>
              </a:defRPr>
            </a:lvl1pPr>
          </a:lstStyle>
          <a:p>
            <a:r>
              <a:rPr lang="en-GB"/>
              <a:t>Partner logo</a:t>
            </a:r>
          </a:p>
        </p:txBody>
      </p:sp>
      <p:sp>
        <p:nvSpPr>
          <p:cNvPr id="4" name="Picture Placeholder 7">
            <a:extLst>
              <a:ext uri="{FF2B5EF4-FFF2-40B4-BE49-F238E27FC236}">
                <a16:creationId xmlns:a16="http://schemas.microsoft.com/office/drawing/2014/main" id="{DBAB4E5D-ACE2-23B5-18F2-205F88D9FA50}"/>
              </a:ext>
            </a:extLst>
          </p:cNvPr>
          <p:cNvSpPr>
            <a:spLocks noGrp="1"/>
          </p:cNvSpPr>
          <p:nvPr>
            <p:ph type="pic" sz="quarter" idx="11" hasCustomPrompt="1"/>
          </p:nvPr>
        </p:nvSpPr>
        <p:spPr>
          <a:xfrm>
            <a:off x="4280171" y="1477921"/>
            <a:ext cx="1269863" cy="540000"/>
          </a:xfrm>
        </p:spPr>
        <p:txBody>
          <a:bodyPr anchor="ctr">
            <a:normAutofit/>
          </a:bodyPr>
          <a:lstStyle>
            <a:lvl1pPr>
              <a:defRPr sz="1600">
                <a:solidFill>
                  <a:schemeClr val="bg1"/>
                </a:solidFill>
              </a:defRPr>
            </a:lvl1pPr>
          </a:lstStyle>
          <a:p>
            <a:r>
              <a:rPr lang="en-GB"/>
              <a:t>Partner logo</a:t>
            </a:r>
          </a:p>
        </p:txBody>
      </p:sp>
      <p:sp>
        <p:nvSpPr>
          <p:cNvPr id="7" name="Title 1">
            <a:extLst>
              <a:ext uri="{FF2B5EF4-FFF2-40B4-BE49-F238E27FC236}">
                <a16:creationId xmlns:a16="http://schemas.microsoft.com/office/drawing/2014/main" id="{D23F6B5C-FCB8-9DAB-0AAC-D78101805DE9}"/>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2271073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EE1-29B8-21D4-BFE7-7AE4C5A78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53967C-1119-F678-BC01-3DBF3C4CF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BE255AA-DBFB-D0F6-4578-F84CC5EFE99A}"/>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E2A39946-A356-4802-B3A1-D3D73CC28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ACB31-FC52-70BE-BF0B-2D6657243DA6}"/>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0671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2001FD-582B-89D1-EBBE-9D4B57E6D5C1}"/>
              </a:ext>
            </a:extLst>
          </p:cNvPr>
          <p:cNvSpPr/>
          <p:nvPr userDrawn="1"/>
        </p:nvSpPr>
        <p:spPr>
          <a:xfrm>
            <a:off x="0" y="0"/>
            <a:ext cx="12192000" cy="47243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DE4CF1F-31D1-DBC5-888D-24CAC9C4F2DA}"/>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a:extLst>
              <a:ext uri="{FF2B5EF4-FFF2-40B4-BE49-F238E27FC236}">
                <a16:creationId xmlns:a16="http://schemas.microsoft.com/office/drawing/2014/main" id="{004096B1-2072-E2C8-8033-203BC5F65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8" name="Subtitle 2">
            <a:extLst>
              <a:ext uri="{FF2B5EF4-FFF2-40B4-BE49-F238E27FC236}">
                <a16:creationId xmlns:a16="http://schemas.microsoft.com/office/drawing/2014/main" id="{4CA295F6-EA01-403E-7DA5-B5F9417E4833}"/>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
        <p:nvSpPr>
          <p:cNvPr id="4" name="Title 1">
            <a:extLst>
              <a:ext uri="{FF2B5EF4-FFF2-40B4-BE49-F238E27FC236}">
                <a16:creationId xmlns:a16="http://schemas.microsoft.com/office/drawing/2014/main" id="{8F878296-4D9B-B08C-7D3E-9DF23B63CCF6}"/>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1733081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2 (partner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59298-416D-19C7-E2B6-8EE4C130A45F}"/>
              </a:ext>
            </a:extLst>
          </p:cNvPr>
          <p:cNvSpPr/>
          <p:nvPr userDrawn="1"/>
        </p:nvSpPr>
        <p:spPr>
          <a:xfrm>
            <a:off x="0" y="0"/>
            <a:ext cx="12192000" cy="47243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5A5BA84-C9B9-1ABE-6469-F0E2DF21C588}"/>
              </a:ext>
            </a:extLst>
          </p:cNvPr>
          <p:cNvSpPr/>
          <p:nvPr userDrawn="1"/>
        </p:nvSpPr>
        <p:spPr>
          <a:xfrm>
            <a:off x="838198" y="1041399"/>
            <a:ext cx="10515600" cy="4775201"/>
          </a:xfrm>
          <a:prstGeom prst="rect">
            <a:avLst/>
          </a:prstGeom>
          <a:solidFill>
            <a:srgbClr val="007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1B0C25A0-FD16-A20F-A4D5-90F96246B52C}"/>
              </a:ext>
            </a:extLst>
          </p:cNvPr>
          <p:cNvSpPr>
            <a:spLocks noGrp="1"/>
          </p:cNvSpPr>
          <p:nvPr>
            <p:ph type="subTitle" idx="1" hasCustomPrompt="1"/>
          </p:nvPr>
        </p:nvSpPr>
        <p:spPr>
          <a:xfrm>
            <a:off x="1320932" y="4919293"/>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pic>
        <p:nvPicPr>
          <p:cNvPr id="17" name="Picture 16" descr="A black and white logo&#10;&#10;Description automatically generated">
            <a:extLst>
              <a:ext uri="{FF2B5EF4-FFF2-40B4-BE49-F238E27FC236}">
                <a16:creationId xmlns:a16="http://schemas.microsoft.com/office/drawing/2014/main" id="{4BD1E856-D63C-211B-6956-FC8CB5581C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337" y="1468807"/>
            <a:ext cx="1269863" cy="540000"/>
          </a:xfrm>
          <a:prstGeom prst="rect">
            <a:avLst/>
          </a:prstGeom>
        </p:spPr>
      </p:pic>
      <p:sp>
        <p:nvSpPr>
          <p:cNvPr id="7" name="Picture Placeholder 7">
            <a:extLst>
              <a:ext uri="{FF2B5EF4-FFF2-40B4-BE49-F238E27FC236}">
                <a16:creationId xmlns:a16="http://schemas.microsoft.com/office/drawing/2014/main" id="{CC466399-ACD1-27F8-D3E8-F11FCCD9049C}"/>
              </a:ext>
            </a:extLst>
          </p:cNvPr>
          <p:cNvSpPr>
            <a:spLocks noGrp="1"/>
          </p:cNvSpPr>
          <p:nvPr>
            <p:ph type="pic" sz="quarter" idx="10" hasCustomPrompt="1"/>
          </p:nvPr>
        </p:nvSpPr>
        <p:spPr>
          <a:xfrm>
            <a:off x="2876754" y="1477921"/>
            <a:ext cx="1269863" cy="540000"/>
          </a:xfrm>
        </p:spPr>
        <p:txBody>
          <a:bodyPr anchor="ctr">
            <a:normAutofit/>
          </a:bodyPr>
          <a:lstStyle>
            <a:lvl1pPr>
              <a:defRPr sz="1600">
                <a:solidFill>
                  <a:schemeClr val="bg1"/>
                </a:solidFill>
              </a:defRPr>
            </a:lvl1pPr>
          </a:lstStyle>
          <a:p>
            <a:r>
              <a:rPr lang="en-GB"/>
              <a:t>Partner logo</a:t>
            </a:r>
          </a:p>
        </p:txBody>
      </p:sp>
      <p:sp>
        <p:nvSpPr>
          <p:cNvPr id="9" name="Picture Placeholder 7">
            <a:extLst>
              <a:ext uri="{FF2B5EF4-FFF2-40B4-BE49-F238E27FC236}">
                <a16:creationId xmlns:a16="http://schemas.microsoft.com/office/drawing/2014/main" id="{5DC2C382-E8EB-F670-2266-B891B8BC7839}"/>
              </a:ext>
            </a:extLst>
          </p:cNvPr>
          <p:cNvSpPr>
            <a:spLocks noGrp="1"/>
          </p:cNvSpPr>
          <p:nvPr>
            <p:ph type="pic" sz="quarter" idx="11" hasCustomPrompt="1"/>
          </p:nvPr>
        </p:nvSpPr>
        <p:spPr>
          <a:xfrm>
            <a:off x="4280171" y="1477921"/>
            <a:ext cx="1269863" cy="540000"/>
          </a:xfrm>
        </p:spPr>
        <p:txBody>
          <a:bodyPr anchor="ctr">
            <a:normAutofit/>
          </a:bodyPr>
          <a:lstStyle>
            <a:lvl1pPr>
              <a:defRPr sz="1600">
                <a:solidFill>
                  <a:schemeClr val="bg1"/>
                </a:solidFill>
              </a:defRPr>
            </a:lvl1pPr>
          </a:lstStyle>
          <a:p>
            <a:r>
              <a:rPr lang="en-GB"/>
              <a:t>Partner logo</a:t>
            </a:r>
          </a:p>
        </p:txBody>
      </p:sp>
      <p:sp>
        <p:nvSpPr>
          <p:cNvPr id="10" name="Title 1">
            <a:extLst>
              <a:ext uri="{FF2B5EF4-FFF2-40B4-BE49-F238E27FC236}">
                <a16:creationId xmlns:a16="http://schemas.microsoft.com/office/drawing/2014/main" id="{EDEAD170-95F5-E0EB-E7E4-1BD935E2479D}"/>
              </a:ext>
            </a:extLst>
          </p:cNvPr>
          <p:cNvSpPr>
            <a:spLocks noGrp="1"/>
          </p:cNvSpPr>
          <p:nvPr>
            <p:ph type="ctrTitle" hasCustomPrompt="1"/>
          </p:nvPr>
        </p:nvSpPr>
        <p:spPr>
          <a:xfrm>
            <a:off x="1320932" y="2194774"/>
            <a:ext cx="9524868" cy="2590735"/>
          </a:xfrm>
        </p:spPr>
        <p:txBody>
          <a:bodyPr anchor="b">
            <a:noAutofit/>
          </a:bodyPr>
          <a:lstStyle>
            <a:lvl1pPr algn="l">
              <a:defRPr sz="7200" b="1">
                <a:solidFill>
                  <a:schemeClr val="bg1"/>
                </a:solidFill>
                <a:latin typeface="Arial Nova Cond" panose="020B0506020202020204" pitchFamily="34" charset="0"/>
                <a:cs typeface="Arial" panose="020B0604020202020204" pitchFamily="34" charset="0"/>
              </a:defRPr>
            </a:lvl1pPr>
          </a:lstStyle>
          <a:p>
            <a:r>
              <a:rPr lang="en-US"/>
              <a:t>Click to add title</a:t>
            </a:r>
            <a:endParaRPr lang="en-GB"/>
          </a:p>
        </p:txBody>
      </p:sp>
    </p:spTree>
    <p:extLst>
      <p:ext uri="{BB962C8B-B14F-4D97-AF65-F5344CB8AC3E}">
        <p14:creationId xmlns:p14="http://schemas.microsoft.com/office/powerpoint/2010/main" val="2715298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3" name="Content Placeholder 2">
            <a:extLst>
              <a:ext uri="{FF2B5EF4-FFF2-40B4-BE49-F238E27FC236}">
                <a16:creationId xmlns:a16="http://schemas.microsoft.com/office/drawing/2014/main" id="{4D6EF54C-E178-11CA-0ED9-F23CCB5FF8F1}"/>
              </a:ext>
            </a:extLst>
          </p:cNvPr>
          <p:cNvSpPr>
            <a:spLocks noGrp="1"/>
          </p:cNvSpPr>
          <p:nvPr>
            <p:ph idx="1" hasCustomPrompt="1"/>
          </p:nvPr>
        </p:nvSpPr>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894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3AAF20-A0DA-33BA-346C-F2EDAECE57A6}"/>
              </a:ext>
            </a:extLst>
          </p:cNvPr>
          <p:cNvSpPr/>
          <p:nvPr userDrawn="1"/>
        </p:nvSpPr>
        <p:spPr>
          <a:xfrm>
            <a:off x="838200" y="-1"/>
            <a:ext cx="10515600" cy="45593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E77729C-1498-A8CB-4777-BDAAC60CF46F}"/>
              </a:ext>
            </a:extLst>
          </p:cNvPr>
          <p:cNvSpPr>
            <a:spLocks noGrp="1"/>
          </p:cNvSpPr>
          <p:nvPr>
            <p:ph type="title" hasCustomPrompt="1"/>
          </p:nvPr>
        </p:nvSpPr>
        <p:spPr>
          <a:xfrm>
            <a:off x="1320932" y="546100"/>
            <a:ext cx="9524868" cy="2882900"/>
          </a:xfrm>
        </p:spPr>
        <p:txBody>
          <a:bodyPr anchor="b">
            <a:normAutofit/>
          </a:bodyPr>
          <a:lstStyle>
            <a:lvl1pPr>
              <a:defRPr sz="6600" b="1">
                <a:solidFill>
                  <a:schemeClr val="bg1"/>
                </a:solidFill>
                <a:latin typeface="Arial Nova Cond" panose="020B0506020202020204" pitchFamily="34" charset="0"/>
              </a:defRPr>
            </a:lvl1pPr>
          </a:lstStyle>
          <a:p>
            <a:r>
              <a:rPr lang="en-US"/>
              <a:t>Click to add section heading</a:t>
            </a:r>
            <a:endParaRPr lang="en-GB"/>
          </a:p>
        </p:txBody>
      </p:sp>
      <p:sp>
        <p:nvSpPr>
          <p:cNvPr id="9" name="Subtitle 2">
            <a:extLst>
              <a:ext uri="{FF2B5EF4-FFF2-40B4-BE49-F238E27FC236}">
                <a16:creationId xmlns:a16="http://schemas.microsoft.com/office/drawing/2014/main" id="{217194FF-4414-BB9F-5774-F88A8BEB3AA0}"/>
              </a:ext>
            </a:extLst>
          </p:cNvPr>
          <p:cNvSpPr>
            <a:spLocks noGrp="1"/>
          </p:cNvSpPr>
          <p:nvPr>
            <p:ph type="subTitle" idx="1" hasCustomPrompt="1"/>
          </p:nvPr>
        </p:nvSpPr>
        <p:spPr>
          <a:xfrm>
            <a:off x="1320932" y="3626416"/>
            <a:ext cx="9524868" cy="469900"/>
          </a:xfrm>
        </p:spPr>
        <p:txBody>
          <a:bodyPr anchor="b">
            <a:normAutofit/>
          </a:bodyPr>
          <a:lstStyle>
            <a:lvl1pPr marL="0" indent="0" algn="l">
              <a:buNone/>
              <a:defRPr sz="2800">
                <a:solidFill>
                  <a:schemeClr val="bg1"/>
                </a:solidFill>
                <a:latin typeface="Arial Nova Light" panose="020B03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spTree>
    <p:extLst>
      <p:ext uri="{BB962C8B-B14F-4D97-AF65-F5344CB8AC3E}">
        <p14:creationId xmlns:p14="http://schemas.microsoft.com/office/powerpoint/2010/main" val="88680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9B2E2-8138-FC82-D428-0D3D4BDCA177}"/>
              </a:ext>
            </a:extLst>
          </p:cNvPr>
          <p:cNvSpPr>
            <a:spLocks noGrp="1"/>
          </p:cNvSpPr>
          <p:nvPr>
            <p:ph sz="half" idx="1" hasCustomPrompt="1"/>
          </p:nvPr>
        </p:nvSpPr>
        <p:spPr>
          <a:xfrm>
            <a:off x="838200" y="1825625"/>
            <a:ext cx="51816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EBB55D-1011-3796-FE0D-A8EC9DF812AF}"/>
              </a:ext>
            </a:extLst>
          </p:cNvPr>
          <p:cNvSpPr>
            <a:spLocks noGrp="1"/>
          </p:cNvSpPr>
          <p:nvPr>
            <p:ph sz="half" idx="2" hasCustomPrompt="1"/>
          </p:nvPr>
        </p:nvSpPr>
        <p:spPr>
          <a:xfrm>
            <a:off x="6172200" y="1825625"/>
            <a:ext cx="51816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36BD62CE-8FD5-742E-0E03-DFA468C65CB0}"/>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EB7D957C-0A80-8610-B548-C73530724C29}"/>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142688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CBA0B-767B-4C98-207A-4A1FA7C34E3A}"/>
              </a:ext>
            </a:extLst>
          </p:cNvPr>
          <p:cNvSpPr>
            <a:spLocks noGrp="1"/>
          </p:cNvSpPr>
          <p:nvPr>
            <p:ph type="body" idx="1"/>
          </p:nvPr>
        </p:nvSpPr>
        <p:spPr>
          <a:xfrm>
            <a:off x="839788" y="1854199"/>
            <a:ext cx="5157787" cy="650875"/>
          </a:xfrm>
        </p:spPr>
        <p:txBody>
          <a:bodyPr anchor="b">
            <a:normAutofit/>
          </a:bodyPr>
          <a:lstStyle>
            <a:lvl1pPr marL="0" indent="0">
              <a:buNone/>
              <a:defRPr sz="28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A84DA2-558A-7742-2993-4D2B52A52230}"/>
              </a:ext>
            </a:extLst>
          </p:cNvPr>
          <p:cNvSpPr>
            <a:spLocks noGrp="1"/>
          </p:cNvSpPr>
          <p:nvPr>
            <p:ph sz="half" idx="2"/>
          </p:nvPr>
        </p:nvSpPr>
        <p:spPr>
          <a:xfrm>
            <a:off x="839788" y="2505075"/>
            <a:ext cx="5157787" cy="368458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FB32AB-D5F5-2E7B-7C54-0BDFD36DC8B8}"/>
              </a:ext>
            </a:extLst>
          </p:cNvPr>
          <p:cNvSpPr>
            <a:spLocks noGrp="1"/>
          </p:cNvSpPr>
          <p:nvPr>
            <p:ph type="body" sz="quarter" idx="3"/>
          </p:nvPr>
        </p:nvSpPr>
        <p:spPr>
          <a:xfrm>
            <a:off x="6172200" y="1854199"/>
            <a:ext cx="5183188" cy="650876"/>
          </a:xfrm>
        </p:spPr>
        <p:txBody>
          <a:bodyPr anchor="b">
            <a:normAutofit/>
          </a:bodyPr>
          <a:lstStyle>
            <a:lvl1pPr marL="0" indent="0">
              <a:buNone/>
              <a:defRPr sz="28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C86BA-7295-566C-45BD-42673BCDF157}"/>
              </a:ext>
            </a:extLst>
          </p:cNvPr>
          <p:cNvSpPr>
            <a:spLocks noGrp="1"/>
          </p:cNvSpPr>
          <p:nvPr>
            <p:ph sz="quarter" idx="4"/>
          </p:nvPr>
        </p:nvSpPr>
        <p:spPr>
          <a:xfrm>
            <a:off x="6172200" y="2505075"/>
            <a:ext cx="5183188" cy="368458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a:extLst>
              <a:ext uri="{FF2B5EF4-FFF2-40B4-BE49-F238E27FC236}">
                <a16:creationId xmlns:a16="http://schemas.microsoft.com/office/drawing/2014/main" id="{D843F0C5-75C8-E5B3-CDA4-849C47D3FF11}"/>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AB6952-10F5-F618-5F94-4EBCB3DE6251}"/>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3625129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95FF3F-6D2B-15AF-6942-5F7065F5E6EC}"/>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A01241A-2282-4AF4-7E8E-10EA11B48F43}"/>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73827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016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3" name="Content Placeholder 2">
            <a:extLst>
              <a:ext uri="{FF2B5EF4-FFF2-40B4-BE49-F238E27FC236}">
                <a16:creationId xmlns:a16="http://schemas.microsoft.com/office/drawing/2014/main" id="{4D6EF54C-E178-11CA-0ED9-F23CCB5FF8F1}"/>
              </a:ext>
            </a:extLst>
          </p:cNvPr>
          <p:cNvSpPr>
            <a:spLocks noGrp="1"/>
          </p:cNvSpPr>
          <p:nvPr>
            <p:ph idx="1" hasCustomPrompt="1"/>
          </p:nvPr>
        </p:nvSpPr>
        <p:spPr>
          <a:xfrm>
            <a:off x="6096000" y="1825625"/>
            <a:ext cx="5257800" cy="4351338"/>
          </a:xfrm>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95D726-1723-7F38-1FF9-9C39A702E4E0}"/>
              </a:ext>
            </a:extLst>
          </p:cNvPr>
          <p:cNvSpPr>
            <a:spLocks noGrp="1"/>
          </p:cNvSpPr>
          <p:nvPr>
            <p:ph type="body" sz="half" idx="2"/>
          </p:nvPr>
        </p:nvSpPr>
        <p:spPr>
          <a:xfrm>
            <a:off x="838199" y="1825625"/>
            <a:ext cx="5025571" cy="4351338"/>
          </a:xfrm>
        </p:spPr>
        <p:txBody>
          <a:bodyPr/>
          <a:lstStyle>
            <a:lvl1pPr marL="0" indent="0">
              <a:buNone/>
              <a:defRPr sz="1600">
                <a:latin typeface="Arial Nova Light" panose="020B03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8603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AE536C-BB7A-1126-E70B-51A8E0B44CDE}"/>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5DA7C3-3D0A-8E42-0EF0-B6A727DE05EC}"/>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
        <p:nvSpPr>
          <p:cNvPr id="4" name="Text Placeholder 3">
            <a:extLst>
              <a:ext uri="{FF2B5EF4-FFF2-40B4-BE49-F238E27FC236}">
                <a16:creationId xmlns:a16="http://schemas.microsoft.com/office/drawing/2014/main" id="{7095D726-1723-7F38-1FF9-9C39A702E4E0}"/>
              </a:ext>
            </a:extLst>
          </p:cNvPr>
          <p:cNvSpPr>
            <a:spLocks noGrp="1"/>
          </p:cNvSpPr>
          <p:nvPr>
            <p:ph type="body" sz="half" idx="2"/>
          </p:nvPr>
        </p:nvSpPr>
        <p:spPr>
          <a:xfrm>
            <a:off x="838199" y="1825625"/>
            <a:ext cx="5025571" cy="4351338"/>
          </a:xfrm>
        </p:spPr>
        <p:txBody>
          <a:bodyPr/>
          <a:lstStyle>
            <a:lvl1pPr marL="0" indent="0">
              <a:buNone/>
              <a:defRPr sz="1600">
                <a:latin typeface="Arial Nova Light" panose="020B03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EA514F73-8A29-B50B-CBCC-72BDD40A4AA6}"/>
              </a:ext>
            </a:extLst>
          </p:cNvPr>
          <p:cNvSpPr>
            <a:spLocks noGrp="1"/>
          </p:cNvSpPr>
          <p:nvPr>
            <p:ph type="pic" sz="quarter" idx="10"/>
          </p:nvPr>
        </p:nvSpPr>
        <p:spPr>
          <a:xfrm>
            <a:off x="6096000" y="1825625"/>
            <a:ext cx="5257800" cy="4351338"/>
          </a:xfrm>
        </p:spPr>
        <p:txBody>
          <a:bodyPr/>
          <a:lstStyle/>
          <a:p>
            <a:endParaRPr lang="en-GB"/>
          </a:p>
        </p:txBody>
      </p:sp>
    </p:spTree>
    <p:extLst>
      <p:ext uri="{BB962C8B-B14F-4D97-AF65-F5344CB8AC3E}">
        <p14:creationId xmlns:p14="http://schemas.microsoft.com/office/powerpoint/2010/main" val="205602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E76C-96FF-677E-AD98-26B3B7CBC9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7951A8-0133-4C36-C4D4-9040907C54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89E00C-F608-6A95-1DBE-E295AE6487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A9C8E9-26DA-7A23-BDDB-00AD07DA8A23}"/>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6" name="Footer Placeholder 5">
            <a:extLst>
              <a:ext uri="{FF2B5EF4-FFF2-40B4-BE49-F238E27FC236}">
                <a16:creationId xmlns:a16="http://schemas.microsoft.com/office/drawing/2014/main" id="{5E4E8A37-919A-F2BA-363F-BBE2FE81A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DF698-DDE7-F7A7-7494-B161E3925DAD}"/>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279770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B5397F7-7DB5-DC75-0215-63DB44FECBE8}"/>
              </a:ext>
            </a:extLst>
          </p:cNvPr>
          <p:cNvSpPr>
            <a:spLocks noGrp="1"/>
          </p:cNvSpPr>
          <p:nvPr>
            <p:ph type="body" orient="vert" idx="1"/>
          </p:nvPr>
        </p:nvSpPr>
        <p:spPr/>
        <p:txBody>
          <a:bodyPr vert="eaVert"/>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BBEB3972-73EE-59A2-5330-D58193B7CFD5}"/>
              </a:ext>
            </a:extLst>
          </p:cNvPr>
          <p:cNvSpPr/>
          <p:nvPr userDrawn="1"/>
        </p:nvSpPr>
        <p:spPr>
          <a:xfrm>
            <a:off x="838200" y="0"/>
            <a:ext cx="10515600" cy="16906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083DBF4A-0C60-2FBC-D030-71755517043D}"/>
              </a:ext>
            </a:extLst>
          </p:cNvPr>
          <p:cNvSpPr>
            <a:spLocks noGrp="1"/>
          </p:cNvSpPr>
          <p:nvPr>
            <p:ph type="title" hasCustomPrompt="1"/>
          </p:nvPr>
        </p:nvSpPr>
        <p:spPr>
          <a:xfrm>
            <a:off x="1149350" y="335756"/>
            <a:ext cx="9893300" cy="1019175"/>
          </a:xfrm>
        </p:spPr>
        <p:txBody>
          <a:bodyPr anchor="b">
            <a:normAutofit/>
          </a:bodyPr>
          <a:lstStyle>
            <a:lvl1pPr>
              <a:defRPr sz="4000" b="1">
                <a:solidFill>
                  <a:schemeClr val="bg1"/>
                </a:solidFill>
                <a:latin typeface="Arial Nova Cond" panose="020B0506020202020204" pitchFamily="34" charset="0"/>
              </a:defRPr>
            </a:lvl1pPr>
          </a:lstStyle>
          <a:p>
            <a:r>
              <a:rPr lang="en-US"/>
              <a:t>Click to add heading</a:t>
            </a:r>
            <a:endParaRPr lang="en-GB"/>
          </a:p>
        </p:txBody>
      </p:sp>
    </p:spTree>
    <p:extLst>
      <p:ext uri="{BB962C8B-B14F-4D97-AF65-F5344CB8AC3E}">
        <p14:creationId xmlns:p14="http://schemas.microsoft.com/office/powerpoint/2010/main" val="2440411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036D1A-40AA-303B-6401-8E68D58313C4}"/>
              </a:ext>
            </a:extLst>
          </p:cNvPr>
          <p:cNvSpPr>
            <a:spLocks noGrp="1"/>
          </p:cNvSpPr>
          <p:nvPr>
            <p:ph type="title" orient="vert"/>
          </p:nvPr>
        </p:nvSpPr>
        <p:spPr>
          <a:xfrm>
            <a:off x="8724900" y="365125"/>
            <a:ext cx="2628900" cy="5811838"/>
          </a:xfrm>
        </p:spPr>
        <p:txBody>
          <a:bodyPr vert="eaVert"/>
          <a:lstStyle>
            <a:lvl1pPr>
              <a:defRPr b="1">
                <a:latin typeface="Arial Nova Cond" panose="020B0506020202020204" pitchFamily="34" charset="0"/>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051792-EBAC-B200-9D46-1784E519E475}"/>
              </a:ext>
            </a:extLst>
          </p:cNvPr>
          <p:cNvSpPr>
            <a:spLocks noGrp="1"/>
          </p:cNvSpPr>
          <p:nvPr>
            <p:ph type="body" orient="vert" idx="1"/>
          </p:nvPr>
        </p:nvSpPr>
        <p:spPr>
          <a:xfrm>
            <a:off x="838200" y="365125"/>
            <a:ext cx="7734300" cy="5811838"/>
          </a:xfrm>
        </p:spPr>
        <p:txBody>
          <a:bodyPr vert="eaVert"/>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Click to edit Master text styles</a:t>
            </a:r>
          </a:p>
          <a:p>
            <a:pPr lvl="1"/>
            <a:r>
              <a:rPr lang="en-US"/>
              <a:t>Second level</a:t>
            </a:r>
          </a:p>
          <a:p>
            <a:pPr lvl="2"/>
            <a:r>
              <a:rPr lang="en-US"/>
              <a:t>Third levels</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1526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3AAF20-A0DA-33BA-346C-F2EDAECE57A6}"/>
              </a:ext>
            </a:extLst>
          </p:cNvPr>
          <p:cNvSpPr/>
          <p:nvPr userDrawn="1"/>
        </p:nvSpPr>
        <p:spPr>
          <a:xfrm>
            <a:off x="838200" y="-1"/>
            <a:ext cx="10515600" cy="3175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E77729C-1498-A8CB-4777-BDAAC60CF46F}"/>
              </a:ext>
            </a:extLst>
          </p:cNvPr>
          <p:cNvSpPr>
            <a:spLocks noGrp="1"/>
          </p:cNvSpPr>
          <p:nvPr>
            <p:ph type="title" hasCustomPrompt="1"/>
          </p:nvPr>
        </p:nvSpPr>
        <p:spPr>
          <a:xfrm>
            <a:off x="1320932" y="546099"/>
            <a:ext cx="9524868" cy="2211615"/>
          </a:xfrm>
        </p:spPr>
        <p:txBody>
          <a:bodyPr anchor="b">
            <a:normAutofit/>
          </a:bodyPr>
          <a:lstStyle>
            <a:lvl1pPr>
              <a:defRPr sz="8000" b="1">
                <a:solidFill>
                  <a:schemeClr val="bg1"/>
                </a:solidFill>
                <a:latin typeface="Arial Nova Cond" panose="020B0506020202020204" pitchFamily="34" charset="0"/>
              </a:defRPr>
            </a:lvl1pPr>
          </a:lstStyle>
          <a:p>
            <a:r>
              <a:rPr lang="en-US"/>
              <a:t>Click to add heading</a:t>
            </a:r>
            <a:endParaRPr lang="en-GB"/>
          </a:p>
        </p:txBody>
      </p:sp>
      <p:pic>
        <p:nvPicPr>
          <p:cNvPr id="10" name="Picture 9" descr="A green and white logo&#10;&#10;Description automatically generated">
            <a:extLst>
              <a:ext uri="{FF2B5EF4-FFF2-40B4-BE49-F238E27FC236}">
                <a16:creationId xmlns:a16="http://schemas.microsoft.com/office/drawing/2014/main" id="{AE0B4A9B-2420-7E07-D36C-7C709ACE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932" y="5033033"/>
            <a:ext cx="2534603" cy="1080000"/>
          </a:xfrm>
          <a:prstGeom prst="rect">
            <a:avLst/>
          </a:prstGeom>
        </p:spPr>
      </p:pic>
    </p:spTree>
    <p:extLst>
      <p:ext uri="{BB962C8B-B14F-4D97-AF65-F5344CB8AC3E}">
        <p14:creationId xmlns:p14="http://schemas.microsoft.com/office/powerpoint/2010/main" val="3523268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3530270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402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 uri="{C183D7F6-B498-43B3-948B-1728B52AA6E4}">
                <adec:decorative xmlns:adec="http://schemas.microsoft.com/office/drawing/2017/decorative" val="1"/>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 uri="{C183D7F6-B498-43B3-948B-1728B52AA6E4}">
                <adec:decorative xmlns:adec="http://schemas.microsoft.com/office/drawing/2017/decorative" val="1"/>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 uri="{C183D7F6-B498-43B3-948B-1728B52AA6E4}">
                <adec:decorative xmlns:adec="http://schemas.microsoft.com/office/drawing/2017/decorative" val="1"/>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 uri="{C183D7F6-B498-43B3-948B-1728B52AA6E4}">
                <adec:decorative xmlns:adec="http://schemas.microsoft.com/office/drawing/2017/decorative" val="1"/>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 uri="{C183D7F6-B498-43B3-948B-1728B52AA6E4}">
                <adec:decorative xmlns:adec="http://schemas.microsoft.com/office/drawing/2017/decorative" val="1"/>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 uri="{C183D7F6-B498-43B3-948B-1728B52AA6E4}">
                <adec:decorative xmlns:adec="http://schemas.microsoft.com/office/drawing/2017/decorative" val="1"/>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 uri="{C183D7F6-B498-43B3-948B-1728B52AA6E4}">
                <adec:decorative xmlns:adec="http://schemas.microsoft.com/office/drawing/2017/decorative" val="1"/>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 uri="{C183D7F6-B498-43B3-948B-1728B52AA6E4}">
                <adec:decorative xmlns:adec="http://schemas.microsoft.com/office/drawing/2017/decorative" val="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 uri="{C183D7F6-B498-43B3-948B-1728B52AA6E4}">
                <adec:decorative xmlns:adec="http://schemas.microsoft.com/office/drawing/2017/decorative" val="1"/>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 uri="{C183D7F6-B498-43B3-948B-1728B52AA6E4}">
                <adec:decorative xmlns:adec="http://schemas.microsoft.com/office/drawing/2017/decorative" val="1"/>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 uri="{C183D7F6-B498-43B3-948B-1728B52AA6E4}">
                <adec:decorative xmlns:adec="http://schemas.microsoft.com/office/drawing/2017/decorative" val="1"/>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 uri="{C183D7F6-B498-43B3-948B-1728B52AA6E4}">
                <adec:decorative xmlns:adec="http://schemas.microsoft.com/office/drawing/2017/decorative" val="1"/>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 uri="{C183D7F6-B498-43B3-948B-1728B52AA6E4}">
                <adec:decorative xmlns:adec="http://schemas.microsoft.com/office/drawing/2017/decorative" val="1"/>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 uri="{C183D7F6-B498-43B3-948B-1728B52AA6E4}">
                <adec:decorative xmlns:adec="http://schemas.microsoft.com/office/drawing/2017/decorative" val="1"/>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 uri="{C183D7F6-B498-43B3-948B-1728B52AA6E4}">
                <adec:decorative xmlns:adec="http://schemas.microsoft.com/office/drawing/2017/decorative" val="1"/>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 uri="{C183D7F6-B498-43B3-948B-1728B52AA6E4}">
                <adec:decorative xmlns:adec="http://schemas.microsoft.com/office/drawing/2017/decorative" val="1"/>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 uri="{C183D7F6-B498-43B3-948B-1728B52AA6E4}">
                <adec:decorative xmlns:adec="http://schemas.microsoft.com/office/drawing/2017/decorative" val="1"/>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 uri="{C183D7F6-B498-43B3-948B-1728B52AA6E4}">
                <adec:decorative xmlns:adec="http://schemas.microsoft.com/office/drawing/2017/decorative" val="1"/>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 uri="{C183D7F6-B498-43B3-948B-1728B52AA6E4}">
                <adec:decorative xmlns:adec="http://schemas.microsoft.com/office/drawing/2017/decorative" val="1"/>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 uri="{C183D7F6-B498-43B3-948B-1728B52AA6E4}">
                <adec:decorative xmlns:adec="http://schemas.microsoft.com/office/drawing/2017/decorative" val="1"/>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 uri="{C183D7F6-B498-43B3-948B-1728B52AA6E4}">
                <adec:decorative xmlns:adec="http://schemas.microsoft.com/office/drawing/2017/decorative" val="1"/>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 uri="{C183D7F6-B498-43B3-948B-1728B52AA6E4}">
                <adec:decorative xmlns:adec="http://schemas.microsoft.com/office/drawing/2017/decorative" val="1"/>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821211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 uri="{C183D7F6-B498-43B3-948B-1728B52AA6E4}">
                <adec:decorative xmlns:adec="http://schemas.microsoft.com/office/drawing/2017/decorative" val="1"/>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 uri="{C183D7F6-B498-43B3-948B-1728B52AA6E4}">
                <adec:decorative xmlns:adec="http://schemas.microsoft.com/office/drawing/2017/decorative" val="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 uri="{C183D7F6-B498-43B3-948B-1728B52AA6E4}">
                <adec:decorative xmlns:adec="http://schemas.microsoft.com/office/drawing/2017/decorative" val="1"/>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2048353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Tree>
    <p:extLst>
      <p:ext uri="{BB962C8B-B14F-4D97-AF65-F5344CB8AC3E}">
        <p14:creationId xmlns:p14="http://schemas.microsoft.com/office/powerpoint/2010/main" val="2504792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345894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5089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7DA6-0F99-CED3-F93B-EB1471185D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8E8AE4-CD38-FD76-5F1C-0F1E23F8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A5D77-4554-2043-30C0-5C4EFEF3CD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6A705E-B13A-CEF0-B8CC-84AE21006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4C1C0E-D6FD-FCF1-CC2B-7E6CC349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26E64B-7F3A-01F9-D006-4B870D276FC7}"/>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8" name="Footer Placeholder 7">
            <a:extLst>
              <a:ext uri="{FF2B5EF4-FFF2-40B4-BE49-F238E27FC236}">
                <a16:creationId xmlns:a16="http://schemas.microsoft.com/office/drawing/2014/main" id="{8D3AAD63-8D76-07DE-48A3-BCB457745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2A87E-40CE-38DE-865C-1A433ADAC74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522920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line slide with image A">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536711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Tree>
    <p:extLst>
      <p:ext uri="{BB962C8B-B14F-4D97-AF65-F5344CB8AC3E}">
        <p14:creationId xmlns:p14="http://schemas.microsoft.com/office/powerpoint/2010/main" val="381571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945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 uri="{C183D7F6-B498-43B3-948B-1728B52AA6E4}">
                <adec:decorative xmlns:adec="http://schemas.microsoft.com/office/drawing/2017/decorative" val="1"/>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364785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F6F8F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957117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Tree>
    <p:extLst>
      <p:ext uri="{BB962C8B-B14F-4D97-AF65-F5344CB8AC3E}">
        <p14:creationId xmlns:p14="http://schemas.microsoft.com/office/powerpoint/2010/main" val="2661197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8" cy="6857999"/>
          </a:xfrm>
          <a:prstGeom prst="rect">
            <a:avLst/>
          </a:prstGeom>
        </p:spPr>
      </p:pic>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Tree>
    <p:extLst>
      <p:ext uri="{BB962C8B-B14F-4D97-AF65-F5344CB8AC3E}">
        <p14:creationId xmlns:p14="http://schemas.microsoft.com/office/powerpoint/2010/main" val="3495213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Tree>
    <p:extLst>
      <p:ext uri="{BB962C8B-B14F-4D97-AF65-F5344CB8AC3E}">
        <p14:creationId xmlns:p14="http://schemas.microsoft.com/office/powerpoint/2010/main" val="828540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Tree>
    <p:extLst>
      <p:ext uri="{BB962C8B-B14F-4D97-AF65-F5344CB8AC3E}">
        <p14:creationId xmlns:p14="http://schemas.microsoft.com/office/powerpoint/2010/main" val="4263751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a:t>Breaker slide 1</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501277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0605-B098-A43A-25CF-D6A56427BD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20D316-DCD2-0AF0-66D1-3E5F1BEFB821}"/>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4" name="Footer Placeholder 3">
            <a:extLst>
              <a:ext uri="{FF2B5EF4-FFF2-40B4-BE49-F238E27FC236}">
                <a16:creationId xmlns:a16="http://schemas.microsoft.com/office/drawing/2014/main" id="{F595CB02-6804-0F4B-A6E5-219CE2EB4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78823-6BE8-2522-92D8-0833B4FC1FF0}"/>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351533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1914" y="-121920"/>
            <a:ext cx="12408747" cy="697992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521688" y="2165645"/>
            <a:ext cx="10515600" cy="1325563"/>
          </a:xfrm>
        </p:spPr>
        <p:txBody>
          <a:bodyPr>
            <a:noAutofit/>
          </a:bodyPr>
          <a:lstStyle>
            <a:lvl1pPr>
              <a:defRPr sz="6000" b="1"/>
            </a:lvl1pPr>
          </a:lstStyle>
          <a:p>
            <a:r>
              <a:rPr lang="en-US"/>
              <a:t>Breaker </a:t>
            </a:r>
            <a:br>
              <a:rPr lang="en-US"/>
            </a:br>
            <a:r>
              <a:rPr lang="en-US"/>
              <a:t>slide 2</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818873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6318" y="-148043"/>
            <a:ext cx="12499929" cy="7031210"/>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a:t>Breaker </a:t>
            </a:r>
            <a:br>
              <a:rPr lang="en-US"/>
            </a:br>
            <a:r>
              <a:rPr lang="en-US"/>
              <a:t>slide 3</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981604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a:t>Breaker </a:t>
            </a:r>
            <a:br>
              <a:rPr lang="en-US"/>
            </a:br>
            <a:r>
              <a:rPr lang="en-US"/>
              <a:t>slide 4</a:t>
            </a:r>
            <a:endParaRPr lang="en-GB"/>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4183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Headline slide with image A">
    <p:bg>
      <p:bgPr>
        <a:solidFill>
          <a:srgbClr val="F6F8F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2" name="Title 1">
            <a:extLst>
              <a:ext uri="{FF2B5EF4-FFF2-40B4-BE49-F238E27FC236}">
                <a16:creationId xmlns:a16="http://schemas.microsoft.com/office/drawing/2014/main" id="{77E577A8-7F18-CBCC-319C-10DC2550A76F}"/>
              </a:ext>
            </a:extLst>
          </p:cNvPr>
          <p:cNvSpPr>
            <a:spLocks noGrp="1"/>
          </p:cNvSpPr>
          <p:nvPr>
            <p:ph type="title" hasCustomPrompt="1"/>
          </p:nvPr>
        </p:nvSpPr>
        <p:spPr>
          <a:xfrm>
            <a:off x="747468" y="2165645"/>
            <a:ext cx="4716354" cy="1325563"/>
          </a:xfrm>
        </p:spPr>
        <p:txBody>
          <a:bodyPr>
            <a:noAutofit/>
          </a:bodyPr>
          <a:lstStyle>
            <a:lvl1pPr>
              <a:defRPr sz="6000" b="1"/>
            </a:lvl1pPr>
          </a:lstStyle>
          <a:p>
            <a:r>
              <a:rPr lang="en-US"/>
              <a:t>Breaker </a:t>
            </a:r>
            <a:br>
              <a:rPr lang="en-US"/>
            </a:br>
            <a:r>
              <a:rPr lang="en-US"/>
              <a:t>slide 5</a:t>
            </a:r>
            <a:endParaRPr lang="en-GB"/>
          </a:p>
        </p:txBody>
      </p:sp>
    </p:spTree>
    <p:extLst>
      <p:ext uri="{BB962C8B-B14F-4D97-AF65-F5344CB8AC3E}">
        <p14:creationId xmlns:p14="http://schemas.microsoft.com/office/powerpoint/2010/main" val="3238158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907623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57626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B3511-FF55-90F9-84B2-A88D52A63220}"/>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3" name="Footer Placeholder 2">
            <a:extLst>
              <a:ext uri="{FF2B5EF4-FFF2-40B4-BE49-F238E27FC236}">
                <a16:creationId xmlns:a16="http://schemas.microsoft.com/office/drawing/2014/main" id="{25DD18E5-736D-53C5-FE4E-02692CDA5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D84428-B3DF-483B-0018-B452D4ED2F0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93512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4833-7F78-A5B7-A260-F22A28884B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BBED92-B27B-AF03-7FF0-BC688FC77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C776275-8D94-EE9B-003A-587AE4660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BBFBF5-0217-C70B-4253-EB10911E6E8F}"/>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6" name="Footer Placeholder 5">
            <a:extLst>
              <a:ext uri="{FF2B5EF4-FFF2-40B4-BE49-F238E27FC236}">
                <a16:creationId xmlns:a16="http://schemas.microsoft.com/office/drawing/2014/main" id="{9DFEDA7E-8591-FEB0-0C5B-6EAD91A78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77443-3896-414F-A723-1C9FB669103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64062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0017-9814-3E21-B9D1-03F713FB92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5EA9300-5917-039E-1915-EF70BD49F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B4D51-96FD-0D0F-5878-4333F8C67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383794-098D-1F02-619A-88FD90E18FDC}"/>
              </a:ext>
            </a:extLst>
          </p:cNvPr>
          <p:cNvSpPr>
            <a:spLocks noGrp="1"/>
          </p:cNvSpPr>
          <p:nvPr>
            <p:ph type="dt" sz="half" idx="10"/>
          </p:nvPr>
        </p:nvSpPr>
        <p:spPr/>
        <p:txBody>
          <a:bodyPr/>
          <a:lstStyle/>
          <a:p>
            <a:fld id="{39C8AA89-6741-A14D-8F37-A3012A52967C}" type="datetimeFigureOut">
              <a:rPr lang="en-US" smtClean="0"/>
              <a:t>1/14/2026</a:t>
            </a:fld>
            <a:endParaRPr lang="en-US"/>
          </a:p>
        </p:txBody>
      </p:sp>
      <p:sp>
        <p:nvSpPr>
          <p:cNvPr id="6" name="Footer Placeholder 5">
            <a:extLst>
              <a:ext uri="{FF2B5EF4-FFF2-40B4-BE49-F238E27FC236}">
                <a16:creationId xmlns:a16="http://schemas.microsoft.com/office/drawing/2014/main" id="{7DDBD648-22A9-C114-3D3B-65963EEAE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C5D8-5550-47FF-F380-76C4C6B64EB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9942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42319-8810-C168-3BBB-FEFA211AD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5168E1-21AE-0848-9069-850B6B954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0DA41B-3B6B-C87C-63AE-5D18697E9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AA89-6741-A14D-8F37-A3012A52967C}" type="datetimeFigureOut">
              <a:rPr lang="en-US" smtClean="0"/>
              <a:t>1/14/2026</a:t>
            </a:fld>
            <a:endParaRPr lang="en-US"/>
          </a:p>
        </p:txBody>
      </p:sp>
      <p:sp>
        <p:nvSpPr>
          <p:cNvPr id="5" name="Footer Placeholder 4">
            <a:extLst>
              <a:ext uri="{FF2B5EF4-FFF2-40B4-BE49-F238E27FC236}">
                <a16:creationId xmlns:a16="http://schemas.microsoft.com/office/drawing/2014/main" id="{FA32DCF0-79E5-74F8-1E0A-1881D3650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2B0A5-42F6-3CA6-E3E6-CBCB7A303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001C3-9F0A-0D45-BC2F-7911DDECF33C}" type="slidenum">
              <a:rPr lang="en-US" smtClean="0"/>
              <a:t>‹#›</a:t>
            </a:fld>
            <a:endParaRPr lang="en-US"/>
          </a:p>
        </p:txBody>
      </p:sp>
    </p:spTree>
    <p:extLst>
      <p:ext uri="{BB962C8B-B14F-4D97-AF65-F5344CB8AC3E}">
        <p14:creationId xmlns:p14="http://schemas.microsoft.com/office/powerpoint/2010/main" val="345088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2AB6D-06C8-6679-F830-09709EF9B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8E1197-7472-8F44-7A25-5EC5EE88C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205FC-C65B-9DA3-CFBD-B3945F9E1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F53685-2C23-485F-89AC-42D1D51C69EE}" type="datetimeFigureOut">
              <a:rPr lang="en-GB" smtClean="0"/>
              <a:t>14/01/2026</a:t>
            </a:fld>
            <a:endParaRPr lang="en-GB"/>
          </a:p>
        </p:txBody>
      </p:sp>
      <p:sp>
        <p:nvSpPr>
          <p:cNvPr id="5" name="Footer Placeholder 4">
            <a:extLst>
              <a:ext uri="{FF2B5EF4-FFF2-40B4-BE49-F238E27FC236}">
                <a16:creationId xmlns:a16="http://schemas.microsoft.com/office/drawing/2014/main" id="{94890D21-E36C-5533-C752-140FD5B7E6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760FA4D-0111-977C-2402-B55FA63EE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FD881-441C-4157-8069-08435632DDF0}" type="slidenum">
              <a:rPr lang="en-GB" smtClean="0"/>
              <a:t>‹#›</a:t>
            </a:fld>
            <a:endParaRPr lang="en-GB"/>
          </a:p>
        </p:txBody>
      </p:sp>
    </p:spTree>
    <p:extLst>
      <p:ext uri="{BB962C8B-B14F-4D97-AF65-F5344CB8AC3E}">
        <p14:creationId xmlns:p14="http://schemas.microsoft.com/office/powerpoint/2010/main" val="20167450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7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1B103-1CCE-7CAA-B987-F25D9F009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0C54A1-8A91-AD27-0071-576E098CF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60351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14/01/2026</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181882545"/>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calls-for-evidence/10-year-workforce-plan/10-year-workforce-plan-call-for-evidence-document" TargetMode="External"/><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hyperlink" Target="https://assets.publishing.service.gov.uk/media/693ab97acfacd5e888491e04/people-enabling-working-group-10-year-health-plan.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sianbrand@livingsafeandwell.co.uk"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s://www.england.nhs.uk/personalisedcare/social-prescrib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gland.nhs.uk/long-read/workforce-development-framework-social-prescribing-link-workers/#5-training-and-development-in-post"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hyperlink" Target="https://socialprescribingqualification.org.uk/"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2.xml"/><Relationship Id="rId1" Type="http://schemas.openxmlformats.org/officeDocument/2006/relationships/tags" Target="../tags/tag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2.xml"/><Relationship Id="rId1" Type="http://schemas.openxmlformats.org/officeDocument/2006/relationships/tags" Target="../tags/tag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2.xml"/><Relationship Id="rId1" Type="http://schemas.openxmlformats.org/officeDocument/2006/relationships/tags" Target="../tags/tag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socialprescribingacademy.org.uk/how-we-can-support-you/heathcare-professionals-and-leaders/social-prescribing-champions/" TargetMode="External"/><Relationship Id="rId2" Type="http://schemas.openxmlformats.org/officeDocument/2006/relationships/image" Target="../media/image56.pn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socialprescribingacademy.org.uk/events/"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hyperlink" Target="https://www.england.nhs.uk/long-read/workforce-development-framework-social-prescribing-link-workers/"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england.nhs.uk/long-read/additional-roles-a-quick-reference-summary/"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12076975" cy="1267692"/>
          </a:xfrm>
        </p:spPr>
        <p:txBody>
          <a:bodyPr>
            <a:normAutofit/>
          </a:bodyPr>
          <a:lstStyle/>
          <a:p>
            <a:r>
              <a:rPr lang="en-US" sz="2800" b="1">
                <a:solidFill>
                  <a:schemeClr val="tx1"/>
                </a:solidFill>
                <a:latin typeface="Trebuchet MS" panose="020B0703020202090204" pitchFamily="34" charset="0"/>
              </a:rPr>
              <a:t>NASP Webinar: </a:t>
            </a:r>
            <a:r>
              <a:rPr lang="en-GB" sz="2800" b="1" i="0">
                <a:solidFill>
                  <a:schemeClr val="tx1"/>
                </a:solidFill>
                <a:effectLst/>
                <a:latin typeface="Trebuchet MS" panose="020B0703020202090204" pitchFamily="34" charset="0"/>
              </a:rPr>
              <a:t>Empowering the Social Prescribing Workforce</a:t>
            </a:r>
            <a:br>
              <a:rPr lang="en-US" sz="3000"/>
            </a:br>
            <a:endParaRPr lang="en-US" sz="300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D291-D537-DDD9-8D66-B2B70215FFCA}"/>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792B4A96-1AB4-9F48-9A14-C0DA7F4D6007}"/>
              </a:ext>
            </a:extLst>
          </p:cNvPr>
          <p:cNvSpPr>
            <a:spLocks noGrp="1"/>
          </p:cNvSpPr>
          <p:nvPr>
            <p:ph type="title"/>
          </p:nvPr>
        </p:nvSpPr>
        <p:spPr>
          <a:xfrm>
            <a:off x="432000" y="432000"/>
            <a:ext cx="11404154" cy="865186"/>
          </a:xfrm>
        </p:spPr>
        <p:txBody>
          <a:bodyPr/>
          <a:lstStyle/>
          <a:p>
            <a:r>
              <a:rPr lang="en-GB"/>
              <a:t>10 Year Workforce Plan</a:t>
            </a:r>
            <a:endParaRPr lang="en-GB" spc="-40"/>
          </a:p>
        </p:txBody>
      </p:sp>
      <p:sp>
        <p:nvSpPr>
          <p:cNvPr id="5" name="Content Placeholder 4">
            <a:extLst>
              <a:ext uri="{FF2B5EF4-FFF2-40B4-BE49-F238E27FC236}">
                <a16:creationId xmlns:a16="http://schemas.microsoft.com/office/drawing/2014/main" id="{DD1EA237-0F40-462C-D743-20CBDA81E486}"/>
              </a:ext>
            </a:extLst>
          </p:cNvPr>
          <p:cNvSpPr>
            <a:spLocks noGrp="1"/>
          </p:cNvSpPr>
          <p:nvPr>
            <p:ph idx="1"/>
          </p:nvPr>
        </p:nvSpPr>
        <p:spPr>
          <a:xfrm>
            <a:off x="431999" y="2114321"/>
            <a:ext cx="11469715" cy="4113678"/>
          </a:xfrm>
        </p:spPr>
        <p:txBody>
          <a:bodyPr>
            <a:normAutofit/>
          </a:bodyPr>
          <a:lstStyle/>
          <a:p>
            <a:pPr marL="342900" indent="-342900">
              <a:buFont typeface="Arial" panose="020B0604020202020204" pitchFamily="34" charset="0"/>
              <a:buChar char="•"/>
            </a:pPr>
            <a:r>
              <a:rPr lang="en-GB" sz="2400">
                <a:hlinkClick r:id="rId3"/>
              </a:rPr>
              <a:t>10 Year Workforce Plan - call for evidence document - GOV.UK</a:t>
            </a:r>
            <a:r>
              <a:rPr lang="en-GB" sz="2400"/>
              <a:t> (November 2025)</a:t>
            </a:r>
          </a:p>
          <a:p>
            <a:pPr marL="1028700" lvl="1" indent="-342900"/>
            <a:r>
              <a:rPr lang="en-GB" sz="2400"/>
              <a:t>Expected Spring 2026</a:t>
            </a:r>
          </a:p>
          <a:p>
            <a:endParaRPr lang="en-GB" sz="2400"/>
          </a:p>
          <a:p>
            <a:pPr marL="342900" indent="-342900">
              <a:buFont typeface="Arial" panose="020B0604020202020204" pitchFamily="34" charset="0"/>
              <a:buChar char="•"/>
            </a:pPr>
            <a:r>
              <a:rPr lang="en-GB" sz="2400">
                <a:hlinkClick r:id="rId4"/>
              </a:rPr>
              <a:t>10 Year Health Plan working group: people</a:t>
            </a:r>
            <a:r>
              <a:rPr lang="en-GB" sz="2400"/>
              <a:t> (December 2025)</a:t>
            </a:r>
          </a:p>
          <a:p>
            <a:pPr marL="1028700" lvl="1" indent="-342900"/>
            <a:r>
              <a:rPr lang="en-GB" sz="2400">
                <a:solidFill>
                  <a:schemeClr val="tx1"/>
                </a:solidFill>
              </a:rPr>
              <a:t>Role in delivering pre</a:t>
            </a:r>
            <a:r>
              <a:rPr lang="en-GB" sz="2400"/>
              <a:t>ventative interventions</a:t>
            </a:r>
            <a:endParaRPr lang="en-GB" sz="2400">
              <a:solidFill>
                <a:schemeClr val="tx1"/>
              </a:solidFill>
            </a:endParaRPr>
          </a:p>
          <a:p>
            <a:pPr marL="342900" indent="-342900">
              <a:buFont typeface="Arial" panose="020B0604020202020204" pitchFamily="34" charset="0"/>
              <a:buChar char="•"/>
            </a:pPr>
            <a:endParaRPr lang="en-GB" sz="2400">
              <a:solidFill>
                <a:schemeClr val="tx1"/>
              </a:solidFill>
            </a:endParaRPr>
          </a:p>
        </p:txBody>
      </p:sp>
      <p:sp>
        <p:nvSpPr>
          <p:cNvPr id="6" name="Text Placeholder 5">
            <a:extLst>
              <a:ext uri="{FF2B5EF4-FFF2-40B4-BE49-F238E27FC236}">
                <a16:creationId xmlns:a16="http://schemas.microsoft.com/office/drawing/2014/main" id="{B62B93ED-07F2-9E4D-BA2C-A5563CB25079}"/>
              </a:ext>
            </a:extLst>
          </p:cNvPr>
          <p:cNvSpPr>
            <a:spLocks noGrp="1"/>
          </p:cNvSpPr>
          <p:nvPr>
            <p:ph type="body" sz="quarter" idx="13"/>
          </p:nvPr>
        </p:nvSpPr>
        <p:spPr>
          <a:xfrm>
            <a:off x="432001" y="1416790"/>
            <a:ext cx="11012644" cy="577927"/>
          </a:xfrm>
        </p:spPr>
        <p:txBody>
          <a:bodyPr/>
          <a:lstStyle/>
          <a:p>
            <a:pPr>
              <a:lnSpc>
                <a:spcPct val="100000"/>
              </a:lnSpc>
              <a:spcAft>
                <a:spcPts val="1200"/>
              </a:spcAft>
              <a:buClr>
                <a:schemeClr val="accent6"/>
              </a:buClr>
            </a:pPr>
            <a:r>
              <a:rPr lang="en-GB" sz="2400"/>
              <a:t>Next Steps</a:t>
            </a:r>
          </a:p>
        </p:txBody>
      </p:sp>
    </p:spTree>
    <p:extLst>
      <p:ext uri="{BB962C8B-B14F-4D97-AF65-F5344CB8AC3E}">
        <p14:creationId xmlns:p14="http://schemas.microsoft.com/office/powerpoint/2010/main" val="1715160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End slide</a:t>
            </a:r>
          </a:p>
        </p:txBody>
      </p:sp>
    </p:spTree>
    <p:extLst>
      <p:ext uri="{BB962C8B-B14F-4D97-AF65-F5344CB8AC3E}">
        <p14:creationId xmlns:p14="http://schemas.microsoft.com/office/powerpoint/2010/main" val="36468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err="1">
                <a:solidFill>
                  <a:schemeClr val="tx1"/>
                </a:solidFill>
              </a:rPr>
              <a:t>Siân</a:t>
            </a:r>
            <a:r>
              <a:rPr lang="en-GB" sz="2800">
                <a:solidFill>
                  <a:schemeClr val="tx1"/>
                </a:solidFill>
              </a:rPr>
              <a:t> Brand, Health, Wellbeing &amp; Social Prescribing Consultant</a:t>
            </a:r>
            <a:endParaRPr lang="en-GB" sz="3200">
              <a:solidFill>
                <a:srgbClr val="000000"/>
              </a:solidFill>
              <a:latin typeface="Trebuchet MS"/>
            </a:endParaRPr>
          </a:p>
          <a:p>
            <a:pPr marL="101600" indent="0">
              <a:buClr>
                <a:srgbClr val="2E3A4D"/>
              </a:buClr>
              <a:buSzPts val="2800"/>
              <a:buNone/>
            </a:pPr>
            <a:endParaRPr lang="en-GB" sz="2800"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a:solidFill>
                  <a:srgbClr val="00B0F0"/>
                </a:solidFill>
                <a:latin typeface="Trebuchet MS" panose="020B0703020202090204" pitchFamily="34" charset="0"/>
              </a:rPr>
              <a:t>Link Worker Development</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1997532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F284891-135E-3DEF-9E5E-4CB53C1CEDE4}"/>
              </a:ext>
            </a:extLst>
          </p:cNvPr>
          <p:cNvSpPr>
            <a:spLocks noGrp="1"/>
          </p:cNvSpPr>
          <p:nvPr>
            <p:ph type="ctrTitle"/>
          </p:nvPr>
        </p:nvSpPr>
        <p:spPr>
          <a:xfrm>
            <a:off x="838200" y="1122362"/>
            <a:ext cx="6281928" cy="4135437"/>
          </a:xfrm>
        </p:spPr>
        <p:txBody>
          <a:bodyPr>
            <a:normAutofit/>
          </a:bodyPr>
          <a:lstStyle/>
          <a:p>
            <a:pPr algn="l"/>
            <a:r>
              <a:rPr lang="en-GB" sz="6600" b="1">
                <a:solidFill>
                  <a:schemeClr val="tx2">
                    <a:lumMod val="75000"/>
                    <a:lumOff val="25000"/>
                  </a:schemeClr>
                </a:solidFill>
              </a:rPr>
              <a:t>Link Worker Development </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sX0" fmla="*/ 0 w 3647661"/>
              <a:gd name="csY0" fmla="*/ 0 h 4436126"/>
              <a:gd name="csX1" fmla="*/ 498514 w 3647661"/>
              <a:gd name="csY1" fmla="*/ 0 h 4436126"/>
              <a:gd name="csX2" fmla="*/ 1069981 w 3647661"/>
              <a:gd name="csY2" fmla="*/ 0 h 4436126"/>
              <a:gd name="csX3" fmla="*/ 1714401 w 3647661"/>
              <a:gd name="csY3" fmla="*/ 0 h 4436126"/>
              <a:gd name="csX4" fmla="*/ 2285868 w 3647661"/>
              <a:gd name="csY4" fmla="*/ 0 h 4436126"/>
              <a:gd name="csX5" fmla="*/ 2784381 w 3647661"/>
              <a:gd name="csY5" fmla="*/ 0 h 4436126"/>
              <a:gd name="csX6" fmla="*/ 3647661 w 3647661"/>
              <a:gd name="csY6" fmla="*/ 0 h 4436126"/>
              <a:gd name="csX7" fmla="*/ 3647661 w 3647661"/>
              <a:gd name="csY7" fmla="*/ 633732 h 4436126"/>
              <a:gd name="csX8" fmla="*/ 3647661 w 3647661"/>
              <a:gd name="csY8" fmla="*/ 1267465 h 4436126"/>
              <a:gd name="csX9" fmla="*/ 3647661 w 3647661"/>
              <a:gd name="csY9" fmla="*/ 1768113 h 4436126"/>
              <a:gd name="csX10" fmla="*/ 3647661 w 3647661"/>
              <a:gd name="csY10" fmla="*/ 2446207 h 4436126"/>
              <a:gd name="csX11" fmla="*/ 3647661 w 3647661"/>
              <a:gd name="csY11" fmla="*/ 2946855 h 4436126"/>
              <a:gd name="csX12" fmla="*/ 3647661 w 3647661"/>
              <a:gd name="csY12" fmla="*/ 3580587 h 4436126"/>
              <a:gd name="csX13" fmla="*/ 3647661 w 3647661"/>
              <a:gd name="csY13" fmla="*/ 4436126 h 4436126"/>
              <a:gd name="csX14" fmla="*/ 3039718 w 3647661"/>
              <a:gd name="csY14" fmla="*/ 4436126 h 4436126"/>
              <a:gd name="csX15" fmla="*/ 2431774 w 3647661"/>
              <a:gd name="csY15" fmla="*/ 4436126 h 4436126"/>
              <a:gd name="csX16" fmla="*/ 1823831 w 3647661"/>
              <a:gd name="csY16" fmla="*/ 4436126 h 4436126"/>
              <a:gd name="csX17" fmla="*/ 1288840 w 3647661"/>
              <a:gd name="csY17" fmla="*/ 4436126 h 4436126"/>
              <a:gd name="csX18" fmla="*/ 607943 w 3647661"/>
              <a:gd name="csY18" fmla="*/ 4436126 h 4436126"/>
              <a:gd name="csX19" fmla="*/ 0 w 3647661"/>
              <a:gd name="csY19" fmla="*/ 4436126 h 4436126"/>
              <a:gd name="csX20" fmla="*/ 0 w 3647661"/>
              <a:gd name="csY20" fmla="*/ 3758032 h 4436126"/>
              <a:gd name="csX21" fmla="*/ 0 w 3647661"/>
              <a:gd name="csY21" fmla="*/ 3035578 h 4436126"/>
              <a:gd name="csX22" fmla="*/ 0 w 3647661"/>
              <a:gd name="csY22" fmla="*/ 2401845 h 4436126"/>
              <a:gd name="csX23" fmla="*/ 0 w 3647661"/>
              <a:gd name="csY23" fmla="*/ 1768113 h 4436126"/>
              <a:gd name="csX24" fmla="*/ 0 w 3647661"/>
              <a:gd name="csY24" fmla="*/ 1178742 h 4436126"/>
              <a:gd name="csX25" fmla="*/ 0 w 3647661"/>
              <a:gd name="csY25" fmla="*/ 589371 h 4436126"/>
              <a:gd name="csX26" fmla="*/ 0 w 3647661"/>
              <a:gd name="csY26"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63B1B530-294D-C9AE-543D-24039E83BCF8}"/>
              </a:ext>
            </a:extLst>
          </p:cNvPr>
          <p:cNvSpPr>
            <a:spLocks noGrp="1"/>
          </p:cNvSpPr>
          <p:nvPr>
            <p:ph type="subTitle" idx="1"/>
          </p:nvPr>
        </p:nvSpPr>
        <p:spPr>
          <a:xfrm>
            <a:off x="7928114" y="1232452"/>
            <a:ext cx="3200400" cy="3850919"/>
          </a:xfrm>
        </p:spPr>
        <p:txBody>
          <a:bodyPr anchor="b">
            <a:normAutofit/>
          </a:bodyPr>
          <a:lstStyle/>
          <a:p>
            <a:pPr algn="l"/>
            <a:r>
              <a:rPr lang="en-GB">
                <a:solidFill>
                  <a:srgbClr val="FFFFFF"/>
                </a:solidFill>
              </a:rPr>
              <a:t>Siân Brand</a:t>
            </a:r>
          </a:p>
          <a:p>
            <a:pPr algn="l"/>
            <a:r>
              <a:rPr lang="en-GB">
                <a:solidFill>
                  <a:srgbClr val="FFFFFF"/>
                </a:solidFill>
              </a:rPr>
              <a:t>Health, Wellbeing &amp; Social Prescribing Consultant</a:t>
            </a:r>
          </a:p>
          <a:p>
            <a:pPr algn="l"/>
            <a:endParaRPr lang="en-GB">
              <a:solidFill>
                <a:srgbClr val="FFFFFF"/>
              </a:solidFill>
            </a:endParaRP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sX0" fmla="*/ 0 w 6281928"/>
              <a:gd name="csY0" fmla="*/ 0 h 18288"/>
              <a:gd name="csX1" fmla="*/ 572353 w 6281928"/>
              <a:gd name="csY1" fmla="*/ 0 h 18288"/>
              <a:gd name="csX2" fmla="*/ 1207526 w 6281928"/>
              <a:gd name="csY2" fmla="*/ 0 h 18288"/>
              <a:gd name="csX3" fmla="*/ 1779880 w 6281928"/>
              <a:gd name="csY3" fmla="*/ 0 h 18288"/>
              <a:gd name="csX4" fmla="*/ 2540691 w 6281928"/>
              <a:gd name="csY4" fmla="*/ 0 h 18288"/>
              <a:gd name="csX5" fmla="*/ 3238683 w 6281928"/>
              <a:gd name="csY5" fmla="*/ 0 h 18288"/>
              <a:gd name="csX6" fmla="*/ 3936675 w 6281928"/>
              <a:gd name="csY6" fmla="*/ 0 h 18288"/>
              <a:gd name="csX7" fmla="*/ 4760305 w 6281928"/>
              <a:gd name="csY7" fmla="*/ 0 h 18288"/>
              <a:gd name="csX8" fmla="*/ 5521117 w 6281928"/>
              <a:gd name="csY8" fmla="*/ 0 h 18288"/>
              <a:gd name="csX9" fmla="*/ 6281928 w 6281928"/>
              <a:gd name="csY9" fmla="*/ 0 h 18288"/>
              <a:gd name="csX10" fmla="*/ 6281928 w 6281928"/>
              <a:gd name="csY10" fmla="*/ 18288 h 18288"/>
              <a:gd name="csX11" fmla="*/ 5772394 w 6281928"/>
              <a:gd name="csY11" fmla="*/ 18288 h 18288"/>
              <a:gd name="csX12" fmla="*/ 5200040 w 6281928"/>
              <a:gd name="csY12" fmla="*/ 18288 h 18288"/>
              <a:gd name="csX13" fmla="*/ 4439229 w 6281928"/>
              <a:gd name="csY13" fmla="*/ 18288 h 18288"/>
              <a:gd name="csX14" fmla="*/ 3615599 w 6281928"/>
              <a:gd name="csY14" fmla="*/ 18288 h 18288"/>
              <a:gd name="csX15" fmla="*/ 2980426 w 6281928"/>
              <a:gd name="csY15" fmla="*/ 18288 h 18288"/>
              <a:gd name="csX16" fmla="*/ 2156795 w 6281928"/>
              <a:gd name="csY16" fmla="*/ 18288 h 18288"/>
              <a:gd name="csX17" fmla="*/ 1584442 w 6281928"/>
              <a:gd name="csY17" fmla="*/ 18288 h 18288"/>
              <a:gd name="csX18" fmla="*/ 1074908 w 6281928"/>
              <a:gd name="csY18" fmla="*/ 18288 h 18288"/>
              <a:gd name="csX19" fmla="*/ 0 w 6281928"/>
              <a:gd name="csY19" fmla="*/ 18288 h 18288"/>
              <a:gd name="csX20" fmla="*/ 0 w 6281928"/>
              <a:gd name="csY2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1DE43D4-3CA3-8A89-CF10-1264069CAEDA}"/>
              </a:ext>
            </a:extLst>
          </p:cNvPr>
          <p:cNvSpPr txBox="1"/>
          <p:nvPr/>
        </p:nvSpPr>
        <p:spPr>
          <a:xfrm>
            <a:off x="5032514" y="639509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hlinkClick r:id="rId2"/>
              </a:rPr>
              <a:t>sianbrand@livingsafeandwell.co.uk</a:t>
            </a:r>
            <a:r>
              <a:rPr kumimoji="0" lang="en-GB" sz="1800" b="0" i="0" u="none" strike="noStrike" kern="1200" cap="none" spc="0" normalizeH="0" baseline="0" noProof="0">
                <a:ln>
                  <a:noFill/>
                </a:ln>
                <a:solidFill>
                  <a:srgbClr val="FFFFFF"/>
                </a:solidFill>
                <a:effectLst/>
                <a:uLnTx/>
                <a:uFillTx/>
                <a:latin typeface="Aptos" panose="02110004020202020204"/>
                <a:ea typeface="+mn-ea"/>
                <a:cs typeface="+mn-cs"/>
              </a:rPr>
              <a:t> </a:t>
            </a:r>
          </a:p>
        </p:txBody>
      </p:sp>
      <p:pic>
        <p:nvPicPr>
          <p:cNvPr id="6" name="Picture 5">
            <a:extLst>
              <a:ext uri="{FF2B5EF4-FFF2-40B4-BE49-F238E27FC236}">
                <a16:creationId xmlns:a16="http://schemas.microsoft.com/office/drawing/2014/main" id="{729E6245-8BE2-2177-BE8F-44CF45096B68}"/>
              </a:ext>
            </a:extLst>
          </p:cNvPr>
          <p:cNvPicPr>
            <a:picLocks noChangeAspect="1"/>
          </p:cNvPicPr>
          <p:nvPr/>
        </p:nvPicPr>
        <p:blipFill>
          <a:blip r:embed="rId3"/>
          <a:srcRect l="15079" t="36725" r="13968" b="35688"/>
          <a:stretch>
            <a:fillRect/>
          </a:stretch>
        </p:blipFill>
        <p:spPr>
          <a:xfrm>
            <a:off x="8872994" y="5554353"/>
            <a:ext cx="3073766" cy="1195140"/>
          </a:xfrm>
          <a:prstGeom prst="rect">
            <a:avLst/>
          </a:prstGeom>
        </p:spPr>
      </p:pic>
    </p:spTree>
    <p:extLst>
      <p:ext uri="{BB962C8B-B14F-4D97-AF65-F5344CB8AC3E}">
        <p14:creationId xmlns:p14="http://schemas.microsoft.com/office/powerpoint/2010/main" val="120246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4188776-8629-72E6-5EF9-A2DFC77F8811}"/>
              </a:ext>
            </a:extLst>
          </p:cNvPr>
          <p:cNvSpPr>
            <a:spLocks noGrp="1"/>
          </p:cNvSpPr>
          <p:nvPr>
            <p:ph type="title"/>
          </p:nvPr>
        </p:nvSpPr>
        <p:spPr>
          <a:xfrm>
            <a:off x="638881" y="2090057"/>
            <a:ext cx="4673347" cy="2053481"/>
          </a:xfrm>
        </p:spPr>
        <p:txBody>
          <a:bodyPr vert="horz" lIns="91440" tIns="45720" rIns="91440" bIns="45720" rtlCol="0" anchor="b">
            <a:normAutofit/>
          </a:bodyPr>
          <a:lstStyle/>
          <a:p>
            <a:r>
              <a:rPr lang="en-US" sz="4600" b="1" kern="1200">
                <a:solidFill>
                  <a:schemeClr val="tx2">
                    <a:lumMod val="75000"/>
                    <a:lumOff val="25000"/>
                  </a:schemeClr>
                </a:solidFill>
                <a:latin typeface="+mj-lt"/>
                <a:ea typeface="+mj-ea"/>
                <a:cs typeface="+mj-cs"/>
              </a:rPr>
              <a:t>Social Prescribing Link Worker Model – England </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Content Placeholder 3">
            <a:extLst>
              <a:ext uri="{FF2B5EF4-FFF2-40B4-BE49-F238E27FC236}">
                <a16:creationId xmlns:a16="http://schemas.microsoft.com/office/drawing/2014/main" id="{99619CB6-FC88-B92B-6350-F5021A963FBF}"/>
              </a:ext>
            </a:extLst>
          </p:cNvPr>
          <p:cNvPicPr>
            <a:picLocks noGrp="1" noChangeAspect="1"/>
          </p:cNvPicPr>
          <p:nvPr>
            <p:ph idx="1"/>
          </p:nvPr>
        </p:nvPicPr>
        <p:blipFill>
          <a:blip r:embed="rId3"/>
          <a:stretch>
            <a:fillRect/>
          </a:stretch>
        </p:blipFill>
        <p:spPr>
          <a:xfrm>
            <a:off x="5798611" y="640080"/>
            <a:ext cx="4925986" cy="5550408"/>
          </a:xfrm>
          <a:prstGeom prst="rect">
            <a:avLst/>
          </a:prstGeom>
        </p:spPr>
      </p:pic>
      <p:sp>
        <p:nvSpPr>
          <p:cNvPr id="6" name="TextBox 5">
            <a:extLst>
              <a:ext uri="{FF2B5EF4-FFF2-40B4-BE49-F238E27FC236}">
                <a16:creationId xmlns:a16="http://schemas.microsoft.com/office/drawing/2014/main" id="{D68F139F-4818-9EC9-42E4-A6C99B2E67C4}"/>
              </a:ext>
            </a:extLst>
          </p:cNvPr>
          <p:cNvSpPr txBox="1"/>
          <p:nvPr/>
        </p:nvSpPr>
        <p:spPr>
          <a:xfrm>
            <a:off x="9046029" y="6247244"/>
            <a:ext cx="31459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hlinkClick r:id="rId4"/>
              </a:rPr>
              <a:t>NHS England » Social prescribing</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683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0B42A9F-6DA2-48B6-7EC8-E4849FF1E63A}"/>
              </a:ext>
            </a:extLst>
          </p:cNvPr>
          <p:cNvSpPr>
            <a:spLocks noGrp="1"/>
          </p:cNvSpPr>
          <p:nvPr>
            <p:ph type="title"/>
          </p:nvPr>
        </p:nvSpPr>
        <p:spPr>
          <a:xfrm>
            <a:off x="640080" y="325369"/>
            <a:ext cx="4368602" cy="1956841"/>
          </a:xfrm>
        </p:spPr>
        <p:txBody>
          <a:bodyPr anchor="b">
            <a:normAutofit/>
          </a:bodyPr>
          <a:lstStyle/>
          <a:p>
            <a:r>
              <a:rPr lang="en-GB" sz="5400" b="1">
                <a:solidFill>
                  <a:schemeClr val="tx2">
                    <a:lumMod val="75000"/>
                    <a:lumOff val="25000"/>
                  </a:schemeClr>
                </a:solidFill>
              </a:rPr>
              <a:t>Link Worker backgrounds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A9387F67-C835-6E16-D1A9-6FCDA74C0981}"/>
              </a:ext>
            </a:extLst>
          </p:cNvPr>
          <p:cNvSpPr>
            <a:spLocks noGrp="1"/>
          </p:cNvSpPr>
          <p:nvPr>
            <p:ph idx="1"/>
          </p:nvPr>
        </p:nvSpPr>
        <p:spPr>
          <a:xfrm>
            <a:off x="640080" y="2872899"/>
            <a:ext cx="4243589" cy="3320668"/>
          </a:xfrm>
        </p:spPr>
        <p:txBody>
          <a:bodyPr>
            <a:normAutofit lnSpcReduction="10000"/>
          </a:bodyPr>
          <a:lstStyle/>
          <a:p>
            <a:r>
              <a:rPr lang="en-US" sz="2200"/>
              <a:t>VCFSE</a:t>
            </a:r>
          </a:p>
          <a:p>
            <a:r>
              <a:rPr lang="en-US" sz="2200"/>
              <a:t>Social care</a:t>
            </a:r>
          </a:p>
          <a:p>
            <a:r>
              <a:rPr lang="en-US" sz="2200"/>
              <a:t>Leisure</a:t>
            </a:r>
          </a:p>
          <a:p>
            <a:r>
              <a:rPr lang="en-US" sz="2200"/>
              <a:t>Mental health </a:t>
            </a:r>
          </a:p>
          <a:p>
            <a:r>
              <a:rPr lang="en-US" sz="2200"/>
              <a:t>Counselling </a:t>
            </a:r>
          </a:p>
          <a:p>
            <a:r>
              <a:rPr lang="en-US" sz="2200"/>
              <a:t>Nursing &amp; other clinical </a:t>
            </a:r>
          </a:p>
          <a:p>
            <a:r>
              <a:rPr lang="en-US" sz="2200"/>
              <a:t>OT</a:t>
            </a:r>
          </a:p>
          <a:p>
            <a:r>
              <a:rPr lang="en-US" sz="2200"/>
              <a:t>Anywhere!</a:t>
            </a:r>
          </a:p>
        </p:txBody>
      </p:sp>
      <p:pic>
        <p:nvPicPr>
          <p:cNvPr id="5" name="Picture 4">
            <a:extLst>
              <a:ext uri="{FF2B5EF4-FFF2-40B4-BE49-F238E27FC236}">
                <a16:creationId xmlns:a16="http://schemas.microsoft.com/office/drawing/2014/main" id="{0C428553-16EB-1A2A-8E92-094BA766F1F6}"/>
              </a:ext>
            </a:extLst>
          </p:cNvPr>
          <p:cNvPicPr>
            <a:picLocks noChangeAspect="1"/>
          </p:cNvPicPr>
          <p:nvPr/>
        </p:nvPicPr>
        <p:blipFill>
          <a:blip r:embed="rId3"/>
          <a:srcRect l="11093" r="2571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154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5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6F07D41E-281C-9904-745F-86F774C9D4CE}"/>
              </a:ext>
            </a:extLst>
          </p:cNvPr>
          <p:cNvPicPr>
            <a:picLocks noChangeAspect="1"/>
          </p:cNvPicPr>
          <p:nvPr/>
        </p:nvPicPr>
        <p:blipFill>
          <a:blip r:embed="rId3"/>
          <a:stretch>
            <a:fillRect/>
          </a:stretch>
        </p:blipFill>
        <p:spPr>
          <a:xfrm>
            <a:off x="790224" y="643467"/>
            <a:ext cx="10611552" cy="5571066"/>
          </a:xfrm>
          <a:prstGeom prst="rect">
            <a:avLst/>
          </a:prstGeom>
        </p:spPr>
      </p:pic>
    </p:spTree>
    <p:extLst>
      <p:ext uri="{BB962C8B-B14F-4D97-AF65-F5344CB8AC3E}">
        <p14:creationId xmlns:p14="http://schemas.microsoft.com/office/powerpoint/2010/main" val="386987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7B1B8BD-7113-CB73-BD3D-015C19DFB14C}"/>
              </a:ext>
            </a:extLst>
          </p:cNvPr>
          <p:cNvSpPr>
            <a:spLocks noGrp="1"/>
          </p:cNvSpPr>
          <p:nvPr>
            <p:ph type="title"/>
          </p:nvPr>
        </p:nvSpPr>
        <p:spPr>
          <a:xfrm>
            <a:off x="684711" y="429502"/>
            <a:ext cx="11018520" cy="995215"/>
          </a:xfrm>
        </p:spPr>
        <p:txBody>
          <a:bodyPr vert="horz" lIns="91440" tIns="45720" rIns="91440" bIns="45720" rtlCol="0" anchor="b">
            <a:normAutofit/>
          </a:bodyPr>
          <a:lstStyle/>
          <a:p>
            <a:r>
              <a:rPr lang="en-US" sz="5400" b="1" kern="1200">
                <a:solidFill>
                  <a:schemeClr val="tx2">
                    <a:lumMod val="75000"/>
                    <a:lumOff val="25000"/>
                  </a:schemeClr>
                </a:solidFill>
                <a:latin typeface="+mj-lt"/>
                <a:ea typeface="+mj-ea"/>
                <a:cs typeface="+mj-cs"/>
              </a:rPr>
              <a:t>Link Worker Development – why? </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72EE9C38-3948-3432-CEF5-C08671D8D070}"/>
              </a:ext>
            </a:extLst>
          </p:cNvPr>
          <p:cNvPicPr>
            <a:picLocks noChangeAspect="1"/>
          </p:cNvPicPr>
          <p:nvPr/>
        </p:nvPicPr>
        <p:blipFill>
          <a:blip r:embed="rId3"/>
          <a:stretch>
            <a:fillRect/>
          </a:stretch>
        </p:blipFill>
        <p:spPr>
          <a:xfrm>
            <a:off x="1207011" y="2075577"/>
            <a:ext cx="9973920" cy="4352921"/>
          </a:xfrm>
          <a:prstGeom prst="rect">
            <a:avLst/>
          </a:prstGeom>
        </p:spPr>
      </p:pic>
    </p:spTree>
    <p:extLst>
      <p:ext uri="{BB962C8B-B14F-4D97-AF65-F5344CB8AC3E}">
        <p14:creationId xmlns:p14="http://schemas.microsoft.com/office/powerpoint/2010/main" val="1115587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7559949-643C-16E0-6F4D-30BB52340A5C}"/>
              </a:ext>
            </a:extLst>
          </p:cNvPr>
          <p:cNvSpPr>
            <a:spLocks noGrp="1"/>
          </p:cNvSpPr>
          <p:nvPr>
            <p:ph type="title"/>
          </p:nvPr>
        </p:nvSpPr>
        <p:spPr>
          <a:xfrm>
            <a:off x="841248" y="548640"/>
            <a:ext cx="3600860" cy="5431536"/>
          </a:xfrm>
        </p:spPr>
        <p:txBody>
          <a:bodyPr>
            <a:normAutofit/>
          </a:bodyPr>
          <a:lstStyle/>
          <a:p>
            <a:r>
              <a:rPr lang="en-GB" sz="4600" b="1">
                <a:solidFill>
                  <a:schemeClr val="tx2">
                    <a:lumMod val="75000"/>
                    <a:lumOff val="25000"/>
                  </a:schemeClr>
                </a:solidFill>
              </a:rPr>
              <a:t>Types of learning &amp; development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Content Placeholder 2">
            <a:extLst>
              <a:ext uri="{FF2B5EF4-FFF2-40B4-BE49-F238E27FC236}">
                <a16:creationId xmlns:a16="http://schemas.microsoft.com/office/drawing/2014/main" id="{C6FEFCD7-D9A4-23B7-8584-AAEF3EBE9321}"/>
              </a:ext>
            </a:extLst>
          </p:cNvPr>
          <p:cNvSpPr>
            <a:spLocks noGrp="1"/>
          </p:cNvSpPr>
          <p:nvPr>
            <p:ph idx="1"/>
          </p:nvPr>
        </p:nvSpPr>
        <p:spPr>
          <a:xfrm>
            <a:off x="5126417" y="335917"/>
            <a:ext cx="6224335" cy="6186166"/>
          </a:xfrm>
        </p:spPr>
        <p:txBody>
          <a:bodyPr anchor="ctr">
            <a:normAutofit/>
          </a:bodyPr>
          <a:lstStyle/>
          <a:p>
            <a:r>
              <a:rPr lang="en-GB" sz="2000" b="1"/>
              <a:t>Formal training </a:t>
            </a:r>
          </a:p>
          <a:p>
            <a:pPr lvl="1"/>
            <a:r>
              <a:rPr lang="en-GB" sz="2000"/>
              <a:t>Level 3 qualification or other accredited courses </a:t>
            </a:r>
          </a:p>
          <a:p>
            <a:pPr lvl="1"/>
            <a:r>
              <a:rPr lang="en-GB" sz="2000"/>
              <a:t>Online e.g. E-learning for health modules</a:t>
            </a:r>
          </a:p>
          <a:p>
            <a:pPr lvl="1"/>
            <a:r>
              <a:rPr lang="en-GB" sz="2000"/>
              <a:t>Localised – e.g. MHFA, welfare advice, trauma informed, </a:t>
            </a:r>
          </a:p>
          <a:p>
            <a:pPr lvl="1"/>
            <a:r>
              <a:rPr lang="en-GB" sz="2000"/>
              <a:t>Mandatory – e.g. safeguarding, GDPR &amp; data protection, lone working </a:t>
            </a:r>
          </a:p>
          <a:p>
            <a:r>
              <a:rPr lang="en-GB" sz="2000" b="1"/>
              <a:t>Community mapping &amp; stakeholder engagement </a:t>
            </a:r>
            <a:r>
              <a:rPr lang="en-GB" sz="2000"/>
              <a:t>– VCFSE &amp; wider – whole system social prescribing – </a:t>
            </a:r>
            <a:r>
              <a:rPr lang="en-GB" sz="2000" b="1" i="1">
                <a:solidFill>
                  <a:schemeClr val="accent2"/>
                </a:solidFill>
              </a:rPr>
              <a:t>ongoing</a:t>
            </a:r>
            <a:r>
              <a:rPr lang="en-GB" sz="2000">
                <a:solidFill>
                  <a:schemeClr val="accent2"/>
                </a:solidFill>
              </a:rPr>
              <a:t> </a:t>
            </a:r>
          </a:p>
          <a:p>
            <a:r>
              <a:rPr lang="en-GB" sz="2000" b="1"/>
              <a:t>Supervision &amp; peer support – </a:t>
            </a:r>
            <a:r>
              <a:rPr lang="en-GB" sz="2000"/>
              <a:t>reflective/ reflexive practice – safety &amp; quality – </a:t>
            </a:r>
            <a:r>
              <a:rPr lang="en-GB" sz="2000" b="1" i="1">
                <a:solidFill>
                  <a:schemeClr val="accent2"/>
                </a:solidFill>
              </a:rPr>
              <a:t>ongoing </a:t>
            </a:r>
          </a:p>
          <a:p>
            <a:r>
              <a:rPr lang="en-GB" sz="2000" b="1"/>
              <a:t>Wider linked agendas – </a:t>
            </a:r>
            <a:r>
              <a:rPr lang="en-GB" sz="2000"/>
              <a:t>e.g. data collection and evaluation, population health management, health inequalities, neighbourhood health &amp; multidisciplinary team meetings </a:t>
            </a:r>
            <a:endParaRPr lang="en-GB" sz="2000" b="1"/>
          </a:p>
          <a:p>
            <a:endParaRPr lang="en-GB" sz="2000"/>
          </a:p>
        </p:txBody>
      </p:sp>
    </p:spTree>
    <p:extLst>
      <p:ext uri="{BB962C8B-B14F-4D97-AF65-F5344CB8AC3E}">
        <p14:creationId xmlns:p14="http://schemas.microsoft.com/office/powerpoint/2010/main" val="3307090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2680927-83FB-5CF5-9690-9CF0AC1104E3}"/>
              </a:ext>
            </a:extLst>
          </p:cNvPr>
          <p:cNvSpPr>
            <a:spLocks noGrp="1"/>
          </p:cNvSpPr>
          <p:nvPr>
            <p:ph type="title"/>
          </p:nvPr>
        </p:nvSpPr>
        <p:spPr>
          <a:xfrm>
            <a:off x="838200" y="365125"/>
            <a:ext cx="10515600" cy="1325563"/>
          </a:xfrm>
        </p:spPr>
        <p:txBody>
          <a:bodyPr>
            <a:normAutofit/>
          </a:bodyPr>
          <a:lstStyle/>
          <a:p>
            <a:r>
              <a:rPr lang="en-GB" sz="5400" b="1">
                <a:solidFill>
                  <a:schemeClr val="tx2">
                    <a:lumMod val="75000"/>
                    <a:lumOff val="25000"/>
                  </a:schemeClr>
                </a:solidFill>
              </a:rPr>
              <a:t>Competencies &amp; Skills</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DBA41F2-34E6-9940-E344-C91F7809E2AD}"/>
              </a:ext>
            </a:extLst>
          </p:cNvPr>
          <p:cNvSpPr>
            <a:spLocks noGrp="1"/>
          </p:cNvSpPr>
          <p:nvPr>
            <p:ph idx="1"/>
          </p:nvPr>
        </p:nvSpPr>
        <p:spPr>
          <a:xfrm>
            <a:off x="849086" y="1940270"/>
            <a:ext cx="10515600" cy="4251960"/>
          </a:xfrm>
        </p:spPr>
        <p:txBody>
          <a:bodyPr>
            <a:normAutofit/>
          </a:bodyPr>
          <a:lstStyle/>
          <a:p>
            <a:r>
              <a:rPr lang="en-GB" sz="2200"/>
              <a:t>Workforce development framework – NHS England</a:t>
            </a:r>
          </a:p>
          <a:p>
            <a:endParaRPr lang="en-GB" sz="2200"/>
          </a:p>
          <a:p>
            <a:pPr marL="0" indent="0">
              <a:buNone/>
            </a:pPr>
            <a:r>
              <a:rPr lang="en-GB" b="1" i="1">
                <a:solidFill>
                  <a:schemeClr val="tx2">
                    <a:lumMod val="75000"/>
                    <a:lumOff val="25000"/>
                  </a:schemeClr>
                </a:solidFill>
              </a:rPr>
              <a:t>Coaching skills / motivational interviewing </a:t>
            </a:r>
          </a:p>
          <a:p>
            <a:r>
              <a:rPr lang="en-GB" sz="2200"/>
              <a:t>Creates boundaries for the Link Worker </a:t>
            </a:r>
          </a:p>
          <a:p>
            <a:r>
              <a:rPr lang="en-GB" sz="2200"/>
              <a:t>Enhances person centred, personalised engagement</a:t>
            </a:r>
          </a:p>
          <a:p>
            <a:r>
              <a:rPr lang="en-GB" sz="2200"/>
              <a:t>Supports behaviour change</a:t>
            </a:r>
          </a:p>
          <a:p>
            <a:r>
              <a:rPr lang="en-GB" sz="2200"/>
              <a:t>Focuses on what matters to person</a:t>
            </a:r>
          </a:p>
          <a:p>
            <a:r>
              <a:rPr lang="en-GB" sz="2200"/>
              <a:t>Reduces dependency &amp; promotes self-serving  self-care</a:t>
            </a:r>
          </a:p>
          <a:p>
            <a:r>
              <a:rPr lang="en-GB" sz="2200"/>
              <a:t>Improves system efficiency use of local assets </a:t>
            </a:r>
          </a:p>
        </p:txBody>
      </p:sp>
      <p:sp>
        <p:nvSpPr>
          <p:cNvPr id="5" name="TextBox 4">
            <a:extLst>
              <a:ext uri="{FF2B5EF4-FFF2-40B4-BE49-F238E27FC236}">
                <a16:creationId xmlns:a16="http://schemas.microsoft.com/office/drawing/2014/main" id="{5299D43B-5FD2-D1C8-50CF-FFCD9EF0199D}"/>
              </a:ext>
            </a:extLst>
          </p:cNvPr>
          <p:cNvSpPr txBox="1"/>
          <p:nvPr/>
        </p:nvSpPr>
        <p:spPr>
          <a:xfrm>
            <a:off x="6379030" y="6354375"/>
            <a:ext cx="56932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hlinkClick r:id="rId3"/>
              </a:rPr>
              <a:t>NHS England » Workforce development framework: social prescribing link workers</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812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5570715"/>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a:solidFill>
                  <a:schemeClr val="dk1"/>
                </a:solidFill>
                <a:latin typeface="Trebuchet MS" panose="020B0603020202020204" pitchFamily="34" charset="0"/>
                <a:sym typeface="Arial"/>
              </a:rPr>
              <a:t>Please note we are </a:t>
            </a:r>
            <a:r>
              <a:rPr lang="en-US" sz="2400" b="1">
                <a:solidFill>
                  <a:schemeClr val="dk1"/>
                </a:solidFill>
                <a:latin typeface="Trebuchet MS" panose="020B0603020202020204" pitchFamily="34" charset="0"/>
                <a:sym typeface="Arial"/>
              </a:rPr>
              <a:t>recording</a:t>
            </a:r>
            <a:r>
              <a:rPr lang="en-US" sz="2400">
                <a:solidFill>
                  <a:schemeClr val="dk1"/>
                </a:solidFill>
                <a:latin typeface="Trebuchet MS" panose="020B0603020202020204" pitchFamily="34" charset="0"/>
                <a:sym typeface="Arial"/>
              </a:rPr>
              <a:t> this webinar - you will be sent the slides and the link to the recording, and they will be on NASP's website too.</a:t>
            </a:r>
            <a:br>
              <a:rPr lang="en-US" sz="2400" i="1">
                <a:solidFill>
                  <a:schemeClr val="dk1"/>
                </a:solidFill>
                <a:latin typeface="Trebuchet MS" panose="020B0603020202020204" pitchFamily="34" charset="0"/>
                <a:sym typeface="Arial"/>
              </a:rPr>
            </a:br>
            <a:endParaRPr lang="en-US" sz="2400" i="1">
              <a:solidFill>
                <a:schemeClr val="dk1"/>
              </a:solidFill>
              <a:latin typeface="Trebuchet MS" panose="020B0603020202020204" pitchFamily="34" charset="0"/>
            </a:endParaRPr>
          </a:p>
          <a:p>
            <a:pPr marL="342900" indent="-342900">
              <a:buClr>
                <a:schemeClr val="dk1"/>
              </a:buClr>
              <a:buSzPts val="2400"/>
              <a:buFont typeface="Arial"/>
              <a:buChar char="•"/>
            </a:pPr>
            <a:r>
              <a:rPr lang="en-US" sz="2400">
                <a:solidFill>
                  <a:schemeClr val="dk1"/>
                </a:solidFill>
                <a:latin typeface="Trebuchet MS" panose="020B0603020202020204" pitchFamily="34" charset="0"/>
              </a:rPr>
              <a:t>Please submit questions via the </a:t>
            </a:r>
            <a:r>
              <a:rPr lang="en-US" sz="2400" b="1">
                <a:solidFill>
                  <a:schemeClr val="dk1"/>
                </a:solidFill>
                <a:latin typeface="Trebuchet MS" panose="020B0603020202020204" pitchFamily="34" charset="0"/>
              </a:rPr>
              <a:t>Q&amp;A function. </a:t>
            </a:r>
            <a:r>
              <a:rPr lang="en-US" sz="2400">
                <a:solidFill>
                  <a:schemeClr val="dk1"/>
                </a:solidFill>
                <a:latin typeface="Trebuchet MS" panose="020B0603020202020204" pitchFamily="34" charset="0"/>
              </a:rPr>
              <a:t>We will hold a Q&amp;A session at the end of presentations. </a:t>
            </a:r>
            <a:br>
              <a:rPr lang="en-US" sz="2400" b="1">
                <a:solidFill>
                  <a:schemeClr val="dk1"/>
                </a:solidFill>
                <a:latin typeface="Trebuchet MS" panose="020B0603020202020204" pitchFamily="34" charset="0"/>
              </a:rPr>
            </a:br>
            <a:endParaRPr lang="en-US" sz="2400" b="1">
              <a:solidFill>
                <a:schemeClr val="dk1"/>
              </a:solidFill>
              <a:latin typeface="Trebuchet MS" panose="020B0603020202020204" pitchFamily="34" charset="0"/>
              <a:ea typeface="Calibri" panose="020F0502020204030204"/>
              <a:cs typeface="Calibri" panose="020F0502020204030204"/>
            </a:endParaRPr>
          </a:p>
          <a:p>
            <a:pPr marL="342900" indent="-342900">
              <a:buClr>
                <a:schemeClr val="dk1"/>
              </a:buClr>
              <a:buSzPts val="2400"/>
              <a:buFont typeface="Arial"/>
              <a:buChar char="•"/>
            </a:pPr>
            <a:r>
              <a:rPr lang="en-US" sz="2400">
                <a:solidFill>
                  <a:schemeClr val="dk1"/>
                </a:solidFill>
                <a:latin typeface="Trebuchet MS" panose="020B0603020202020204" pitchFamily="34" charset="0"/>
              </a:rPr>
              <a:t>Please use the </a:t>
            </a:r>
            <a:r>
              <a:rPr lang="en-US" sz="2400" b="1">
                <a:solidFill>
                  <a:schemeClr val="dk1"/>
                </a:solidFill>
                <a:latin typeface="Trebuchet MS" panose="020B0603020202020204" pitchFamily="34" charset="0"/>
              </a:rPr>
              <a:t>chat function</a:t>
            </a:r>
            <a:r>
              <a:rPr lang="en-US" sz="2400">
                <a:solidFill>
                  <a:schemeClr val="dk1"/>
                </a:solidFill>
                <a:latin typeface="Trebuchet MS" panose="020B0603020202020204" pitchFamily="34" charset="0"/>
              </a:rPr>
              <a:t> for introducing yourself and networking. If you have any technical issues, please raise these in the chat, and a member of the NASP team will assist. </a:t>
            </a:r>
            <a:br>
              <a:rPr lang="en-US" sz="2400">
                <a:solidFill>
                  <a:schemeClr val="dk1"/>
                </a:solidFill>
                <a:latin typeface="Trebuchet MS" panose="020B0603020202020204" pitchFamily="34" charset="0"/>
              </a:rPr>
            </a:br>
            <a:endParaRPr lang="en-US" sz="2400">
              <a:solidFill>
                <a:schemeClr val="dk1"/>
              </a:solidFill>
              <a:latin typeface="Trebuchet MS" panose="020B0603020202020204" pitchFamily="34" charset="0"/>
            </a:endParaRPr>
          </a:p>
          <a:p>
            <a:pPr marL="285750" indent="-285750">
              <a:buClr>
                <a:srgbClr val="000000"/>
              </a:buClr>
              <a:buSzPts val="2400"/>
              <a:buFont typeface="Arial"/>
              <a:buChar char="•"/>
            </a:pPr>
            <a:r>
              <a:rPr lang="en-US" sz="2400" b="1">
                <a:solidFill>
                  <a:schemeClr val="dk1"/>
                </a:solidFill>
                <a:latin typeface="Trebuchet MS" panose="020B0603020202020204" pitchFamily="34" charset="0"/>
                <a:cs typeface="Calibri"/>
              </a:rPr>
              <a:t>Closed Captions </a:t>
            </a:r>
            <a:r>
              <a:rPr lang="en-US" sz="2400">
                <a:solidFill>
                  <a:schemeClr val="dk1"/>
                </a:solidFill>
                <a:latin typeface="Trebuchet MS" panose="020B0603020202020204" pitchFamily="34" charset="0"/>
                <a:cs typeface="Calibri"/>
              </a:rPr>
              <a:t>are available </a:t>
            </a:r>
            <a:r>
              <a:rPr lang="en-US" sz="2000">
                <a:solidFill>
                  <a:schemeClr val="dk1"/>
                </a:solidFill>
                <a:latin typeface="Trebuchet MS" panose="020B0603020202020204" pitchFamily="34" charset="0"/>
                <a:cs typeface="Calibri"/>
              </a:rPr>
              <a:t>(turn these on at the bottom of your screen.)</a:t>
            </a:r>
            <a:endParaRPr lang="en-US" sz="2000" b="1">
              <a:solidFill>
                <a:schemeClr val="dk1"/>
              </a:solidFill>
              <a:latin typeface="Trebuchet MS" panose="020B0603020202020204" pitchFamily="34" charset="0"/>
              <a:cs typeface="Calibri"/>
            </a:endParaRPr>
          </a:p>
          <a:p>
            <a:pPr>
              <a:buClr>
                <a:schemeClr val="dk1"/>
              </a:buClr>
              <a:buSzPts val="2400"/>
            </a:pPr>
            <a:br>
              <a:rPr lang="en-US" sz="2400">
                <a:solidFill>
                  <a:schemeClr val="dk1"/>
                </a:solidFill>
                <a:latin typeface="Trebuchet MS"/>
              </a:rPr>
            </a:b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88920D6-A6A2-08D1-47FB-EE2D8391884E}"/>
              </a:ext>
            </a:extLst>
          </p:cNvPr>
          <p:cNvSpPr>
            <a:spLocks noGrp="1"/>
          </p:cNvSpPr>
          <p:nvPr>
            <p:ph type="title"/>
          </p:nvPr>
        </p:nvSpPr>
        <p:spPr>
          <a:xfrm>
            <a:off x="841248" y="548640"/>
            <a:ext cx="3600860" cy="5431536"/>
          </a:xfrm>
        </p:spPr>
        <p:txBody>
          <a:bodyPr>
            <a:normAutofit/>
          </a:bodyPr>
          <a:lstStyle/>
          <a:p>
            <a:r>
              <a:rPr lang="en-GB" sz="4600" b="1">
                <a:solidFill>
                  <a:schemeClr val="tx2">
                    <a:lumMod val="75000"/>
                    <a:lumOff val="25000"/>
                  </a:schemeClr>
                </a:solidFill>
              </a:rPr>
              <a:t>Level 3 Social Prescribing Qualification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7624A6A-68D8-AF82-60F6-51CBD14DCDE2}"/>
              </a:ext>
            </a:extLst>
          </p:cNvPr>
          <p:cNvSpPr>
            <a:spLocks noGrp="1"/>
          </p:cNvSpPr>
          <p:nvPr>
            <p:ph idx="1"/>
          </p:nvPr>
        </p:nvSpPr>
        <p:spPr>
          <a:xfrm>
            <a:off x="5126418" y="552091"/>
            <a:ext cx="6224335" cy="5431536"/>
          </a:xfrm>
        </p:spPr>
        <p:txBody>
          <a:bodyPr anchor="ctr">
            <a:normAutofit/>
          </a:bodyPr>
          <a:lstStyle/>
          <a:p>
            <a:r>
              <a:rPr lang="en-GB" sz="2200"/>
              <a:t>Bromley by Bow, Conexus Healthcare and the University of East London </a:t>
            </a:r>
          </a:p>
          <a:p>
            <a:r>
              <a:rPr lang="en-GB" sz="2200"/>
              <a:t>Developed in 2019</a:t>
            </a:r>
          </a:p>
          <a:p>
            <a:r>
              <a:rPr lang="en-GB" sz="2200"/>
              <a:t>Funded by NHS England </a:t>
            </a:r>
          </a:p>
          <a:p>
            <a:r>
              <a:rPr lang="en-GB" sz="2200"/>
              <a:t>Accredited level 3 qualification  </a:t>
            </a:r>
          </a:p>
          <a:p>
            <a:r>
              <a:rPr lang="en-GB" sz="2200"/>
              <a:t>Original Conexus course - RSPH &amp; PCI</a:t>
            </a:r>
          </a:p>
          <a:p>
            <a:r>
              <a:rPr lang="en-GB" sz="2200"/>
              <a:t>Mandated by NHSE in Primary Care Network guidance </a:t>
            </a:r>
          </a:p>
          <a:p>
            <a:endParaRPr lang="en-GB" sz="2200"/>
          </a:p>
          <a:p>
            <a:r>
              <a:rPr lang="en-GB" sz="2200">
                <a:hlinkClick r:id="rId3"/>
              </a:rPr>
              <a:t>Home - Social Prescribing Qualification</a:t>
            </a:r>
            <a:endParaRPr lang="en-GB" sz="2200"/>
          </a:p>
        </p:txBody>
      </p:sp>
      <p:pic>
        <p:nvPicPr>
          <p:cNvPr id="4" name="Picture 3">
            <a:extLst>
              <a:ext uri="{FF2B5EF4-FFF2-40B4-BE49-F238E27FC236}">
                <a16:creationId xmlns:a16="http://schemas.microsoft.com/office/drawing/2014/main" id="{F8230BDB-A066-684F-3271-326458EC3B24}"/>
              </a:ext>
            </a:extLst>
          </p:cNvPr>
          <p:cNvPicPr>
            <a:picLocks noChangeAspect="1"/>
          </p:cNvPicPr>
          <p:nvPr/>
        </p:nvPicPr>
        <p:blipFill>
          <a:blip r:embed="rId4"/>
          <a:stretch>
            <a:fillRect/>
          </a:stretch>
        </p:blipFill>
        <p:spPr>
          <a:xfrm>
            <a:off x="898815" y="4795991"/>
            <a:ext cx="3038105" cy="1623097"/>
          </a:xfrm>
          <a:prstGeom prst="rect">
            <a:avLst/>
          </a:prstGeom>
        </p:spPr>
      </p:pic>
    </p:spTree>
    <p:extLst>
      <p:ext uri="{BB962C8B-B14F-4D97-AF65-F5344CB8AC3E}">
        <p14:creationId xmlns:p14="http://schemas.microsoft.com/office/powerpoint/2010/main" val="34067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a:solidFill>
                  <a:srgbClr val="000000"/>
                </a:solidFill>
                <a:latin typeface="Trebuchet MS"/>
              </a:rPr>
              <a:t>Aaron Mansfield, </a:t>
            </a:r>
            <a:r>
              <a:rPr lang="en-GB" sz="2800">
                <a:effectLst/>
              </a:rPr>
              <a:t>Head of Education and Assessment at the Royal Society for Public Health</a:t>
            </a:r>
            <a:endParaRPr lang="en-GB" sz="2800">
              <a:solidFill>
                <a:srgbClr val="000000"/>
              </a:solidFill>
              <a:latin typeface="Trebuchet MS"/>
            </a:endParaRPr>
          </a:p>
          <a:p>
            <a:pPr marL="101600" indent="0">
              <a:buSzPts val="2800"/>
              <a:buNone/>
            </a:pPr>
            <a:endParaRPr lang="en-GB" sz="2800"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GB">
                <a:solidFill>
                  <a:srgbClr val="00B0F0"/>
                </a:solidFill>
                <a:ea typeface="Roboto" panose="02000000000000000000" pitchFamily="2" charset="0"/>
                <a:cs typeface="Arial"/>
              </a:rPr>
              <a:t>SPLW Roadmap and RSPH Pathways</a:t>
            </a:r>
            <a:br>
              <a:rPr lang="en-GB">
                <a:latin typeface="Roboto" panose="02000000000000000000" pitchFamily="2" charset="0"/>
                <a:ea typeface="Roboto" panose="02000000000000000000" pitchFamily="2" charset="0"/>
              </a:rPr>
            </a:b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347880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0953FE-733F-5A12-5EE8-A5670C2648FB}"/>
              </a:ext>
            </a:extLst>
          </p:cNvPr>
          <p:cNvSpPr>
            <a:spLocks noGrp="1"/>
          </p:cNvSpPr>
          <p:nvPr>
            <p:ph type="ctrTitle"/>
          </p:nvPr>
        </p:nvSpPr>
        <p:spPr/>
        <p:txBody>
          <a:bodyPr/>
          <a:lstStyle/>
          <a:p>
            <a:r>
              <a:rPr lang="en-GB" sz="6000">
                <a:latin typeface="Roboto" panose="02000000000000000000" pitchFamily="2" charset="0"/>
                <a:ea typeface="Roboto" panose="02000000000000000000" pitchFamily="2" charset="0"/>
                <a:cs typeface="Arial"/>
              </a:rPr>
              <a:t>Royal Society for Public Health</a:t>
            </a:r>
            <a:endParaRPr lang="en-GB" sz="6000">
              <a:latin typeface="Roboto" panose="02000000000000000000" pitchFamily="2" charset="0"/>
              <a:ea typeface="Roboto" panose="02000000000000000000" pitchFamily="2" charset="0"/>
            </a:endParaRPr>
          </a:p>
        </p:txBody>
      </p:sp>
      <p:sp>
        <p:nvSpPr>
          <p:cNvPr id="2" name="Content Placeholder 1">
            <a:extLst>
              <a:ext uri="{FF2B5EF4-FFF2-40B4-BE49-F238E27FC236}">
                <a16:creationId xmlns:a16="http://schemas.microsoft.com/office/drawing/2014/main" id="{C9BF4E9A-3652-85CB-945C-6A680EF9659C}"/>
              </a:ext>
            </a:extLst>
          </p:cNvPr>
          <p:cNvSpPr>
            <a:spLocks noGrp="1"/>
          </p:cNvSpPr>
          <p:nvPr>
            <p:ph type="subTitle" idx="1"/>
          </p:nvPr>
        </p:nvSpPr>
        <p:spPr>
          <a:xfrm>
            <a:off x="1320932" y="4881193"/>
            <a:ext cx="9524868" cy="469900"/>
          </a:xfrm>
        </p:spPr>
        <p:txBody>
          <a:bodyPr>
            <a:normAutofit lnSpcReduction="10000"/>
          </a:bodyPr>
          <a:lstStyle/>
          <a:p>
            <a:r>
              <a:rPr lang="en-GB">
                <a:latin typeface="Roboto" panose="02000000000000000000" pitchFamily="2" charset="0"/>
                <a:ea typeface="Roboto" panose="02000000000000000000" pitchFamily="2" charset="0"/>
                <a:cs typeface="Arial"/>
              </a:rPr>
              <a:t>SPLW Roadmap and RSPH Pathways</a:t>
            </a:r>
            <a:endParaRPr lang="en-GB">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A6BAD23-EACB-1248-1DA5-35488F1E53EF}"/>
              </a:ext>
            </a:extLst>
          </p:cNvPr>
          <p:cNvPicPr>
            <a:picLocks noChangeAspect="1"/>
          </p:cNvPicPr>
          <p:nvPr/>
        </p:nvPicPr>
        <p:blipFill>
          <a:blip r:embed="rId3"/>
          <a:stretch>
            <a:fillRect/>
          </a:stretch>
        </p:blipFill>
        <p:spPr>
          <a:xfrm>
            <a:off x="11426902" y="4602480"/>
            <a:ext cx="102056" cy="71120"/>
          </a:xfrm>
          <a:prstGeom prst="rect">
            <a:avLst/>
          </a:prstGeom>
        </p:spPr>
      </p:pic>
      <p:pic>
        <p:nvPicPr>
          <p:cNvPr id="5" name="Picture 4">
            <a:extLst>
              <a:ext uri="{FF2B5EF4-FFF2-40B4-BE49-F238E27FC236}">
                <a16:creationId xmlns:a16="http://schemas.microsoft.com/office/drawing/2014/main" id="{9BBDB72C-1BDD-95E7-0350-3EFD6D54DD51}"/>
              </a:ext>
            </a:extLst>
          </p:cNvPr>
          <p:cNvPicPr>
            <a:picLocks noChangeAspect="1"/>
          </p:cNvPicPr>
          <p:nvPr/>
        </p:nvPicPr>
        <p:blipFill>
          <a:blip r:embed="rId4"/>
          <a:stretch>
            <a:fillRect/>
          </a:stretch>
        </p:blipFill>
        <p:spPr>
          <a:xfrm flipV="1">
            <a:off x="696088" y="4595280"/>
            <a:ext cx="87484" cy="67071"/>
          </a:xfrm>
          <a:prstGeom prst="rect">
            <a:avLst/>
          </a:prstGeom>
        </p:spPr>
      </p:pic>
      <p:pic>
        <p:nvPicPr>
          <p:cNvPr id="7" name="Picture 6">
            <a:extLst>
              <a:ext uri="{FF2B5EF4-FFF2-40B4-BE49-F238E27FC236}">
                <a16:creationId xmlns:a16="http://schemas.microsoft.com/office/drawing/2014/main" id="{E266463E-BDBA-D527-5EBF-BB62ADBF6DAE}"/>
              </a:ext>
            </a:extLst>
          </p:cNvPr>
          <p:cNvPicPr>
            <a:picLocks noChangeAspect="1"/>
          </p:cNvPicPr>
          <p:nvPr/>
        </p:nvPicPr>
        <p:blipFill>
          <a:blip r:embed="rId5"/>
          <a:srcRect b="16984"/>
          <a:stretch>
            <a:fillRect/>
          </a:stretch>
        </p:blipFill>
        <p:spPr>
          <a:xfrm flipV="1">
            <a:off x="649894" y="2595453"/>
            <a:ext cx="89936" cy="49774"/>
          </a:xfrm>
          <a:prstGeom prst="rect">
            <a:avLst/>
          </a:prstGeom>
        </p:spPr>
      </p:pic>
    </p:spTree>
    <p:custDataLst>
      <p:tags r:id="rId1"/>
    </p:custDataLst>
    <p:extLst>
      <p:ext uri="{BB962C8B-B14F-4D97-AF65-F5344CB8AC3E}">
        <p14:creationId xmlns:p14="http://schemas.microsoft.com/office/powerpoint/2010/main" val="3311253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1057-54F7-7CA2-5C8B-4DC214ADA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BC600-562D-D077-EA83-64F2253CC076}"/>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What have we learnt from the workforce?</a:t>
            </a:r>
            <a:endParaRPr lang="en-GB" sz="3600" kern="100">
              <a:effectLst/>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EE717B5-8EDB-976D-1D9A-A84978DB8E88}"/>
              </a:ext>
            </a:extLst>
          </p:cNvPr>
          <p:cNvSpPr>
            <a:spLocks noGrp="1"/>
          </p:cNvSpPr>
          <p:nvPr>
            <p:ph idx="1"/>
          </p:nvPr>
        </p:nvSpPr>
        <p:spPr>
          <a:xfrm>
            <a:off x="1149350" y="2005451"/>
            <a:ext cx="6726290" cy="3658352"/>
          </a:xfrm>
        </p:spPr>
        <p:txBody>
          <a:bodyPr>
            <a:normAutofit fontScale="92500" lnSpcReduction="20000"/>
          </a:bodyPr>
          <a:lstStyle/>
          <a:p>
            <a:pPr marL="0" marR="0" indent="0">
              <a:lnSpc>
                <a:spcPct val="107000"/>
              </a:lnSpc>
              <a:spcBef>
                <a:spcPts val="0"/>
              </a:spcBef>
              <a:spcAft>
                <a:spcPts val="800"/>
              </a:spcAft>
              <a:buNone/>
            </a:pPr>
            <a:r>
              <a:rPr lang="en-GB" sz="1900" b="1" kern="100">
                <a:solidFill>
                  <a:srgbClr val="007666"/>
                </a:solidFill>
                <a:effectLst/>
                <a:latin typeface="+mj-lt"/>
                <a:ea typeface="Calibri" panose="020F0502020204030204" pitchFamily="34" charset="0"/>
                <a:cs typeface="Arial" panose="020B0604020202020204" pitchFamily="34" charset="0"/>
              </a:rPr>
              <a:t>In 2024 we launched our landmark report the Unusual Suspects: Unlocking the Potential of the Wider Public Health Workforce. Our engagement with the wider workforce which formed the foundation for the report taught us three key things:</a:t>
            </a:r>
          </a:p>
          <a:p>
            <a:pPr marL="0" marR="0" indent="0">
              <a:lnSpc>
                <a:spcPct val="107000"/>
              </a:lnSpc>
              <a:spcBef>
                <a:spcPts val="0"/>
              </a:spcBef>
              <a:spcAft>
                <a:spcPts val="800"/>
              </a:spcAft>
              <a:buNone/>
            </a:pPr>
            <a:endParaRPr lang="en-GB" sz="1700" b="1" kern="10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GB" sz="1700" kern="100">
                <a:effectLst/>
                <a:latin typeface="+mn-lt"/>
                <a:ea typeface="Calibri" panose="020F0502020204030204" pitchFamily="34" charset="0"/>
                <a:cs typeface="Arial" panose="020B0604020202020204" pitchFamily="34" charset="0"/>
              </a:rPr>
              <a:t>People want to do more in public health. However, there are </a:t>
            </a:r>
            <a:r>
              <a:rPr lang="en-GB" sz="1700" b="1" kern="100">
                <a:effectLst/>
                <a:latin typeface="+mn-lt"/>
                <a:ea typeface="Calibri" panose="020F0502020204030204" pitchFamily="34" charset="0"/>
                <a:cs typeface="Arial" panose="020B0604020202020204" pitchFamily="34" charset="0"/>
              </a:rPr>
              <a:t>few clear entry points </a:t>
            </a:r>
            <a:r>
              <a:rPr lang="en-GB" sz="1700" kern="100">
                <a:effectLst/>
                <a:latin typeface="+mn-lt"/>
                <a:ea typeface="Calibri" panose="020F0502020204030204" pitchFamily="34" charset="0"/>
                <a:cs typeface="Arial" panose="020B0604020202020204" pitchFamily="34" charset="0"/>
              </a:rPr>
              <a:t>into the public health system for people from non-traditional routes. </a:t>
            </a:r>
          </a:p>
          <a:p>
            <a:pPr marL="342900" marR="0" lvl="0" indent="-342900">
              <a:lnSpc>
                <a:spcPct val="107000"/>
              </a:lnSpc>
              <a:spcBef>
                <a:spcPts val="0"/>
              </a:spcBef>
              <a:spcAft>
                <a:spcPts val="0"/>
              </a:spcAft>
              <a:buFont typeface="+mj-lt"/>
              <a:buAutoNum type="arabicPeriod"/>
            </a:pPr>
            <a:r>
              <a:rPr lang="en-GB" sz="1700" kern="100">
                <a:effectLst/>
                <a:latin typeface="+mn-lt"/>
                <a:ea typeface="Calibri" panose="020F0502020204030204" pitchFamily="34" charset="0"/>
                <a:cs typeface="Arial" panose="020B0604020202020204" pitchFamily="34" charset="0"/>
              </a:rPr>
              <a:t>Crucially, there are </a:t>
            </a:r>
            <a:r>
              <a:rPr lang="en-GB" sz="1700" b="1" kern="100">
                <a:effectLst/>
                <a:latin typeface="+mn-lt"/>
                <a:ea typeface="Calibri" panose="020F0502020204030204" pitchFamily="34" charset="0"/>
                <a:cs typeface="Arial" panose="020B0604020202020204" pitchFamily="34" charset="0"/>
              </a:rPr>
              <a:t>almost no clear educational pathways </a:t>
            </a:r>
            <a:r>
              <a:rPr lang="en-GB" sz="1700" kern="100">
                <a:effectLst/>
                <a:latin typeface="+mn-lt"/>
                <a:ea typeface="Calibri" panose="020F0502020204030204" pitchFamily="34" charset="0"/>
                <a:cs typeface="Arial" panose="020B0604020202020204" pitchFamily="34" charset="0"/>
              </a:rPr>
              <a:t>for the continued professional development needed pursue a career in public health. </a:t>
            </a:r>
          </a:p>
          <a:p>
            <a:pPr marL="342900" marR="0" lvl="0" indent="-342900">
              <a:lnSpc>
                <a:spcPct val="107000"/>
              </a:lnSpc>
              <a:spcBef>
                <a:spcPts val="0"/>
              </a:spcBef>
              <a:spcAft>
                <a:spcPts val="800"/>
              </a:spcAft>
              <a:buFont typeface="+mj-lt"/>
              <a:buAutoNum type="arabicPeriod"/>
            </a:pPr>
            <a:r>
              <a:rPr lang="en-GB" sz="1700" kern="100">
                <a:effectLst/>
                <a:latin typeface="+mn-lt"/>
                <a:ea typeface="Calibri" panose="020F0502020204030204" pitchFamily="34" charset="0"/>
                <a:cs typeface="Arial" panose="020B0604020202020204" pitchFamily="34" charset="0"/>
              </a:rPr>
              <a:t>There needs to be </a:t>
            </a:r>
            <a:r>
              <a:rPr lang="en-GB" sz="1700" b="1" kern="100">
                <a:effectLst/>
                <a:latin typeface="+mn-lt"/>
                <a:ea typeface="Calibri" panose="020F0502020204030204" pitchFamily="34" charset="0"/>
                <a:cs typeface="Arial" panose="020B0604020202020204" pitchFamily="34" charset="0"/>
              </a:rPr>
              <a:t>recognition for the impact the wider workforce </a:t>
            </a:r>
            <a:r>
              <a:rPr lang="en-GB" sz="1700" kern="100">
                <a:effectLst/>
                <a:latin typeface="+mn-lt"/>
                <a:ea typeface="Calibri" panose="020F0502020204030204" pitchFamily="34" charset="0"/>
                <a:cs typeface="Arial" panose="020B0604020202020204" pitchFamily="34" charset="0"/>
              </a:rPr>
              <a:t>has on the health and wellbeing of the nation.</a:t>
            </a:r>
          </a:p>
          <a:p>
            <a:pPr marL="0" indent="0">
              <a:buNone/>
            </a:pPr>
            <a:endParaRPr lang="en-GB"/>
          </a:p>
        </p:txBody>
      </p:sp>
      <p:pic>
        <p:nvPicPr>
          <p:cNvPr id="5" name="Picture 4">
            <a:extLst>
              <a:ext uri="{FF2B5EF4-FFF2-40B4-BE49-F238E27FC236}">
                <a16:creationId xmlns:a16="http://schemas.microsoft.com/office/drawing/2014/main" id="{8DAA4055-2988-5A6A-CD7A-A78CD33571A3}"/>
              </a:ext>
            </a:extLst>
          </p:cNvPr>
          <p:cNvPicPr>
            <a:picLocks noChangeAspect="1"/>
          </p:cNvPicPr>
          <p:nvPr/>
        </p:nvPicPr>
        <p:blipFill>
          <a:blip r:embed="rId3"/>
          <a:stretch>
            <a:fillRect/>
          </a:stretch>
        </p:blipFill>
        <p:spPr>
          <a:xfrm>
            <a:off x="8085776" y="1799304"/>
            <a:ext cx="3268811" cy="4634684"/>
          </a:xfrm>
          <a:prstGeom prst="rect">
            <a:avLst/>
          </a:prstGeom>
        </p:spPr>
      </p:pic>
    </p:spTree>
    <p:custDataLst>
      <p:tags r:id="rId1"/>
    </p:custDataLst>
    <p:extLst>
      <p:ext uri="{BB962C8B-B14F-4D97-AF65-F5344CB8AC3E}">
        <p14:creationId xmlns:p14="http://schemas.microsoft.com/office/powerpoint/2010/main" val="312362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13C78-B4F5-F490-62E9-B24B6335A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AD311-780A-D053-88CE-E11F402ED7A7}"/>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Our work in Social Prescribing</a:t>
            </a:r>
            <a:endParaRPr lang="en-GB" sz="3600" kern="100">
              <a:effectLst/>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0723FB5C-943E-6873-3E3D-6D16EEF25072}"/>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17F3FE55-003F-48E8-B5AA-647F92758BF8}"/>
              </a:ext>
            </a:extLst>
          </p:cNvPr>
          <p:cNvPicPr>
            <a:picLocks noChangeAspect="1"/>
          </p:cNvPicPr>
          <p:nvPr/>
        </p:nvPicPr>
        <p:blipFill>
          <a:blip r:embed="rId3"/>
          <a:stretch>
            <a:fillRect/>
          </a:stretch>
        </p:blipFill>
        <p:spPr>
          <a:xfrm>
            <a:off x="286847" y="2012438"/>
            <a:ext cx="4177432" cy="4416939"/>
          </a:xfrm>
          <a:prstGeom prst="rect">
            <a:avLst/>
          </a:prstGeom>
        </p:spPr>
      </p:pic>
      <p:pic>
        <p:nvPicPr>
          <p:cNvPr id="10" name="Picture 9">
            <a:extLst>
              <a:ext uri="{FF2B5EF4-FFF2-40B4-BE49-F238E27FC236}">
                <a16:creationId xmlns:a16="http://schemas.microsoft.com/office/drawing/2014/main" id="{2210AA57-03C8-AF97-7B02-91034DEDB847}"/>
              </a:ext>
            </a:extLst>
          </p:cNvPr>
          <p:cNvPicPr>
            <a:picLocks noChangeAspect="1"/>
          </p:cNvPicPr>
          <p:nvPr/>
        </p:nvPicPr>
        <p:blipFill>
          <a:blip r:embed="rId4"/>
          <a:stretch>
            <a:fillRect/>
          </a:stretch>
        </p:blipFill>
        <p:spPr>
          <a:xfrm>
            <a:off x="5015632" y="2379405"/>
            <a:ext cx="6537086" cy="3492757"/>
          </a:xfrm>
          <a:prstGeom prst="rect">
            <a:avLst/>
          </a:prstGeom>
        </p:spPr>
      </p:pic>
    </p:spTree>
    <p:custDataLst>
      <p:tags r:id="rId1"/>
    </p:custDataLst>
    <p:extLst>
      <p:ext uri="{BB962C8B-B14F-4D97-AF65-F5344CB8AC3E}">
        <p14:creationId xmlns:p14="http://schemas.microsoft.com/office/powerpoint/2010/main" val="1834337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E8092-939E-5666-E4A7-9E98CC9D2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A5C11-1AE9-B3BA-797A-AE8396024F74}"/>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Level 3 Certificate in Social Prescribing</a:t>
            </a:r>
            <a:endParaRPr lang="en-GB" sz="3600" kern="100">
              <a:effectLst/>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EE1DC08-7908-D881-3F8C-794D08B7BA6F}"/>
              </a:ext>
            </a:extLst>
          </p:cNvPr>
          <p:cNvSpPr>
            <a:spLocks noGrp="1"/>
          </p:cNvSpPr>
          <p:nvPr>
            <p:ph idx="1"/>
          </p:nvPr>
        </p:nvSpPr>
        <p:spPr/>
        <p:txBody>
          <a:bodyPr/>
          <a:lstStyle/>
          <a:p>
            <a:r>
              <a:rPr lang="en-GB"/>
              <a:t>40 hours guided learning and 120 hours total qualification time</a:t>
            </a:r>
          </a:p>
          <a:p>
            <a:pPr marL="0" indent="0">
              <a:buNone/>
            </a:pPr>
            <a:endParaRPr lang="en-GB"/>
          </a:p>
          <a:p>
            <a:r>
              <a:rPr lang="en-GB"/>
              <a:t>Units on:</a:t>
            </a:r>
          </a:p>
          <a:p>
            <a:pPr marL="914400" lvl="1" indent="-457200">
              <a:buFont typeface="+mj-lt"/>
              <a:buAutoNum type="arabicPeriod"/>
            </a:pPr>
            <a:r>
              <a:rPr lang="en-GB"/>
              <a:t>Principles and concepts of social prescribing</a:t>
            </a:r>
          </a:p>
          <a:p>
            <a:pPr marL="914400" lvl="1" indent="-457200">
              <a:buFont typeface="+mj-lt"/>
              <a:buAutoNum type="arabicPeriod"/>
            </a:pPr>
            <a:r>
              <a:rPr lang="en-GB"/>
              <a:t>Theories and principles of behaviour change</a:t>
            </a:r>
          </a:p>
          <a:p>
            <a:pPr marL="914400" lvl="1" indent="-457200">
              <a:buFont typeface="+mj-lt"/>
              <a:buAutoNum type="arabicPeriod"/>
            </a:pPr>
            <a:r>
              <a:rPr lang="en-GB"/>
              <a:t>Impact of health inequalities and wider determinants of health</a:t>
            </a:r>
          </a:p>
          <a:p>
            <a:pPr marL="914400" lvl="1" indent="-457200">
              <a:buFont typeface="+mj-lt"/>
              <a:buAutoNum type="arabicPeriod"/>
            </a:pPr>
            <a:r>
              <a:rPr lang="en-GB"/>
              <a:t>Conducting a motivational consultation</a:t>
            </a:r>
          </a:p>
          <a:p>
            <a:pPr marL="457200" lvl="1" indent="0">
              <a:buNone/>
            </a:pPr>
            <a:endParaRPr lang="en-GB"/>
          </a:p>
          <a:p>
            <a:r>
              <a:rPr lang="en-GB"/>
              <a:t>Available from RSPH centres and Unit 1 via RSPH Learn</a:t>
            </a:r>
          </a:p>
        </p:txBody>
      </p:sp>
    </p:spTree>
    <p:custDataLst>
      <p:tags r:id="rId1"/>
    </p:custDataLst>
    <p:extLst>
      <p:ext uri="{BB962C8B-B14F-4D97-AF65-F5344CB8AC3E}">
        <p14:creationId xmlns:p14="http://schemas.microsoft.com/office/powerpoint/2010/main" val="2767169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4F7FE-E523-53D3-A55C-2F6AA7202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3E3E2-C3F2-B404-D7F4-904225B0CFA7}"/>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SPLW Training Roadmap</a:t>
            </a:r>
            <a:endParaRPr lang="en-GB" sz="3600" kern="100">
              <a:effectLst/>
              <a:ea typeface="Calibri" panose="020F050202020403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F26FCFDA-1213-9FD1-622B-0FB332C23489}"/>
              </a:ext>
            </a:extLst>
          </p:cNvPr>
          <p:cNvPicPr>
            <a:picLocks noGrp="1" noChangeAspect="1"/>
          </p:cNvPicPr>
          <p:nvPr>
            <p:ph idx="1"/>
          </p:nvPr>
        </p:nvPicPr>
        <p:blipFill>
          <a:blip r:embed="rId3"/>
          <a:stretch>
            <a:fillRect/>
          </a:stretch>
        </p:blipFill>
        <p:spPr>
          <a:xfrm>
            <a:off x="282431" y="2491991"/>
            <a:ext cx="5580598" cy="2772451"/>
          </a:xfrm>
          <a:prstGeom prst="rect">
            <a:avLst/>
          </a:prstGeom>
        </p:spPr>
      </p:pic>
      <p:pic>
        <p:nvPicPr>
          <p:cNvPr id="7" name="Picture 6">
            <a:extLst>
              <a:ext uri="{FF2B5EF4-FFF2-40B4-BE49-F238E27FC236}">
                <a16:creationId xmlns:a16="http://schemas.microsoft.com/office/drawing/2014/main" id="{C334C3BD-0BBF-D9C0-7222-C91F631B52B6}"/>
              </a:ext>
            </a:extLst>
          </p:cNvPr>
          <p:cNvPicPr>
            <a:picLocks noChangeAspect="1"/>
          </p:cNvPicPr>
          <p:nvPr/>
        </p:nvPicPr>
        <p:blipFill>
          <a:blip r:embed="rId4"/>
          <a:srcRect l="4854" r="13441" b="6689"/>
          <a:stretch>
            <a:fillRect/>
          </a:stretch>
        </p:blipFill>
        <p:spPr>
          <a:xfrm>
            <a:off x="6328972" y="2421652"/>
            <a:ext cx="5863028" cy="3456633"/>
          </a:xfrm>
          <a:prstGeom prst="rect">
            <a:avLst/>
          </a:prstGeom>
        </p:spPr>
      </p:pic>
    </p:spTree>
    <p:custDataLst>
      <p:tags r:id="rId1"/>
    </p:custDataLst>
    <p:extLst>
      <p:ext uri="{BB962C8B-B14F-4D97-AF65-F5344CB8AC3E}">
        <p14:creationId xmlns:p14="http://schemas.microsoft.com/office/powerpoint/2010/main" val="2730953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04811-380C-57E1-4966-F65AA8083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A21EE-5646-226F-91A7-08017E4DA853}"/>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SPLW Training Roadmap</a:t>
            </a:r>
            <a:endParaRPr lang="en-GB" sz="3600" kern="100">
              <a:effectLst/>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FC2437C2-4DE3-D95B-C38D-E437FC15BD50}"/>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24318D4D-9E4B-F3E8-CB78-41C3A2AC293D}"/>
              </a:ext>
            </a:extLst>
          </p:cNvPr>
          <p:cNvPicPr>
            <a:picLocks noChangeAspect="1"/>
          </p:cNvPicPr>
          <p:nvPr/>
        </p:nvPicPr>
        <p:blipFill>
          <a:blip r:embed="rId3"/>
          <a:stretch>
            <a:fillRect/>
          </a:stretch>
        </p:blipFill>
        <p:spPr>
          <a:xfrm>
            <a:off x="1179845" y="1995563"/>
            <a:ext cx="7854906" cy="4011462"/>
          </a:xfrm>
          <a:prstGeom prst="rect">
            <a:avLst/>
          </a:prstGeom>
        </p:spPr>
      </p:pic>
      <p:pic>
        <p:nvPicPr>
          <p:cNvPr id="10" name="Picture 9">
            <a:extLst>
              <a:ext uri="{FF2B5EF4-FFF2-40B4-BE49-F238E27FC236}">
                <a16:creationId xmlns:a16="http://schemas.microsoft.com/office/drawing/2014/main" id="{3619851E-D095-6ADA-AACA-4925578866EA}"/>
              </a:ext>
            </a:extLst>
          </p:cNvPr>
          <p:cNvPicPr>
            <a:picLocks noChangeAspect="1"/>
          </p:cNvPicPr>
          <p:nvPr/>
        </p:nvPicPr>
        <p:blipFill>
          <a:blip r:embed="rId4"/>
          <a:stretch>
            <a:fillRect/>
          </a:stretch>
        </p:blipFill>
        <p:spPr>
          <a:xfrm>
            <a:off x="9376395" y="1825625"/>
            <a:ext cx="2077164" cy="4837230"/>
          </a:xfrm>
          <a:prstGeom prst="rect">
            <a:avLst/>
          </a:prstGeom>
        </p:spPr>
      </p:pic>
    </p:spTree>
    <p:custDataLst>
      <p:tags r:id="rId1"/>
    </p:custDataLst>
    <p:extLst>
      <p:ext uri="{BB962C8B-B14F-4D97-AF65-F5344CB8AC3E}">
        <p14:creationId xmlns:p14="http://schemas.microsoft.com/office/powerpoint/2010/main" val="297398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8A79-408C-62E5-EE7B-93BA8614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944A4-8ED9-C685-BBAF-CFD5CCA22844}"/>
              </a:ext>
            </a:extLst>
          </p:cNvPr>
          <p:cNvSpPr>
            <a:spLocks noGrp="1"/>
          </p:cNvSpPr>
          <p:nvPr>
            <p:ph type="title"/>
          </p:nvPr>
        </p:nvSpPr>
        <p:spPr/>
        <p:txBody>
          <a:bodyPr>
            <a:normAutofit/>
          </a:bodyPr>
          <a:lstStyle/>
          <a:p>
            <a:pPr marL="0" marR="0">
              <a:lnSpc>
                <a:spcPct val="107000"/>
              </a:lnSpc>
              <a:spcBef>
                <a:spcPts val="0"/>
              </a:spcBef>
              <a:spcAft>
                <a:spcPts val="800"/>
              </a:spcAft>
            </a:pPr>
            <a:r>
              <a:rPr lang="en-GB" sz="3600" b="1" kern="100">
                <a:effectLst/>
                <a:ea typeface="Calibri" panose="020F0502020204030204" pitchFamily="34" charset="0"/>
                <a:cs typeface="Arial" panose="020B0604020202020204" pitchFamily="34" charset="0"/>
              </a:rPr>
              <a:t>Next steps</a:t>
            </a:r>
            <a:endParaRPr lang="en-GB" sz="3600" kern="100">
              <a:effectLst/>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94466AA-DDDA-32D8-1046-DA1AADBC3A3B}"/>
              </a:ext>
            </a:extLst>
          </p:cNvPr>
          <p:cNvSpPr>
            <a:spLocks noGrp="1"/>
          </p:cNvSpPr>
          <p:nvPr>
            <p:ph idx="1"/>
          </p:nvPr>
        </p:nvSpPr>
        <p:spPr/>
        <p:txBody>
          <a:bodyPr/>
          <a:lstStyle/>
          <a:p>
            <a:r>
              <a:rPr lang="en-GB"/>
              <a:t>Review of Level 3 qualification</a:t>
            </a:r>
          </a:p>
          <a:p>
            <a:endParaRPr lang="en-GB"/>
          </a:p>
          <a:p>
            <a:r>
              <a:rPr lang="en-GB"/>
              <a:t>Development of RSPH SP Pathway, including Level 4 Advanced qualification</a:t>
            </a:r>
          </a:p>
          <a:p>
            <a:endParaRPr lang="en-GB"/>
          </a:p>
          <a:p>
            <a:r>
              <a:rPr lang="en-GB"/>
              <a:t>Scoping of CPD package for SPLWs</a:t>
            </a:r>
          </a:p>
          <a:p>
            <a:endParaRPr lang="en-GB"/>
          </a:p>
          <a:p>
            <a:r>
              <a:rPr lang="en-GB"/>
              <a:t>Feedback on training roadmap</a:t>
            </a:r>
          </a:p>
          <a:p>
            <a:pPr marL="0" indent="0">
              <a:buNone/>
            </a:pPr>
            <a:endParaRPr lang="en-GB"/>
          </a:p>
          <a:p>
            <a:endParaRPr lang="en-GB"/>
          </a:p>
        </p:txBody>
      </p:sp>
    </p:spTree>
    <p:custDataLst>
      <p:tags r:id="rId1"/>
    </p:custDataLst>
    <p:extLst>
      <p:ext uri="{BB962C8B-B14F-4D97-AF65-F5344CB8AC3E}">
        <p14:creationId xmlns:p14="http://schemas.microsoft.com/office/powerpoint/2010/main" val="4240986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Clr>
                <a:srgbClr val="2E3A4D"/>
              </a:buClr>
              <a:buSzPts val="2800"/>
              <a:buNone/>
            </a:pPr>
            <a:r>
              <a:rPr lang="en-GB" sz="2800" b="0" i="0" u="none" strike="noStrike">
                <a:solidFill>
                  <a:srgbClr val="212529"/>
                </a:solidFill>
                <a:effectLst/>
              </a:rPr>
              <a:t>Kelly Walker, Head of Social Prescribing, Merton </a:t>
            </a: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a:solidFill>
                  <a:srgbClr val="00B0F0"/>
                </a:solidFill>
                <a:latin typeface="Trebuchet MS" panose="020B0703020202090204" pitchFamily="34" charset="0"/>
              </a:rPr>
              <a:t>Merton Social Prescribing</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98203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593642" y="1440925"/>
            <a:ext cx="11296290" cy="4284427"/>
          </a:xfrm>
        </p:spPr>
        <p:txBody>
          <a:bodyPr vert="horz" lIns="91440" tIns="45720" rIns="91440" bIns="45720" rtlCol="0" anchor="t">
            <a:noAutofit/>
          </a:bodyPr>
          <a:lstStyle/>
          <a:p>
            <a:pPr marL="101600" indent="0">
              <a:buClr>
                <a:srgbClr val="2E3A4D"/>
              </a:buClr>
              <a:buSzPts val="2800"/>
              <a:buNone/>
            </a:pPr>
            <a:r>
              <a:rPr lang="en-GB" sz="2400" b="1">
                <a:solidFill>
                  <a:srgbClr val="000000"/>
                </a:solidFill>
                <a:latin typeface="Trebuchet MS"/>
              </a:rPr>
              <a:t>Chair:</a:t>
            </a:r>
          </a:p>
          <a:p>
            <a:pPr marL="101600" indent="0">
              <a:buClr>
                <a:srgbClr val="2E3A4D"/>
              </a:buClr>
              <a:buSzPts val="2800"/>
              <a:buNone/>
            </a:pPr>
            <a:r>
              <a:rPr lang="en-GB" sz="2400" b="0" i="0">
                <a:solidFill>
                  <a:srgbClr val="000000"/>
                </a:solidFill>
                <a:effectLst/>
              </a:rPr>
              <a:t>Monica Boulton, Strategic Lead for Neighbourhood Health at National Academy for Social Prescribing</a:t>
            </a:r>
            <a:endParaRPr lang="en-GB" sz="2400" b="1">
              <a:solidFill>
                <a:srgbClr val="000000"/>
              </a:solidFill>
            </a:endParaRPr>
          </a:p>
          <a:p>
            <a:pPr marL="101600" indent="0">
              <a:buClr>
                <a:srgbClr val="2E3A4D"/>
              </a:buClr>
              <a:buSzPts val="2800"/>
              <a:buNone/>
            </a:pPr>
            <a:endParaRPr lang="en-GB" sz="2400" b="1">
              <a:solidFill>
                <a:srgbClr val="000000"/>
              </a:solidFill>
              <a:latin typeface="Trebuchet MS"/>
            </a:endParaRPr>
          </a:p>
          <a:p>
            <a:pPr marL="101600" indent="0">
              <a:buClr>
                <a:srgbClr val="2E3A4D"/>
              </a:buClr>
              <a:buSzPts val="2800"/>
              <a:buNone/>
            </a:pPr>
            <a:r>
              <a:rPr lang="en-GB" sz="2400" b="1">
                <a:solidFill>
                  <a:srgbClr val="000000"/>
                </a:solidFill>
                <a:latin typeface="Trebuchet MS"/>
              </a:rPr>
              <a:t>Speakers</a:t>
            </a:r>
            <a:r>
              <a:rPr lang="en-GB" sz="2400">
                <a:solidFill>
                  <a:srgbClr val="000000"/>
                </a:solidFill>
                <a:latin typeface="Trebuchet MS"/>
              </a:rPr>
              <a:t>:</a:t>
            </a:r>
          </a:p>
          <a:p>
            <a:pPr>
              <a:buSzPts val="2800"/>
            </a:pPr>
            <a:r>
              <a:rPr lang="en-GB" sz="2400">
                <a:solidFill>
                  <a:srgbClr val="000000"/>
                </a:solidFill>
              </a:rPr>
              <a:t>Sophie Bartsch, </a:t>
            </a:r>
            <a:r>
              <a:rPr lang="en-GB" sz="2400">
                <a:effectLst/>
              </a:rPr>
              <a:t>Senior </a:t>
            </a:r>
            <a:r>
              <a:rPr lang="en-GB" sz="2400"/>
              <a:t>P</a:t>
            </a:r>
            <a:r>
              <a:rPr lang="en-GB" sz="2400">
                <a:effectLst/>
              </a:rPr>
              <a:t>rogramme Manager, NHS England Workforce, Training and Education Directorate</a:t>
            </a:r>
            <a:endParaRPr lang="en-GB" sz="2400">
              <a:solidFill>
                <a:srgbClr val="000000"/>
              </a:solidFill>
            </a:endParaRPr>
          </a:p>
          <a:p>
            <a:pPr algn="l"/>
            <a:r>
              <a:rPr lang="en-GB" sz="2400" err="1">
                <a:solidFill>
                  <a:schemeClr val="tx1"/>
                </a:solidFill>
              </a:rPr>
              <a:t>Siân</a:t>
            </a:r>
            <a:r>
              <a:rPr lang="en-GB" sz="2400">
                <a:solidFill>
                  <a:schemeClr val="tx1"/>
                </a:solidFill>
              </a:rPr>
              <a:t> Brand, Health, Wellbeing &amp; Social Prescribing Consultant</a:t>
            </a:r>
            <a:endParaRPr lang="en-GB" sz="2400">
              <a:solidFill>
                <a:srgbClr val="000000"/>
              </a:solidFill>
            </a:endParaRPr>
          </a:p>
          <a:p>
            <a:pPr>
              <a:buSzPts val="2800"/>
            </a:pPr>
            <a:r>
              <a:rPr lang="en-GB" sz="2400">
                <a:solidFill>
                  <a:srgbClr val="000000"/>
                </a:solidFill>
              </a:rPr>
              <a:t>Aaron Mansfield, </a:t>
            </a:r>
            <a:r>
              <a:rPr lang="en-GB" sz="2400">
                <a:effectLst/>
              </a:rPr>
              <a:t>Head of Education and Assessment at the Royal Society for Public Health</a:t>
            </a:r>
            <a:endParaRPr lang="en-GB" sz="2400">
              <a:solidFill>
                <a:srgbClr val="000000"/>
              </a:solidFill>
            </a:endParaRPr>
          </a:p>
          <a:p>
            <a:pPr>
              <a:buSzPts val="2800"/>
            </a:pPr>
            <a:r>
              <a:rPr lang="en-GB" sz="2400">
                <a:solidFill>
                  <a:srgbClr val="000000"/>
                </a:solidFill>
              </a:rPr>
              <a:t>Kelly Walker, </a:t>
            </a:r>
            <a:r>
              <a:rPr lang="en-GB" sz="2400">
                <a:solidFill>
                  <a:srgbClr val="333333"/>
                </a:solidFill>
                <a:effectLst/>
              </a:rPr>
              <a:t>Head of Social Prescribing - Merton</a:t>
            </a:r>
            <a:endParaRPr lang="en-GB" sz="2400">
              <a:solidFill>
                <a:srgbClr val="000000"/>
              </a:solidFill>
            </a:endParaRPr>
          </a:p>
          <a:p>
            <a:pPr marL="101600" indent="0">
              <a:buClr>
                <a:srgbClr val="2E3A4D"/>
              </a:buClr>
              <a:buSzPts val="2800"/>
              <a:buNone/>
            </a:pPr>
            <a:br>
              <a:rPr lang="en-GB" sz="2400">
                <a:solidFill>
                  <a:srgbClr val="000000"/>
                </a:solidFill>
                <a:latin typeface="Trebuchet MS"/>
              </a:rPr>
            </a:br>
            <a:endParaRPr lang="en-GB" sz="2400">
              <a:solidFill>
                <a:srgbClr val="000000"/>
              </a:solidFill>
              <a:latin typeface="Trebuchet MS"/>
            </a:endParaRPr>
          </a:p>
          <a:p>
            <a:pPr marL="101600" indent="0">
              <a:buClr>
                <a:srgbClr val="2E3A4D"/>
              </a:buClr>
              <a:buSzPts val="2800"/>
              <a:buNone/>
            </a:pPr>
            <a:endParaRPr lang="en-GB" sz="240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a:solidFill>
                  <a:srgbClr val="00B0F0"/>
                </a:solidFill>
                <a:latin typeface="Trebuchet MS"/>
              </a:rPr>
              <a:t>Overview</a:t>
            </a:r>
            <a:endParaRPr lang="en-US">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555480" y="5244547"/>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11EBB8E4-2201-2306-E4A1-193558C45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407" y="905971"/>
            <a:ext cx="3689977" cy="1163176"/>
          </a:xfrm>
          <a:prstGeom prst="rect">
            <a:avLst/>
          </a:prstGeom>
        </p:spPr>
      </p:pic>
      <p:pic>
        <p:nvPicPr>
          <p:cNvPr id="4" name="Picture 4" descr="E:\MERTON COUNCIL IMAGE.jpg">
            <a:extLst>
              <a:ext uri="{FF2B5EF4-FFF2-40B4-BE49-F238E27FC236}">
                <a16:creationId xmlns:a16="http://schemas.microsoft.com/office/drawing/2014/main" id="{857EEE40-DCFE-E5DD-792A-7C8878A6B3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93700" y="668972"/>
            <a:ext cx="2639607" cy="1400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65C4C60A-B401-2684-2FAC-E54E0E3C5564}"/>
              </a:ext>
            </a:extLst>
          </p:cNvPr>
          <p:cNvPicPr>
            <a:picLocks noChangeAspect="1"/>
          </p:cNvPicPr>
          <p:nvPr/>
        </p:nvPicPr>
        <p:blipFill>
          <a:blip r:embed="rId5">
            <a:extLst>
              <a:ext uri="{28A0092B-C50C-407E-A947-70E740481C1C}">
                <a14:useLocalDpi xmlns:a14="http://schemas.microsoft.com/office/drawing/2010/main" val="0"/>
              </a:ext>
            </a:extLst>
          </a:blip>
          <a:srcRect t="24991" b="28701"/>
          <a:stretch>
            <a:fillRect/>
          </a:stretch>
        </p:blipFill>
        <p:spPr>
          <a:xfrm>
            <a:off x="176660" y="3863979"/>
            <a:ext cx="5398949" cy="2300139"/>
          </a:xfrm>
          <a:prstGeom prst="rect">
            <a:avLst/>
          </a:prstGeom>
        </p:spPr>
      </p:pic>
      <p:sp>
        <p:nvSpPr>
          <p:cNvPr id="6" name="TextBox 5">
            <a:extLst>
              <a:ext uri="{FF2B5EF4-FFF2-40B4-BE49-F238E27FC236}">
                <a16:creationId xmlns:a16="http://schemas.microsoft.com/office/drawing/2014/main" id="{D72AF6A6-F2CD-E8A8-0607-703965A6564C}"/>
              </a:ext>
            </a:extLst>
          </p:cNvPr>
          <p:cNvSpPr txBox="1"/>
          <p:nvPr/>
        </p:nvSpPr>
        <p:spPr>
          <a:xfrm>
            <a:off x="8079714" y="5014048"/>
            <a:ext cx="3810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panose="02110004020202020204"/>
                <a:ea typeface="+mn-ea"/>
                <a:cs typeface="+mn-cs"/>
              </a:rPr>
              <a:t>Kelly Walker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panose="02110004020202020204"/>
                <a:ea typeface="+mn-ea"/>
                <a:cs typeface="+mn-cs"/>
              </a:rPr>
              <a:t>Head of Merton Social Prescribing</a:t>
            </a:r>
          </a:p>
        </p:txBody>
      </p:sp>
      <p:pic>
        <p:nvPicPr>
          <p:cNvPr id="8" name="Picture 7">
            <a:extLst>
              <a:ext uri="{FF2B5EF4-FFF2-40B4-BE49-F238E27FC236}">
                <a16:creationId xmlns:a16="http://schemas.microsoft.com/office/drawing/2014/main" id="{3BE57318-1837-4166-0ED3-609AF7704CEA}"/>
              </a:ext>
            </a:extLst>
          </p:cNvPr>
          <p:cNvPicPr>
            <a:picLocks noChangeAspect="1"/>
          </p:cNvPicPr>
          <p:nvPr/>
        </p:nvPicPr>
        <p:blipFill>
          <a:blip r:embed="rId6"/>
          <a:srcRect l="31161" t="41270" r="31250" b="32063"/>
          <a:stretch>
            <a:fillRect/>
          </a:stretch>
        </p:blipFill>
        <p:spPr>
          <a:xfrm>
            <a:off x="4937923" y="2261404"/>
            <a:ext cx="3671805" cy="1465233"/>
          </a:xfrm>
          <a:prstGeom prst="rect">
            <a:avLst/>
          </a:prstGeom>
        </p:spPr>
      </p:pic>
    </p:spTree>
    <p:extLst>
      <p:ext uri="{BB962C8B-B14F-4D97-AF65-F5344CB8AC3E}">
        <p14:creationId xmlns:p14="http://schemas.microsoft.com/office/powerpoint/2010/main" val="3457995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2" name="Freeform: Shape 1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39461A3C-77D4-4776-CFA3-53E4D49D97E4}"/>
              </a:ext>
            </a:extLst>
          </p:cNvPr>
          <p:cNvSpPr txBox="1"/>
          <p:nvPr/>
        </p:nvSpPr>
        <p:spPr>
          <a:xfrm>
            <a:off x="1902973" y="510812"/>
            <a:ext cx="9833548" cy="5343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a:ln>
                  <a:noFill/>
                </a:ln>
                <a:solidFill>
                  <a:srgbClr val="0E2841"/>
                </a:solidFill>
                <a:effectLst/>
                <a:uLnTx/>
                <a:uFillTx/>
                <a:latin typeface="Aptos" panose="02110004020202020204"/>
                <a:ea typeface="+mn-ea"/>
                <a:cs typeface="+mn-cs"/>
              </a:rPr>
              <a:t>Where my journey began… Career Timeline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Early Years/Childcare – Managing Childcare settings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SEN and LD Support work and team management within the voluntary sector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Return to Education – H&amp;S Care, Social Work</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Supporting vulnerable families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Drug &amp; Alcohol support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Young Carers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E2841"/>
                </a:solidFill>
                <a:effectLst/>
                <a:uLnTx/>
                <a:uFillTx/>
                <a:latin typeface="Aptos" panose="02110004020202020204"/>
                <a:ea typeface="+mn-ea"/>
                <a:cs typeface="+mn-cs"/>
              </a:rPr>
              <a:t>Social Prescriber – Senior – Deputy – Head of Social Prescribing for the London Borough of Merton</a:t>
            </a:r>
            <a:r>
              <a:rPr kumimoji="0" lang="en-US" sz="700" b="0" i="0" u="none" strike="noStrike" kern="1200" cap="none" spc="0" normalizeH="0" baseline="0" noProof="0">
                <a:ln>
                  <a:noFill/>
                </a:ln>
                <a:solidFill>
                  <a:srgbClr val="0E2841"/>
                </a:solidFill>
                <a:effectLst/>
                <a:uLnTx/>
                <a:uFillTx/>
                <a:latin typeface="Aptos" panose="0211000402020202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8" name="Freeform: Shape 1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54421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1B10CED-2646-0907-CDF4-8F350FBD46DB}"/>
              </a:ext>
            </a:extLst>
          </p:cNvPr>
          <p:cNvSpPr txBox="1"/>
          <p:nvPr/>
        </p:nvSpPr>
        <p:spPr>
          <a:xfrm>
            <a:off x="633516" y="571500"/>
            <a:ext cx="4765949" cy="56261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E2841"/>
                </a:solidFill>
                <a:effectLst/>
                <a:uLnTx/>
                <a:uFillTx/>
                <a:latin typeface="Aptos" panose="02110004020202020204"/>
                <a:ea typeface="+mn-ea"/>
                <a:cs typeface="+mn-cs"/>
              </a:rPr>
              <a:t>What skills do you need for a social prescribing role?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A social prescriber needs </a:t>
            </a:r>
            <a:r>
              <a:rPr kumimoji="0" lang="en-US" sz="1200" b="1" i="0" u="none" strike="noStrike" kern="1200" cap="none" spc="0" normalizeH="0" baseline="0" noProof="0">
                <a:ln>
                  <a:noFill/>
                </a:ln>
                <a:solidFill>
                  <a:srgbClr val="0E2841"/>
                </a:solidFill>
                <a:effectLst/>
                <a:uLnTx/>
                <a:uFillTx/>
                <a:latin typeface="Aptos" panose="02110004020202020204"/>
                <a:ea typeface="+mn-ea"/>
                <a:cs typeface="+mn-cs"/>
              </a:rPr>
              <a:t>strong relational skills, community knowledge, systems navigation ability, emotional resilience, and a person-</a:t>
            </a:r>
            <a:r>
              <a:rPr kumimoji="0" lang="en-US" sz="1200" b="1" i="0" u="none" strike="noStrike" kern="1200" cap="none" spc="0" normalizeH="0" baseline="0" noProof="0" err="1">
                <a:ln>
                  <a:noFill/>
                </a:ln>
                <a:solidFill>
                  <a:srgbClr val="0E2841"/>
                </a:solidFill>
                <a:effectLst/>
                <a:uLnTx/>
                <a:uFillTx/>
                <a:latin typeface="Aptos" panose="02110004020202020204"/>
                <a:ea typeface="+mn-ea"/>
                <a:cs typeface="+mn-cs"/>
              </a:rPr>
              <a:t>centred</a:t>
            </a:r>
            <a:r>
              <a:rPr kumimoji="0" lang="en-US" sz="1200" b="1" i="0" u="none" strike="noStrike" kern="1200" cap="none" spc="0" normalizeH="0" baseline="0" noProof="0">
                <a:ln>
                  <a:noFill/>
                </a:ln>
                <a:solidFill>
                  <a:srgbClr val="0E2841"/>
                </a:solidFill>
                <a:effectLst/>
                <a:uLnTx/>
                <a:uFillTx/>
                <a:latin typeface="Aptos" panose="02110004020202020204"/>
                <a:ea typeface="+mn-ea"/>
                <a:cs typeface="+mn-cs"/>
              </a:rPr>
              <a:t> mindset</a:t>
            </a: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 combined with solid safeguarding and organisational competence.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1) Core Interpersonal &amp; Relational Skills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2) Person-</a:t>
            </a:r>
            <a:r>
              <a:rPr kumimoji="0" lang="en-US" sz="1200" b="0" i="0" u="none" strike="noStrike" kern="1200" cap="none" spc="0" normalizeH="0" baseline="0" noProof="0" err="1">
                <a:ln>
                  <a:noFill/>
                </a:ln>
                <a:solidFill>
                  <a:srgbClr val="0E2841"/>
                </a:solidFill>
                <a:effectLst/>
                <a:uLnTx/>
                <a:uFillTx/>
                <a:latin typeface="Aptos" panose="02110004020202020204"/>
                <a:ea typeface="+mn-ea"/>
                <a:cs typeface="+mn-cs"/>
              </a:rPr>
              <a:t>Centred</a:t>
            </a: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 Practice Skills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3) Knowledge of Communities &amp; Systems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4) Safeguarding &amp; Professional judgement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5) Practical &amp; Organisational Skills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6) Partnership &amp; Team Working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E2841"/>
                </a:solidFill>
                <a:effectLst/>
                <a:uLnTx/>
                <a:uFillTx/>
                <a:latin typeface="Aptos" panose="02110004020202020204"/>
                <a:ea typeface="+mn-ea"/>
                <a:cs typeface="+mn-cs"/>
              </a:rPr>
              <a:t>Desirable Skills include </a:t>
            </a:r>
            <a:r>
              <a:rPr kumimoji="0" lang="en-US" sz="1200" b="0" i="0" u="none" strike="noStrike" kern="1200" cap="none" spc="0" normalizeH="0" baseline="0" noProof="0">
                <a:ln>
                  <a:noFill/>
                </a:ln>
                <a:solidFill>
                  <a:srgbClr val="0E2841"/>
                </a:solidFill>
                <a:effectLst/>
                <a:uLnTx/>
                <a:uFillTx/>
                <a:latin typeface="Aptos" panose="02110004020202020204"/>
                <a:ea typeface="+mn-ea"/>
                <a:cs typeface="+mn-cs"/>
              </a:rPr>
              <a:t>Coaching or counselling skills, Mental health first aid, Knowledge of welfare benefits, housing, or employment support, Lived experience of health or social challenges (handled reflectively), connections to the location you work.</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 name="Picture 3" descr="Hands-on top of each other">
            <a:extLst>
              <a:ext uri="{FF2B5EF4-FFF2-40B4-BE49-F238E27FC236}">
                <a16:creationId xmlns:a16="http://schemas.microsoft.com/office/drawing/2014/main" id="{47EB81BA-48C3-F036-07CA-EE54E6F0CC4A}"/>
              </a:ext>
            </a:extLst>
          </p:cNvPr>
          <p:cNvPicPr>
            <a:picLocks noChangeAspect="1"/>
          </p:cNvPicPr>
          <p:nvPr/>
        </p:nvPicPr>
        <p:blipFill>
          <a:blip r:embed="rId3"/>
          <a:srcRect l="51905" r="9206" b="1"/>
          <a:stretch>
            <a:fillRect/>
          </a:stretch>
        </p:blipFill>
        <p:spPr>
          <a:xfrm>
            <a:off x="7832826" y="1700784"/>
            <a:ext cx="3893363" cy="4379976"/>
          </a:xfrm>
          <a:prstGeom prst="rect">
            <a:avLst/>
          </a:prstGeom>
        </p:spPr>
      </p:pic>
    </p:spTree>
    <p:extLst>
      <p:ext uri="{BB962C8B-B14F-4D97-AF65-F5344CB8AC3E}">
        <p14:creationId xmlns:p14="http://schemas.microsoft.com/office/powerpoint/2010/main" val="2712069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F7C25E9-8F81-E9D2-CC08-5C56E4DE40D4}"/>
              </a:ext>
            </a:extLst>
          </p:cNvPr>
          <p:cNvSpPr txBox="1"/>
          <p:nvPr/>
        </p:nvSpPr>
        <p:spPr>
          <a:xfrm>
            <a:off x="753925" y="1321056"/>
            <a:ext cx="10684151" cy="19919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sng" strike="noStrike" kern="1200" cap="none" spc="0" normalizeH="0" baseline="0" noProof="0">
                <a:ln>
                  <a:noFill/>
                </a:ln>
                <a:solidFill>
                  <a:srgbClr val="0E2841"/>
                </a:solidFill>
                <a:effectLst/>
                <a:uLnTx/>
                <a:uFillTx/>
                <a:latin typeface="Aptos Display" panose="02110004020202020204"/>
                <a:ea typeface="+mn-ea"/>
                <a:cs typeface="+mn-cs"/>
              </a:rPr>
              <a:t>Recruitment – What stands out to me!</a:t>
            </a:r>
          </a:p>
        </p:txBody>
      </p:sp>
      <p:grpSp>
        <p:nvGrpSpPr>
          <p:cNvPr id="12" name="Group 11">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19" name="Freeform: Shape 18">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46892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B958940-4CE3-3D28-B436-735888D093D9}"/>
              </a:ext>
            </a:extLst>
          </p:cNvPr>
          <p:cNvSpPr txBox="1"/>
          <p:nvPr/>
        </p:nvSpPr>
        <p:spPr>
          <a:xfrm>
            <a:off x="995225" y="2198227"/>
            <a:ext cx="10684151" cy="19919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sng" strike="noStrike" kern="1200" cap="none" spc="0" normalizeH="0" baseline="0" noProof="0">
                <a:ln>
                  <a:noFill/>
                </a:ln>
                <a:solidFill>
                  <a:srgbClr val="0E2841"/>
                </a:solidFill>
                <a:effectLst/>
                <a:uLnTx/>
                <a:uFillTx/>
                <a:latin typeface="Aptos Display" panose="02110004020202020204"/>
                <a:ea typeface="+mn-ea"/>
                <a:cs typeface="+mn-cs"/>
              </a:rPr>
              <a:t>Supporting my team with their professional development.</a:t>
            </a:r>
          </a:p>
        </p:txBody>
      </p:sp>
      <p:grpSp>
        <p:nvGrpSpPr>
          <p:cNvPr id="11" name="Group 10">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2" name="Freeform: Shape 11">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18" name="Freeform: Shape 17">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36549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F61DBCF-544D-610D-A108-B571F33C00C6}"/>
              </a:ext>
            </a:extLst>
          </p:cNvPr>
          <p:cNvSpPr txBox="1"/>
          <p:nvPr/>
        </p:nvSpPr>
        <p:spPr>
          <a:xfrm>
            <a:off x="1179226" y="1280679"/>
            <a:ext cx="9833548" cy="132556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0E2841"/>
                </a:solidFill>
                <a:effectLst/>
                <a:uLnTx/>
                <a:uFillTx/>
                <a:latin typeface="Aptos Display" panose="02110004020202020204"/>
                <a:ea typeface="+mn-ea"/>
                <a:cs typeface="+mn-cs"/>
              </a:rPr>
              <a:t>Training and qualifications and how these can benefit future career progression</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a:ln>
                <a:noFill/>
              </a:ln>
              <a:solidFill>
                <a:srgbClr val="0E2841"/>
              </a:solidFill>
              <a:effectLst/>
              <a:uLnTx/>
              <a:uFillTx/>
              <a:latin typeface="Aptos Display" panose="02110004020202020204"/>
              <a:ea typeface="+mn-ea"/>
              <a:cs typeface="+mn-cs"/>
            </a:endParaRPr>
          </a:p>
        </p:txBody>
      </p:sp>
      <p:grpSp>
        <p:nvGrpSpPr>
          <p:cNvPr id="28" name="Group 2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9" name="Freeform: Shape 2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2" name="TextBox 31">
            <a:extLst>
              <a:ext uri="{FF2B5EF4-FFF2-40B4-BE49-F238E27FC236}">
                <a16:creationId xmlns:a16="http://schemas.microsoft.com/office/drawing/2014/main" id="{C9A39423-7BFB-72D2-1E25-A7A2DE2BD9E2}"/>
              </a:ext>
            </a:extLst>
          </p:cNvPr>
          <p:cNvSpPr txBox="1"/>
          <p:nvPr/>
        </p:nvSpPr>
        <p:spPr>
          <a:xfrm>
            <a:off x="1179226" y="2890979"/>
            <a:ext cx="9833548" cy="269397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sng" strike="noStrike" kern="1200" cap="none" spc="0" normalizeH="0" baseline="0" noProof="0">
                <a:ln>
                  <a:noFill/>
                </a:ln>
                <a:solidFill>
                  <a:srgbClr val="0E2841"/>
                </a:solidFill>
                <a:effectLst/>
                <a:uLnTx/>
                <a:uFillTx/>
                <a:latin typeface="Aptos" panose="02110004020202020204"/>
                <a:ea typeface="+mn-ea"/>
                <a:cs typeface="+mn-cs"/>
              </a:rPr>
              <a:t>Training &amp; Qualifications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0E2841"/>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Social Prescribing qualifications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Counselling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Health and well-being coach</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Motivational interviewing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Health &amp; social care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Mindfulness Awareness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Trauma-Informed Practice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Safeguarding Adults &amp; Children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Mental Health awareness / Mental Health First Aid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Suicide Awareness &amp; Prevention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Health Inequalities &amp; Wider Determinants of Health</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Asset-Based Community Development (ABCD)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Benefits, Housing, and Debt Awareness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E2841"/>
                </a:solidFill>
                <a:effectLst/>
                <a:uLnTx/>
                <a:uFillTx/>
                <a:latin typeface="Aptos" panose="02110004020202020204"/>
                <a:ea typeface="+mn-ea"/>
                <a:cs typeface="+mn-cs"/>
              </a:rPr>
              <a:t>Leadership &amp; Management Qualifications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nvGrpSpPr>
          <p:cNvPr id="33" name="Group 32">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1" name="Freeform: Shape 2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D5786DB5-006F-CEC9-C113-48C5073216E5}"/>
              </a:ext>
            </a:extLst>
          </p:cNvPr>
          <p:cNvSpPr txBox="1"/>
          <p:nvPr/>
        </p:nvSpPr>
        <p:spPr>
          <a:xfrm>
            <a:off x="7867135" y="2810582"/>
            <a:ext cx="3737287"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a:ln>
                  <a:noFill/>
                </a:ln>
                <a:solidFill>
                  <a:prstClr val="black"/>
                </a:solidFill>
                <a:effectLst/>
                <a:uLnTx/>
                <a:uFillTx/>
                <a:latin typeface="Aptos" panose="02110004020202020204"/>
                <a:ea typeface="+mn-ea"/>
                <a:cs typeface="+mn-cs"/>
              </a:rPr>
              <a:t>Future Career Paths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Mental Health Practitioner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Counselling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Coaching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Care Coordinator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Social work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Benefits Advisor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Health Inequalities or Inclusion Lead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Patient Experience / Engagement Lead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Community Development / Wellbeing Lead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Leadership and Management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829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D6F8089-79BD-E249-A151-DC2D10DFD22E}"/>
              </a:ext>
            </a:extLst>
          </p:cNvPr>
          <p:cNvSpPr txBox="1"/>
          <p:nvPr/>
        </p:nvSpPr>
        <p:spPr>
          <a:xfrm>
            <a:off x="804672" y="4267832"/>
            <a:ext cx="4805996" cy="129711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0E2841"/>
                </a:solidFill>
                <a:effectLst/>
                <a:uLnTx/>
                <a:uFillTx/>
                <a:latin typeface="Aptos Display" panose="02110004020202020204"/>
                <a:ea typeface="+mn-ea"/>
                <a:cs typeface="+mn-cs"/>
              </a:rPr>
              <a:t>Thank you</a:t>
            </a:r>
          </a:p>
        </p:txBody>
      </p:sp>
      <p:grpSp>
        <p:nvGrpSpPr>
          <p:cNvPr id="29" name="Group 28">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30" name="Freeform: Shape 29">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 name="Graphic 19" descr="Smiling Face with No Fill">
            <a:extLst>
              <a:ext uri="{FF2B5EF4-FFF2-40B4-BE49-F238E27FC236}">
                <a16:creationId xmlns:a16="http://schemas.microsoft.com/office/drawing/2014/main" id="{0036A123-68D3-8202-BF9E-ED4592B0C7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382470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0869" y="3061396"/>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p:txBody>
      </p:sp>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359686" y="1375484"/>
            <a:ext cx="7918245" cy="5238820"/>
          </a:xfrm>
        </p:spPr>
        <p:txBody>
          <a:bodyPr/>
          <a:lstStyle/>
          <a:p>
            <a:pPr marL="101600" indent="0">
              <a:buNone/>
            </a:pPr>
            <a:r>
              <a:rPr lang="en-GB" sz="2000" b="1">
                <a:solidFill>
                  <a:srgbClr val="212529"/>
                </a:solidFill>
                <a:latin typeface="Trebuchet MS"/>
              </a:rPr>
              <a:t>Apply to become a NASP Social Prescribing Champion</a:t>
            </a:r>
          </a:p>
          <a:p>
            <a:pPr marL="101600" indent="0">
              <a:buNone/>
            </a:pPr>
            <a:endParaRPr lang="en-GB" sz="600" b="1">
              <a:solidFill>
                <a:srgbClr val="212529"/>
              </a:solidFill>
              <a:latin typeface="Trebuchet MS"/>
            </a:endParaRPr>
          </a:p>
          <a:p>
            <a:pPr marL="387350" indent="-285750">
              <a:lnSpc>
                <a:spcPct val="100000"/>
              </a:lnSpc>
              <a:spcBef>
                <a:spcPts val="0"/>
              </a:spcBef>
            </a:pPr>
            <a:r>
              <a:rPr lang="en-US" sz="1800">
                <a:solidFill>
                  <a:srgbClr val="000000"/>
                </a:solidFill>
                <a:latin typeface="Trebuchet MS"/>
              </a:rPr>
              <a:t>Champions raise awareness of social prescribing within their workplace or profession. </a:t>
            </a:r>
            <a:endParaRPr lang="en-US"/>
          </a:p>
          <a:p>
            <a:pPr marL="387350" indent="-285750">
              <a:lnSpc>
                <a:spcPct val="100000"/>
              </a:lnSpc>
              <a:spcBef>
                <a:spcPts val="0"/>
              </a:spcBef>
            </a:pPr>
            <a:r>
              <a:rPr lang="en-US" sz="1800">
                <a:solidFill>
                  <a:srgbClr val="000000"/>
                </a:solidFill>
                <a:latin typeface="Trebuchet MS"/>
              </a:rPr>
              <a:t>Open to a variety of clinical and non-clinical professionals working across the healthcare system </a:t>
            </a:r>
            <a:endParaRPr lang="en-US"/>
          </a:p>
          <a:p>
            <a:pPr marL="387350" indent="-285750">
              <a:lnSpc>
                <a:spcPct val="100000"/>
              </a:lnSpc>
              <a:spcBef>
                <a:spcPts val="0"/>
              </a:spcBef>
            </a:pPr>
            <a:r>
              <a:rPr lang="en-US" sz="1800">
                <a:solidFill>
                  <a:srgbClr val="000000"/>
                </a:solidFill>
                <a:latin typeface="Trebuchet MS"/>
              </a:rPr>
              <a:t>Join a network of over 300 professionals, receive an email badge &amp; lanyard to </a:t>
            </a:r>
            <a:r>
              <a:rPr lang="en-US" sz="1800" err="1">
                <a:solidFill>
                  <a:srgbClr val="000000"/>
                </a:solidFill>
                <a:latin typeface="Trebuchet MS"/>
              </a:rPr>
              <a:t>recognise</a:t>
            </a:r>
            <a:r>
              <a:rPr lang="en-US" sz="1800">
                <a:solidFill>
                  <a:srgbClr val="000000"/>
                </a:solidFill>
                <a:latin typeface="Trebuchet MS"/>
              </a:rPr>
              <a:t> your contribution, and gain access to exclusive learning opportunities and other resources.</a:t>
            </a:r>
            <a:endParaRPr lang="en-US"/>
          </a:p>
          <a:p>
            <a:pPr marL="387350" indent="-285750">
              <a:lnSpc>
                <a:spcPct val="100000"/>
              </a:lnSpc>
              <a:spcBef>
                <a:spcPts val="0"/>
              </a:spcBef>
            </a:pPr>
            <a:endParaRPr lang="en-US" sz="1800">
              <a:solidFill>
                <a:srgbClr val="000000"/>
              </a:solidFill>
              <a:latin typeface="Trebuchet MS"/>
            </a:endParaRPr>
          </a:p>
          <a:p>
            <a:pPr marL="101600" indent="0">
              <a:buNone/>
            </a:pPr>
            <a:r>
              <a:rPr lang="en-GB" sz="2000" b="1">
                <a:solidFill>
                  <a:srgbClr val="212529"/>
                </a:solidFill>
                <a:latin typeface="Trebuchet MS"/>
              </a:rPr>
              <a:t>Become a member of our Integrated Care Board Community of Practice</a:t>
            </a:r>
          </a:p>
          <a:p>
            <a:pPr marL="101600" indent="0">
              <a:buNone/>
            </a:pPr>
            <a:r>
              <a:rPr lang="en-GB" sz="1800">
                <a:solidFill>
                  <a:srgbClr val="212529"/>
                </a:solidFill>
                <a:latin typeface="Trebuchet MS"/>
              </a:rPr>
              <a:t>This online Community of Practice (CoP) is for those working in Integrated Care Boards (ICBs) who have a role and interest in social prescribing, its commissioning, quality, sustainability, and implementation across communities. </a:t>
            </a:r>
            <a:endParaRPr lang="en-GB"/>
          </a:p>
          <a:p>
            <a:pPr marL="101600" indent="0">
              <a:buNone/>
            </a:pPr>
            <a:r>
              <a:rPr lang="en-GB" sz="1800">
                <a:solidFill>
                  <a:srgbClr val="212529"/>
                </a:solidFill>
                <a:latin typeface="Trebuchet MS"/>
              </a:rPr>
              <a:t>Next meeting: Tuesday January 27th 2026, 14:00-15:30</a:t>
            </a:r>
            <a:endParaRPr lang="en-GB"/>
          </a:p>
          <a:p>
            <a:pPr>
              <a:buNone/>
            </a:pPr>
            <a:endParaRPr lang="en-GB" sz="1800">
              <a:solidFill>
                <a:srgbClr val="212529"/>
              </a:solidFill>
            </a:endParaRPr>
          </a:p>
          <a:p>
            <a:pPr marL="101600" indent="0">
              <a:buNone/>
            </a:pPr>
            <a:endParaRPr lang="en-GB" sz="1800">
              <a:solidFill>
                <a:srgbClr val="212529"/>
              </a:solidFill>
              <a:latin typeface="Trebuchet MS"/>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319450" y="513311"/>
            <a:ext cx="8868119" cy="795327"/>
          </a:xfrm>
          <a:noFill/>
        </p:spPr>
        <p:txBody>
          <a:bodyPr/>
          <a:lstStyle/>
          <a:p>
            <a:r>
              <a:rPr lang="en-US">
                <a:solidFill>
                  <a:srgbClr val="00B0F0"/>
                </a:solidFill>
                <a:latin typeface="Trebuchet MS"/>
              </a:rPr>
              <a:t>Get Involved</a:t>
            </a:r>
            <a:endParaRPr lang="en-US"/>
          </a:p>
        </p:txBody>
      </p:sp>
      <p:pic>
        <p:nvPicPr>
          <p:cNvPr id="3" name="Picture 2" descr="A qr code on a card&#10;&#10;AI-generated content may be incorrect.">
            <a:extLst>
              <a:ext uri="{FF2B5EF4-FFF2-40B4-BE49-F238E27FC236}">
                <a16:creationId xmlns:a16="http://schemas.microsoft.com/office/drawing/2014/main" id="{81AE1FE7-1A56-5CBE-3406-A78538E4B0D3}"/>
              </a:ext>
            </a:extLst>
          </p:cNvPr>
          <p:cNvPicPr>
            <a:picLocks noChangeAspect="1"/>
          </p:cNvPicPr>
          <p:nvPr/>
        </p:nvPicPr>
        <p:blipFill>
          <a:blip r:embed="rId2"/>
          <a:srcRect l="24760" t="35817" r="24760" b="13942"/>
          <a:stretch>
            <a:fillRect/>
          </a:stretch>
        </p:blipFill>
        <p:spPr>
          <a:xfrm>
            <a:off x="9513296" y="4333802"/>
            <a:ext cx="1620142" cy="1597462"/>
          </a:xfrm>
          <a:prstGeom prst="rect">
            <a:avLst/>
          </a:prstGeom>
          <a:ln w="57150">
            <a:solidFill>
              <a:srgbClr val="EF4D84"/>
            </a:solidFill>
          </a:ln>
        </p:spPr>
      </p:pic>
      <p:sp>
        <p:nvSpPr>
          <p:cNvPr id="7" name="TextBox 10">
            <a:extLst>
              <a:ext uri="{FF2B5EF4-FFF2-40B4-BE49-F238E27FC236}">
                <a16:creationId xmlns:a16="http://schemas.microsoft.com/office/drawing/2014/main" id="{4BEC8647-DCB2-AD3A-B8F9-B1C9540F67AA}"/>
              </a:ext>
            </a:extLst>
          </p:cNvPr>
          <p:cNvSpPr txBox="1"/>
          <p:nvPr/>
        </p:nvSpPr>
        <p:spPr>
          <a:xfrm>
            <a:off x="9452766" y="3173824"/>
            <a:ext cx="1747082" cy="5693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latin typeface="Trebuchet MS"/>
                <a:hlinkClick r:id="rId3"/>
              </a:rPr>
              <a:t>LEARN MORE HERE</a:t>
            </a:r>
            <a:endParaRPr lang="en-US" sz="1200">
              <a:latin typeface="Trebuchet MS"/>
            </a:endParaRPr>
          </a:p>
          <a:p>
            <a:pPr algn="ctr"/>
            <a:endParaRPr lang="en-US" sz="800">
              <a:latin typeface="Trebuchet MS" panose="020B0703020202090204" pitchFamily="34" charset="0"/>
            </a:endParaRPr>
          </a:p>
          <a:p>
            <a:pPr algn="ctr"/>
            <a:r>
              <a:rPr lang="en-US" sz="1100" b="1">
                <a:solidFill>
                  <a:srgbClr val="EF4D84"/>
                </a:solidFill>
                <a:latin typeface="Trebuchet MS"/>
              </a:rPr>
              <a:t>spchampions@nasp.info</a:t>
            </a:r>
          </a:p>
        </p:txBody>
      </p:sp>
      <p:sp>
        <p:nvSpPr>
          <p:cNvPr id="8" name="TextBox 7">
            <a:extLst>
              <a:ext uri="{FF2B5EF4-FFF2-40B4-BE49-F238E27FC236}">
                <a16:creationId xmlns:a16="http://schemas.microsoft.com/office/drawing/2014/main" id="{A9F97AE7-90CB-2F36-8B5E-2155B0282CC8}"/>
              </a:ext>
            </a:extLst>
          </p:cNvPr>
          <p:cNvSpPr txBox="1"/>
          <p:nvPr/>
        </p:nvSpPr>
        <p:spPr>
          <a:xfrm>
            <a:off x="8722178" y="6105071"/>
            <a:ext cx="320675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200">
                <a:solidFill>
                  <a:srgbClr val="2C2D2D"/>
                </a:solidFill>
                <a:latin typeface="Trebuchet MS"/>
              </a:rPr>
              <a:t>Complete the form to become a member</a:t>
            </a:r>
            <a:endParaRPr lang="en-US"/>
          </a:p>
          <a:p>
            <a:pPr algn="ctr" rtl="0"/>
            <a:r>
              <a:rPr lang="en-US" sz="1200">
                <a:solidFill>
                  <a:srgbClr val="2C2D2D"/>
                </a:solidFill>
                <a:latin typeface="Trebuchet MS"/>
              </a:rPr>
              <a:t>Or email </a:t>
            </a:r>
            <a:r>
              <a:rPr lang="en-US" sz="1200" b="1">
                <a:solidFill>
                  <a:srgbClr val="EF4D84"/>
                </a:solidFill>
                <a:latin typeface="Trebuchet MS"/>
              </a:rPr>
              <a:t>workforce@nasp.info</a:t>
            </a:r>
          </a:p>
          <a:p>
            <a:pPr rtl="0"/>
            <a:endParaRPr lang="en-US"/>
          </a:p>
          <a:p>
            <a:pPr algn="ctr"/>
            <a:endParaRPr lang="en-GB"/>
          </a:p>
        </p:txBody>
      </p:sp>
      <p:pic>
        <p:nvPicPr>
          <p:cNvPr id="9" name="Picture 8" descr="A qr code with black and white squares&#10;&#10;AI-generated content may be incorrect.">
            <a:extLst>
              <a:ext uri="{FF2B5EF4-FFF2-40B4-BE49-F238E27FC236}">
                <a16:creationId xmlns:a16="http://schemas.microsoft.com/office/drawing/2014/main" id="{BE471AF3-2C0B-DB24-8A90-C84335E8C294}"/>
              </a:ext>
            </a:extLst>
          </p:cNvPr>
          <p:cNvPicPr>
            <a:picLocks noChangeAspect="1"/>
          </p:cNvPicPr>
          <p:nvPr/>
        </p:nvPicPr>
        <p:blipFill>
          <a:blip r:embed="rId4"/>
          <a:stretch>
            <a:fillRect/>
          </a:stretch>
        </p:blipFill>
        <p:spPr>
          <a:xfrm>
            <a:off x="9521598" y="1430564"/>
            <a:ext cx="1666875" cy="1638300"/>
          </a:xfrm>
          <a:prstGeom prst="rect">
            <a:avLst/>
          </a:prstGeom>
        </p:spPr>
      </p:pic>
    </p:spTree>
    <p:extLst>
      <p:ext uri="{BB962C8B-B14F-4D97-AF65-F5344CB8AC3E}">
        <p14:creationId xmlns:p14="http://schemas.microsoft.com/office/powerpoint/2010/main" val="93822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111F-1424-A135-7EF6-FD43AD5F17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5399DC-1492-F567-F033-0A5F2440190D}"/>
              </a:ext>
            </a:extLst>
          </p:cNvPr>
          <p:cNvSpPr>
            <a:spLocks noGrp="1"/>
          </p:cNvSpPr>
          <p:nvPr>
            <p:ph type="body" idx="1"/>
          </p:nvPr>
        </p:nvSpPr>
        <p:spPr>
          <a:xfrm>
            <a:off x="203614" y="2449629"/>
            <a:ext cx="7918245" cy="5238820"/>
          </a:xfrm>
        </p:spPr>
        <p:txBody>
          <a:bodyPr/>
          <a:lstStyle/>
          <a:p>
            <a:pPr marL="101600" indent="0">
              <a:buNone/>
            </a:pPr>
            <a:endParaRPr lang="en-GB" sz="2000" b="1">
              <a:solidFill>
                <a:srgbClr val="212529"/>
              </a:solidFill>
            </a:endParaRPr>
          </a:p>
          <a:p>
            <a:pPr marL="101600" indent="0">
              <a:buNone/>
            </a:pPr>
            <a:endParaRPr lang="en-GB" sz="2000" b="1">
              <a:solidFill>
                <a:srgbClr val="212529"/>
              </a:solidFill>
            </a:endParaRPr>
          </a:p>
          <a:p>
            <a:pPr>
              <a:buNone/>
            </a:pPr>
            <a:endParaRPr lang="en-GB" sz="1800">
              <a:solidFill>
                <a:srgbClr val="212529"/>
              </a:solidFill>
            </a:endParaRPr>
          </a:p>
        </p:txBody>
      </p:sp>
      <p:sp>
        <p:nvSpPr>
          <p:cNvPr id="4" name="Title 2">
            <a:extLst>
              <a:ext uri="{FF2B5EF4-FFF2-40B4-BE49-F238E27FC236}">
                <a16:creationId xmlns:a16="http://schemas.microsoft.com/office/drawing/2014/main" id="{F5EA6C0B-3B56-6747-197D-A3D791C5185F}"/>
              </a:ext>
            </a:extLst>
          </p:cNvPr>
          <p:cNvSpPr>
            <a:spLocks noGrp="1"/>
          </p:cNvSpPr>
          <p:nvPr>
            <p:ph type="title"/>
          </p:nvPr>
        </p:nvSpPr>
        <p:spPr>
          <a:xfrm>
            <a:off x="449455" y="4134832"/>
            <a:ext cx="8868119" cy="1321473"/>
          </a:xfrm>
          <a:noFill/>
        </p:spPr>
        <p:txBody>
          <a:bodyPr/>
          <a:lstStyle/>
          <a:p>
            <a:r>
              <a:rPr lang="en-US" sz="2400" b="1">
                <a:highlight>
                  <a:srgbClr val="FFFFFF"/>
                </a:highlight>
                <a:latin typeface="Trebuchet MS"/>
              </a:rPr>
              <a:t>Topics include: </a:t>
            </a:r>
            <a:br>
              <a:rPr lang="en-US" sz="2400" b="1">
                <a:highlight>
                  <a:srgbClr val="FFFFFF"/>
                </a:highlight>
                <a:latin typeface="Trebuchet MS"/>
              </a:rPr>
            </a:br>
            <a:r>
              <a:rPr lang="en-US" sz="2400">
                <a:highlight>
                  <a:srgbClr val="FFFFFF"/>
                </a:highlight>
                <a:latin typeface="Trebuchet MS"/>
              </a:rPr>
              <a:t>Supporting people with Long Term Conditions: Case studies and examples</a:t>
            </a:r>
            <a:br>
              <a:rPr lang="en-US" sz="2400">
                <a:highlight>
                  <a:srgbClr val="FFFFFF"/>
                </a:highlight>
                <a:latin typeface="Trebuchet MS"/>
              </a:rPr>
            </a:br>
            <a:br>
              <a:rPr lang="en-US" sz="2400">
                <a:highlight>
                  <a:srgbClr val="FFFFFF"/>
                </a:highlight>
                <a:latin typeface="Trebuchet MS"/>
              </a:rPr>
            </a:br>
            <a:r>
              <a:rPr lang="en-US" sz="2400">
                <a:latin typeface="Trebuchet MS"/>
              </a:rPr>
              <a:t>Supporting mental health through social prescribing</a:t>
            </a:r>
            <a:br>
              <a:rPr lang="en-US" sz="2400">
                <a:latin typeface="Trebuchet MS"/>
              </a:rPr>
            </a:br>
            <a:br>
              <a:rPr lang="en-US" sz="2400">
                <a:latin typeface="Trebuchet MS"/>
              </a:rPr>
            </a:br>
            <a:r>
              <a:rPr lang="en-US" sz="2400">
                <a:highlight>
                  <a:srgbClr val="FFFFFF"/>
                </a:highlight>
                <a:latin typeface="Trebuchet MS"/>
              </a:rPr>
              <a:t>Building effective referral pathways: connecting people to the right support at the right time </a:t>
            </a:r>
            <a:br>
              <a:rPr lang="en-US" sz="2400">
                <a:latin typeface="Trebuchet MS"/>
              </a:rPr>
            </a:br>
            <a:br>
              <a:rPr lang="en-US" sz="2400">
                <a:latin typeface="Trebuchet MS"/>
              </a:rPr>
            </a:br>
            <a:r>
              <a:rPr lang="en-US" sz="2400">
                <a:solidFill>
                  <a:srgbClr val="467886"/>
                </a:solidFill>
                <a:latin typeface="Trebuchet MS"/>
                <a:hlinkClick r:id="rId2">
                  <a:extLst>
                    <a:ext uri="{A12FA001-AC4F-418D-AE19-62706E023703}">
                      <ahyp:hlinkClr xmlns:ahyp="http://schemas.microsoft.com/office/drawing/2018/hyperlinkcolor" val="tx"/>
                    </a:ext>
                  </a:extLst>
                </a:hlinkClick>
              </a:rPr>
              <a:t>Events | NASP</a:t>
            </a:r>
            <a:r>
              <a:rPr lang="en-US" sz="2400">
                <a:solidFill>
                  <a:schemeClr val="bg1"/>
                </a:solidFill>
                <a:latin typeface="Trebuchet MS"/>
                <a:hlinkClick r:id="rId2">
                  <a:extLst>
                    <a:ext uri="{A12FA001-AC4F-418D-AE19-62706E023703}">
                      <ahyp:hlinkClr xmlns:ahyp="http://schemas.microsoft.com/office/drawing/2018/hyperlinkcolor" val="tx"/>
                    </a:ext>
                  </a:extLst>
                </a:hlinkClick>
              </a:rPr>
              <a:t>  </a:t>
            </a:r>
            <a:br>
              <a:rPr lang="en-US" sz="2400">
                <a:solidFill>
                  <a:schemeClr val="bg1"/>
                </a:solidFill>
                <a:latin typeface="Trebuchet MS"/>
                <a:hlinkClick r:id="rId2">
                  <a:extLst>
                    <a:ext uri="{A12FA001-AC4F-418D-AE19-62706E023703}">
                      <ahyp:hlinkClr xmlns:ahyp="http://schemas.microsoft.com/office/drawing/2018/hyperlinkcolor" val="tx"/>
                    </a:ext>
                  </a:extLst>
                </a:hlinkClick>
              </a:rPr>
            </a:br>
            <a:r>
              <a:rPr lang="en-US" sz="1600">
                <a:solidFill>
                  <a:srgbClr val="000000"/>
                </a:solidFill>
                <a:latin typeface="Trebuchet MS"/>
                <a:hlinkClick r:id="rId2">
                  <a:extLst>
                    <a:ext uri="{A12FA001-AC4F-418D-AE19-62706E023703}">
                      <ahyp:hlinkClr xmlns:ahyp="http://schemas.microsoft.com/office/drawing/2018/hyperlinkcolor" val="tx"/>
                    </a:ext>
                  </a:extLst>
                </a:hlinkClick>
              </a:rPr>
              <a:t>20th Jan - NASP</a:t>
            </a:r>
            <a:r>
              <a:rPr lang="en-US" sz="1600">
                <a:latin typeface="Trebuchet MS"/>
                <a:hlinkClick r:id="rId2">
                  <a:extLst>
                    <a:ext uri="{A12FA001-AC4F-418D-AE19-62706E023703}">
                      <ahyp:hlinkClr xmlns:ahyp="http://schemas.microsoft.com/office/drawing/2018/hyperlinkcolor" val="tx"/>
                    </a:ext>
                  </a:extLst>
                </a:hlinkClick>
              </a:rPr>
              <a:t> Tutorial: Embedding Green Social Prescribing – Insights from Forestry England</a:t>
            </a:r>
            <a:r>
              <a:rPr lang="en-US" sz="2400">
                <a:latin typeface="Trebuchet MS"/>
              </a:rPr>
              <a:t> </a:t>
            </a:r>
            <a:endParaRPr lang="en-US" sz="3600" b="1">
              <a:highlight>
                <a:srgbClr val="333A50"/>
              </a:highlight>
            </a:endParaRPr>
          </a:p>
        </p:txBody>
      </p:sp>
      <p:sp>
        <p:nvSpPr>
          <p:cNvPr id="13" name="Title 2">
            <a:extLst>
              <a:ext uri="{FF2B5EF4-FFF2-40B4-BE49-F238E27FC236}">
                <a16:creationId xmlns:a16="http://schemas.microsoft.com/office/drawing/2014/main" id="{171C6C57-B565-67CC-E90B-849FBB79D5B8}"/>
              </a:ext>
            </a:extLst>
          </p:cNvPr>
          <p:cNvSpPr txBox="1">
            <a:spLocks/>
          </p:cNvSpPr>
          <p:nvPr/>
        </p:nvSpPr>
        <p:spPr>
          <a:xfrm>
            <a:off x="3598442" y="1176058"/>
            <a:ext cx="5452891" cy="795327"/>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EF4D84"/>
              </a:buClr>
              <a:buSzPts val="1800"/>
              <a:buNone/>
              <a:defRPr sz="4400" b="0" i="0" kern="1200">
                <a:solidFill>
                  <a:schemeClr val="tx1"/>
                </a:solidFill>
                <a:latin typeface="Trebuchet MS" panose="020B0703020202090204" pitchFamily="34"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a:solidFill>
                  <a:srgbClr val="00B0F0"/>
                </a:solidFill>
                <a:latin typeface="Trebuchet MS"/>
              </a:rPr>
              <a:t>Keep an eye out for our upcoming SPLW webinar series: </a:t>
            </a:r>
            <a:endParaRPr lang="en-US">
              <a:solidFill>
                <a:srgbClr val="00B0F0"/>
              </a:solidFill>
            </a:endParaRPr>
          </a:p>
        </p:txBody>
      </p:sp>
      <p:pic>
        <p:nvPicPr>
          <p:cNvPr id="15" name="Picture 14" descr="Computer screen and book icon">
            <a:extLst>
              <a:ext uri="{FF2B5EF4-FFF2-40B4-BE49-F238E27FC236}">
                <a16:creationId xmlns:a16="http://schemas.microsoft.com/office/drawing/2014/main" id="{460AC9CE-3674-88EC-CD89-F4B9D88FD2A8}"/>
              </a:ext>
            </a:extLst>
          </p:cNvPr>
          <p:cNvPicPr>
            <a:picLocks noChangeAspect="1"/>
          </p:cNvPicPr>
          <p:nvPr/>
        </p:nvPicPr>
        <p:blipFill>
          <a:blip r:embed="rId3"/>
          <a:stretch>
            <a:fillRect/>
          </a:stretch>
        </p:blipFill>
        <p:spPr>
          <a:xfrm>
            <a:off x="9555480" y="5244547"/>
            <a:ext cx="2449471" cy="1533002"/>
          </a:xfrm>
          <a:prstGeom prst="rect">
            <a:avLst/>
          </a:prstGeom>
        </p:spPr>
      </p:pic>
      <p:sp>
        <p:nvSpPr>
          <p:cNvPr id="3" name="Ribbon: Tilted Up 2">
            <a:extLst>
              <a:ext uri="{FF2B5EF4-FFF2-40B4-BE49-F238E27FC236}">
                <a16:creationId xmlns:a16="http://schemas.microsoft.com/office/drawing/2014/main" id="{73895283-CAB6-9724-62F8-1EBB2EFB0FAD}"/>
              </a:ext>
            </a:extLst>
          </p:cNvPr>
          <p:cNvSpPr/>
          <p:nvPr/>
        </p:nvSpPr>
        <p:spPr>
          <a:xfrm rot="-840000">
            <a:off x="203063" y="710297"/>
            <a:ext cx="3078078" cy="1734552"/>
          </a:xfrm>
          <a:prstGeom prst="ribbon2">
            <a:avLst/>
          </a:prstGeom>
          <a:noFill/>
          <a:ln>
            <a:solidFill>
              <a:srgbClr val="73C6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D92A41A-2940-249D-7C25-C876BC4B5D9A}"/>
              </a:ext>
            </a:extLst>
          </p:cNvPr>
          <p:cNvSpPr txBox="1"/>
          <p:nvPr/>
        </p:nvSpPr>
        <p:spPr>
          <a:xfrm rot="-840000">
            <a:off x="1004117" y="1073624"/>
            <a:ext cx="14693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rgbClr val="2E3A4D"/>
                </a:solidFill>
                <a:latin typeface="Trebuchet MS"/>
              </a:rPr>
              <a:t>COMING SOON!</a:t>
            </a:r>
          </a:p>
        </p:txBody>
      </p:sp>
    </p:spTree>
    <p:extLst>
      <p:ext uri="{BB962C8B-B14F-4D97-AF65-F5344CB8AC3E}">
        <p14:creationId xmlns:p14="http://schemas.microsoft.com/office/powerpoint/2010/main" val="380335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SzPts val="2800"/>
              <a:buNone/>
            </a:pPr>
            <a:r>
              <a:rPr lang="en-GB" sz="2800">
                <a:solidFill>
                  <a:srgbClr val="000000"/>
                </a:solidFill>
              </a:rPr>
              <a:t>Sophie Bartsch, </a:t>
            </a:r>
            <a:r>
              <a:rPr lang="en-GB">
                <a:effectLst/>
              </a:rPr>
              <a:t>Senior programme manager within NHS England Workforce, Training and Education Directorate</a:t>
            </a:r>
            <a:endParaRPr lang="en-GB" sz="2800">
              <a:solidFill>
                <a:srgbClr val="000000"/>
              </a:solidFill>
            </a:endParaRPr>
          </a:p>
          <a:p>
            <a:pPr marL="101600" indent="0">
              <a:buSzPts val="2800"/>
              <a:buNone/>
            </a:pPr>
            <a:endParaRPr lang="en-GB" sz="2800" b="0" i="0" u="none" strike="noStrike">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a:solidFill>
                  <a:srgbClr val="00B0F0"/>
                </a:solidFill>
              </a:rPr>
              <a:t>Workforce Development Framework</a:t>
            </a:r>
            <a:br>
              <a:rPr lang="en-US">
                <a:solidFill>
                  <a:srgbClr val="00B0F0"/>
                </a:solidFill>
                <a:latin typeface="Trebuchet MS" panose="020B0703020202090204" pitchFamily="34" charset="0"/>
              </a:rPr>
            </a:br>
            <a:endParaRPr lang="en-US">
              <a:solidFill>
                <a:srgbClr val="00B0F0"/>
              </a:solidFill>
              <a:latin typeface="Trebuchet MS" panose="020B0703020202090204" pitchFamily="34" charset="0"/>
            </a:endParaRPr>
          </a:p>
        </p:txBody>
      </p:sp>
    </p:spTree>
    <p:extLst>
      <p:ext uri="{BB962C8B-B14F-4D97-AF65-F5344CB8AC3E}">
        <p14:creationId xmlns:p14="http://schemas.microsoft.com/office/powerpoint/2010/main" val="252541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831116" cy="2507695"/>
          </a:xfrm>
        </p:spPr>
        <p:txBody>
          <a:bodyPr/>
          <a:lstStyle/>
          <a:p>
            <a:r>
              <a:rPr lang="en-GB" sz="6000"/>
              <a:t>Workforce Development Framework</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p:txBody>
          <a:bodyPr/>
          <a:lstStyle/>
          <a:p>
            <a:r>
              <a:rPr lang="en-GB" b="1"/>
              <a:t>Social Prescribing Link Workers</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093109"/>
            <a:ext cx="6627561" cy="1445343"/>
          </a:xfrm>
        </p:spPr>
        <p:txBody>
          <a:bodyPr>
            <a:normAutofit/>
          </a:bodyPr>
          <a:lstStyle/>
          <a:p>
            <a:pPr>
              <a:lnSpc>
                <a:spcPct val="120000"/>
              </a:lnSpc>
            </a:pPr>
            <a:r>
              <a:rPr lang="en-GB" sz="1600"/>
              <a:t>Presented by:</a:t>
            </a:r>
            <a:br>
              <a:rPr lang="en-GB" sz="1600"/>
            </a:br>
            <a:r>
              <a:rPr lang="en-GB" sz="1600" b="1"/>
              <a:t>Sophie Bartsch</a:t>
            </a:r>
          </a:p>
          <a:p>
            <a:pPr>
              <a:lnSpc>
                <a:spcPct val="120000"/>
              </a:lnSpc>
            </a:pPr>
            <a:r>
              <a:rPr lang="en-GB" sz="1600" b="1"/>
              <a:t>Senior Programme Manager</a:t>
            </a:r>
          </a:p>
          <a:p>
            <a:pPr>
              <a:lnSpc>
                <a:spcPct val="120000"/>
              </a:lnSpc>
            </a:pPr>
            <a:r>
              <a:rPr lang="en-GB" sz="1600" b="1"/>
              <a:t>Education &amp; Training – Primary, Community &amp; Personalised Care</a:t>
            </a:r>
          </a:p>
        </p:txBody>
      </p:sp>
    </p:spTree>
    <p:extLst>
      <p:ext uri="{BB962C8B-B14F-4D97-AF65-F5344CB8AC3E}">
        <p14:creationId xmlns:p14="http://schemas.microsoft.com/office/powerpoint/2010/main" val="383023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C43C9-4CE3-6A1C-18FE-BED4DF094A20}"/>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1D9917C6-193B-2F37-2B9E-1B23C882B9A3}"/>
              </a:ext>
            </a:extLst>
          </p:cNvPr>
          <p:cNvSpPr>
            <a:spLocks noGrp="1"/>
          </p:cNvSpPr>
          <p:nvPr>
            <p:ph type="title"/>
          </p:nvPr>
        </p:nvSpPr>
        <p:spPr>
          <a:xfrm>
            <a:off x="432000" y="432000"/>
            <a:ext cx="11404154" cy="865186"/>
          </a:xfrm>
        </p:spPr>
        <p:txBody>
          <a:bodyPr/>
          <a:lstStyle/>
          <a:p>
            <a:r>
              <a:rPr lang="en-GB"/>
              <a:t>Workforce Development Framework</a:t>
            </a:r>
            <a:endParaRPr lang="en-GB" spc="-40"/>
          </a:p>
        </p:txBody>
      </p:sp>
      <p:sp>
        <p:nvSpPr>
          <p:cNvPr id="5" name="Content Placeholder 4">
            <a:extLst>
              <a:ext uri="{FF2B5EF4-FFF2-40B4-BE49-F238E27FC236}">
                <a16:creationId xmlns:a16="http://schemas.microsoft.com/office/drawing/2014/main" id="{A22FBA51-6A35-A517-AF04-FE054B6337C7}"/>
              </a:ext>
            </a:extLst>
          </p:cNvPr>
          <p:cNvSpPr>
            <a:spLocks noGrp="1"/>
          </p:cNvSpPr>
          <p:nvPr>
            <p:ph idx="1"/>
          </p:nvPr>
        </p:nvSpPr>
        <p:spPr>
          <a:xfrm>
            <a:off x="432000" y="1695927"/>
            <a:ext cx="11088000" cy="4532071"/>
          </a:xfrm>
        </p:spPr>
        <p:txBody>
          <a:bodyPr>
            <a:normAutofit/>
          </a:bodyPr>
          <a:lstStyle/>
          <a:p>
            <a:endParaRPr lang="en-GB" sz="2400"/>
          </a:p>
          <a:p>
            <a:endParaRPr lang="en-GB" sz="2400"/>
          </a:p>
        </p:txBody>
      </p:sp>
      <p:sp>
        <p:nvSpPr>
          <p:cNvPr id="9" name="Text Placeholder 5">
            <a:extLst>
              <a:ext uri="{FF2B5EF4-FFF2-40B4-BE49-F238E27FC236}">
                <a16:creationId xmlns:a16="http://schemas.microsoft.com/office/drawing/2014/main" id="{6D655C79-6638-4D64-B2C5-2A6E5940EF5B}"/>
              </a:ext>
            </a:extLst>
          </p:cNvPr>
          <p:cNvSpPr>
            <a:spLocks noGrp="1"/>
          </p:cNvSpPr>
          <p:nvPr>
            <p:ph type="body" sz="quarter" idx="13"/>
          </p:nvPr>
        </p:nvSpPr>
        <p:spPr>
          <a:xfrm>
            <a:off x="432000" y="1118001"/>
            <a:ext cx="11012644" cy="577927"/>
          </a:xfrm>
        </p:spPr>
        <p:txBody>
          <a:bodyPr/>
          <a:lstStyle/>
          <a:p>
            <a:pPr>
              <a:lnSpc>
                <a:spcPct val="100000"/>
              </a:lnSpc>
              <a:spcAft>
                <a:spcPts val="1200"/>
              </a:spcAft>
              <a:buClr>
                <a:schemeClr val="accent6"/>
              </a:buClr>
            </a:pPr>
            <a:r>
              <a:rPr lang="en-GB" sz="2400"/>
              <a:t>Framework Updates</a:t>
            </a:r>
          </a:p>
        </p:txBody>
      </p:sp>
      <p:sp>
        <p:nvSpPr>
          <p:cNvPr id="12" name="Content Placeholder 4">
            <a:extLst>
              <a:ext uri="{FF2B5EF4-FFF2-40B4-BE49-F238E27FC236}">
                <a16:creationId xmlns:a16="http://schemas.microsoft.com/office/drawing/2014/main" id="{13776AE8-26CC-9D75-2883-87FE7E407C02}"/>
              </a:ext>
            </a:extLst>
          </p:cNvPr>
          <p:cNvSpPr txBox="1">
            <a:spLocks/>
          </p:cNvSpPr>
          <p:nvPr/>
        </p:nvSpPr>
        <p:spPr>
          <a:xfrm>
            <a:off x="507356" y="1756229"/>
            <a:ext cx="11012644" cy="447177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Updated education and training requirements to mirror PCN DES requirements</a:t>
            </a:r>
          </a:p>
          <a:p>
            <a:pPr marL="342900" marR="0" lvl="0" indent="-34290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Updated terminology to replace CCGs with ICBs.</a:t>
            </a:r>
          </a:p>
          <a:p>
            <a:pPr marL="342900" marR="0" lvl="0" indent="-34290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Completed for all 3 personalised care roles:</a:t>
            </a:r>
          </a:p>
          <a:p>
            <a:pPr marL="1028700" marR="0" lvl="1" indent="-342900" algn="l" defTabSz="914400" rtl="0" eaLnBrk="1" fontAlgn="auto" latinLnBrk="0" hangingPunct="1">
              <a:lnSpc>
                <a:spcPct val="90000"/>
              </a:lnSpc>
              <a:spcBef>
                <a:spcPts val="500"/>
              </a:spcBef>
              <a:spcAft>
                <a:spcPts val="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Social Prescribing Link Workers</a:t>
            </a:r>
          </a:p>
          <a:p>
            <a:pPr marL="1028700" marR="0" lvl="1" indent="-342900" algn="l" defTabSz="914400" rtl="0" eaLnBrk="1" fontAlgn="auto" latinLnBrk="0" hangingPunct="1">
              <a:lnSpc>
                <a:spcPct val="90000"/>
              </a:lnSpc>
              <a:spcBef>
                <a:spcPts val="500"/>
              </a:spcBef>
              <a:spcAft>
                <a:spcPts val="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Heath and Wellbeing Coaches</a:t>
            </a:r>
          </a:p>
          <a:p>
            <a:pPr marL="1028700" marR="0" lvl="1" indent="-342900" algn="l" defTabSz="914400" rtl="0" eaLnBrk="1" fontAlgn="auto" latinLnBrk="0" hangingPunct="1">
              <a:lnSpc>
                <a:spcPct val="90000"/>
              </a:lnSpc>
              <a:spcBef>
                <a:spcPts val="500"/>
              </a:spcBef>
              <a:spcAft>
                <a:spcPts val="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Care Co-ordinators</a:t>
            </a:r>
          </a:p>
          <a:p>
            <a:pPr marL="342900" marR="0" lvl="0" indent="-34290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Char char="•"/>
              <a:tabLst/>
              <a:defRPr/>
            </a:pPr>
            <a:r>
              <a:rPr kumimoji="0" lang="en-GB" sz="2400" b="0" i="1" u="none" strike="noStrike" kern="1200" cap="none" spc="0" normalizeH="0" baseline="0" noProof="0">
                <a:ln>
                  <a:noFill/>
                </a:ln>
                <a:solidFill>
                  <a:srgbClr val="231F20"/>
                </a:solidFill>
                <a:effectLst/>
                <a:uLnTx/>
                <a:uFillTx/>
                <a:latin typeface="Arial" panose="020B0604020202020204"/>
                <a:ea typeface="+mn-ea"/>
                <a:cs typeface="+mn-cs"/>
              </a:rPr>
              <a:t>Updates have been approved by NHS England, currently awaiting publishing (expected imminently) </a:t>
            </a:r>
          </a:p>
        </p:txBody>
      </p:sp>
    </p:spTree>
    <p:extLst>
      <p:ext uri="{BB962C8B-B14F-4D97-AF65-F5344CB8AC3E}">
        <p14:creationId xmlns:p14="http://schemas.microsoft.com/office/powerpoint/2010/main" val="415351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9CF01-97D5-2727-4024-713EBF450FB2}"/>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D2798EB2-65DF-4663-894C-0011AA1F8E21}"/>
              </a:ext>
            </a:extLst>
          </p:cNvPr>
          <p:cNvSpPr>
            <a:spLocks noGrp="1"/>
          </p:cNvSpPr>
          <p:nvPr>
            <p:ph type="title"/>
          </p:nvPr>
        </p:nvSpPr>
        <p:spPr>
          <a:xfrm>
            <a:off x="432000" y="432000"/>
            <a:ext cx="11404154" cy="865186"/>
          </a:xfrm>
        </p:spPr>
        <p:txBody>
          <a:bodyPr/>
          <a:lstStyle/>
          <a:p>
            <a:r>
              <a:rPr lang="en-GB"/>
              <a:t>Workforce Development Framework</a:t>
            </a:r>
            <a:endParaRPr lang="en-GB" spc="-40"/>
          </a:p>
        </p:txBody>
      </p:sp>
      <p:sp>
        <p:nvSpPr>
          <p:cNvPr id="5" name="Content Placeholder 4">
            <a:extLst>
              <a:ext uri="{FF2B5EF4-FFF2-40B4-BE49-F238E27FC236}">
                <a16:creationId xmlns:a16="http://schemas.microsoft.com/office/drawing/2014/main" id="{3778255D-839A-A7A0-4C2F-214F1B186E94}"/>
              </a:ext>
            </a:extLst>
          </p:cNvPr>
          <p:cNvSpPr>
            <a:spLocks noGrp="1"/>
          </p:cNvSpPr>
          <p:nvPr>
            <p:ph idx="1"/>
          </p:nvPr>
        </p:nvSpPr>
        <p:spPr>
          <a:xfrm>
            <a:off x="432000" y="1695927"/>
            <a:ext cx="5530185" cy="4532071"/>
          </a:xfrm>
        </p:spPr>
        <p:txBody>
          <a:bodyPr>
            <a:normAutofit/>
          </a:bodyPr>
          <a:lstStyle/>
          <a:p>
            <a:r>
              <a:rPr lang="en-GB" sz="2400">
                <a:hlinkClick r:id="rId3"/>
              </a:rPr>
              <a:t>NHS England » Workforce development framework: social prescribing link workers</a:t>
            </a:r>
            <a:endParaRPr lang="en-GB" sz="2400"/>
          </a:p>
          <a:p>
            <a:endParaRPr lang="en-GB" sz="2400"/>
          </a:p>
          <a:p>
            <a:endParaRPr lang="en-GB" sz="2400"/>
          </a:p>
        </p:txBody>
      </p:sp>
      <p:sp>
        <p:nvSpPr>
          <p:cNvPr id="9" name="Text Placeholder 5">
            <a:extLst>
              <a:ext uri="{FF2B5EF4-FFF2-40B4-BE49-F238E27FC236}">
                <a16:creationId xmlns:a16="http://schemas.microsoft.com/office/drawing/2014/main" id="{66594422-A8FD-DDE0-5E15-92A182A99078}"/>
              </a:ext>
            </a:extLst>
          </p:cNvPr>
          <p:cNvSpPr>
            <a:spLocks noGrp="1"/>
          </p:cNvSpPr>
          <p:nvPr>
            <p:ph type="body" sz="quarter" idx="13"/>
          </p:nvPr>
        </p:nvSpPr>
        <p:spPr>
          <a:xfrm>
            <a:off x="432000" y="1118001"/>
            <a:ext cx="11012644" cy="577927"/>
          </a:xfrm>
        </p:spPr>
        <p:txBody>
          <a:bodyPr/>
          <a:lstStyle/>
          <a:p>
            <a:pPr>
              <a:lnSpc>
                <a:spcPct val="100000"/>
              </a:lnSpc>
              <a:spcAft>
                <a:spcPts val="1200"/>
              </a:spcAft>
              <a:buClr>
                <a:schemeClr val="accent6"/>
              </a:buClr>
            </a:pPr>
            <a:r>
              <a:rPr lang="en-GB" sz="2400"/>
              <a:t>Webpage Links (Not yet updated)</a:t>
            </a:r>
          </a:p>
        </p:txBody>
      </p:sp>
      <p:sp>
        <p:nvSpPr>
          <p:cNvPr id="2" name="Content Placeholder 4">
            <a:extLst>
              <a:ext uri="{FF2B5EF4-FFF2-40B4-BE49-F238E27FC236}">
                <a16:creationId xmlns:a16="http://schemas.microsoft.com/office/drawing/2014/main" id="{59311CE4-EE85-381E-8258-E8150FC192B9}"/>
              </a:ext>
            </a:extLst>
          </p:cNvPr>
          <p:cNvSpPr txBox="1">
            <a:spLocks/>
          </p:cNvSpPr>
          <p:nvPr/>
        </p:nvSpPr>
        <p:spPr>
          <a:xfrm>
            <a:off x="6442507" y="1695926"/>
            <a:ext cx="5530185" cy="453207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r>
              <a:rPr kumimoji="0" lang="en-GB" sz="2400" b="0" i="0" u="none" strike="noStrike" kern="1200" cap="none" spc="0" normalizeH="0" baseline="0" noProof="0">
                <a:ln>
                  <a:noFill/>
                </a:ln>
                <a:solidFill>
                  <a:srgbClr val="231F20"/>
                </a:solidFill>
                <a:effectLst/>
                <a:uLnTx/>
                <a:uFillTx/>
                <a:latin typeface="Arial" panose="020B0604020202020204"/>
                <a:ea typeface="+mn-ea"/>
                <a:cs typeface="+mn-cs"/>
                <a:hlinkClick r:id="rId4"/>
              </a:rPr>
              <a:t>NHS England » Additional roles: A quick reference summary</a:t>
            </a:r>
            <a:endParaRPr kumimoji="0" lang="en-GB" sz="2400" b="0" i="0" u="none" strike="noStrike" kern="1200" cap="none" spc="0" normalizeH="0" baseline="0" noProof="0">
              <a:ln>
                <a:noFill/>
              </a:ln>
              <a:solidFill>
                <a:srgbClr val="231F2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endParaRPr kumimoji="0" lang="en-GB" sz="2400" b="0" i="0" u="none" strike="noStrike" kern="1200" cap="none" spc="0" normalizeH="0" baseline="0" noProof="0">
              <a:ln>
                <a:noFill/>
              </a:ln>
              <a:solidFill>
                <a:srgbClr val="231F2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374C50F6-DE58-BE8C-D80C-58B1A291C944}"/>
              </a:ext>
            </a:extLst>
          </p:cNvPr>
          <p:cNvPicPr>
            <a:picLocks noChangeAspect="1"/>
          </p:cNvPicPr>
          <p:nvPr/>
        </p:nvPicPr>
        <p:blipFill>
          <a:blip r:embed="rId5"/>
          <a:stretch>
            <a:fillRect/>
          </a:stretch>
        </p:blipFill>
        <p:spPr>
          <a:xfrm>
            <a:off x="6442507" y="2476414"/>
            <a:ext cx="5609016" cy="1905172"/>
          </a:xfrm>
          <a:prstGeom prst="rect">
            <a:avLst/>
          </a:prstGeom>
        </p:spPr>
      </p:pic>
      <p:pic>
        <p:nvPicPr>
          <p:cNvPr id="8" name="Picture 7">
            <a:extLst>
              <a:ext uri="{FF2B5EF4-FFF2-40B4-BE49-F238E27FC236}">
                <a16:creationId xmlns:a16="http://schemas.microsoft.com/office/drawing/2014/main" id="{01E5A650-B6BE-5C9D-E379-7767D50582A5}"/>
              </a:ext>
            </a:extLst>
          </p:cNvPr>
          <p:cNvPicPr>
            <a:picLocks noChangeAspect="1"/>
          </p:cNvPicPr>
          <p:nvPr/>
        </p:nvPicPr>
        <p:blipFill>
          <a:blip r:embed="rId6"/>
          <a:stretch>
            <a:fillRect/>
          </a:stretch>
        </p:blipFill>
        <p:spPr>
          <a:xfrm>
            <a:off x="219308" y="2489111"/>
            <a:ext cx="6069980" cy="2711576"/>
          </a:xfrm>
          <a:prstGeom prst="rect">
            <a:avLst/>
          </a:prstGeom>
        </p:spPr>
      </p:pic>
    </p:spTree>
    <p:extLst>
      <p:ext uri="{BB962C8B-B14F-4D97-AF65-F5344CB8AC3E}">
        <p14:creationId xmlns:p14="http://schemas.microsoft.com/office/powerpoint/2010/main" val="373906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11404154" cy="865186"/>
          </a:xfrm>
        </p:spPr>
        <p:txBody>
          <a:bodyPr/>
          <a:lstStyle/>
          <a:p>
            <a:r>
              <a:rPr lang="en-GB"/>
              <a:t>Workforce Development Framework</a:t>
            </a:r>
            <a:endParaRPr lang="en-GB" spc="-40"/>
          </a:p>
        </p:txBody>
      </p:sp>
      <p:sp>
        <p:nvSpPr>
          <p:cNvPr id="5" name="Content Placeholder 4">
            <a:extLst>
              <a:ext uri="{FF2B5EF4-FFF2-40B4-BE49-F238E27FC236}">
                <a16:creationId xmlns:a16="http://schemas.microsoft.com/office/drawing/2014/main" id="{C594638D-C17F-D749-9360-E2332845D248}"/>
              </a:ext>
            </a:extLst>
          </p:cNvPr>
          <p:cNvSpPr>
            <a:spLocks noGrp="1"/>
          </p:cNvSpPr>
          <p:nvPr>
            <p:ph idx="1"/>
          </p:nvPr>
        </p:nvSpPr>
        <p:spPr>
          <a:xfrm>
            <a:off x="432000" y="1695927"/>
            <a:ext cx="11088000" cy="4532071"/>
          </a:xfrm>
        </p:spPr>
        <p:txBody>
          <a:bodyPr>
            <a:normAutofit/>
          </a:bodyPr>
          <a:lstStyle/>
          <a:p>
            <a:endParaRPr lang="en-GB" sz="2400"/>
          </a:p>
          <a:p>
            <a:endParaRPr lang="en-GB" sz="2400"/>
          </a:p>
        </p:txBody>
      </p:sp>
      <p:sp>
        <p:nvSpPr>
          <p:cNvPr id="9" name="Text Placeholder 5">
            <a:extLst>
              <a:ext uri="{FF2B5EF4-FFF2-40B4-BE49-F238E27FC236}">
                <a16:creationId xmlns:a16="http://schemas.microsoft.com/office/drawing/2014/main" id="{48A165CC-AD1F-A07F-1FD8-6A4DDE35D428}"/>
              </a:ext>
            </a:extLst>
          </p:cNvPr>
          <p:cNvSpPr>
            <a:spLocks noGrp="1"/>
          </p:cNvSpPr>
          <p:nvPr>
            <p:ph type="body" sz="quarter" idx="13"/>
          </p:nvPr>
        </p:nvSpPr>
        <p:spPr>
          <a:xfrm>
            <a:off x="432000" y="1118001"/>
            <a:ext cx="11012644" cy="577927"/>
          </a:xfrm>
        </p:spPr>
        <p:txBody>
          <a:bodyPr/>
          <a:lstStyle/>
          <a:p>
            <a:pPr>
              <a:lnSpc>
                <a:spcPct val="100000"/>
              </a:lnSpc>
              <a:spcAft>
                <a:spcPts val="1200"/>
              </a:spcAft>
              <a:buClr>
                <a:schemeClr val="accent6"/>
              </a:buClr>
            </a:pPr>
            <a:r>
              <a:rPr lang="en-GB" sz="2400"/>
              <a:t>Education and Training Updates</a:t>
            </a:r>
          </a:p>
        </p:txBody>
      </p:sp>
      <p:sp>
        <p:nvSpPr>
          <p:cNvPr id="12" name="Content Placeholder 4">
            <a:extLst>
              <a:ext uri="{FF2B5EF4-FFF2-40B4-BE49-F238E27FC236}">
                <a16:creationId xmlns:a16="http://schemas.microsoft.com/office/drawing/2014/main" id="{17388E27-0350-B54D-FE58-3156B1F46D26}"/>
              </a:ext>
            </a:extLst>
          </p:cNvPr>
          <p:cNvSpPr txBox="1">
            <a:spLocks/>
          </p:cNvSpPr>
          <p:nvPr/>
        </p:nvSpPr>
        <p:spPr>
          <a:xfrm>
            <a:off x="432001" y="1828800"/>
            <a:ext cx="11088000" cy="424903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r>
              <a:rPr kumimoji="0" lang="en-GB" sz="2400" b="0" i="0" u="none" strike="noStrike" kern="1200" cap="none" spc="0" normalizeH="0" baseline="0" noProof="0">
                <a:ln>
                  <a:noFill/>
                </a:ln>
                <a:solidFill>
                  <a:srgbClr val="231F20"/>
                </a:solidFill>
                <a:effectLst/>
                <a:uLnTx/>
                <a:uFillTx/>
                <a:latin typeface="Arial" panose="020B0604020202020204"/>
                <a:ea typeface="+mn-ea"/>
                <a:cs typeface="+mn-cs"/>
              </a:rPr>
              <a:t>Updated text in Education and Training requirements to mirror PCN DES:</a:t>
            </a:r>
          </a:p>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endParaRPr kumimoji="0" lang="en-GB" sz="2400" b="0" i="0" u="none" strike="noStrike" kern="1200" cap="none" spc="0" normalizeH="0" baseline="0" noProof="0">
              <a:ln>
                <a:noFill/>
              </a:ln>
              <a:solidFill>
                <a:srgbClr val="231F2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r>
              <a:rPr kumimoji="0" lang="en-GB" sz="2200" b="0" i="1" u="none" strike="noStrike" kern="1200" cap="none" spc="0" normalizeH="0" baseline="0" noProof="0">
                <a:ln>
                  <a:noFill/>
                </a:ln>
                <a:solidFill>
                  <a:srgbClr val="231F20"/>
                </a:solidFill>
                <a:effectLst/>
                <a:uLnTx/>
                <a:uFillTx/>
                <a:latin typeface="Arial" panose="020B0604020202020204"/>
                <a:ea typeface="+mn-ea"/>
                <a:cs typeface="+mn-cs"/>
              </a:rPr>
              <a:t>Where the Social Prescribing Link Worker does not already have any level 3 qualification (e.g. A level or other equivalent post-16 education), the PCN should ensure that they are enrolled in or, undertaking, appropriate training or an apprenticeship to obtain a level 3 occupational standard, accredited by the Personalised Care Institute. </a:t>
            </a:r>
          </a:p>
          <a:p>
            <a:pPr marL="0" marR="0" lvl="0" indent="0" algn="l" defTabSz="914400" rtl="0" eaLnBrk="1" fontAlgn="auto" latinLnBrk="0" hangingPunct="1">
              <a:lnSpc>
                <a:spcPct val="100000"/>
              </a:lnSpc>
              <a:spcBef>
                <a:spcPts val="0"/>
              </a:spcBef>
              <a:spcAft>
                <a:spcPts val="600"/>
              </a:spcAft>
              <a:buClr>
                <a:srgbClr val="231F20"/>
              </a:buClr>
              <a:buSzTx/>
              <a:buFont typeface="Arial" panose="020B0604020202020204" pitchFamily="34" charset="0"/>
              <a:buNone/>
              <a:tabLst/>
              <a:defRPr/>
            </a:pPr>
            <a:r>
              <a:rPr kumimoji="0" lang="en-GB" sz="2200" b="0" i="1" u="none" strike="noStrike" kern="1200" cap="none" spc="0" normalizeH="0" baseline="0" noProof="0">
                <a:ln>
                  <a:noFill/>
                </a:ln>
                <a:solidFill>
                  <a:srgbClr val="231F20"/>
                </a:solidFill>
                <a:effectLst/>
                <a:uLnTx/>
                <a:uFillTx/>
                <a:latin typeface="Arial" panose="020B0604020202020204"/>
                <a:ea typeface="+mn-ea"/>
                <a:cs typeface="+mn-cs"/>
              </a:rPr>
              <a:t>For those workers who already have a qualification at level 3, a level 3 social prescribing course is recommended but not mandatory.</a:t>
            </a:r>
            <a:endParaRPr kumimoji="0" lang="en-GB" sz="2400" b="0" i="1" u="none" strike="noStrike" kern="1200" cap="none" spc="0" normalizeH="0" baseline="0" noProof="0">
              <a:ln>
                <a:noFill/>
              </a:ln>
              <a:solidFill>
                <a:srgbClr val="231F2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834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3E89-8BF9-B59E-EE7B-EA40EE095036}"/>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97B71CB6-84BF-5C75-5811-A5D8F698DBE3}"/>
              </a:ext>
            </a:extLst>
          </p:cNvPr>
          <p:cNvSpPr>
            <a:spLocks noGrp="1"/>
          </p:cNvSpPr>
          <p:nvPr>
            <p:ph type="title"/>
          </p:nvPr>
        </p:nvSpPr>
        <p:spPr>
          <a:xfrm>
            <a:off x="432000" y="432000"/>
            <a:ext cx="11404154" cy="865186"/>
          </a:xfrm>
        </p:spPr>
        <p:txBody>
          <a:bodyPr/>
          <a:lstStyle/>
          <a:p>
            <a:r>
              <a:rPr lang="en-GB"/>
              <a:t>Workforce Development Framework</a:t>
            </a:r>
            <a:endParaRPr lang="en-GB" spc="-40"/>
          </a:p>
        </p:txBody>
      </p:sp>
      <p:sp>
        <p:nvSpPr>
          <p:cNvPr id="5" name="Content Placeholder 4">
            <a:extLst>
              <a:ext uri="{FF2B5EF4-FFF2-40B4-BE49-F238E27FC236}">
                <a16:creationId xmlns:a16="http://schemas.microsoft.com/office/drawing/2014/main" id="{5A0C88DB-D0F9-4F1E-4E18-E2D8282804F2}"/>
              </a:ext>
            </a:extLst>
          </p:cNvPr>
          <p:cNvSpPr>
            <a:spLocks noGrp="1"/>
          </p:cNvSpPr>
          <p:nvPr>
            <p:ph idx="1"/>
          </p:nvPr>
        </p:nvSpPr>
        <p:spPr>
          <a:xfrm>
            <a:off x="432000" y="2114321"/>
            <a:ext cx="11088000" cy="4113678"/>
          </a:xfrm>
        </p:spPr>
        <p:txBody>
          <a:bodyPr>
            <a:normAutofit/>
          </a:bodyPr>
          <a:lstStyle/>
          <a:p>
            <a:pPr marL="342900" indent="-342900">
              <a:buFont typeface="Arial" panose="020B0604020202020204" pitchFamily="34" charset="0"/>
              <a:buChar char="•"/>
            </a:pPr>
            <a:r>
              <a:rPr lang="en-GB" sz="2400">
                <a:solidFill>
                  <a:schemeClr val="tx1"/>
                </a:solidFill>
              </a:rPr>
              <a:t>Work with NASP and SPLWs to develop the frameworks further</a:t>
            </a:r>
          </a:p>
          <a:p>
            <a:pPr marL="1028700" lvl="1" indent="-342900"/>
            <a:r>
              <a:rPr lang="en-GB" sz="2400"/>
              <a:t>Alignment with roadmaps</a:t>
            </a:r>
          </a:p>
          <a:p>
            <a:pPr marL="1028700" lvl="1" indent="-342900"/>
            <a:r>
              <a:rPr lang="en-GB" sz="2400">
                <a:solidFill>
                  <a:schemeClr val="tx1"/>
                </a:solidFill>
              </a:rPr>
              <a:t>Neighbourhood Teams</a:t>
            </a:r>
          </a:p>
          <a:p>
            <a:pPr marL="1028700" lvl="1" indent="-342900"/>
            <a:r>
              <a:rPr lang="en-GB" sz="2400"/>
              <a:t>Future Policy</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a:solidFill>
                  <a:schemeClr val="tx1"/>
                </a:solidFill>
              </a:rPr>
              <a:t>Updat</a:t>
            </a:r>
            <a:r>
              <a:rPr lang="en-GB" sz="2400"/>
              <a:t>ing e-learning modules</a:t>
            </a:r>
            <a:endParaRPr lang="en-GB" sz="2400">
              <a:solidFill>
                <a:schemeClr val="tx1"/>
              </a:solidFill>
            </a:endParaRPr>
          </a:p>
        </p:txBody>
      </p:sp>
      <p:sp>
        <p:nvSpPr>
          <p:cNvPr id="6" name="Text Placeholder 5">
            <a:extLst>
              <a:ext uri="{FF2B5EF4-FFF2-40B4-BE49-F238E27FC236}">
                <a16:creationId xmlns:a16="http://schemas.microsoft.com/office/drawing/2014/main" id="{6EBBA36F-D834-28D6-2B44-993B0BCAA3D2}"/>
              </a:ext>
            </a:extLst>
          </p:cNvPr>
          <p:cNvSpPr>
            <a:spLocks noGrp="1"/>
          </p:cNvSpPr>
          <p:nvPr>
            <p:ph type="body" sz="quarter" idx="13"/>
          </p:nvPr>
        </p:nvSpPr>
        <p:spPr>
          <a:xfrm>
            <a:off x="432001" y="1416790"/>
            <a:ext cx="11012644" cy="577927"/>
          </a:xfrm>
        </p:spPr>
        <p:txBody>
          <a:bodyPr/>
          <a:lstStyle/>
          <a:p>
            <a:pPr>
              <a:lnSpc>
                <a:spcPct val="100000"/>
              </a:lnSpc>
              <a:spcAft>
                <a:spcPts val="1200"/>
              </a:spcAft>
              <a:buClr>
                <a:schemeClr val="accent6"/>
              </a:buClr>
            </a:pPr>
            <a:r>
              <a:rPr lang="en-GB" sz="2400"/>
              <a:t>Next Steps</a:t>
            </a:r>
          </a:p>
        </p:txBody>
      </p:sp>
    </p:spTree>
    <p:extLst>
      <p:ext uri="{BB962C8B-B14F-4D97-AF65-F5344CB8AC3E}">
        <p14:creationId xmlns:p14="http://schemas.microsoft.com/office/powerpoint/2010/main" val="3088654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RSPH Colours">
      <a:dk1>
        <a:sysClr val="windowText" lastClr="000000"/>
      </a:dk1>
      <a:lt1>
        <a:sysClr val="window" lastClr="FFFFFF"/>
      </a:lt1>
      <a:dk2>
        <a:srgbClr val="007666"/>
      </a:dk2>
      <a:lt2>
        <a:srgbClr val="C9DED3"/>
      </a:lt2>
      <a:accent1>
        <a:srgbClr val="479896"/>
      </a:accent1>
      <a:accent2>
        <a:srgbClr val="71B8AF"/>
      </a:accent2>
      <a:accent3>
        <a:srgbClr val="3E90C5"/>
      </a:accent3>
      <a:accent4>
        <a:srgbClr val="78A9D1"/>
      </a:accent4>
      <a:accent5>
        <a:srgbClr val="C5D5DF"/>
      </a:accent5>
      <a:accent6>
        <a:srgbClr val="4CC8ED"/>
      </a:accent6>
      <a:hlink>
        <a:srgbClr val="0073A2"/>
      </a:hlink>
      <a:folHlink>
        <a:srgbClr val="96607D"/>
      </a:folHlink>
    </a:clrScheme>
    <a:fontScheme name="Custom 1">
      <a:majorFont>
        <a:latin typeface="Arial Nova Cond bol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1364a245-e493-41ed-bb8d-07b284efa9d7" xsi:nil="true"/>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ApplicationNo_x002e_ xmlns="1364a245-e493-41ed-bb8d-07b284efa9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4" ma:contentTypeDescription="Create a new document." ma:contentTypeScope="" ma:versionID="525ca50250ec719cadd70769a2405664">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0aa0135991a951dc8971a8ce75950cf0"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nillable="true" ma:displayName="Application No." ma:format="Dropdown" ma:internalName="ApplicationNo_x002e_" ma:percentage="FALSE">
      <xsd:simpleType>
        <xsd:restriction base="dms:Number"/>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C9D22-5A18-4D9A-9A29-7E7685AAA977}">
  <ds:schemaRefs>
    <ds:schemaRef ds:uri="http://schemas.microsoft.com/sharepoint/v3/contenttype/forms"/>
  </ds:schemaRefs>
</ds:datastoreItem>
</file>

<file path=customXml/itemProps2.xml><?xml version="1.0" encoding="utf-8"?>
<ds:datastoreItem xmlns:ds="http://schemas.openxmlformats.org/officeDocument/2006/customXml" ds:itemID="{F8F34044-BF23-4E8E-AD64-077D1367BDAC}">
  <ds:schemaRefs>
    <ds:schemaRef ds:uri="1364a245-e493-41ed-bb8d-07b284efa9d7"/>
    <ds:schemaRef ds:uri="369a6785-7c20-4394-a076-f6528634969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7D9FAF7-6DD3-48A2-B860-16A5CA477DB7}">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22</Notes>
  <HiddenSlides>0</HiddenSlide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Office Theme</vt:lpstr>
      <vt:lpstr>1_Office Theme</vt:lpstr>
      <vt:lpstr>2_Office Theme</vt:lpstr>
      <vt:lpstr>NHSD-Refresh-Theme-NOV1120B</vt:lpstr>
      <vt:lpstr>NASP Webinar: Empowering the Social Prescribing Workforce </vt:lpstr>
      <vt:lpstr>Housekeeping</vt:lpstr>
      <vt:lpstr>Overview</vt:lpstr>
      <vt:lpstr>Workforce Development Framework </vt:lpstr>
      <vt:lpstr>Workforce Development Framework</vt:lpstr>
      <vt:lpstr>Workforce Development Framework</vt:lpstr>
      <vt:lpstr>Workforce Development Framework</vt:lpstr>
      <vt:lpstr>Workforce Development Framework</vt:lpstr>
      <vt:lpstr>Workforce Development Framework</vt:lpstr>
      <vt:lpstr>10 Year Workforce Plan</vt:lpstr>
      <vt:lpstr>End slide</vt:lpstr>
      <vt:lpstr>Link Worker Development </vt:lpstr>
      <vt:lpstr>Link Worker Development </vt:lpstr>
      <vt:lpstr>Social Prescribing Link Worker Model – England </vt:lpstr>
      <vt:lpstr>Link Worker backgrounds</vt:lpstr>
      <vt:lpstr>PowerPoint Presentation</vt:lpstr>
      <vt:lpstr>Link Worker Development – why? </vt:lpstr>
      <vt:lpstr>Types of learning &amp; development </vt:lpstr>
      <vt:lpstr>Competencies &amp; Skills</vt:lpstr>
      <vt:lpstr>Level 3 Social Prescribing Qualification </vt:lpstr>
      <vt:lpstr>SPLW Roadmap and RSPH Pathways  </vt:lpstr>
      <vt:lpstr>Royal Society for Public Health</vt:lpstr>
      <vt:lpstr>What have we learnt from the workforce?</vt:lpstr>
      <vt:lpstr>Our work in Social Prescribing</vt:lpstr>
      <vt:lpstr>Level 3 Certificate in Social Prescribing</vt:lpstr>
      <vt:lpstr>SPLW Training Roadmap</vt:lpstr>
      <vt:lpstr>SPLW Training Roadmap</vt:lpstr>
      <vt:lpstr>Next steps</vt:lpstr>
      <vt:lpstr>Merton Social Prescribing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Involved</vt:lpstr>
      <vt:lpstr>Topics include:  Supporting people with Long Term Conditions: Case studies and examples  Supporting mental health through social prescribing  Building effective referral pathways: connecting people to the right support at the right time   Events | NASP   20th Jan - NASP Tutorial: Embedding Green Social Prescribing – Insights from Forestry England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RNIB and SignHealth talk sensory impairments  and social prescribing </dc:title>
  <dc:creator>Ceriann Bailey-Rush</dc:creator>
  <cp:revision>1</cp:revision>
  <dcterms:created xsi:type="dcterms:W3CDTF">2024-05-29T10:15:32Z</dcterms:created>
  <dcterms:modified xsi:type="dcterms:W3CDTF">2026-01-14T11:59:03Z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