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14E_4DE29219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7" r:id="rId5"/>
    <p:sldId id="329" r:id="rId6"/>
    <p:sldId id="292" r:id="rId7"/>
    <p:sldId id="298" r:id="rId8"/>
    <p:sldId id="302" r:id="rId9"/>
    <p:sldId id="303" r:id="rId10"/>
    <p:sldId id="339" r:id="rId11"/>
    <p:sldId id="330" r:id="rId12"/>
    <p:sldId id="331" r:id="rId13"/>
    <p:sldId id="332" r:id="rId14"/>
    <p:sldId id="337" r:id="rId15"/>
    <p:sldId id="333" r:id="rId16"/>
    <p:sldId id="334" r:id="rId17"/>
    <p:sldId id="335" r:id="rId18"/>
    <p:sldId id="321" r:id="rId19"/>
    <p:sldId id="263" r:id="rId20"/>
    <p:sldId id="338" r:id="rId21"/>
    <p:sldId id="2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E45D6D-8A63-E640-98CD-4660F14C5363}" name="declan.ryan@northampton.ac.uk" initials="de" userId="S::urn:spo:guest#declan.ryan@northampton.ac.uk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D5E3"/>
    <a:srgbClr val="0E6272"/>
    <a:srgbClr val="156082"/>
    <a:srgbClr val="67C5B3"/>
    <a:srgbClr val="ED4D83"/>
    <a:srgbClr val="477889"/>
    <a:srgbClr val="2E3A4D"/>
    <a:srgbClr val="528A9D"/>
    <a:srgbClr val="007FCA"/>
    <a:srgbClr val="39A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2583B-FFAB-1497-B2BC-6B2A6C291CCD}" v="68" dt="2026-03-12T16:52:38.012"/>
    <p1510:client id="{8F4F0A7D-1398-64BB-D886-2AE5FAAA6F1E}" v="203" dt="2026-03-12T11:34:43.630"/>
    <p1510:client id="{C3629072-C0FE-FEBE-5CB0-7A4BE5C1A995}" v="9" dt="2026-03-12T11:54:53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omments/modernComment_14E_4DE2921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7891996-BA8C-45ED-9DFD-D219B6D70E53}" authorId="{CAE45D6D-8A63-E640-98CD-4660F14C5363}" created="2026-03-05T15:17:10.80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06694169" sldId="334"/>
      <ac:spMk id="12" creationId="{526C2D95-AA51-0895-C4EE-765432DFC98F}"/>
      <ac:txMk cp="342" len="44">
        <ac:context len="432" hash="1200893883"/>
      </ac:txMk>
    </ac:txMkLst>
    <p188:pos x="6719454" y="3394363"/>
    <p188:txBody>
      <a:bodyPr/>
      <a:lstStyle/>
      <a:p>
        <a:r>
          <a:rPr lang="en-US"/>
          <a:t>https://www.northampton.ac.uk/business/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D9478-1C12-4F61-8D4B-7AD63A0ECFE1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F9DD1-9F4B-4339-BFE9-C4C236EDBE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27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9DD1-9F4B-4339-BFE9-C4C236EDBEA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69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A5584-DA23-BE4E-2E79-064E0EC7E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413D50-B8A5-5408-EDA9-7403133766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A2FC96-52DE-3925-13C2-C365733B4C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Include links – do not forget – added some for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07C56-E074-90B1-8B2A-FB7FC44D1C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9DD1-9F4B-4339-BFE9-C4C236EDBEA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802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7E4D2-EF8C-3714-BAC9-548211A82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9DC4F4-BC1B-4C23-5F60-4B6DCE919D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3DDA4B-53BF-0B2D-976B-4727F2581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D79BF-21C3-AAA8-FA55-E0E4E0D05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9DD1-9F4B-4339-BFE9-C4C236EDBEA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301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9DD1-9F4B-4339-BFE9-C4C236EDBEA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031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CB8AC-9DCE-70CC-5978-64C35F7CB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8185B1-9D0F-6333-7A88-ABC01963BB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9473B5-466C-EB58-3D28-94501875C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FF2A1-3D79-8826-ADA3-0F2F882D0A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9DD1-9F4B-4339-BFE9-C4C236EDBEA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301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Encourage those to volunteer within local communities.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9DD1-9F4B-4339-BFE9-C4C236EDBEA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79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2F6F3-6ED4-78C4-4309-2A732BF2C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321F68-0731-40FC-0DD1-16215DBE9C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0BDE2F-9572-D47B-78B3-2D61CE15F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2828E-4A13-D421-304B-19A0D805D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9DD1-9F4B-4339-BFE9-C4C236EDBEA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725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idea that we need to see Heritage as a true community asset.</a:t>
            </a:r>
          </a:p>
          <a:p>
            <a:endParaRPr lang="en-GB"/>
          </a:p>
          <a:p>
            <a:r>
              <a:rPr lang="en-GB"/>
              <a:t>Declan – I think this focusses on our priorities from DAPT but should include what the motivation was from the UON. - Hand to me so I can say a couple words about UON motivation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9DD1-9F4B-4339-BFE9-C4C236EDBEA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141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Declan what did UoN see as the opportunities, academic growth, student placements etc  - Added a couple sub bullet points that I can </a:t>
            </a:r>
            <a:r>
              <a:rPr lang="en-GB" err="1"/>
              <a:t>spea</a:t>
            </a:r>
            <a:r>
              <a:rPr lang="en-GB"/>
              <a:t>k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9DD1-9F4B-4339-BFE9-C4C236EDBEA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67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7DA62-DBBA-2010-8C9B-ED5EE3785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3FD847-1D8B-EBB3-D503-76CFA73999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CFE2A0-D175-7356-335E-D524F3CA7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51088-6465-BF07-FB67-BE2C9440A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9DD1-9F4B-4339-BFE9-C4C236EDBEA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602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84586-5701-FEAB-0099-2910B343D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11FDFA-7F1B-C1A5-3AC6-863CC986B4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EB5496-440C-3FB3-D6B7-31E17B30DA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bg1"/>
                </a:solidFill>
              </a:rPr>
              <a:t>Stronger community connection</a:t>
            </a:r>
          </a:p>
          <a:p>
            <a:r>
              <a:rPr lang="en-GB"/>
              <a:t>Declan was there any lasting impacts internal to UoN did this work help secure other research projects? - Added 3 bullet points up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6DD84-452B-0735-67B3-ADA12BB8B3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9DD1-9F4B-4339-BFE9-C4C236EDBEA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781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4C382-36D5-899F-F6F1-2B8847B2B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43105E-5195-5DC7-D8D7-583DCB2E9A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D500B6-9A2A-3AF7-5669-8A2696387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Declan @ anything from your side, how did it work well with student opportunities and linking through to previous research – I can talk from Combine Lived Experience with Numbers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C0407-CEDE-D468-9D2B-A282D4D625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9DD1-9F4B-4339-BFE9-C4C236EDBEA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98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1BF6A-5B16-0761-E418-1A57D3E97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10CD3A-D8FD-73E6-A859-B263757856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B9C947-ABA5-0764-7A4D-C88231372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bg1"/>
                </a:solidFill>
              </a:rPr>
              <a:t>Stronger community connection</a:t>
            </a:r>
          </a:p>
          <a:p>
            <a:r>
              <a:rPr lang="en-GB"/>
              <a:t>Declan was there any lasting impacts internal to UoN did this work help secure other research projects? - Added 3 bullet points up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A4323-D5D2-6E64-BA5A-4ADCD907E8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9DD1-9F4B-4339-BFE9-C4C236EDBEA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614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Curation of Tenants </a:t>
            </a:r>
          </a:p>
          <a:p>
            <a:endParaRPr lang="en-GB"/>
          </a:p>
          <a:p>
            <a:r>
              <a:rPr lang="en-GB"/>
              <a:t>Anything from your view point new research and partnerships? - Added a final two bullet points – awaiting hyperlink for last bullet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9DD1-9F4B-4339-BFE9-C4C236EDBEA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7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75D3-E348-EF0C-BDB2-4B1C836A1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1170DF-7B22-8964-0290-3A641DA59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0ED71-7BC6-5AD2-205C-27FD56ACE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50E2-52A1-494F-8BBE-EFDA8E466D70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3DEAE-FB4A-EFEC-7A48-5BCCEEAD5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1BA9F-C1DD-92A7-98D8-813C1908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60C-AB30-46E9-B38C-BEEA48D42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78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98CA5-3EBD-C533-64B1-B14E83CDF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AB4C7-CC7C-E0CC-88EF-72380DBC2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753D6-DF8D-EC2D-CE21-306250DB4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50E2-52A1-494F-8BBE-EFDA8E466D70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61FB8-B16A-6CC0-DD0B-B8EEE19C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FECC3-0DCB-7E8B-11DE-AB182C0F6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60C-AB30-46E9-B38C-BEEA48D42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93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5C038E-F402-608B-C7D1-DE307C33E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CAD84-8E12-096B-894B-D14FDF51E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00582-42C1-378C-5151-BA9912537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50E2-52A1-494F-8BBE-EFDA8E466D70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83B59-5AEA-AE47-78F5-2895D2B7A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17C1B-2F0C-E802-0996-F7B516EC7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60C-AB30-46E9-B38C-BEEA48D42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8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A0E6-8496-16A8-2DED-E2B403C17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D2F3F-F3FF-AD1E-0F15-4B603FF2C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4D511-C493-34C7-DADB-696C52523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50E2-52A1-494F-8BBE-EFDA8E466D70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6DCA6-6774-F957-3662-53A3A5736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9E909-4BE3-EC6F-18EA-8AE750899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60C-AB30-46E9-B38C-BEEA48D42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98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3BD89-8583-549C-D1D6-7D7FE7695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255CF-B807-82E6-5E2B-D6E49197A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4C87F-E761-D40F-A3C8-2592F1F4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50E2-52A1-494F-8BBE-EFDA8E466D70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BE5EA-D9E5-0887-2AFC-89CCC55F4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75F56-6712-CC35-9E8D-B60EBF23D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60C-AB30-46E9-B38C-BEEA48D42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09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6DF8-2602-6F38-0358-050422FC6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8DC3E-FCA1-B649-817F-3BC310054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D3A9C-C580-B58D-23F1-8F2FECFF1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09DB1-6E3C-875E-A09C-9D95EFEF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50E2-52A1-494F-8BBE-EFDA8E466D70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7294C-8F8C-F247-1191-C93C0BE3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14CEE-A1B3-DB5E-FBE8-E4587D84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60C-AB30-46E9-B38C-BEEA48D42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70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8EAB2-B01D-82AC-14AA-EB433865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7C0BB-9A5C-8E94-B7F5-97712A78C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A6C4C-FA11-D22A-85FE-AAC552C11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DBCB76-54D7-205C-D31B-1F441D97E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DC13AB-9BA6-63CF-8017-E041213F7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73D6C2-777A-6E81-6FD7-0B2368599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50E2-52A1-494F-8BBE-EFDA8E466D70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1877FA-8A9E-B649-D911-6991FE7F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BB920D-41EB-8BC2-2293-EE6A9D196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60C-AB30-46E9-B38C-BEEA48D42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D08F1-BAB5-8F31-1531-8AB7B9E39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32DBD-95F7-62A5-3234-DD4C1550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50E2-52A1-494F-8BBE-EFDA8E466D70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CEE9C-E447-4CC3-DD48-D9C086D9A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0BE36-F71E-75CB-4B78-0EDE2483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60C-AB30-46E9-B38C-BEEA48D42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07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8DB0D7-475A-FA7F-2259-317D45C58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50E2-52A1-494F-8BBE-EFDA8E466D70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857F95-1103-98FE-65BF-3901A582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1D773-258A-0A81-0C7F-2D0012A8E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60C-AB30-46E9-B38C-BEEA48D42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15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9818-99CD-B787-6862-1CD8712C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C051C-D102-76D5-829D-4DD3F733C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89DA0-41A6-22FD-C4D0-B8722EE79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3ED6E-A9DD-09AA-8A37-780B7B1E7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50E2-52A1-494F-8BBE-EFDA8E466D70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FCEBC-0AF0-B027-6AE4-9CB139A5B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50AD7-AF3F-8954-2ED9-96FDEB20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60C-AB30-46E9-B38C-BEEA48D42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90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BD29-3DE8-D49C-AD2D-93F003DEC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6582C6-427E-85A7-6B32-9752EA8E4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906F1-812E-57D2-BEF2-41EEBBA90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7309F-2E9F-E28E-4F8A-0B657E03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50E2-52A1-494F-8BBE-EFDA8E466D70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51D53-2488-5AA9-C725-F2D725D5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09B25-FFD6-BB3D-E261-B1F69789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60C-AB30-46E9-B38C-BEEA48D42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0EF9C8-918A-78B0-A807-B1CA813D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691CC-3E69-A751-7848-A521C826D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016D8-1157-56D3-05D4-EEB88639A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7B50E2-52A1-494F-8BBE-EFDA8E466D70}" type="datetimeFigureOut">
              <a:rPr lang="en-GB" smtClean="0"/>
              <a:t>12/03/2026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313E3-DB83-CDFA-4A8A-EFEBCE413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09B33-DEB0-C220-1DB0-9B224C826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30360C-AB30-46E9-B38C-BEEA48D42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04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lTojqsl4xM?feature=oembed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ure.northampton.ac.uk/en/publications/evaluation-guidance-for-interventions-move-northamptonshire-frame/" TargetMode="External"/><Relationship Id="rId13" Type="http://schemas.openxmlformats.org/officeDocument/2006/relationships/image" Target="../media/image6.png"/><Relationship Id="rId3" Type="http://schemas.microsoft.com/office/2018/10/relationships/comments" Target="../comments/modernComment_14E_4DE29219.xml"/><Relationship Id="rId7" Type="http://schemas.openxmlformats.org/officeDocument/2006/relationships/hyperlink" Target="https://pure.northampton.ac.uk/en/publications/guidance-of-key-practices-for-multi-agency-whole-systems-working/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ctivequarter-nn.co.uk/research/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hyperlink" Target="https://www.who.int/europe/publications/i/item/9789289052498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northampton.ac.uk/busines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hyperlink" Target="https://socialprescribingacademy.org.uk/what-we-do/our-workinnovation/social-prescribing-innovation-networ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ocialprescribingacademy.org.uk/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s://www.naspinnovation.online/gs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orms.office.com/e/D1sAkmacT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hyperlink" Target="http://www.delapreabbey.org/voluntee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qwHzBfeDyM?feature=oembed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4005" y="120546"/>
            <a:ext cx="4572000" cy="2514600"/>
          </a:xfrm>
          <a:custGeom>
            <a:avLst/>
            <a:gdLst/>
            <a:ahLst/>
            <a:cxnLst/>
            <a:rect l="l" t="t" r="r" b="b"/>
            <a:pathLst>
              <a:path w="6858000" h="3771900">
                <a:moveTo>
                  <a:pt x="0" y="0"/>
                </a:moveTo>
                <a:lnTo>
                  <a:pt x="6858000" y="0"/>
                </a:lnTo>
                <a:lnTo>
                  <a:pt x="6858000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>
            <a:off x="6260466" y="0"/>
            <a:ext cx="5931534" cy="3923414"/>
          </a:xfrm>
          <a:custGeom>
            <a:avLst/>
            <a:gdLst/>
            <a:ahLst/>
            <a:cxnLst/>
            <a:rect l="l" t="t" r="r" b="b"/>
            <a:pathLst>
              <a:path w="8897301" h="5885121">
                <a:moveTo>
                  <a:pt x="0" y="0"/>
                </a:moveTo>
                <a:lnTo>
                  <a:pt x="8897301" y="0"/>
                </a:lnTo>
                <a:lnTo>
                  <a:pt x="8897301" y="5885121"/>
                </a:lnTo>
                <a:lnTo>
                  <a:pt x="0" y="5885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" name="Freeform 4"/>
          <p:cNvSpPr/>
          <p:nvPr/>
        </p:nvSpPr>
        <p:spPr>
          <a:xfrm flipH="1">
            <a:off x="8120616" y="3855417"/>
            <a:ext cx="3733800" cy="2781300"/>
          </a:xfrm>
          <a:custGeom>
            <a:avLst/>
            <a:gdLst/>
            <a:ahLst/>
            <a:cxnLst/>
            <a:rect l="l" t="t" r="r" b="b"/>
            <a:pathLst>
              <a:path w="5600700" h="4171950">
                <a:moveTo>
                  <a:pt x="5600700" y="0"/>
                </a:moveTo>
                <a:lnTo>
                  <a:pt x="0" y="0"/>
                </a:lnTo>
                <a:lnTo>
                  <a:pt x="0" y="4171950"/>
                </a:lnTo>
                <a:lnTo>
                  <a:pt x="5600700" y="4171950"/>
                </a:lnTo>
                <a:lnTo>
                  <a:pt x="5600700" y="0"/>
                </a:lnTo>
                <a:close/>
              </a:path>
            </a:pathLst>
          </a:custGeom>
          <a:blipFill>
            <a:blip r:embed="rId5"/>
            <a:stretch>
              <a:fillRect b="-152"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90CAA5-A261-DC57-009C-D42A7D46BA54}"/>
              </a:ext>
            </a:extLst>
          </p:cNvPr>
          <p:cNvGrpSpPr/>
          <p:nvPr/>
        </p:nvGrpSpPr>
        <p:grpSpPr>
          <a:xfrm>
            <a:off x="520540" y="2768693"/>
            <a:ext cx="9212740" cy="3706758"/>
            <a:chOff x="609600" y="1427956"/>
            <a:chExt cx="8773809" cy="3002986"/>
          </a:xfrm>
        </p:grpSpPr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406D5E37-BCFC-E538-4AA5-A259CFC3D184}"/>
                </a:ext>
              </a:extLst>
            </p:cNvPr>
            <p:cNvSpPr txBox="1"/>
            <p:nvPr/>
          </p:nvSpPr>
          <p:spPr>
            <a:xfrm>
              <a:off x="609600" y="1427956"/>
              <a:ext cx="8773809" cy="2740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4550" b="1" spc="-4">
                  <a:solidFill>
                    <a:srgbClr val="67C5B3"/>
                  </a:solidFill>
                  <a:latin typeface="Trebuchet MS"/>
                  <a:ea typeface="Trebuchet MS 1 Bold"/>
                  <a:cs typeface="Trebuchet MS 1 Bold"/>
                  <a:sym typeface="Trebuchet MS 1 Bold"/>
                </a:rPr>
                <a:t>Welcome to the NASP's Green Social Prescribing Process Journey Collection</a:t>
              </a:r>
              <a:endParaRPr lang="en-US" sz="4550" b="1" spc="-4">
                <a:solidFill>
                  <a:srgbClr val="67C5B3"/>
                </a:solidFill>
                <a:latin typeface="Trebuchet MS"/>
                <a:ea typeface="Trebuchet MS 1 Bold"/>
                <a:cs typeface="Trebuchet MS 1 Bold"/>
              </a:endParaRPr>
            </a:p>
            <a:p>
              <a:pPr>
                <a:lnSpc>
                  <a:spcPts val="4964"/>
                </a:lnSpc>
              </a:pPr>
              <a:endParaRPr lang="en-US" sz="4550" b="1" spc="-4">
                <a:solidFill>
                  <a:srgbClr val="67C5B3"/>
                </a:solidFill>
                <a:latin typeface="Trebuchet MS"/>
                <a:ea typeface="Trebuchet MS 1"/>
                <a:cs typeface="Trebuchet MS 1"/>
              </a:endParaRPr>
            </a:p>
            <a:p>
              <a:pPr>
                <a:lnSpc>
                  <a:spcPts val="5036"/>
                </a:lnSpc>
              </a:pPr>
              <a:endParaRPr lang="en-US" sz="4596" spc="-4">
                <a:solidFill>
                  <a:srgbClr val="FFFFFF"/>
                </a:solidFill>
                <a:latin typeface="Trebuchet MS 1"/>
                <a:ea typeface="Trebuchet MS 1"/>
                <a:cs typeface="Trebuchet MS 1"/>
                <a:sym typeface="Trebuchet MS 1"/>
              </a:endParaRP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9F06BB01-8E60-EEAD-CEFE-873B159F907B}"/>
                </a:ext>
              </a:extLst>
            </p:cNvPr>
            <p:cNvSpPr txBox="1"/>
            <p:nvPr/>
          </p:nvSpPr>
          <p:spPr>
            <a:xfrm>
              <a:off x="609600" y="2506857"/>
              <a:ext cx="7735886" cy="19240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534"/>
                </a:lnSpc>
                <a:spcBef>
                  <a:spcPct val="0"/>
                </a:spcBef>
              </a:pPr>
              <a:endParaRPr lang="en-US" sz="4800" spc="-106">
                <a:solidFill>
                  <a:schemeClr val="bg1"/>
                </a:solidFill>
                <a:latin typeface="Trebuchet MS 1"/>
                <a:ea typeface="Trebuchet MS 1"/>
                <a:cs typeface="Trebuchet MS 1"/>
                <a:sym typeface="Trebuchet MS 1"/>
              </a:endParaRPr>
            </a:p>
            <a:p>
              <a:pPr>
                <a:lnSpc>
                  <a:spcPts val="3534"/>
                </a:lnSpc>
                <a:spcBef>
                  <a:spcPct val="0"/>
                </a:spcBef>
              </a:pPr>
              <a:endParaRPr lang="en-US" sz="4800" spc="-106">
                <a:solidFill>
                  <a:schemeClr val="bg1"/>
                </a:solidFill>
                <a:latin typeface="Trebuchet MS 1"/>
                <a:ea typeface="Trebuchet MS 1"/>
                <a:cs typeface="Trebuchet MS 1"/>
                <a:sym typeface="Trebuchet MS 1"/>
              </a:endParaRPr>
            </a:p>
            <a:p>
              <a:pPr>
                <a:spcBef>
                  <a:spcPct val="0"/>
                </a:spcBef>
              </a:pPr>
              <a:r>
                <a:rPr lang="en-GB" sz="3200" spc="-106" dirty="0">
                  <a:solidFill>
                    <a:schemeClr val="bg1"/>
                  </a:solidFill>
                  <a:latin typeface="Trebuchet MS"/>
                  <a:sym typeface="Trebuchet MS 1"/>
                </a:rPr>
                <a:t>Capturing and Utilising Data for Green Social Prescribing with, University of Northampton </a:t>
              </a:r>
              <a:r>
                <a:rPr lang="en-GB" sz="3200" spc="-106">
                  <a:solidFill>
                    <a:schemeClr val="bg1"/>
                  </a:solidFill>
                  <a:latin typeface="Trebuchet MS"/>
                  <a:sym typeface="Trebuchet MS 1"/>
                </a:rPr>
                <a:t>and </a:t>
              </a:r>
              <a:r>
                <a:rPr lang="en-GB" sz="3200" spc="-106" err="1">
                  <a:solidFill>
                    <a:schemeClr val="bg1"/>
                  </a:solidFill>
                  <a:latin typeface="Trebuchet MS"/>
                  <a:sym typeface="Trebuchet MS 1"/>
                </a:rPr>
                <a:t>Delapré</a:t>
              </a:r>
              <a:r>
                <a:rPr lang="en-GB" sz="3200" spc="-106" dirty="0">
                  <a:solidFill>
                    <a:schemeClr val="bg1"/>
                  </a:solidFill>
                  <a:latin typeface="Trebuchet MS"/>
                  <a:sym typeface="Trebuchet MS 1"/>
                </a:rPr>
                <a:t> Abbey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A1E05C2-6C24-409C-8B35-B61498FC48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18" y="1640794"/>
            <a:ext cx="1538199" cy="854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56776D-F74C-AFD8-C0B6-504040E793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005" y="1730293"/>
            <a:ext cx="1414613" cy="604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2FC328-28E9-6714-E0AE-5075F671FB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153" y="1772757"/>
            <a:ext cx="1538200" cy="519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AECECE-89B0-831F-177D-2C68A45F1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">
            <a:extLst>
              <a:ext uri="{FF2B5EF4-FFF2-40B4-BE49-F238E27FC236}">
                <a16:creationId xmlns:a16="http://schemas.microsoft.com/office/drawing/2014/main" id="{0B3AB92B-21EC-C8D6-38F4-766368A82295}"/>
              </a:ext>
            </a:extLst>
          </p:cNvPr>
          <p:cNvSpPr txBox="1"/>
          <p:nvPr/>
        </p:nvSpPr>
        <p:spPr>
          <a:xfrm rot="16200000">
            <a:off x="443047" y="3860490"/>
            <a:ext cx="6429845" cy="5459258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914400" rtl="0" eaLnBrk="1" fontAlgn="auto" latinLnBrk="0" hangingPunct="1">
              <a:lnSpc>
                <a:spcPts val="14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0BAAE3-1E69-19DF-1B80-0066294A1663}"/>
              </a:ext>
            </a:extLst>
          </p:cNvPr>
          <p:cNvSpPr txBox="1"/>
          <p:nvPr/>
        </p:nvSpPr>
        <p:spPr>
          <a:xfrm>
            <a:off x="3223351" y="328238"/>
            <a:ext cx="8751885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GB" sz="2800" b="1">
              <a:solidFill>
                <a:schemeClr val="bg1"/>
              </a:solidFill>
            </a:endParaRPr>
          </a:p>
          <a:p>
            <a:r>
              <a:rPr lang="en-GB" sz="2400" b="1">
                <a:solidFill>
                  <a:schemeClr val="bg1"/>
                </a:solidFill>
              </a:rPr>
              <a:t>Key Learning</a:t>
            </a:r>
          </a:p>
          <a:p>
            <a:endParaRPr lang="en-GB" sz="2400">
              <a:solidFill>
                <a:schemeClr val="bg1"/>
              </a:solidFill>
            </a:endParaRPr>
          </a:p>
          <a:p>
            <a:r>
              <a:rPr lang="en-GB" sz="2400">
                <a:solidFill>
                  <a:schemeClr val="bg1"/>
                </a:solidFill>
              </a:rPr>
              <a:t>✔ Work at landscape scale</a:t>
            </a:r>
            <a:br>
              <a:rPr lang="en-GB" sz="2400">
                <a:solidFill>
                  <a:schemeClr val="bg1"/>
                </a:solidFill>
              </a:rPr>
            </a:br>
            <a:r>
              <a:rPr lang="en-GB" sz="2400">
                <a:solidFill>
                  <a:schemeClr val="bg1"/>
                </a:solidFill>
              </a:rPr>
              <a:t>✔ Embed evaluation from the start</a:t>
            </a:r>
            <a:br>
              <a:rPr lang="en-GB" sz="2400">
                <a:solidFill>
                  <a:schemeClr val="bg1"/>
                </a:solidFill>
              </a:rPr>
            </a:br>
            <a:r>
              <a:rPr lang="en-GB" sz="2400">
                <a:solidFill>
                  <a:schemeClr val="bg1"/>
                </a:solidFill>
              </a:rPr>
              <a:t>✔ Use universities as critical friends</a:t>
            </a:r>
            <a:br>
              <a:rPr lang="en-GB" sz="2400">
                <a:solidFill>
                  <a:schemeClr val="bg1"/>
                </a:solidFill>
              </a:rPr>
            </a:br>
            <a:r>
              <a:rPr lang="en-GB" sz="2400">
                <a:solidFill>
                  <a:schemeClr val="bg1"/>
                </a:solidFill>
              </a:rPr>
              <a:t>✔ Invest in physical infrastructure</a:t>
            </a:r>
            <a:br>
              <a:rPr lang="en-GB" sz="2400">
                <a:solidFill>
                  <a:schemeClr val="bg1"/>
                </a:solidFill>
              </a:rPr>
            </a:br>
            <a:r>
              <a:rPr lang="en-GB" sz="2400">
                <a:solidFill>
                  <a:schemeClr val="bg1"/>
                </a:solidFill>
              </a:rPr>
              <a:t>✔ Combine lived experience with numbers</a:t>
            </a:r>
            <a:br>
              <a:rPr lang="en-GB" sz="2400">
                <a:solidFill>
                  <a:schemeClr val="bg1"/>
                </a:solidFill>
              </a:rPr>
            </a:br>
            <a:r>
              <a:rPr lang="en-GB" sz="2400">
                <a:solidFill>
                  <a:schemeClr val="bg1"/>
                </a:solidFill>
              </a:rPr>
              <a:t>✔ Share findings back with communities</a:t>
            </a:r>
            <a:endParaRPr lang="en-GB">
              <a:solidFill>
                <a:schemeClr val="bg1"/>
              </a:solidFill>
            </a:endParaRPr>
          </a:p>
          <a:p>
            <a:r>
              <a:rPr lang="en-GB" sz="2400">
                <a:solidFill>
                  <a:schemeClr val="bg1"/>
                </a:solidFill>
              </a:rPr>
              <a:t>✔ Celebrate success to get more buy-in</a:t>
            </a:r>
            <a:endParaRPr lang="en-GB">
              <a:solidFill>
                <a:schemeClr val="bg1"/>
              </a:solidFill>
            </a:endParaRPr>
          </a:p>
          <a:p>
            <a:r>
              <a:rPr lang="en-GB" sz="2400">
                <a:solidFill>
                  <a:schemeClr val="bg1"/>
                </a:solidFill>
              </a:rPr>
              <a:t>✔ Local data is a strong influencer of local policy</a:t>
            </a:r>
            <a:endParaRPr lang="en-GB">
              <a:solidFill>
                <a:schemeClr val="bg1"/>
              </a:solidFill>
            </a:endParaRPr>
          </a:p>
          <a:p>
            <a:endParaRPr lang="en-GB" sz="2400">
              <a:solidFill>
                <a:schemeClr val="bg1"/>
              </a:solidFill>
            </a:endParaRPr>
          </a:p>
          <a:p>
            <a:r>
              <a:rPr lang="en-GB" sz="2400" b="1">
                <a:solidFill>
                  <a:schemeClr val="bg1"/>
                </a:solidFill>
              </a:rPr>
              <a:t>Most Important Insight</a:t>
            </a:r>
            <a:endParaRPr lang="en-GB" sz="2400">
              <a:solidFill>
                <a:schemeClr val="bg1"/>
              </a:solidFill>
            </a:endParaRPr>
          </a:p>
          <a:p>
            <a:r>
              <a:rPr lang="en-GB" sz="2400">
                <a:solidFill>
                  <a:schemeClr val="bg1"/>
                </a:solidFill>
              </a:rPr>
              <a:t>Relationships across systems matter more than programmes.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38F58DD-544E-C434-A309-C5D1BB529BCE}"/>
              </a:ext>
            </a:extLst>
          </p:cNvPr>
          <p:cNvSpPr>
            <a:spLocks noGrp="1"/>
          </p:cNvSpPr>
          <p:nvPr/>
        </p:nvSpPr>
        <p:spPr>
          <a:xfrm>
            <a:off x="3118062" y="462598"/>
            <a:ext cx="8751885" cy="11367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4D84"/>
              </a:buClr>
              <a:buSzPts val="1800"/>
              <a:buNone/>
              <a:defRPr sz="4400" b="0" i="0" kern="1200">
                <a:solidFill>
                  <a:sysClr val="windowText" lastClr="000000"/>
                </a:solidFill>
                <a:latin typeface="Trebuchet MS" panose="020B0703020202090204" pitchFamily="34" charset="0"/>
              </a:defRPr>
            </a:lvl1pPr>
            <a:lvl2pPr marL="45720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4D84"/>
              </a:buClr>
              <a:buSzPts val="1800"/>
              <a:buFontTx/>
              <a:buNone/>
              <a:tabLst/>
              <a:defRPr/>
            </a:pPr>
            <a:endParaRPr lang="en-GB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70302020209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2C7165-A804-1247-8ADA-1795924DD44B}"/>
              </a:ext>
            </a:extLst>
          </p:cNvPr>
          <p:cNvSpPr/>
          <p:nvPr/>
        </p:nvSpPr>
        <p:spPr>
          <a:xfrm>
            <a:off x="-37595" y="-309946"/>
            <a:ext cx="3050368" cy="7370283"/>
          </a:xfrm>
          <a:prstGeom prst="roundRect">
            <a:avLst/>
          </a:prstGeom>
          <a:solidFill>
            <a:srgbClr val="0E6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213AE579-048B-8A92-F090-7B87C1210CB6}"/>
              </a:ext>
            </a:extLst>
          </p:cNvPr>
          <p:cNvSpPr/>
          <p:nvPr/>
        </p:nvSpPr>
        <p:spPr>
          <a:xfrm>
            <a:off x="509665" y="462598"/>
            <a:ext cx="1951347" cy="1070027"/>
          </a:xfrm>
          <a:custGeom>
            <a:avLst/>
            <a:gdLst/>
            <a:ahLst/>
            <a:cxnLst/>
            <a:rect l="l" t="t" r="r" b="b"/>
            <a:pathLst>
              <a:path w="6858000" h="3771900">
                <a:moveTo>
                  <a:pt x="0" y="0"/>
                </a:moveTo>
                <a:lnTo>
                  <a:pt x="6858000" y="0"/>
                </a:lnTo>
                <a:lnTo>
                  <a:pt x="6858000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8547EB-6FBE-03E1-F2F2-4DE4F4A45891}"/>
              </a:ext>
            </a:extLst>
          </p:cNvPr>
          <p:cNvGrpSpPr/>
          <p:nvPr/>
        </p:nvGrpSpPr>
        <p:grpSpPr>
          <a:xfrm>
            <a:off x="808419" y="5019414"/>
            <a:ext cx="1433956" cy="1419075"/>
            <a:chOff x="73399" y="4866142"/>
            <a:chExt cx="1672557" cy="17993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D909B5-9988-C3E5-CF07-CA4334816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9" y="5338411"/>
              <a:ext cx="1538199" cy="85483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CED7FD0-C545-C036-BB65-65E2998BF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85" y="4866142"/>
              <a:ext cx="1414613" cy="6042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FA37C2D-2852-9C9D-79EE-6E9888AC2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56" y="6146206"/>
              <a:ext cx="1538200" cy="51930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1B14E25-BF9D-AAB9-DC2A-2812A6746638}"/>
              </a:ext>
            </a:extLst>
          </p:cNvPr>
          <p:cNvSpPr txBox="1"/>
          <p:nvPr/>
        </p:nvSpPr>
        <p:spPr>
          <a:xfrm>
            <a:off x="114435" y="1825444"/>
            <a:ext cx="2775391" cy="26686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ts val="7218"/>
              </a:lnSpc>
            </a:pPr>
            <a:r>
              <a:rPr lang="en-US" sz="4400" b="1" spc="-15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What Works Well?</a:t>
            </a: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B82D8918-1831-2617-3DB2-54354874F9F3}"/>
              </a:ext>
            </a:extLst>
          </p:cNvPr>
          <p:cNvSpPr/>
          <p:nvPr/>
        </p:nvSpPr>
        <p:spPr>
          <a:xfrm>
            <a:off x="7480452" y="0"/>
            <a:ext cx="4785489" cy="3050368"/>
          </a:xfrm>
          <a:custGeom>
            <a:avLst/>
            <a:gdLst/>
            <a:ahLst/>
            <a:cxnLst/>
            <a:rect l="l" t="t" r="r" b="b"/>
            <a:pathLst>
              <a:path w="8897301" h="5885121">
                <a:moveTo>
                  <a:pt x="0" y="0"/>
                </a:moveTo>
                <a:lnTo>
                  <a:pt x="8897301" y="0"/>
                </a:lnTo>
                <a:lnTo>
                  <a:pt x="8897301" y="5885121"/>
                </a:lnTo>
                <a:lnTo>
                  <a:pt x="0" y="588512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>
              <a:alphaModFix amt="23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010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EA8F3C-D626-3FA7-EF1F-E523DDEF1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>
            <a:extLst>
              <a:ext uri="{FF2B5EF4-FFF2-40B4-BE49-F238E27FC236}">
                <a16:creationId xmlns:a16="http://schemas.microsoft.com/office/drawing/2014/main" id="{38D2A60F-11CA-3178-2369-342CA093D959}"/>
              </a:ext>
            </a:extLst>
          </p:cNvPr>
          <p:cNvSpPr/>
          <p:nvPr/>
        </p:nvSpPr>
        <p:spPr>
          <a:xfrm>
            <a:off x="7480452" y="0"/>
            <a:ext cx="4785489" cy="3050368"/>
          </a:xfrm>
          <a:custGeom>
            <a:avLst/>
            <a:gdLst/>
            <a:ahLst/>
            <a:cxnLst/>
            <a:rect l="l" t="t" r="r" b="b"/>
            <a:pathLst>
              <a:path w="8897301" h="5885121">
                <a:moveTo>
                  <a:pt x="0" y="0"/>
                </a:moveTo>
                <a:lnTo>
                  <a:pt x="8897301" y="0"/>
                </a:lnTo>
                <a:lnTo>
                  <a:pt x="8897301" y="5885121"/>
                </a:lnTo>
                <a:lnTo>
                  <a:pt x="0" y="588512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alphaModFix amt="23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72B7D3AD-3972-011D-2CB9-FAF10ECD3917}"/>
              </a:ext>
            </a:extLst>
          </p:cNvPr>
          <p:cNvSpPr txBox="1"/>
          <p:nvPr/>
        </p:nvSpPr>
        <p:spPr>
          <a:xfrm rot="16200000">
            <a:off x="443047" y="3860490"/>
            <a:ext cx="6429845" cy="5459258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914400" rtl="0" eaLnBrk="1" fontAlgn="auto" latinLnBrk="0" hangingPunct="1">
              <a:lnSpc>
                <a:spcPts val="14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0953B3B-E249-690D-CBAB-857205E1E7C8}"/>
              </a:ext>
            </a:extLst>
          </p:cNvPr>
          <p:cNvSpPr>
            <a:spLocks noGrp="1"/>
          </p:cNvSpPr>
          <p:nvPr/>
        </p:nvSpPr>
        <p:spPr>
          <a:xfrm>
            <a:off x="3118062" y="462598"/>
            <a:ext cx="8751885" cy="11367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4D84"/>
              </a:buClr>
              <a:buSzPts val="1800"/>
              <a:buNone/>
              <a:defRPr sz="4400" b="0" i="0" kern="1200">
                <a:solidFill>
                  <a:sysClr val="windowText" lastClr="000000"/>
                </a:solidFill>
                <a:latin typeface="Trebuchet MS" panose="020B0703020202090204" pitchFamily="34" charset="0"/>
              </a:defRPr>
            </a:lvl1pPr>
            <a:lvl2pPr marL="45720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4D84"/>
              </a:buClr>
              <a:buSzPts val="1800"/>
              <a:buFontTx/>
              <a:buNone/>
              <a:tabLst/>
              <a:defRPr/>
            </a:pPr>
            <a:endParaRPr lang="en-GB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703020202090204" pitchFamily="34" charset="0"/>
            </a:endParaRPr>
          </a:p>
        </p:txBody>
      </p:sp>
      <p:pic>
        <p:nvPicPr>
          <p:cNvPr id="2" name="Online Media 1" title="Evaluation of new paths in Delapre Park, Northampton">
            <a:hlinkClick r:id="" action="ppaction://noaction"/>
            <a:extLst>
              <a:ext uri="{FF2B5EF4-FFF2-40B4-BE49-F238E27FC236}">
                <a16:creationId xmlns:a16="http://schemas.microsoft.com/office/drawing/2014/main" id="{052FBCD3-8859-D09E-0095-50AE4694CF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450718" y="3412"/>
            <a:ext cx="3873761" cy="685117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C95318-42DD-2CFF-5F60-03C01DCE6807}"/>
              </a:ext>
            </a:extLst>
          </p:cNvPr>
          <p:cNvSpPr/>
          <p:nvPr/>
        </p:nvSpPr>
        <p:spPr>
          <a:xfrm>
            <a:off x="-37595" y="-309946"/>
            <a:ext cx="3050368" cy="7370283"/>
          </a:xfrm>
          <a:prstGeom prst="roundRect">
            <a:avLst/>
          </a:prstGeom>
          <a:solidFill>
            <a:srgbClr val="0E6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B680DD56-9ED5-3FDC-044C-9F113AE90454}"/>
              </a:ext>
            </a:extLst>
          </p:cNvPr>
          <p:cNvSpPr/>
          <p:nvPr/>
        </p:nvSpPr>
        <p:spPr>
          <a:xfrm>
            <a:off x="463100" y="417220"/>
            <a:ext cx="2087854" cy="1115405"/>
          </a:xfrm>
          <a:custGeom>
            <a:avLst/>
            <a:gdLst/>
            <a:ahLst/>
            <a:cxnLst/>
            <a:rect l="l" t="t" r="r" b="b"/>
            <a:pathLst>
              <a:path w="6858000" h="3771900">
                <a:moveTo>
                  <a:pt x="0" y="0"/>
                </a:moveTo>
                <a:lnTo>
                  <a:pt x="6858000" y="0"/>
                </a:lnTo>
                <a:lnTo>
                  <a:pt x="6858000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FC6594-0314-E4B8-ADCF-345C74685470}"/>
              </a:ext>
            </a:extLst>
          </p:cNvPr>
          <p:cNvGrpSpPr/>
          <p:nvPr/>
        </p:nvGrpSpPr>
        <p:grpSpPr>
          <a:xfrm>
            <a:off x="689739" y="4641411"/>
            <a:ext cx="1672557" cy="1799369"/>
            <a:chOff x="73399" y="4866142"/>
            <a:chExt cx="1672557" cy="17993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264BD65-3AFA-7039-9AB5-5AA0E65B8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9" y="5338411"/>
              <a:ext cx="1538199" cy="85483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14C0957-6407-AC98-F7E7-3E5834381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85" y="4866142"/>
              <a:ext cx="1414613" cy="6042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6A4616-635D-FD6B-A8B2-B3E3B9614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56" y="6146206"/>
              <a:ext cx="1538200" cy="519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9978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A888A3-AC5E-E9BC-128C-D78647F03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3">
            <a:extLst>
              <a:ext uri="{FF2B5EF4-FFF2-40B4-BE49-F238E27FC236}">
                <a16:creationId xmlns:a16="http://schemas.microsoft.com/office/drawing/2014/main" id="{5BF41D1F-1C53-888A-0362-40BD2BF3C638}"/>
              </a:ext>
            </a:extLst>
          </p:cNvPr>
          <p:cNvSpPr/>
          <p:nvPr/>
        </p:nvSpPr>
        <p:spPr>
          <a:xfrm>
            <a:off x="6260464" y="0"/>
            <a:ext cx="5931534" cy="3923414"/>
          </a:xfrm>
          <a:custGeom>
            <a:avLst/>
            <a:gdLst/>
            <a:ahLst/>
            <a:cxnLst/>
            <a:rect l="l" t="t" r="r" b="b"/>
            <a:pathLst>
              <a:path w="8897301" h="5885121">
                <a:moveTo>
                  <a:pt x="0" y="0"/>
                </a:moveTo>
                <a:lnTo>
                  <a:pt x="8897301" y="0"/>
                </a:lnTo>
                <a:lnTo>
                  <a:pt x="8897301" y="5885121"/>
                </a:lnTo>
                <a:lnTo>
                  <a:pt x="0" y="588512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48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900BBB1A-8482-A1BF-EBE9-8BB9F5F590FA}"/>
              </a:ext>
            </a:extLst>
          </p:cNvPr>
          <p:cNvSpPr txBox="1"/>
          <p:nvPr/>
        </p:nvSpPr>
        <p:spPr>
          <a:xfrm>
            <a:off x="542805" y="1730829"/>
            <a:ext cx="11435312" cy="489364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b="1" dirty="0">
              <a:solidFill>
                <a:schemeClr val="bg1"/>
              </a:solidFill>
            </a:endParaRPr>
          </a:p>
          <a:p>
            <a:r>
              <a:rPr lang="en-GB" sz="2400" b="1">
                <a:solidFill>
                  <a:schemeClr val="bg1"/>
                </a:solidFill>
              </a:rPr>
              <a:t>Next Phase: Scaling Prevention</a:t>
            </a:r>
            <a:endParaRPr lang="en-GB" sz="2400">
              <a:solidFill>
                <a:schemeClr val="bg1"/>
              </a:solidFill>
            </a:endParaRPr>
          </a:p>
          <a:p>
            <a:r>
              <a:rPr lang="en-GB" sz="2400">
                <a:solidFill>
                  <a:schemeClr val="bg1"/>
                </a:solidFill>
              </a:rPr>
              <a:t>• Opening of </a:t>
            </a:r>
            <a:r>
              <a:rPr lang="en-GB" sz="2400" b="1">
                <a:solidFill>
                  <a:schemeClr val="bg1"/>
                </a:solidFill>
              </a:rPr>
              <a:t>Stables Wellbeing Hub (2026)</a:t>
            </a:r>
            <a:br>
              <a:rPr lang="en-GB" sz="2400" dirty="0"/>
            </a:br>
            <a:r>
              <a:rPr lang="en-GB" sz="2400">
                <a:solidFill>
                  <a:schemeClr val="bg1"/>
                </a:solidFill>
              </a:rPr>
              <a:t>• Integrated health, recovery and community services</a:t>
            </a:r>
            <a:br>
              <a:rPr lang="en-GB" sz="2400" dirty="0"/>
            </a:br>
            <a:r>
              <a:rPr lang="en-GB" sz="2400">
                <a:solidFill>
                  <a:schemeClr val="bg1"/>
                </a:solidFill>
              </a:rPr>
              <a:t>• Expanded green social prescribing pathways</a:t>
            </a:r>
            <a:br>
              <a:rPr lang="en-GB" sz="2400" dirty="0"/>
            </a:br>
            <a:r>
              <a:rPr lang="en-GB" sz="2400">
                <a:solidFill>
                  <a:schemeClr val="bg1"/>
                </a:solidFill>
              </a:rPr>
              <a:t>• Social Return on Investment modelling</a:t>
            </a:r>
            <a:br>
              <a:rPr lang="en-GB" sz="2400" dirty="0"/>
            </a:br>
            <a:r>
              <a:rPr lang="en-GB" sz="2400">
                <a:solidFill>
                  <a:schemeClr val="bg1"/>
                </a:solidFill>
              </a:rPr>
              <a:t>• Targeted work with deprived communities</a:t>
            </a:r>
            <a:br>
              <a:rPr lang="en-GB" sz="2400" dirty="0"/>
            </a:br>
            <a:r>
              <a:rPr lang="en-GB" sz="2400">
                <a:solidFill>
                  <a:schemeClr val="bg1"/>
                </a:solidFill>
              </a:rPr>
              <a:t>• Continued infrastructure and accessibility improvements</a:t>
            </a:r>
          </a:p>
          <a:p>
            <a:r>
              <a:rPr lang="en-GB" sz="2400">
                <a:solidFill>
                  <a:schemeClr val="bg1"/>
                </a:solidFill>
              </a:rPr>
              <a:t>• Long-term monitoring of NHS and LA data to measure the impact</a:t>
            </a:r>
          </a:p>
          <a:p>
            <a:r>
              <a:rPr lang="en-GB" sz="2400">
                <a:solidFill>
                  <a:schemeClr val="bg1"/>
                </a:solidFill>
              </a:rPr>
              <a:t>• Build on UONs SPRING Social Prescribing Evaluation</a:t>
            </a:r>
            <a:endParaRPr lang="en-GB">
              <a:solidFill>
                <a:schemeClr val="bg1"/>
              </a:solidFill>
            </a:endParaRPr>
          </a:p>
          <a:p>
            <a:r>
              <a:rPr lang="en-GB" sz="2400" b="1">
                <a:solidFill>
                  <a:schemeClr val="bg1"/>
                </a:solidFill>
              </a:rPr>
              <a:t>Vision:</a:t>
            </a:r>
            <a:br>
              <a:rPr lang="en-GB" sz="2400" dirty="0"/>
            </a:br>
            <a:r>
              <a:rPr lang="en-GB" sz="2400">
                <a:solidFill>
                  <a:schemeClr val="bg1"/>
                </a:solidFill>
              </a:rPr>
              <a:t>A heritage landscape functioning as </a:t>
            </a:r>
            <a:r>
              <a:rPr lang="en-GB" sz="2400" b="1">
                <a:solidFill>
                  <a:schemeClr val="bg1"/>
                </a:solidFill>
              </a:rPr>
              <a:t>everyday preventative health infrastructure</a:t>
            </a:r>
            <a:r>
              <a:rPr lang="en-GB" sz="2400">
                <a:solidFill>
                  <a:schemeClr val="bg1"/>
                </a:solidFill>
              </a:rPr>
              <a:t>.</a:t>
            </a:r>
          </a:p>
          <a:p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9AD1A8-61BA-F945-332D-C6A57CBFEB8E}"/>
              </a:ext>
            </a:extLst>
          </p:cNvPr>
          <p:cNvSpPr>
            <a:spLocks/>
          </p:cNvSpPr>
          <p:nvPr/>
        </p:nvSpPr>
        <p:spPr>
          <a:xfrm rot="5400000">
            <a:off x="5074634" y="-5812530"/>
            <a:ext cx="2042732" cy="13068186"/>
          </a:xfrm>
          <a:prstGeom prst="roundRect">
            <a:avLst/>
          </a:prstGeom>
          <a:solidFill>
            <a:srgbClr val="0E6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23034860-F04B-86D5-ABAC-0222647C6A72}"/>
              </a:ext>
            </a:extLst>
          </p:cNvPr>
          <p:cNvSpPr/>
          <p:nvPr/>
        </p:nvSpPr>
        <p:spPr>
          <a:xfrm>
            <a:off x="10149673" y="217745"/>
            <a:ext cx="1561914" cy="833818"/>
          </a:xfrm>
          <a:custGeom>
            <a:avLst/>
            <a:gdLst/>
            <a:ahLst/>
            <a:cxnLst/>
            <a:rect l="l" t="t" r="r" b="b"/>
            <a:pathLst>
              <a:path w="6858000" h="3771900">
                <a:moveTo>
                  <a:pt x="0" y="0"/>
                </a:moveTo>
                <a:lnTo>
                  <a:pt x="6858000" y="0"/>
                </a:lnTo>
                <a:lnTo>
                  <a:pt x="6858000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C5DD30C-7778-E85B-087F-17FCDE50B140}"/>
              </a:ext>
            </a:extLst>
          </p:cNvPr>
          <p:cNvGrpSpPr/>
          <p:nvPr/>
        </p:nvGrpSpPr>
        <p:grpSpPr>
          <a:xfrm>
            <a:off x="7926599" y="1051563"/>
            <a:ext cx="3887057" cy="679266"/>
            <a:chOff x="7574984" y="951843"/>
            <a:chExt cx="4493348" cy="8548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A99C477-2A44-9995-2FC3-579A55A44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597" y="951843"/>
              <a:ext cx="1538199" cy="85483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AD056BD-CC6D-0860-A5E9-11A425512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984" y="1041342"/>
              <a:ext cx="1414613" cy="60423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CC2CF56-507F-F0AA-4F4F-04CFB3437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0132" y="1083806"/>
              <a:ext cx="1538200" cy="519305"/>
            </a:xfrm>
            <a:prstGeom prst="rect">
              <a:avLst/>
            </a:prstGeom>
          </p:spPr>
        </p:pic>
      </p:grpSp>
      <p:sp>
        <p:nvSpPr>
          <p:cNvPr id="11" name="TextBox 12">
            <a:extLst>
              <a:ext uri="{FF2B5EF4-FFF2-40B4-BE49-F238E27FC236}">
                <a16:creationId xmlns:a16="http://schemas.microsoft.com/office/drawing/2014/main" id="{ED3BD262-7E3E-3026-FBB1-6F9E239BB6E7}"/>
              </a:ext>
            </a:extLst>
          </p:cNvPr>
          <p:cNvSpPr txBox="1"/>
          <p:nvPr/>
        </p:nvSpPr>
        <p:spPr>
          <a:xfrm>
            <a:off x="0" y="705772"/>
            <a:ext cx="4541791" cy="83381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ts val="7218"/>
              </a:lnSpc>
            </a:pPr>
            <a:r>
              <a:rPr lang="en-US" sz="4800" b="1" spc="-15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Future Plans</a:t>
            </a:r>
          </a:p>
        </p:txBody>
      </p:sp>
    </p:spTree>
    <p:extLst>
      <p:ext uri="{BB962C8B-B14F-4D97-AF65-F5344CB8AC3E}">
        <p14:creationId xmlns:p14="http://schemas.microsoft.com/office/powerpoint/2010/main" val="1608908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11A627-367B-FEB2-F1CA-05685CF6E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6EE4A81F-D81D-48B7-F048-7E1A99782A51}"/>
              </a:ext>
            </a:extLst>
          </p:cNvPr>
          <p:cNvSpPr/>
          <p:nvPr/>
        </p:nvSpPr>
        <p:spPr>
          <a:xfrm>
            <a:off x="7480452" y="0"/>
            <a:ext cx="4785489" cy="3050368"/>
          </a:xfrm>
          <a:custGeom>
            <a:avLst/>
            <a:gdLst/>
            <a:ahLst/>
            <a:cxnLst/>
            <a:rect l="l" t="t" r="r" b="b"/>
            <a:pathLst>
              <a:path w="8897301" h="5885121">
                <a:moveTo>
                  <a:pt x="0" y="0"/>
                </a:moveTo>
                <a:lnTo>
                  <a:pt x="8897301" y="0"/>
                </a:lnTo>
                <a:lnTo>
                  <a:pt x="8897301" y="5885121"/>
                </a:lnTo>
                <a:lnTo>
                  <a:pt x="0" y="588512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alphaModFix amt="23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53EE366F-B607-C778-A09D-8B1995580802}"/>
              </a:ext>
            </a:extLst>
          </p:cNvPr>
          <p:cNvSpPr/>
          <p:nvPr/>
        </p:nvSpPr>
        <p:spPr>
          <a:xfrm rot="16200000">
            <a:off x="5230586" y="-5230586"/>
            <a:ext cx="1730831" cy="12191998"/>
          </a:xfrm>
          <a:prstGeom prst="rect">
            <a:avLst/>
          </a:prstGeom>
          <a:solidFill>
            <a:srgbClr val="00738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8" name="Freeform 2">
            <a:extLst>
              <a:ext uri="{FF2B5EF4-FFF2-40B4-BE49-F238E27FC236}">
                <a16:creationId xmlns:a16="http://schemas.microsoft.com/office/drawing/2014/main" id="{8637536E-1B51-71DD-95F1-D35D42EB9CE8}"/>
              </a:ext>
            </a:extLst>
          </p:cNvPr>
          <p:cNvSpPr/>
          <p:nvPr/>
        </p:nvSpPr>
        <p:spPr>
          <a:xfrm>
            <a:off x="259326" y="321871"/>
            <a:ext cx="2124110" cy="1123130"/>
          </a:xfrm>
          <a:custGeom>
            <a:avLst/>
            <a:gdLst/>
            <a:ahLst/>
            <a:cxnLst/>
            <a:rect l="l" t="t" r="r" b="b"/>
            <a:pathLst>
              <a:path w="6858000" h="3771900">
                <a:moveTo>
                  <a:pt x="0" y="0"/>
                </a:moveTo>
                <a:lnTo>
                  <a:pt x="6858000" y="0"/>
                </a:lnTo>
                <a:lnTo>
                  <a:pt x="6858000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526C2D95-AA51-0895-C4EE-765432DFC98F}"/>
              </a:ext>
            </a:extLst>
          </p:cNvPr>
          <p:cNvSpPr txBox="1"/>
          <p:nvPr/>
        </p:nvSpPr>
        <p:spPr>
          <a:xfrm>
            <a:off x="542805" y="1730829"/>
            <a:ext cx="11435312" cy="452431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b="1">
              <a:solidFill>
                <a:schemeClr val="bg1"/>
              </a:solidFill>
            </a:endParaRPr>
          </a:p>
          <a:p>
            <a:r>
              <a:rPr lang="en-GB" sz="2400" b="1">
                <a:solidFill>
                  <a:schemeClr val="bg1"/>
                </a:solidFill>
              </a:rPr>
              <a:t>Frameworks and Supporting Evidence</a:t>
            </a:r>
            <a:endParaRPr lang="en-GB" sz="2400">
              <a:solidFill>
                <a:schemeClr val="bg1"/>
              </a:solidFill>
            </a:endParaRPr>
          </a:p>
          <a:p>
            <a:r>
              <a:rPr lang="en-GB" sz="2400">
                <a:solidFill>
                  <a:schemeClr val="bg1"/>
                </a:solidFill>
              </a:rPr>
              <a:t>• Place Informatics Footfall Data</a:t>
            </a:r>
            <a:br>
              <a:rPr lang="en-GB" sz="2400">
                <a:solidFill>
                  <a:schemeClr val="bg1"/>
                </a:solidFill>
              </a:rPr>
            </a:br>
            <a:r>
              <a:rPr lang="en-GB" sz="2400">
                <a:solidFill>
                  <a:schemeClr val="bg1"/>
                </a:solidFill>
              </a:rPr>
              <a:t>• Scaffold Evaluation Framework</a:t>
            </a:r>
            <a:br>
              <a:rPr lang="en-GB" sz="2400">
                <a:solidFill>
                  <a:schemeClr val="bg1"/>
                </a:solidFill>
              </a:rPr>
            </a:br>
            <a:r>
              <a:rPr lang="en-GB" sz="2400">
                <a:solidFill>
                  <a:schemeClr val="bg1"/>
                </a:solidFill>
              </a:rPr>
              <a:t>• Natural England Green Infrastructure Framework</a:t>
            </a:r>
            <a:br>
              <a:rPr lang="en-GB" sz="2400">
                <a:solidFill>
                  <a:schemeClr val="bg1"/>
                </a:solidFill>
              </a:rPr>
            </a:br>
            <a:r>
              <a:rPr lang="en-GB" sz="2400">
                <a:solidFill>
                  <a:schemeClr val="bg1"/>
                </a:solidFill>
              </a:rPr>
              <a:t>• Historic England Wellbeing Strategy</a:t>
            </a:r>
            <a:br>
              <a:rPr lang="en-GB" sz="2400">
                <a:solidFill>
                  <a:schemeClr val="bg1"/>
                </a:solidFill>
              </a:rPr>
            </a:br>
            <a:r>
              <a:rPr lang="en-GB" sz="2400">
                <a:solidFill>
                  <a:schemeClr val="bg1"/>
                </a:solidFill>
              </a:rPr>
              <a:t>• </a:t>
            </a:r>
            <a:r>
              <a:rPr lang="en-GB" sz="240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Active Quarter Case Study Evaluations</a:t>
            </a:r>
          </a:p>
          <a:p>
            <a:r>
              <a:rPr lang="en-GB" sz="2400">
                <a:solidFill>
                  <a:schemeClr val="bg1"/>
                </a:solidFill>
              </a:rPr>
              <a:t>• </a:t>
            </a:r>
            <a:r>
              <a:rPr lang="en-GB" sz="240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UON Northamptonshire's Whole System Approach Guide</a:t>
            </a:r>
            <a:endParaRPr lang="en-GB"/>
          </a:p>
          <a:p>
            <a:r>
              <a:rPr lang="en-GB" sz="2400">
                <a:solidFill>
                  <a:schemeClr val="bg1"/>
                </a:solidFill>
              </a:rPr>
              <a:t>• </a:t>
            </a:r>
            <a:r>
              <a:rPr lang="en-GB" sz="240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UON Physical Activity Intervention Evaluation Framework</a:t>
            </a:r>
            <a:br>
              <a:rPr lang="en-GB" sz="2400">
                <a:solidFill>
                  <a:schemeClr val="bg1"/>
                </a:solidFill>
              </a:rPr>
            </a:br>
            <a:r>
              <a:rPr lang="en-GB" sz="2400">
                <a:solidFill>
                  <a:schemeClr val="bg1"/>
                </a:solidFill>
              </a:rPr>
              <a:t>• </a:t>
            </a:r>
            <a:r>
              <a:rPr lang="en-GB" sz="240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Northampton Research Programme</a:t>
            </a:r>
            <a:endParaRPr lang="en-GB" sz="2400">
              <a:solidFill>
                <a:schemeClr val="bg1"/>
              </a:solidFill>
            </a:endParaRPr>
          </a:p>
          <a:p>
            <a:r>
              <a:rPr lang="en-GB" sz="2400">
                <a:solidFill>
                  <a:schemeClr val="bg1"/>
                </a:solidFill>
              </a:rPr>
              <a:t>• </a:t>
            </a:r>
            <a:r>
              <a:rPr lang="en-GB" sz="240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 Urban Greenspaces: a brief for action</a:t>
            </a:r>
            <a:endParaRPr lang="en-GB">
              <a:solidFill>
                <a:schemeClr val="bg1"/>
              </a:solidFill>
            </a:endParaRPr>
          </a:p>
          <a:p>
            <a:endParaRPr lang="en-GB" sz="200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4652D1-B8C9-F45B-23A7-9DFE2095C3A2}"/>
              </a:ext>
            </a:extLst>
          </p:cNvPr>
          <p:cNvGrpSpPr/>
          <p:nvPr/>
        </p:nvGrpSpPr>
        <p:grpSpPr>
          <a:xfrm>
            <a:off x="9325145" y="487861"/>
            <a:ext cx="2743188" cy="1318814"/>
            <a:chOff x="8989597" y="347027"/>
            <a:chExt cx="3078735" cy="145964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60C1DBA-C3EC-ACB0-DF05-85549003C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597" y="951843"/>
              <a:ext cx="1538199" cy="85483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233F4D-5D5C-BBDA-D55F-AEB1DA12B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4619" y="347027"/>
              <a:ext cx="1414613" cy="60423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6322BA-AAE9-D499-4FA9-BC99AF1AB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0132" y="1083806"/>
              <a:ext cx="1538200" cy="519305"/>
            </a:xfrm>
            <a:prstGeom prst="rect">
              <a:avLst/>
            </a:prstGeom>
          </p:spPr>
        </p:pic>
      </p:grpSp>
      <p:sp>
        <p:nvSpPr>
          <p:cNvPr id="6" name="TextBox 12">
            <a:extLst>
              <a:ext uri="{FF2B5EF4-FFF2-40B4-BE49-F238E27FC236}">
                <a16:creationId xmlns:a16="http://schemas.microsoft.com/office/drawing/2014/main" id="{4EE513BF-6F3E-4A4F-0B26-2B64CD76C01E}"/>
              </a:ext>
            </a:extLst>
          </p:cNvPr>
          <p:cNvSpPr txBox="1"/>
          <p:nvPr/>
        </p:nvSpPr>
        <p:spPr>
          <a:xfrm>
            <a:off x="2333469" y="350022"/>
            <a:ext cx="6313066" cy="83381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ts val="7218"/>
              </a:lnSpc>
            </a:pPr>
            <a:r>
              <a:rPr lang="en-US" sz="4800" b="1" spc="-15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Links &amp; Evidence Base</a:t>
            </a:r>
          </a:p>
        </p:txBody>
      </p:sp>
    </p:spTree>
    <p:extLst>
      <p:ext uri="{BB962C8B-B14F-4D97-AF65-F5344CB8AC3E}">
        <p14:creationId xmlns:p14="http://schemas.microsoft.com/office/powerpoint/2010/main" val="1306694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0A78B2-80AE-2D11-F90A-740522234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3">
            <a:extLst>
              <a:ext uri="{FF2B5EF4-FFF2-40B4-BE49-F238E27FC236}">
                <a16:creationId xmlns:a16="http://schemas.microsoft.com/office/drawing/2014/main" id="{B89DFB60-5B74-2EAA-9261-E24B964A7629}"/>
              </a:ext>
            </a:extLst>
          </p:cNvPr>
          <p:cNvSpPr/>
          <p:nvPr/>
        </p:nvSpPr>
        <p:spPr>
          <a:xfrm>
            <a:off x="6260464" y="0"/>
            <a:ext cx="5931534" cy="3923414"/>
          </a:xfrm>
          <a:custGeom>
            <a:avLst/>
            <a:gdLst/>
            <a:ahLst/>
            <a:cxnLst/>
            <a:rect l="l" t="t" r="r" b="b"/>
            <a:pathLst>
              <a:path w="8897301" h="5885121">
                <a:moveTo>
                  <a:pt x="0" y="0"/>
                </a:moveTo>
                <a:lnTo>
                  <a:pt x="8897301" y="0"/>
                </a:lnTo>
                <a:lnTo>
                  <a:pt x="8897301" y="5885121"/>
                </a:lnTo>
                <a:lnTo>
                  <a:pt x="0" y="588512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48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02D22E50-E57F-E475-67C6-60CD83E57451}"/>
              </a:ext>
            </a:extLst>
          </p:cNvPr>
          <p:cNvSpPr txBox="1"/>
          <p:nvPr/>
        </p:nvSpPr>
        <p:spPr>
          <a:xfrm rot="16200000">
            <a:off x="443047" y="3860490"/>
            <a:ext cx="6429845" cy="5459258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914400" rtl="0" eaLnBrk="1" fontAlgn="auto" latinLnBrk="0" hangingPunct="1">
              <a:lnSpc>
                <a:spcPts val="14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EA900B-E960-4EF9-DF26-73D08BAC5D47}"/>
              </a:ext>
            </a:extLst>
          </p:cNvPr>
          <p:cNvSpPr txBox="1"/>
          <p:nvPr/>
        </p:nvSpPr>
        <p:spPr>
          <a:xfrm>
            <a:off x="4122184" y="3061640"/>
            <a:ext cx="6135033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800">
                <a:solidFill>
                  <a:schemeClr val="bg1"/>
                </a:solidFill>
              </a:rPr>
              <a:t>Prevention works best when it happens in places people already trust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E622FE4-A86D-1E83-A27A-2203D46A85FE}"/>
              </a:ext>
            </a:extLst>
          </p:cNvPr>
          <p:cNvSpPr>
            <a:spLocks noGrp="1"/>
          </p:cNvSpPr>
          <p:nvPr/>
        </p:nvSpPr>
        <p:spPr>
          <a:xfrm>
            <a:off x="3118062" y="462598"/>
            <a:ext cx="8751885" cy="11367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4D84"/>
              </a:buClr>
              <a:buSzPts val="1800"/>
              <a:buNone/>
              <a:defRPr sz="4400" b="0" i="0" kern="1200">
                <a:solidFill>
                  <a:sysClr val="windowText" lastClr="000000"/>
                </a:solidFill>
                <a:latin typeface="Trebuchet MS" panose="020B0703020202090204" pitchFamily="34" charset="0"/>
              </a:defRPr>
            </a:lvl1pPr>
            <a:lvl2pPr marL="45720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4D84"/>
              </a:buClr>
              <a:buSzPts val="1800"/>
              <a:buFontTx/>
              <a:buNone/>
              <a:tabLst/>
              <a:defRPr/>
            </a:pPr>
            <a:endParaRPr lang="en-GB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70302020209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BAF77A-A46E-6678-8EFC-EEF77D7CC61D}"/>
              </a:ext>
            </a:extLst>
          </p:cNvPr>
          <p:cNvSpPr/>
          <p:nvPr/>
        </p:nvSpPr>
        <p:spPr>
          <a:xfrm>
            <a:off x="-37595" y="-309946"/>
            <a:ext cx="3050368" cy="7370283"/>
          </a:xfrm>
          <a:prstGeom prst="roundRect">
            <a:avLst/>
          </a:prstGeom>
          <a:solidFill>
            <a:srgbClr val="0E6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8A0033C7-4457-02C9-AC51-EC4580DB57E7}"/>
              </a:ext>
            </a:extLst>
          </p:cNvPr>
          <p:cNvSpPr/>
          <p:nvPr/>
        </p:nvSpPr>
        <p:spPr>
          <a:xfrm>
            <a:off x="463100" y="417220"/>
            <a:ext cx="2087854" cy="1115405"/>
          </a:xfrm>
          <a:custGeom>
            <a:avLst/>
            <a:gdLst/>
            <a:ahLst/>
            <a:cxnLst/>
            <a:rect l="l" t="t" r="r" b="b"/>
            <a:pathLst>
              <a:path w="6858000" h="3771900">
                <a:moveTo>
                  <a:pt x="0" y="0"/>
                </a:moveTo>
                <a:lnTo>
                  <a:pt x="6858000" y="0"/>
                </a:lnTo>
                <a:lnTo>
                  <a:pt x="6858000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C5F362-90AD-1E87-5717-5B4D4B62018B}"/>
              </a:ext>
            </a:extLst>
          </p:cNvPr>
          <p:cNvGrpSpPr/>
          <p:nvPr/>
        </p:nvGrpSpPr>
        <p:grpSpPr>
          <a:xfrm>
            <a:off x="689739" y="4641411"/>
            <a:ext cx="1672557" cy="1799369"/>
            <a:chOff x="73399" y="4866142"/>
            <a:chExt cx="1672557" cy="17993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26087DE-08B3-D4D7-7A64-9D015BB35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9" y="5338411"/>
              <a:ext cx="1538199" cy="85483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2893DF0-69D0-6645-F50B-4DF66EA17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85" y="4866142"/>
              <a:ext cx="1414613" cy="6042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0166629-454A-F9E1-D67B-C05247AC1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56" y="6146206"/>
              <a:ext cx="1538200" cy="519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9289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E7A2D2-83A2-F26B-7A59-4E4D87C7F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3">
            <a:extLst>
              <a:ext uri="{FF2B5EF4-FFF2-40B4-BE49-F238E27FC236}">
                <a16:creationId xmlns:a16="http://schemas.microsoft.com/office/drawing/2014/main" id="{27773364-4188-CBDF-1979-B1F0BE499A45}"/>
              </a:ext>
            </a:extLst>
          </p:cNvPr>
          <p:cNvSpPr/>
          <p:nvPr/>
        </p:nvSpPr>
        <p:spPr>
          <a:xfrm>
            <a:off x="6260466" y="0"/>
            <a:ext cx="5931534" cy="3923414"/>
          </a:xfrm>
          <a:custGeom>
            <a:avLst/>
            <a:gdLst/>
            <a:ahLst/>
            <a:cxnLst/>
            <a:rect l="l" t="t" r="r" b="b"/>
            <a:pathLst>
              <a:path w="8897301" h="5885121">
                <a:moveTo>
                  <a:pt x="0" y="0"/>
                </a:moveTo>
                <a:lnTo>
                  <a:pt x="8897301" y="0"/>
                </a:lnTo>
                <a:lnTo>
                  <a:pt x="8897301" y="5885121"/>
                </a:lnTo>
                <a:lnTo>
                  <a:pt x="0" y="588512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48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D8250681-7C92-2812-8A4A-5E75B2A292D5}"/>
              </a:ext>
            </a:extLst>
          </p:cNvPr>
          <p:cNvSpPr txBox="1"/>
          <p:nvPr/>
        </p:nvSpPr>
        <p:spPr>
          <a:xfrm rot="16200000">
            <a:off x="443047" y="3860490"/>
            <a:ext cx="6429845" cy="5459258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914400" rtl="0" eaLnBrk="1" fontAlgn="auto" latinLnBrk="0" hangingPunct="1">
              <a:lnSpc>
                <a:spcPts val="14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2B76B13F-7D15-EC57-99F4-C01ADCD28F8F}"/>
              </a:ext>
            </a:extLst>
          </p:cNvPr>
          <p:cNvSpPr txBox="1"/>
          <p:nvPr/>
        </p:nvSpPr>
        <p:spPr>
          <a:xfrm>
            <a:off x="4324291" y="2446086"/>
            <a:ext cx="6453242" cy="14773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67C5B3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Over to You:</a:t>
            </a:r>
          </a:p>
          <a:p>
            <a:pPr lvl="0"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67C5B3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Discussion &amp; Q</a:t>
            </a:r>
            <a:r>
              <a:rPr lang="en-GB" sz="4800" b="1">
                <a:solidFill>
                  <a:srgbClr val="67C5B3"/>
                </a:solidFill>
                <a:latin typeface="Trebuchet MS" panose="020B0603020202020204" pitchFamily="34" charset="0"/>
              </a:rPr>
              <a:t>&amp;A </a:t>
            </a:r>
            <a:r>
              <a:rPr lang="en-GB" sz="4800" b="1">
                <a:solidFill>
                  <a:prstClr val="white"/>
                </a:solidFill>
                <a:latin typeface="Trebuchet MS" panose="020B0603020202020204" pitchFamily="34" charset="0"/>
              </a:rPr>
              <a:t>💬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9E12607-533E-45DF-8BEE-46884B9FFF93}"/>
              </a:ext>
            </a:extLst>
          </p:cNvPr>
          <p:cNvSpPr/>
          <p:nvPr/>
        </p:nvSpPr>
        <p:spPr>
          <a:xfrm>
            <a:off x="-37595" y="-309946"/>
            <a:ext cx="3050368" cy="7370283"/>
          </a:xfrm>
          <a:prstGeom prst="roundRect">
            <a:avLst/>
          </a:prstGeom>
          <a:solidFill>
            <a:srgbClr val="0E6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7A55BBE0-88A7-573D-1ED7-5B06DD0E18DF}"/>
              </a:ext>
            </a:extLst>
          </p:cNvPr>
          <p:cNvSpPr/>
          <p:nvPr/>
        </p:nvSpPr>
        <p:spPr>
          <a:xfrm>
            <a:off x="463100" y="417220"/>
            <a:ext cx="2087854" cy="1115405"/>
          </a:xfrm>
          <a:custGeom>
            <a:avLst/>
            <a:gdLst/>
            <a:ahLst/>
            <a:cxnLst/>
            <a:rect l="l" t="t" r="r" b="b"/>
            <a:pathLst>
              <a:path w="6858000" h="3771900">
                <a:moveTo>
                  <a:pt x="0" y="0"/>
                </a:moveTo>
                <a:lnTo>
                  <a:pt x="6858000" y="0"/>
                </a:lnTo>
                <a:lnTo>
                  <a:pt x="6858000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5E8DAD-CC84-6A3D-18FA-12AB1060D03A}"/>
              </a:ext>
            </a:extLst>
          </p:cNvPr>
          <p:cNvGrpSpPr/>
          <p:nvPr/>
        </p:nvGrpSpPr>
        <p:grpSpPr>
          <a:xfrm>
            <a:off x="689739" y="4641411"/>
            <a:ext cx="1672557" cy="1799369"/>
            <a:chOff x="73399" y="4866142"/>
            <a:chExt cx="1672557" cy="17993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EEB0C4B-F8D5-2051-43AA-D82A09896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9" y="5338411"/>
              <a:ext cx="1538199" cy="85483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C5513D0-4E75-49CB-1876-4D24F0BE4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85" y="4866142"/>
              <a:ext cx="1414613" cy="60423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412619C-A2FD-87FA-C966-696A9788B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56" y="6146206"/>
              <a:ext cx="1538200" cy="519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9524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F4FFF7C-EDB3-0AEE-73CD-BAE8515E124C}"/>
              </a:ext>
            </a:extLst>
          </p:cNvPr>
          <p:cNvGrpSpPr/>
          <p:nvPr/>
        </p:nvGrpSpPr>
        <p:grpSpPr>
          <a:xfrm>
            <a:off x="638941" y="4499788"/>
            <a:ext cx="2575533" cy="1992466"/>
            <a:chOff x="638941" y="4499788"/>
            <a:chExt cx="2575533" cy="199246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D8DA31D-38B5-DC11-A392-390B4542FDD4}"/>
                </a:ext>
              </a:extLst>
            </p:cNvPr>
            <p:cNvSpPr/>
            <p:nvPr/>
          </p:nvSpPr>
          <p:spPr>
            <a:xfrm>
              <a:off x="638941" y="4499788"/>
              <a:ext cx="2072544" cy="1992466"/>
            </a:xfrm>
            <a:prstGeom prst="ellipse">
              <a:avLst/>
            </a:prstGeom>
            <a:solidFill>
              <a:srgbClr val="ED4D83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58B763B-099D-8A27-327E-9E3686095674}"/>
                </a:ext>
              </a:extLst>
            </p:cNvPr>
            <p:cNvSpPr/>
            <p:nvPr/>
          </p:nvSpPr>
          <p:spPr>
            <a:xfrm>
              <a:off x="1141930" y="4499788"/>
              <a:ext cx="2072544" cy="1992466"/>
            </a:xfrm>
            <a:prstGeom prst="ellipse">
              <a:avLst/>
            </a:prstGeom>
            <a:solidFill>
              <a:srgbClr val="ED4D83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Freeform 3">
            <a:extLst>
              <a:ext uri="{FF2B5EF4-FFF2-40B4-BE49-F238E27FC236}">
                <a16:creationId xmlns:a16="http://schemas.microsoft.com/office/drawing/2014/main" id="{823D7E8D-DBC3-20F2-02F7-C2F4052E0DB4}"/>
              </a:ext>
            </a:extLst>
          </p:cNvPr>
          <p:cNvSpPr/>
          <p:nvPr/>
        </p:nvSpPr>
        <p:spPr>
          <a:xfrm>
            <a:off x="7976212" y="0"/>
            <a:ext cx="4215788" cy="2626657"/>
          </a:xfrm>
          <a:custGeom>
            <a:avLst/>
            <a:gdLst/>
            <a:ahLst/>
            <a:cxnLst/>
            <a:rect l="l" t="t" r="r" b="b"/>
            <a:pathLst>
              <a:path w="8897301" h="5885121">
                <a:moveTo>
                  <a:pt x="0" y="0"/>
                </a:moveTo>
                <a:lnTo>
                  <a:pt x="8897301" y="0"/>
                </a:lnTo>
                <a:lnTo>
                  <a:pt x="8897301" y="5885121"/>
                </a:lnTo>
                <a:lnTo>
                  <a:pt x="0" y="588512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48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CB3893-82AC-D065-4A4C-DE78412C32CA}"/>
              </a:ext>
            </a:extLst>
          </p:cNvPr>
          <p:cNvGrpSpPr/>
          <p:nvPr/>
        </p:nvGrpSpPr>
        <p:grpSpPr>
          <a:xfrm>
            <a:off x="1609485" y="1345600"/>
            <a:ext cx="8945047" cy="1873131"/>
            <a:chOff x="2732832" y="163817"/>
            <a:chExt cx="8590141" cy="18631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D151DE6-EB35-A1D1-967D-36E338767E11}"/>
                </a:ext>
              </a:extLst>
            </p:cNvPr>
            <p:cNvSpPr/>
            <p:nvPr/>
          </p:nvSpPr>
          <p:spPr>
            <a:xfrm>
              <a:off x="3089626" y="274461"/>
              <a:ext cx="8233347" cy="1752466"/>
            </a:xfrm>
            <a:prstGeom prst="roundRect">
              <a:avLst/>
            </a:prstGeom>
            <a:solidFill>
              <a:srgbClr val="67C5B3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A58043D-D3AB-47CB-45F1-780F57FC17D9}"/>
                </a:ext>
              </a:extLst>
            </p:cNvPr>
            <p:cNvSpPr/>
            <p:nvPr/>
          </p:nvSpPr>
          <p:spPr>
            <a:xfrm>
              <a:off x="2732832" y="163817"/>
              <a:ext cx="8233347" cy="1752466"/>
            </a:xfrm>
            <a:prstGeom prst="roundRect">
              <a:avLst/>
            </a:prstGeom>
            <a:solidFill>
              <a:srgbClr val="0E6272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TextBox 27"/>
            <p:cNvSpPr txBox="1">
              <a:spLocks/>
            </p:cNvSpPr>
            <p:nvPr/>
          </p:nvSpPr>
          <p:spPr>
            <a:xfrm>
              <a:off x="2809710" y="553028"/>
              <a:ext cx="8411744" cy="12311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4000" b="1">
                  <a:solidFill>
                    <a:srgbClr val="FFFFFF"/>
                  </a:solidFill>
                  <a:latin typeface="Trebuchet MS 1 Bold"/>
                  <a:ea typeface="Trebuchet MS 1 Bold"/>
                  <a:cs typeface="Trebuchet MS 1 Bold"/>
                  <a:sym typeface="Trebuchet MS 1 Bold"/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1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1 Bold"/>
                  <a:sym typeface="Trebuchet MS 1 Bold"/>
                </a:rPr>
                <a:t>The Green Social Prescribing Process Journey Collection</a:t>
              </a:r>
            </a:p>
          </p:txBody>
        </p:sp>
      </p:grpSp>
      <p:sp>
        <p:nvSpPr>
          <p:cNvPr id="170" name="TextBox 6"/>
          <p:cNvSpPr txBox="1"/>
          <p:nvPr/>
        </p:nvSpPr>
        <p:spPr>
          <a:xfrm>
            <a:off x="185260" y="4730362"/>
            <a:ext cx="2575533" cy="138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spc="-105">
                <a:solidFill>
                  <a:srgbClr val="FFFFFF"/>
                </a:solidFill>
                <a:latin typeface="Trebuchet MS 1"/>
                <a:ea typeface="Trebuchet MS 1"/>
                <a:cs typeface="Trebuchet MS 1"/>
                <a:sym typeface="Trebuchet MS 1"/>
              </a:defRPr>
            </a:pPr>
            <a:endParaRPr kumimoji="0" sz="4800" b="0" i="0" u="none" strike="noStrike" kern="0" cap="none" spc="-105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1"/>
              <a:sym typeface="Trebuchet MS 1"/>
            </a:endParaRPr>
          </a:p>
          <a:p>
            <a:pPr marL="0" marR="0" lvl="0" indent="0" algn="l" defTabSz="914400" rtl="0" eaLnBrk="1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spc="-105">
                <a:solidFill>
                  <a:srgbClr val="FFFFFF"/>
                </a:solidFill>
                <a:latin typeface="Trebuchet MS 1"/>
                <a:ea typeface="Trebuchet MS 1"/>
                <a:cs typeface="Trebuchet MS 1"/>
                <a:sym typeface="Trebuchet MS 1"/>
              </a:defRPr>
            </a:pPr>
            <a:endParaRPr kumimoji="0" sz="4800" b="0" i="0" u="none" strike="noStrike" kern="0" cap="none" spc="-105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1"/>
              <a:sym typeface="Trebuchet MS 1"/>
            </a:endParaRPr>
          </a:p>
          <a:p>
            <a:pPr marL="0" marR="0" lvl="0" indent="0" algn="l" defTabSz="914400" rtl="0" eaLnBrk="1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-10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kumimoji="0" sz="2000" b="0" i="0" u="none" strike="noStrike" kern="0" cap="none" spc="-105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154" name="TextBox 12"/>
          <p:cNvSpPr txBox="1"/>
          <p:nvPr/>
        </p:nvSpPr>
        <p:spPr>
          <a:xfrm>
            <a:off x="1054616" y="4742999"/>
            <a:ext cx="1882663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 lang="en-GB" sz="1800" b="0"/>
              <a:t>Early access for the </a:t>
            </a:r>
            <a:r>
              <a:rPr lang="en-GB" sz="1800" b="0">
                <a:solidFill>
                  <a:srgbClr val="8CD5E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GSP Innovation Community</a:t>
            </a:r>
          </a:p>
          <a:p>
            <a:pPr algn="ctr"/>
            <a:r>
              <a:rPr lang="en-GB" sz="1800" b="0" i="1"/>
              <a:t>24</a:t>
            </a:r>
            <a:r>
              <a:rPr lang="en-GB" sz="1800" b="0" i="1" baseline="30000"/>
              <a:t>th</a:t>
            </a:r>
            <a:r>
              <a:rPr lang="en-GB" sz="1800" b="0" i="1"/>
              <a:t> of March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CB411F3D-ADAB-507C-E209-39ED8B8EF714}"/>
              </a:ext>
            </a:extLst>
          </p:cNvPr>
          <p:cNvSpPr/>
          <p:nvPr/>
        </p:nvSpPr>
        <p:spPr>
          <a:xfrm>
            <a:off x="325948" y="154407"/>
            <a:ext cx="2185957" cy="1178556"/>
          </a:xfrm>
          <a:custGeom>
            <a:avLst/>
            <a:gdLst/>
            <a:ahLst/>
            <a:cxnLst/>
            <a:rect l="l" t="t" r="r" b="b"/>
            <a:pathLst>
              <a:path w="6858000" h="3771900">
                <a:moveTo>
                  <a:pt x="0" y="0"/>
                </a:moveTo>
                <a:lnTo>
                  <a:pt x="6858000" y="0"/>
                </a:lnTo>
                <a:lnTo>
                  <a:pt x="6858000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66D517C0-A527-A3E5-B5E8-B2B2E5178FBC}"/>
              </a:ext>
            </a:extLst>
          </p:cNvPr>
          <p:cNvSpPr txBox="1"/>
          <p:nvPr/>
        </p:nvSpPr>
        <p:spPr>
          <a:xfrm>
            <a:off x="2540055" y="3394836"/>
            <a:ext cx="711189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 lang="en-GB" sz="1800" b="0"/>
              <a:t>A new national resource bringing together GSP Process Journeys, sector insights, and practical tips showcasing how green social prescribing supports people, communities, and the environment</a:t>
            </a:r>
            <a:r>
              <a:rPr lang="en-GB" sz="1600"/>
              <a:t>.</a:t>
            </a:r>
            <a:endParaRPr lang="en-GB" sz="1600" b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E3B2EA-5FA4-76E1-7174-483543D939AD}"/>
              </a:ext>
            </a:extLst>
          </p:cNvPr>
          <p:cNvGrpSpPr/>
          <p:nvPr/>
        </p:nvGrpSpPr>
        <p:grpSpPr>
          <a:xfrm>
            <a:off x="8977528" y="4499788"/>
            <a:ext cx="2575533" cy="1992466"/>
            <a:chOff x="638941" y="4499788"/>
            <a:chExt cx="2575533" cy="199246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235E838-FB04-5438-78C5-71A564BBC3C6}"/>
                </a:ext>
              </a:extLst>
            </p:cNvPr>
            <p:cNvSpPr/>
            <p:nvPr/>
          </p:nvSpPr>
          <p:spPr>
            <a:xfrm>
              <a:off x="638941" y="4499788"/>
              <a:ext cx="2072544" cy="1992466"/>
            </a:xfrm>
            <a:prstGeom prst="ellipse">
              <a:avLst/>
            </a:prstGeom>
            <a:solidFill>
              <a:srgbClr val="ED4D83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D2EBC6F-1219-3D32-5328-D5D9A7F624A1}"/>
                </a:ext>
              </a:extLst>
            </p:cNvPr>
            <p:cNvSpPr/>
            <p:nvPr/>
          </p:nvSpPr>
          <p:spPr>
            <a:xfrm>
              <a:off x="1141930" y="4499788"/>
              <a:ext cx="2072544" cy="1992466"/>
            </a:xfrm>
            <a:prstGeom prst="ellipse">
              <a:avLst/>
            </a:prstGeom>
            <a:solidFill>
              <a:srgbClr val="ED4D83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CF1874-E125-CF44-21F1-C99370F0ACB0}"/>
              </a:ext>
            </a:extLst>
          </p:cNvPr>
          <p:cNvGrpSpPr/>
          <p:nvPr/>
        </p:nvGrpSpPr>
        <p:grpSpPr>
          <a:xfrm>
            <a:off x="4980009" y="4516167"/>
            <a:ext cx="2575533" cy="1992466"/>
            <a:chOff x="5045737" y="4506598"/>
            <a:chExt cx="2575533" cy="19924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01E19FC-DA7D-F6EF-17AF-E0E250FAAF20}"/>
                </a:ext>
              </a:extLst>
            </p:cNvPr>
            <p:cNvGrpSpPr/>
            <p:nvPr/>
          </p:nvGrpSpPr>
          <p:grpSpPr>
            <a:xfrm>
              <a:off x="5045737" y="4506598"/>
              <a:ext cx="2575533" cy="1992466"/>
              <a:chOff x="638941" y="4499788"/>
              <a:chExt cx="2575533" cy="1992466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29F93D1-B6F4-19DB-6EC1-0537E7B88F84}"/>
                  </a:ext>
                </a:extLst>
              </p:cNvPr>
              <p:cNvSpPr/>
              <p:nvPr/>
            </p:nvSpPr>
            <p:spPr>
              <a:xfrm>
                <a:off x="638941" y="4499788"/>
                <a:ext cx="2072544" cy="1992466"/>
              </a:xfrm>
              <a:prstGeom prst="ellipse">
                <a:avLst/>
              </a:prstGeom>
              <a:solidFill>
                <a:srgbClr val="ED4D83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D611853-C91C-E21B-8504-1B26CA731A04}"/>
                  </a:ext>
                </a:extLst>
              </p:cNvPr>
              <p:cNvSpPr/>
              <p:nvPr/>
            </p:nvSpPr>
            <p:spPr>
              <a:xfrm>
                <a:off x="1141930" y="4499788"/>
                <a:ext cx="2072544" cy="1992466"/>
              </a:xfrm>
              <a:prstGeom prst="ellipse">
                <a:avLst/>
              </a:prstGeom>
              <a:solidFill>
                <a:srgbClr val="ED4D83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TextBox 12">
              <a:extLst>
                <a:ext uri="{FF2B5EF4-FFF2-40B4-BE49-F238E27FC236}">
                  <a16:creationId xmlns:a16="http://schemas.microsoft.com/office/drawing/2014/main" id="{8FA40388-4F73-B465-1B32-B4D4DB27EB5A}"/>
                </a:ext>
              </a:extLst>
            </p:cNvPr>
            <p:cNvSpPr txBox="1"/>
            <p:nvPr/>
          </p:nvSpPr>
          <p:spPr>
            <a:xfrm>
              <a:off x="5392172" y="5219022"/>
              <a:ext cx="1882663" cy="5539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anchor="t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 algn="ctr"/>
              <a:r>
                <a:rPr lang="en-GB" sz="1800" b="0">
                  <a:solidFill>
                    <a:srgbClr val="8CD5E3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Public Release</a:t>
              </a:r>
            </a:p>
            <a:p>
              <a:pPr algn="ctr"/>
              <a:r>
                <a:rPr lang="en-GB" sz="1800" b="0" i="1"/>
                <a:t>31</a:t>
              </a:r>
              <a:r>
                <a:rPr lang="en-GB" sz="1800" b="0" i="1" baseline="30000"/>
                <a:t>st</a:t>
              </a:r>
              <a:r>
                <a:rPr lang="en-GB" sz="1800" b="0" i="1"/>
                <a:t> of March</a:t>
              </a:r>
            </a:p>
          </p:txBody>
        </p:sp>
      </p:grpSp>
      <p:sp>
        <p:nvSpPr>
          <p:cNvPr id="26" name="TextBox 12">
            <a:extLst>
              <a:ext uri="{FF2B5EF4-FFF2-40B4-BE49-F238E27FC236}">
                <a16:creationId xmlns:a16="http://schemas.microsoft.com/office/drawing/2014/main" id="{97CB0C8F-509B-2281-3791-38B27428432B}"/>
              </a:ext>
            </a:extLst>
          </p:cNvPr>
          <p:cNvSpPr txBox="1"/>
          <p:nvPr/>
        </p:nvSpPr>
        <p:spPr>
          <a:xfrm>
            <a:off x="9427845" y="4984858"/>
            <a:ext cx="1709539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 lang="en-GB" sz="1800" b="0"/>
              <a:t>GSP Community Live </a:t>
            </a:r>
            <a:r>
              <a:rPr lang="en-GB" sz="1800" b="0">
                <a:solidFill>
                  <a:srgbClr val="8CD5E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Launch Event</a:t>
            </a:r>
          </a:p>
          <a:p>
            <a:pPr algn="ctr"/>
            <a:r>
              <a:rPr lang="en-GB" sz="1800" b="0" i="1"/>
              <a:t>10</a:t>
            </a:r>
            <a:r>
              <a:rPr lang="en-GB" sz="1800" b="0" i="1" baseline="30000"/>
              <a:t>th</a:t>
            </a:r>
            <a:r>
              <a:rPr lang="en-GB" sz="1800" b="0" i="1"/>
              <a:t> of April</a:t>
            </a:r>
          </a:p>
        </p:txBody>
      </p:sp>
      <p:pic>
        <p:nvPicPr>
          <p:cNvPr id="10" name="Picture 9" descr="A qr code on a colorful background&#10;&#10;AI-generated content may be incorrect.">
            <a:extLst>
              <a:ext uri="{FF2B5EF4-FFF2-40B4-BE49-F238E27FC236}">
                <a16:creationId xmlns:a16="http://schemas.microsoft.com/office/drawing/2014/main" id="{086DE9AE-C19A-84F1-13A3-677ACF12C1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93083" y="-10584"/>
            <a:ext cx="338668" cy="338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08AD9C-CD2A-20CE-BC0D-16485E1A8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EA9D478-0E3F-993F-C9C0-5991EB223F6E}"/>
              </a:ext>
            </a:extLst>
          </p:cNvPr>
          <p:cNvGrpSpPr/>
          <p:nvPr/>
        </p:nvGrpSpPr>
        <p:grpSpPr>
          <a:xfrm>
            <a:off x="638941" y="4499788"/>
            <a:ext cx="2575533" cy="1992466"/>
            <a:chOff x="638941" y="4499788"/>
            <a:chExt cx="2575533" cy="199246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88B2708-BF3C-D14B-A6A8-9A902CEA8E95}"/>
                </a:ext>
              </a:extLst>
            </p:cNvPr>
            <p:cNvSpPr/>
            <p:nvPr/>
          </p:nvSpPr>
          <p:spPr>
            <a:xfrm>
              <a:off x="638941" y="4499788"/>
              <a:ext cx="2072544" cy="1992466"/>
            </a:xfrm>
            <a:prstGeom prst="ellipse">
              <a:avLst/>
            </a:prstGeom>
            <a:solidFill>
              <a:srgbClr val="ED4D83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C880B6-C5F5-38A9-AB84-9816B3779C0C}"/>
                </a:ext>
              </a:extLst>
            </p:cNvPr>
            <p:cNvSpPr/>
            <p:nvPr/>
          </p:nvSpPr>
          <p:spPr>
            <a:xfrm>
              <a:off x="1141930" y="4499788"/>
              <a:ext cx="2072544" cy="1992466"/>
            </a:xfrm>
            <a:prstGeom prst="ellipse">
              <a:avLst/>
            </a:prstGeom>
            <a:solidFill>
              <a:srgbClr val="ED4D83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Freeform 3">
            <a:extLst>
              <a:ext uri="{FF2B5EF4-FFF2-40B4-BE49-F238E27FC236}">
                <a16:creationId xmlns:a16="http://schemas.microsoft.com/office/drawing/2014/main" id="{1243A56F-6A8E-1922-DD44-95A36C7F2F9F}"/>
              </a:ext>
            </a:extLst>
          </p:cNvPr>
          <p:cNvSpPr/>
          <p:nvPr/>
        </p:nvSpPr>
        <p:spPr>
          <a:xfrm>
            <a:off x="7976212" y="0"/>
            <a:ext cx="4215788" cy="2626657"/>
          </a:xfrm>
          <a:custGeom>
            <a:avLst/>
            <a:gdLst/>
            <a:ahLst/>
            <a:cxnLst/>
            <a:rect l="l" t="t" r="r" b="b"/>
            <a:pathLst>
              <a:path w="8897301" h="5885121">
                <a:moveTo>
                  <a:pt x="0" y="0"/>
                </a:moveTo>
                <a:lnTo>
                  <a:pt x="8897301" y="0"/>
                </a:lnTo>
                <a:lnTo>
                  <a:pt x="8897301" y="5885121"/>
                </a:lnTo>
                <a:lnTo>
                  <a:pt x="0" y="588512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48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67FF1D-557B-4FA9-8113-4250167CA632}"/>
              </a:ext>
            </a:extLst>
          </p:cNvPr>
          <p:cNvGrpSpPr/>
          <p:nvPr/>
        </p:nvGrpSpPr>
        <p:grpSpPr>
          <a:xfrm>
            <a:off x="324321" y="1425212"/>
            <a:ext cx="8945047" cy="1873131"/>
            <a:chOff x="2732832" y="163817"/>
            <a:chExt cx="8590141" cy="18631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2236D86-6935-C9B0-8C1F-F12853DDCFD2}"/>
                </a:ext>
              </a:extLst>
            </p:cNvPr>
            <p:cNvSpPr/>
            <p:nvPr/>
          </p:nvSpPr>
          <p:spPr>
            <a:xfrm>
              <a:off x="3089626" y="274461"/>
              <a:ext cx="8233347" cy="1752466"/>
            </a:xfrm>
            <a:prstGeom prst="roundRect">
              <a:avLst/>
            </a:prstGeom>
            <a:solidFill>
              <a:srgbClr val="67C5B3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2D48E5F-4522-A2FF-EE92-176B66F4B95A}"/>
                </a:ext>
              </a:extLst>
            </p:cNvPr>
            <p:cNvSpPr/>
            <p:nvPr/>
          </p:nvSpPr>
          <p:spPr>
            <a:xfrm>
              <a:off x="2732832" y="163817"/>
              <a:ext cx="8233347" cy="1752466"/>
            </a:xfrm>
            <a:prstGeom prst="roundRect">
              <a:avLst/>
            </a:prstGeom>
            <a:solidFill>
              <a:srgbClr val="0E6272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TextBox 27">
              <a:extLst>
                <a:ext uri="{FF2B5EF4-FFF2-40B4-BE49-F238E27FC236}">
                  <a16:creationId xmlns:a16="http://schemas.microsoft.com/office/drawing/2014/main" id="{E05BE780-F7B7-CE9F-73AC-BCB8AE6F63C1}"/>
                </a:ext>
              </a:extLst>
            </p:cNvPr>
            <p:cNvSpPr txBox="1">
              <a:spLocks/>
            </p:cNvSpPr>
            <p:nvPr/>
          </p:nvSpPr>
          <p:spPr>
            <a:xfrm>
              <a:off x="2809710" y="553028"/>
              <a:ext cx="8411744" cy="12311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4000" b="1">
                  <a:solidFill>
                    <a:srgbClr val="FFFFFF"/>
                  </a:solidFill>
                  <a:latin typeface="Trebuchet MS 1 Bold"/>
                  <a:ea typeface="Trebuchet MS 1 Bold"/>
                  <a:cs typeface="Trebuchet MS 1 Bold"/>
                  <a:sym typeface="Trebuchet MS 1 Bold"/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1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 1 Bold"/>
                  <a:sym typeface="Trebuchet MS 1 Bold"/>
                </a:rPr>
                <a:t>The Green Social Prescribing Process Journey Collection</a:t>
              </a:r>
            </a:p>
          </p:txBody>
        </p:sp>
      </p:grpSp>
      <p:sp>
        <p:nvSpPr>
          <p:cNvPr id="170" name="TextBox 6">
            <a:extLst>
              <a:ext uri="{FF2B5EF4-FFF2-40B4-BE49-F238E27FC236}">
                <a16:creationId xmlns:a16="http://schemas.microsoft.com/office/drawing/2014/main" id="{BD5E6476-B341-110F-A33B-8C668C31C586}"/>
              </a:ext>
            </a:extLst>
          </p:cNvPr>
          <p:cNvSpPr txBox="1"/>
          <p:nvPr/>
        </p:nvSpPr>
        <p:spPr>
          <a:xfrm>
            <a:off x="185260" y="4730362"/>
            <a:ext cx="2575533" cy="138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spc="-105">
                <a:solidFill>
                  <a:srgbClr val="FFFFFF"/>
                </a:solidFill>
                <a:latin typeface="Trebuchet MS 1"/>
                <a:ea typeface="Trebuchet MS 1"/>
                <a:cs typeface="Trebuchet MS 1"/>
                <a:sym typeface="Trebuchet MS 1"/>
              </a:defRPr>
            </a:pPr>
            <a:endParaRPr kumimoji="0" sz="4800" b="0" i="0" u="none" strike="noStrike" kern="0" cap="none" spc="-105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1"/>
              <a:sym typeface="Trebuchet MS 1"/>
            </a:endParaRPr>
          </a:p>
          <a:p>
            <a:pPr marL="0" marR="0" lvl="0" indent="0" algn="l" defTabSz="914400" rtl="0" eaLnBrk="1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spc="-105">
                <a:solidFill>
                  <a:srgbClr val="FFFFFF"/>
                </a:solidFill>
                <a:latin typeface="Trebuchet MS 1"/>
                <a:ea typeface="Trebuchet MS 1"/>
                <a:cs typeface="Trebuchet MS 1"/>
                <a:sym typeface="Trebuchet MS 1"/>
              </a:defRPr>
            </a:pPr>
            <a:endParaRPr kumimoji="0" sz="4800" b="0" i="0" u="none" strike="noStrike" kern="0" cap="none" spc="-105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1"/>
              <a:sym typeface="Trebuchet MS 1"/>
            </a:endParaRPr>
          </a:p>
          <a:p>
            <a:pPr marL="0" marR="0" lvl="0" indent="0" algn="l" defTabSz="914400" rtl="0" eaLnBrk="1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-105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kumimoji="0" sz="2000" b="0" i="0" u="none" strike="noStrike" kern="0" cap="none" spc="-105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sym typeface="Trebuchet MS"/>
            </a:endParaRPr>
          </a:p>
        </p:txBody>
      </p:sp>
      <p:sp>
        <p:nvSpPr>
          <p:cNvPr id="154" name="TextBox 12">
            <a:extLst>
              <a:ext uri="{FF2B5EF4-FFF2-40B4-BE49-F238E27FC236}">
                <a16:creationId xmlns:a16="http://schemas.microsoft.com/office/drawing/2014/main" id="{D299FCD8-A7D5-F59D-F708-2D8276D63A66}"/>
              </a:ext>
            </a:extLst>
          </p:cNvPr>
          <p:cNvSpPr txBox="1"/>
          <p:nvPr/>
        </p:nvSpPr>
        <p:spPr>
          <a:xfrm>
            <a:off x="1054616" y="4742999"/>
            <a:ext cx="1882663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 lang="en-GB" sz="1800" b="0"/>
              <a:t>Early access for the GSP Innovation Community</a:t>
            </a:r>
          </a:p>
          <a:p>
            <a:pPr algn="ctr"/>
            <a:r>
              <a:rPr lang="en-GB" sz="1800" b="0" i="1"/>
              <a:t>24</a:t>
            </a:r>
            <a:r>
              <a:rPr lang="en-GB" sz="1800" b="0" i="1" baseline="30000"/>
              <a:t>th</a:t>
            </a:r>
            <a:r>
              <a:rPr lang="en-GB" sz="1800" b="0" i="1"/>
              <a:t> of March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084AB09A-BCB6-995E-B731-65DC76CDBF62}"/>
              </a:ext>
            </a:extLst>
          </p:cNvPr>
          <p:cNvSpPr/>
          <p:nvPr/>
        </p:nvSpPr>
        <p:spPr>
          <a:xfrm>
            <a:off x="325948" y="154407"/>
            <a:ext cx="2185957" cy="1178556"/>
          </a:xfrm>
          <a:custGeom>
            <a:avLst/>
            <a:gdLst/>
            <a:ahLst/>
            <a:cxnLst/>
            <a:rect l="l" t="t" r="r" b="b"/>
            <a:pathLst>
              <a:path w="6858000" h="3771900">
                <a:moveTo>
                  <a:pt x="0" y="0"/>
                </a:moveTo>
                <a:lnTo>
                  <a:pt x="6858000" y="0"/>
                </a:lnTo>
                <a:lnTo>
                  <a:pt x="6858000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1A875EA6-1F47-449D-CAB4-8C58E73E9BA1}"/>
              </a:ext>
            </a:extLst>
          </p:cNvPr>
          <p:cNvSpPr txBox="1"/>
          <p:nvPr/>
        </p:nvSpPr>
        <p:spPr>
          <a:xfrm>
            <a:off x="1232145" y="3428955"/>
            <a:ext cx="711189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 lang="en-GB" sz="1800" b="0"/>
              <a:t>A new national resource bringing together GSP Process Journeys, sector insights, and practical tips showcasing how green social prescribing supports people, communities, and the environment</a:t>
            </a:r>
            <a:r>
              <a:rPr lang="en-GB" sz="1600"/>
              <a:t>.</a:t>
            </a:r>
            <a:endParaRPr lang="en-GB" sz="1600" b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D6A328A-A39B-0233-2CB7-9F99E68BA44D}"/>
              </a:ext>
            </a:extLst>
          </p:cNvPr>
          <p:cNvGrpSpPr/>
          <p:nvPr/>
        </p:nvGrpSpPr>
        <p:grpSpPr>
          <a:xfrm>
            <a:off x="8977528" y="4499788"/>
            <a:ext cx="2575533" cy="1992466"/>
            <a:chOff x="638941" y="4499788"/>
            <a:chExt cx="2575533" cy="199246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E27465E-883D-84EA-CAB9-070ABCE84B72}"/>
                </a:ext>
              </a:extLst>
            </p:cNvPr>
            <p:cNvSpPr/>
            <p:nvPr/>
          </p:nvSpPr>
          <p:spPr>
            <a:xfrm>
              <a:off x="638941" y="4499788"/>
              <a:ext cx="2072544" cy="1992466"/>
            </a:xfrm>
            <a:prstGeom prst="ellipse">
              <a:avLst/>
            </a:prstGeom>
            <a:solidFill>
              <a:srgbClr val="ED4D83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74EB25-D4C2-DE19-8FB3-4BA98D232712}"/>
                </a:ext>
              </a:extLst>
            </p:cNvPr>
            <p:cNvSpPr/>
            <p:nvPr/>
          </p:nvSpPr>
          <p:spPr>
            <a:xfrm>
              <a:off x="1141930" y="4499788"/>
              <a:ext cx="2072544" cy="1992466"/>
            </a:xfrm>
            <a:prstGeom prst="ellipse">
              <a:avLst/>
            </a:prstGeom>
            <a:solidFill>
              <a:srgbClr val="ED4D83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F78323A-409F-3AEE-BC15-AEBE0F8B02D5}"/>
              </a:ext>
            </a:extLst>
          </p:cNvPr>
          <p:cNvGrpSpPr/>
          <p:nvPr/>
        </p:nvGrpSpPr>
        <p:grpSpPr>
          <a:xfrm>
            <a:off x="4980009" y="4516167"/>
            <a:ext cx="2575533" cy="1992466"/>
            <a:chOff x="5045737" y="4506598"/>
            <a:chExt cx="2575533" cy="19924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FDA0432-42E9-9A09-3C10-708842B42DB2}"/>
                </a:ext>
              </a:extLst>
            </p:cNvPr>
            <p:cNvGrpSpPr/>
            <p:nvPr/>
          </p:nvGrpSpPr>
          <p:grpSpPr>
            <a:xfrm>
              <a:off x="5045737" y="4506598"/>
              <a:ext cx="2575533" cy="1992466"/>
              <a:chOff x="638941" y="4499788"/>
              <a:chExt cx="2575533" cy="1992466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C1AB2F7-04B9-07C7-6AD7-FD5D9B2D166F}"/>
                  </a:ext>
                </a:extLst>
              </p:cNvPr>
              <p:cNvSpPr/>
              <p:nvPr/>
            </p:nvSpPr>
            <p:spPr>
              <a:xfrm>
                <a:off x="638941" y="4499788"/>
                <a:ext cx="2072544" cy="1992466"/>
              </a:xfrm>
              <a:prstGeom prst="ellipse">
                <a:avLst/>
              </a:prstGeom>
              <a:solidFill>
                <a:srgbClr val="ED4D83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987B1BF-E33F-20F2-8BE8-F1C5441C13F1}"/>
                  </a:ext>
                </a:extLst>
              </p:cNvPr>
              <p:cNvSpPr/>
              <p:nvPr/>
            </p:nvSpPr>
            <p:spPr>
              <a:xfrm>
                <a:off x="1141930" y="4499788"/>
                <a:ext cx="2072544" cy="1992466"/>
              </a:xfrm>
              <a:prstGeom prst="ellipse">
                <a:avLst/>
              </a:prstGeom>
              <a:solidFill>
                <a:srgbClr val="ED4D83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TextBox 12">
              <a:extLst>
                <a:ext uri="{FF2B5EF4-FFF2-40B4-BE49-F238E27FC236}">
                  <a16:creationId xmlns:a16="http://schemas.microsoft.com/office/drawing/2014/main" id="{CAD653CF-646E-C21C-9503-2589D9D8ECFE}"/>
                </a:ext>
              </a:extLst>
            </p:cNvPr>
            <p:cNvSpPr txBox="1"/>
            <p:nvPr/>
          </p:nvSpPr>
          <p:spPr>
            <a:xfrm>
              <a:off x="5392172" y="5219022"/>
              <a:ext cx="1882663" cy="5539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 algn="ctr"/>
              <a:r>
                <a:rPr lang="en-GB" sz="1800" b="0"/>
                <a:t>Public Release</a:t>
              </a:r>
            </a:p>
            <a:p>
              <a:pPr algn="ctr"/>
              <a:r>
                <a:rPr lang="en-GB" sz="1800" b="0" i="1"/>
                <a:t>31</a:t>
              </a:r>
              <a:r>
                <a:rPr lang="en-GB" sz="1800" b="0" i="1" baseline="30000"/>
                <a:t>st</a:t>
              </a:r>
              <a:r>
                <a:rPr lang="en-GB" sz="1800" b="0" i="1"/>
                <a:t> of March</a:t>
              </a:r>
            </a:p>
          </p:txBody>
        </p:sp>
      </p:grpSp>
      <p:sp>
        <p:nvSpPr>
          <p:cNvPr id="26" name="TextBox 12">
            <a:extLst>
              <a:ext uri="{FF2B5EF4-FFF2-40B4-BE49-F238E27FC236}">
                <a16:creationId xmlns:a16="http://schemas.microsoft.com/office/drawing/2014/main" id="{5B2DB85A-4FFA-056F-D1E6-FD5DBC459569}"/>
              </a:ext>
            </a:extLst>
          </p:cNvPr>
          <p:cNvSpPr txBox="1"/>
          <p:nvPr/>
        </p:nvSpPr>
        <p:spPr>
          <a:xfrm>
            <a:off x="9427845" y="4984858"/>
            <a:ext cx="1709539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 lang="en-GB" sz="1800" b="0"/>
              <a:t>GSP Community Live Launch Event</a:t>
            </a:r>
          </a:p>
          <a:p>
            <a:pPr algn="ctr"/>
            <a:r>
              <a:rPr lang="en-GB" sz="1800" b="0" i="1"/>
              <a:t>10</a:t>
            </a:r>
            <a:r>
              <a:rPr lang="en-GB" sz="1800" b="0" i="1" baseline="30000"/>
              <a:t>th</a:t>
            </a:r>
            <a:r>
              <a:rPr lang="en-GB" sz="1800" b="0" i="1"/>
              <a:t> of April</a:t>
            </a:r>
          </a:p>
        </p:txBody>
      </p:sp>
      <p:pic>
        <p:nvPicPr>
          <p:cNvPr id="2" name="Picture 1" descr="A qr code on a colorful background&#10;&#10;AI-generated content may be incorrect.">
            <a:extLst>
              <a:ext uri="{FF2B5EF4-FFF2-40B4-BE49-F238E27FC236}">
                <a16:creationId xmlns:a16="http://schemas.microsoft.com/office/drawing/2014/main" id="{6DA2C6E0-45A0-F6B1-9E95-9908A90FF7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65" t="2372" r="365" b="2372"/>
          <a:stretch>
            <a:fillRect/>
          </a:stretch>
        </p:blipFill>
        <p:spPr>
          <a:xfrm>
            <a:off x="8916282" y="155245"/>
            <a:ext cx="2643181" cy="24734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C2DA32-9DC1-CD1D-BABD-D5C0079F4256}"/>
              </a:ext>
            </a:extLst>
          </p:cNvPr>
          <p:cNvSpPr txBox="1"/>
          <p:nvPr/>
        </p:nvSpPr>
        <p:spPr>
          <a:xfrm>
            <a:off x="8507104" y="2259009"/>
            <a:ext cx="3525672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u="sng" dirty="0">
                <a:solidFill>
                  <a:srgbClr val="00B0F0"/>
                </a:solidFill>
                <a:latin typeface="Trebuchet MS 1"/>
                <a:ea typeface="Segoe UI"/>
                <a:cs typeface="Segoe U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Contribute here</a:t>
            </a:r>
            <a:r>
              <a:rPr lang="en-US" sz="1600" b="0" i="0" u="none" strike="noStrike">
                <a:solidFill>
                  <a:srgbClr val="FFFFFF"/>
                </a:solidFill>
                <a:latin typeface="Trebuchet MS 1"/>
                <a:ea typeface="Segoe UI"/>
                <a:cs typeface="Segoe UI"/>
              </a:rPr>
              <a:t> or scan </a:t>
            </a:r>
            <a:r>
              <a:rPr lang="en-US" sz="1600">
                <a:solidFill>
                  <a:srgbClr val="FFFFFF"/>
                </a:solidFill>
                <a:latin typeface="Trebuchet MS 1"/>
                <a:ea typeface="Segoe UI"/>
                <a:cs typeface="Segoe UI"/>
              </a:rPr>
              <a:t>the QR</a:t>
            </a:r>
            <a:r>
              <a:rPr lang="en-US" sz="1600" b="0" i="0" u="none" strike="noStrike">
                <a:solidFill>
                  <a:srgbClr val="FFFFFF"/>
                </a:solidFill>
                <a:latin typeface="Trebuchet MS 1"/>
                <a:ea typeface="Segoe UI"/>
                <a:cs typeface="Segoe UI"/>
              </a:rPr>
              <a:t> </a:t>
            </a:r>
            <a:r>
              <a:rPr lang="en-US" sz="1600" b="0" i="0" u="none" strike="noStrike" dirty="0">
                <a:solidFill>
                  <a:srgbClr val="FFFFFF"/>
                </a:solidFill>
                <a:latin typeface="Trebuchet MS 1"/>
                <a:ea typeface="Segoe UI"/>
                <a:cs typeface="Segoe UI"/>
              </a:rPr>
              <a:t>code</a:t>
            </a:r>
            <a:r>
              <a:rPr lang="en-US" sz="4400" b="0" i="0" u="none" strike="noStrike" dirty="0">
                <a:solidFill>
                  <a:srgbClr val="FFFFFF"/>
                </a:solidFill>
                <a:latin typeface="Trebuchet MS 1"/>
                <a:ea typeface="Segoe UI"/>
                <a:cs typeface="Segoe UI"/>
              </a:rPr>
              <a:t> </a:t>
            </a:r>
            <a:r>
              <a:rPr lang="en-US" sz="4400" b="0" i="0" dirty="0">
                <a:solidFill>
                  <a:srgbClr val="000000"/>
                </a:solidFill>
                <a:latin typeface="Trebuchet MS 1"/>
                <a:ea typeface="Segoe UI"/>
                <a:cs typeface="Segoe UI"/>
              </a:rPr>
              <a:t>​</a:t>
            </a:r>
            <a:endParaRPr lang="en-US" dirty="0"/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335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54E80A-5DE0-1E33-DE79-52171E40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3">
            <a:extLst>
              <a:ext uri="{FF2B5EF4-FFF2-40B4-BE49-F238E27FC236}">
                <a16:creationId xmlns:a16="http://schemas.microsoft.com/office/drawing/2014/main" id="{38E8AFB7-46E2-E384-FCCA-362AC8652F00}"/>
              </a:ext>
            </a:extLst>
          </p:cNvPr>
          <p:cNvSpPr/>
          <p:nvPr/>
        </p:nvSpPr>
        <p:spPr>
          <a:xfrm>
            <a:off x="6260466" y="0"/>
            <a:ext cx="5931534" cy="3923414"/>
          </a:xfrm>
          <a:custGeom>
            <a:avLst/>
            <a:gdLst/>
            <a:ahLst/>
            <a:cxnLst/>
            <a:rect l="l" t="t" r="r" b="b"/>
            <a:pathLst>
              <a:path w="8897301" h="5885121">
                <a:moveTo>
                  <a:pt x="0" y="0"/>
                </a:moveTo>
                <a:lnTo>
                  <a:pt x="8897301" y="0"/>
                </a:lnTo>
                <a:lnTo>
                  <a:pt x="8897301" y="5885121"/>
                </a:lnTo>
                <a:lnTo>
                  <a:pt x="0" y="588512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48000"/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892AF654-4745-6EE9-4C48-9B82918C38A5}"/>
              </a:ext>
            </a:extLst>
          </p:cNvPr>
          <p:cNvSpPr txBox="1"/>
          <p:nvPr/>
        </p:nvSpPr>
        <p:spPr>
          <a:xfrm rot="16200000">
            <a:off x="443047" y="3860490"/>
            <a:ext cx="6429845" cy="5459258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481"/>
              </a:lnSpc>
            </a:pPr>
            <a:endParaRPr sz="1200"/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B342E5C6-B1FF-9B33-8C06-9C0013C647BE}"/>
              </a:ext>
            </a:extLst>
          </p:cNvPr>
          <p:cNvGrpSpPr/>
          <p:nvPr/>
        </p:nvGrpSpPr>
        <p:grpSpPr>
          <a:xfrm>
            <a:off x="3375101" y="1467779"/>
            <a:ext cx="5469384" cy="2416064"/>
            <a:chOff x="0" y="-38100"/>
            <a:chExt cx="1228673" cy="368844"/>
          </a:xfrm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8041FFE9-6B9C-5021-4E84-2C54B735FF9E}"/>
                </a:ext>
              </a:extLst>
            </p:cNvPr>
            <p:cNvSpPr/>
            <p:nvPr/>
          </p:nvSpPr>
          <p:spPr>
            <a:xfrm>
              <a:off x="0" y="0"/>
              <a:ext cx="1228673" cy="330744"/>
            </a:xfrm>
            <a:custGeom>
              <a:avLst/>
              <a:gdLst/>
              <a:ahLst/>
              <a:cxnLst/>
              <a:rect l="l" t="t" r="r" b="b"/>
              <a:pathLst>
                <a:path w="1228673" h="330744">
                  <a:moveTo>
                    <a:pt x="31792" y="0"/>
                  </a:moveTo>
                  <a:lnTo>
                    <a:pt x="1196881" y="0"/>
                  </a:lnTo>
                  <a:cubicBezTo>
                    <a:pt x="1214439" y="0"/>
                    <a:pt x="1228673" y="14234"/>
                    <a:pt x="1228673" y="31792"/>
                  </a:cubicBezTo>
                  <a:lnTo>
                    <a:pt x="1228673" y="298952"/>
                  </a:lnTo>
                  <a:cubicBezTo>
                    <a:pt x="1228673" y="307384"/>
                    <a:pt x="1225324" y="315470"/>
                    <a:pt x="1219362" y="321432"/>
                  </a:cubicBezTo>
                  <a:cubicBezTo>
                    <a:pt x="1213399" y="327394"/>
                    <a:pt x="1205313" y="330744"/>
                    <a:pt x="1196881" y="330744"/>
                  </a:cubicBezTo>
                  <a:lnTo>
                    <a:pt x="31792" y="330744"/>
                  </a:lnTo>
                  <a:cubicBezTo>
                    <a:pt x="23360" y="330744"/>
                    <a:pt x="15274" y="327394"/>
                    <a:pt x="9312" y="321432"/>
                  </a:cubicBezTo>
                  <a:cubicBezTo>
                    <a:pt x="3349" y="315470"/>
                    <a:pt x="0" y="307384"/>
                    <a:pt x="0" y="298952"/>
                  </a:cubicBezTo>
                  <a:lnTo>
                    <a:pt x="0" y="31792"/>
                  </a:lnTo>
                  <a:cubicBezTo>
                    <a:pt x="0" y="23360"/>
                    <a:pt x="3349" y="15274"/>
                    <a:pt x="9312" y="9312"/>
                  </a:cubicBezTo>
                  <a:cubicBezTo>
                    <a:pt x="15274" y="3349"/>
                    <a:pt x="23360" y="0"/>
                    <a:pt x="31792" y="0"/>
                  </a:cubicBezTo>
                  <a:close/>
                </a:path>
              </a:pathLst>
            </a:custGeom>
            <a:solidFill>
              <a:srgbClr val="007381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00AC8DCC-ACC6-9D4A-1A4B-D7CA6FE38B7F}"/>
                </a:ext>
              </a:extLst>
            </p:cNvPr>
            <p:cNvSpPr txBox="1"/>
            <p:nvPr/>
          </p:nvSpPr>
          <p:spPr>
            <a:xfrm>
              <a:off x="0" y="-38100"/>
              <a:ext cx="1228673" cy="3280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3"/>
                </a:lnSpc>
              </a:pPr>
              <a:endParaRPr sz="1200"/>
            </a:p>
          </p:txBody>
        </p:sp>
      </p:grpSp>
      <p:grpSp>
        <p:nvGrpSpPr>
          <p:cNvPr id="6" name="Group 48">
            <a:extLst>
              <a:ext uri="{FF2B5EF4-FFF2-40B4-BE49-F238E27FC236}">
                <a16:creationId xmlns:a16="http://schemas.microsoft.com/office/drawing/2014/main" id="{3FD6E3EF-63D1-5942-4CAF-795FF396D8E9}"/>
              </a:ext>
            </a:extLst>
          </p:cNvPr>
          <p:cNvGrpSpPr/>
          <p:nvPr/>
        </p:nvGrpSpPr>
        <p:grpSpPr>
          <a:xfrm>
            <a:off x="6650142" y="4311718"/>
            <a:ext cx="5286285" cy="2279748"/>
            <a:chOff x="0" y="0"/>
            <a:chExt cx="1228673" cy="330744"/>
          </a:xfrm>
        </p:grpSpPr>
        <p:sp>
          <p:nvSpPr>
            <p:cNvPr id="7" name="Freeform 49">
              <a:extLst>
                <a:ext uri="{FF2B5EF4-FFF2-40B4-BE49-F238E27FC236}">
                  <a16:creationId xmlns:a16="http://schemas.microsoft.com/office/drawing/2014/main" id="{5999034A-9E9B-CF9C-AB3F-182A9E1BD98B}"/>
                </a:ext>
              </a:extLst>
            </p:cNvPr>
            <p:cNvSpPr/>
            <p:nvPr/>
          </p:nvSpPr>
          <p:spPr>
            <a:xfrm>
              <a:off x="0" y="0"/>
              <a:ext cx="1228673" cy="330744"/>
            </a:xfrm>
            <a:custGeom>
              <a:avLst/>
              <a:gdLst/>
              <a:ahLst/>
              <a:cxnLst/>
              <a:rect l="l" t="t" r="r" b="b"/>
              <a:pathLst>
                <a:path w="1228673" h="330744">
                  <a:moveTo>
                    <a:pt x="31792" y="0"/>
                  </a:moveTo>
                  <a:lnTo>
                    <a:pt x="1196881" y="0"/>
                  </a:lnTo>
                  <a:cubicBezTo>
                    <a:pt x="1214439" y="0"/>
                    <a:pt x="1228673" y="14234"/>
                    <a:pt x="1228673" y="31792"/>
                  </a:cubicBezTo>
                  <a:lnTo>
                    <a:pt x="1228673" y="298952"/>
                  </a:lnTo>
                  <a:cubicBezTo>
                    <a:pt x="1228673" y="307384"/>
                    <a:pt x="1225324" y="315470"/>
                    <a:pt x="1219362" y="321432"/>
                  </a:cubicBezTo>
                  <a:cubicBezTo>
                    <a:pt x="1213399" y="327394"/>
                    <a:pt x="1205313" y="330744"/>
                    <a:pt x="1196881" y="330744"/>
                  </a:cubicBezTo>
                  <a:lnTo>
                    <a:pt x="31792" y="330744"/>
                  </a:lnTo>
                  <a:cubicBezTo>
                    <a:pt x="23360" y="330744"/>
                    <a:pt x="15274" y="327394"/>
                    <a:pt x="9312" y="321432"/>
                  </a:cubicBezTo>
                  <a:cubicBezTo>
                    <a:pt x="3349" y="315470"/>
                    <a:pt x="0" y="307384"/>
                    <a:pt x="0" y="298952"/>
                  </a:cubicBezTo>
                  <a:lnTo>
                    <a:pt x="0" y="31792"/>
                  </a:lnTo>
                  <a:cubicBezTo>
                    <a:pt x="0" y="23360"/>
                    <a:pt x="3349" y="15274"/>
                    <a:pt x="9312" y="9312"/>
                  </a:cubicBezTo>
                  <a:cubicBezTo>
                    <a:pt x="15274" y="3349"/>
                    <a:pt x="23360" y="0"/>
                    <a:pt x="31792" y="0"/>
                  </a:cubicBezTo>
                  <a:close/>
                </a:path>
              </a:pathLst>
            </a:custGeom>
            <a:solidFill>
              <a:srgbClr val="5FC3B1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8" name="TextBox 50">
              <a:extLst>
                <a:ext uri="{FF2B5EF4-FFF2-40B4-BE49-F238E27FC236}">
                  <a16:creationId xmlns:a16="http://schemas.microsoft.com/office/drawing/2014/main" id="{C9959F90-EC62-8BCF-53DF-A5B09FCE0AE2}"/>
                </a:ext>
              </a:extLst>
            </p:cNvPr>
            <p:cNvSpPr txBox="1"/>
            <p:nvPr/>
          </p:nvSpPr>
          <p:spPr>
            <a:xfrm>
              <a:off x="0" y="-38100"/>
              <a:ext cx="1228673" cy="3688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3"/>
                </a:lnSpc>
              </a:pPr>
              <a:endParaRPr sz="1200"/>
            </a:p>
          </p:txBody>
        </p:sp>
      </p:grpSp>
      <p:sp>
        <p:nvSpPr>
          <p:cNvPr id="9" name="TextBox 27">
            <a:extLst>
              <a:ext uri="{FF2B5EF4-FFF2-40B4-BE49-F238E27FC236}">
                <a16:creationId xmlns:a16="http://schemas.microsoft.com/office/drawing/2014/main" id="{8ED3ED26-8BE2-05E9-EFFD-E7AAF19DF954}"/>
              </a:ext>
            </a:extLst>
          </p:cNvPr>
          <p:cNvSpPr txBox="1"/>
          <p:nvPr/>
        </p:nvSpPr>
        <p:spPr>
          <a:xfrm>
            <a:off x="4518592" y="3287266"/>
            <a:ext cx="742576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  <a:latin typeface="Trebuchet MS 1 Bold"/>
                <a:ea typeface="Trebuchet MS 1 Bold"/>
                <a:cs typeface="Trebuchet MS 1 Bold"/>
                <a:sym typeface="Trebuchet MS 1 Bold"/>
              </a:rPr>
              <a:t>Upcoming </a:t>
            </a:r>
            <a:r>
              <a:rPr lang="en-US" sz="4000" b="1">
                <a:solidFill>
                  <a:schemeClr val="bg1"/>
                </a:solidFill>
                <a:latin typeface="Trebuchet MS 1 Bold"/>
                <a:ea typeface="Trebuchet MS 1 Bold"/>
                <a:cs typeface="Trebuchet MS 1 Bold"/>
                <a:sym typeface="Trebuchet MS 1 Bold"/>
              </a:rPr>
              <a:t>Delapré</a:t>
            </a:r>
            <a:r>
              <a:rPr lang="en-US" sz="4000" b="1">
                <a:solidFill>
                  <a:srgbClr val="FFFFFF"/>
                </a:solidFill>
                <a:latin typeface="Trebuchet MS 1 Bold"/>
                <a:ea typeface="Trebuchet MS 1 Bold"/>
                <a:cs typeface="Trebuchet MS 1 Bold"/>
                <a:sym typeface="Trebuchet MS 1 Bold"/>
              </a:rPr>
              <a:t> Community Events</a:t>
            </a:r>
            <a:endParaRPr lang="en-US"/>
          </a:p>
        </p:txBody>
      </p:sp>
      <p:sp>
        <p:nvSpPr>
          <p:cNvPr id="13" name="TextBox 27">
            <a:extLst>
              <a:ext uri="{FF2B5EF4-FFF2-40B4-BE49-F238E27FC236}">
                <a16:creationId xmlns:a16="http://schemas.microsoft.com/office/drawing/2014/main" id="{B5308E45-C475-637E-8C94-20418A12E39F}"/>
              </a:ext>
            </a:extLst>
          </p:cNvPr>
          <p:cNvSpPr txBox="1"/>
          <p:nvPr/>
        </p:nvSpPr>
        <p:spPr>
          <a:xfrm>
            <a:off x="3373120" y="406485"/>
            <a:ext cx="704314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Trebuchet MS 1 Bold"/>
                <a:ea typeface="Trebuchet MS 1 Bold"/>
                <a:cs typeface="Trebuchet MS 1 Bold"/>
                <a:sym typeface="Trebuchet MS 1 Bold"/>
              </a:rPr>
              <a:t>Want to get involved with </a:t>
            </a:r>
            <a:r>
              <a:rPr lang="en-US" sz="4000" b="1" err="1">
                <a:solidFill>
                  <a:schemeClr val="bg1"/>
                </a:solidFill>
                <a:latin typeface="Trebuchet MS 1 Bold"/>
                <a:ea typeface="Trebuchet MS 1 Bold"/>
                <a:cs typeface="Trebuchet MS 1 Bold"/>
                <a:sym typeface="Trebuchet MS 1 Bold"/>
              </a:rPr>
              <a:t>Delapré</a:t>
            </a:r>
            <a:r>
              <a:rPr lang="en-US" sz="4000" b="1">
                <a:solidFill>
                  <a:schemeClr val="bg1"/>
                </a:solidFill>
                <a:latin typeface="Trebuchet MS 1 Bold"/>
                <a:ea typeface="Trebuchet MS 1 Bold"/>
                <a:cs typeface="Trebuchet MS 1 Bold"/>
                <a:sym typeface="Trebuchet MS 1 Bold"/>
              </a:rPr>
              <a:t> Abbey</a:t>
            </a:r>
            <a:r>
              <a:rPr lang="en-US" sz="4000" b="1">
                <a:solidFill>
                  <a:srgbClr val="FFFFFF"/>
                </a:solidFill>
                <a:latin typeface="Trebuchet MS 1 Bold"/>
                <a:ea typeface="Trebuchet MS 1 Bold"/>
                <a:cs typeface="Trebuchet MS 1 Bold"/>
                <a:sym typeface="Trebuchet MS 1 Bold"/>
              </a:rPr>
              <a:t>?</a:t>
            </a:r>
            <a:endParaRPr lang="en-US" sz="4000"/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34F496DF-D698-11F8-3A63-33AC7E1E2592}"/>
              </a:ext>
            </a:extLst>
          </p:cNvPr>
          <p:cNvSpPr txBox="1"/>
          <p:nvPr/>
        </p:nvSpPr>
        <p:spPr>
          <a:xfrm>
            <a:off x="3590065" y="1962728"/>
            <a:ext cx="5262352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GB" sz="2000">
                <a:solidFill>
                  <a:schemeClr val="bg1"/>
                </a:solidFill>
              </a:rPr>
              <a:t>www.volunteerpassport.co.uk</a:t>
            </a:r>
            <a:endParaRPr lang="en-GB" sz="200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ts val="2239"/>
              </a:lnSpc>
            </a:pPr>
            <a:endParaRPr lang="en-GB" sz="200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ts val="2239"/>
              </a:lnSpc>
            </a:pPr>
            <a:r>
              <a:rPr lang="en-GB" sz="20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www.delapreabbey.org/volunteer</a:t>
            </a:r>
            <a:endParaRPr lang="en-GB" sz="2000">
              <a:solidFill>
                <a:schemeClr val="bg1"/>
              </a:solidFill>
            </a:endParaRPr>
          </a:p>
          <a:p>
            <a:pPr>
              <a:lnSpc>
                <a:spcPts val="2239"/>
              </a:lnSpc>
            </a:pPr>
            <a:endParaRPr lang="en-GB" sz="2000">
              <a:solidFill>
                <a:schemeClr val="bg1"/>
              </a:solidFill>
              <a:latin typeface="Trebuchet MS 1"/>
              <a:ea typeface="Trebuchet MS 1"/>
              <a:cs typeface="Trebuchet MS 1"/>
            </a:endParaRPr>
          </a:p>
          <a:p>
            <a:pPr>
              <a:lnSpc>
                <a:spcPts val="2239"/>
              </a:lnSpc>
            </a:pPr>
            <a:r>
              <a:rPr lang="en-GB" sz="2000">
                <a:solidFill>
                  <a:schemeClr val="bg1"/>
                </a:solidFill>
                <a:latin typeface="Trebuchet MS 1"/>
                <a:ea typeface="Trebuchet MS 1"/>
                <a:cs typeface="Trebuchet MS 1"/>
              </a:rPr>
              <a:t>info@delapreabbey.org</a:t>
            </a:r>
          </a:p>
        </p:txBody>
      </p:sp>
      <p:sp>
        <p:nvSpPr>
          <p:cNvPr id="16" name="TextBox 28">
            <a:extLst>
              <a:ext uri="{FF2B5EF4-FFF2-40B4-BE49-F238E27FC236}">
                <a16:creationId xmlns:a16="http://schemas.microsoft.com/office/drawing/2014/main" id="{CAC9F68A-999C-B8B1-603A-A37327BA150C}"/>
              </a:ext>
            </a:extLst>
          </p:cNvPr>
          <p:cNvSpPr txBox="1"/>
          <p:nvPr/>
        </p:nvSpPr>
        <p:spPr>
          <a:xfrm>
            <a:off x="6944552" y="4531469"/>
            <a:ext cx="5262352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GB" sz="2000">
                <a:solidFill>
                  <a:srgbClr val="FFFFFF"/>
                </a:solidFill>
                <a:latin typeface="Trebuchet MS 1"/>
                <a:ea typeface="Trebuchet MS 1"/>
                <a:cs typeface="Trebuchet MS 1"/>
              </a:rPr>
              <a:t>Park Play – Saturday 21</a:t>
            </a:r>
            <a:r>
              <a:rPr lang="en-GB" sz="2000" baseline="30000">
                <a:solidFill>
                  <a:srgbClr val="FFFFFF"/>
                </a:solidFill>
                <a:latin typeface="Trebuchet MS 1"/>
                <a:ea typeface="Trebuchet MS 1"/>
                <a:cs typeface="Trebuchet MS 1"/>
              </a:rPr>
              <a:t>st</a:t>
            </a:r>
            <a:r>
              <a:rPr lang="en-GB" sz="2000">
                <a:solidFill>
                  <a:srgbClr val="FFFFFF"/>
                </a:solidFill>
                <a:latin typeface="Trebuchet MS 1"/>
                <a:ea typeface="Trebuchet MS 1"/>
                <a:cs typeface="Trebuchet MS 1"/>
              </a:rPr>
              <a:t> March</a:t>
            </a:r>
          </a:p>
          <a:p>
            <a:pPr>
              <a:lnSpc>
                <a:spcPts val="2239"/>
              </a:lnSpc>
            </a:pPr>
            <a:r>
              <a:rPr lang="en-GB" sz="2000">
                <a:solidFill>
                  <a:srgbClr val="FFFFFF"/>
                </a:solidFill>
                <a:latin typeface="Trebuchet MS 1"/>
                <a:ea typeface="Trebuchet MS 1"/>
                <a:cs typeface="Trebuchet MS 1"/>
              </a:rPr>
              <a:t>SENDS 4 Dad – Saturday 11</a:t>
            </a:r>
            <a:r>
              <a:rPr lang="en-GB" sz="2000" baseline="30000">
                <a:solidFill>
                  <a:srgbClr val="FFFFFF"/>
                </a:solidFill>
                <a:latin typeface="Trebuchet MS 1"/>
                <a:ea typeface="Trebuchet MS 1"/>
                <a:cs typeface="Trebuchet MS 1"/>
              </a:rPr>
              <a:t>th</a:t>
            </a:r>
            <a:r>
              <a:rPr lang="en-GB" sz="2000">
                <a:solidFill>
                  <a:srgbClr val="FFFFFF"/>
                </a:solidFill>
                <a:latin typeface="Trebuchet MS 1"/>
                <a:ea typeface="Trebuchet MS 1"/>
                <a:cs typeface="Trebuchet MS 1"/>
              </a:rPr>
              <a:t> April</a:t>
            </a:r>
          </a:p>
          <a:p>
            <a:pPr>
              <a:lnSpc>
                <a:spcPts val="2239"/>
              </a:lnSpc>
            </a:pPr>
            <a:r>
              <a:rPr lang="en-GB" sz="2000">
                <a:solidFill>
                  <a:srgbClr val="FFFFFF"/>
                </a:solidFill>
                <a:latin typeface="Trebuchet MS 1"/>
                <a:ea typeface="Trebuchet MS 1"/>
                <a:cs typeface="Trebuchet MS 1"/>
              </a:rPr>
              <a:t>Menopause Meet-Up – Wednesday 15</a:t>
            </a:r>
            <a:r>
              <a:rPr lang="en-GB" sz="2000" baseline="30000">
                <a:solidFill>
                  <a:srgbClr val="FFFFFF"/>
                </a:solidFill>
                <a:latin typeface="Trebuchet MS 1"/>
                <a:ea typeface="Trebuchet MS 1"/>
                <a:cs typeface="Trebuchet MS 1"/>
              </a:rPr>
              <a:t>th</a:t>
            </a:r>
            <a:r>
              <a:rPr lang="en-GB" sz="2000">
                <a:solidFill>
                  <a:srgbClr val="FFFFFF"/>
                </a:solidFill>
                <a:latin typeface="Trebuchet MS 1"/>
                <a:ea typeface="Trebuchet MS 1"/>
                <a:cs typeface="Trebuchet MS 1"/>
              </a:rPr>
              <a:t> April</a:t>
            </a:r>
          </a:p>
          <a:p>
            <a:pPr>
              <a:lnSpc>
                <a:spcPts val="2239"/>
              </a:lnSpc>
            </a:pPr>
            <a:r>
              <a:rPr lang="en-GB" sz="2000">
                <a:solidFill>
                  <a:srgbClr val="FFFFFF"/>
                </a:solidFill>
                <a:latin typeface="Trebuchet MS 1"/>
                <a:ea typeface="Trebuchet MS 1"/>
                <a:cs typeface="Trebuchet MS 1"/>
              </a:rPr>
              <a:t>This Grief Thing – Sunday 19</a:t>
            </a:r>
            <a:r>
              <a:rPr lang="en-GB" sz="2000" baseline="30000">
                <a:solidFill>
                  <a:srgbClr val="FFFFFF"/>
                </a:solidFill>
                <a:latin typeface="Trebuchet MS 1"/>
                <a:ea typeface="Trebuchet MS 1"/>
                <a:cs typeface="Trebuchet MS 1"/>
              </a:rPr>
              <a:t>th</a:t>
            </a:r>
            <a:r>
              <a:rPr lang="en-GB" sz="2000">
                <a:solidFill>
                  <a:srgbClr val="FFFFFF"/>
                </a:solidFill>
                <a:latin typeface="Trebuchet MS 1"/>
                <a:ea typeface="Trebuchet MS 1"/>
                <a:cs typeface="Trebuchet MS 1"/>
              </a:rPr>
              <a:t> April </a:t>
            </a:r>
          </a:p>
          <a:p>
            <a:pPr>
              <a:lnSpc>
                <a:spcPts val="2239"/>
              </a:lnSpc>
            </a:pPr>
            <a:r>
              <a:rPr lang="en-GB" sz="2000">
                <a:solidFill>
                  <a:srgbClr val="FFFFFF"/>
                </a:solidFill>
                <a:latin typeface="Trebuchet MS 1"/>
                <a:ea typeface="Trebuchet MS 1"/>
                <a:cs typeface="Trebuchet MS 1"/>
              </a:rPr>
              <a:t>Abbey Joggers – Thursdays 10:15</a:t>
            </a:r>
          </a:p>
          <a:p>
            <a:pPr>
              <a:lnSpc>
                <a:spcPts val="2239"/>
              </a:lnSpc>
            </a:pPr>
            <a:r>
              <a:rPr lang="en-GB" sz="2000">
                <a:solidFill>
                  <a:srgbClr val="FFFFFF"/>
                </a:solidFill>
                <a:latin typeface="Trebuchet MS 1"/>
                <a:ea typeface="Trebuchet MS 1"/>
                <a:cs typeface="Trebuchet MS 1"/>
              </a:rPr>
              <a:t>Pilates – Mondays 11:00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CD9ACB7-8B69-18F1-4EB5-E08C7FCCEB45}"/>
              </a:ext>
            </a:extLst>
          </p:cNvPr>
          <p:cNvSpPr/>
          <p:nvPr/>
        </p:nvSpPr>
        <p:spPr>
          <a:xfrm>
            <a:off x="-37595" y="-309946"/>
            <a:ext cx="3050368" cy="7370283"/>
          </a:xfrm>
          <a:prstGeom prst="roundRect">
            <a:avLst/>
          </a:prstGeom>
          <a:solidFill>
            <a:srgbClr val="0E6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">
            <a:extLst>
              <a:ext uri="{FF2B5EF4-FFF2-40B4-BE49-F238E27FC236}">
                <a16:creationId xmlns:a16="http://schemas.microsoft.com/office/drawing/2014/main" id="{B456BF1F-595D-C60C-4E9F-1D80ED05B3AA}"/>
              </a:ext>
            </a:extLst>
          </p:cNvPr>
          <p:cNvSpPr/>
          <p:nvPr/>
        </p:nvSpPr>
        <p:spPr>
          <a:xfrm>
            <a:off x="463100" y="417220"/>
            <a:ext cx="2087854" cy="1115405"/>
          </a:xfrm>
          <a:custGeom>
            <a:avLst/>
            <a:gdLst/>
            <a:ahLst/>
            <a:cxnLst/>
            <a:rect l="l" t="t" r="r" b="b"/>
            <a:pathLst>
              <a:path w="6858000" h="3771900">
                <a:moveTo>
                  <a:pt x="0" y="0"/>
                </a:moveTo>
                <a:lnTo>
                  <a:pt x="6858000" y="0"/>
                </a:lnTo>
                <a:lnTo>
                  <a:pt x="6858000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394511-4EAF-2C74-9066-ED656F3B6042}"/>
              </a:ext>
            </a:extLst>
          </p:cNvPr>
          <p:cNvGrpSpPr/>
          <p:nvPr/>
        </p:nvGrpSpPr>
        <p:grpSpPr>
          <a:xfrm>
            <a:off x="689739" y="4641411"/>
            <a:ext cx="1672557" cy="1799369"/>
            <a:chOff x="73399" y="4866142"/>
            <a:chExt cx="1672557" cy="179936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A0FC0BC-DC35-AE9A-B05C-538D5009D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9" y="5338411"/>
              <a:ext cx="1538199" cy="85483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25DBBC4-F67C-4E9B-0109-F4C74466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85" y="4866142"/>
              <a:ext cx="1414613" cy="60423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5C4B934-2C68-11C5-320A-F7D02943B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56" y="6146206"/>
              <a:ext cx="1538200" cy="519305"/>
            </a:xfrm>
            <a:prstGeom prst="rect">
              <a:avLst/>
            </a:prstGeom>
          </p:spPr>
        </p:pic>
      </p:grpSp>
      <p:sp>
        <p:nvSpPr>
          <p:cNvPr id="33" name="TextBox 12">
            <a:extLst>
              <a:ext uri="{FF2B5EF4-FFF2-40B4-BE49-F238E27FC236}">
                <a16:creationId xmlns:a16="http://schemas.microsoft.com/office/drawing/2014/main" id="{458F296B-649E-5F37-FF9B-BC9970915225}"/>
              </a:ext>
            </a:extLst>
          </p:cNvPr>
          <p:cNvSpPr txBox="1"/>
          <p:nvPr/>
        </p:nvSpPr>
        <p:spPr>
          <a:xfrm>
            <a:off x="322456" y="2216589"/>
            <a:ext cx="2359350" cy="17571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ts val="7218"/>
              </a:lnSpc>
            </a:pPr>
            <a:r>
              <a:rPr lang="en-US" sz="4800" b="1" spc="-15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378855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990ECE-3173-B2E7-3A00-241C5C335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8FA4745-5961-8836-A1FB-6D547DFFC31F}"/>
              </a:ext>
            </a:extLst>
          </p:cNvPr>
          <p:cNvSpPr/>
          <p:nvPr/>
        </p:nvSpPr>
        <p:spPr>
          <a:xfrm>
            <a:off x="244005" y="120546"/>
            <a:ext cx="2580640" cy="1417320"/>
          </a:xfrm>
          <a:custGeom>
            <a:avLst/>
            <a:gdLst/>
            <a:ahLst/>
            <a:cxnLst/>
            <a:rect l="l" t="t" r="r" b="b"/>
            <a:pathLst>
              <a:path w="6858000" h="3771900">
                <a:moveTo>
                  <a:pt x="0" y="0"/>
                </a:moveTo>
                <a:lnTo>
                  <a:pt x="6858000" y="0"/>
                </a:lnTo>
                <a:lnTo>
                  <a:pt x="6858000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7EFD5B1-BCE0-995B-3035-128EC9EB6F93}"/>
              </a:ext>
            </a:extLst>
          </p:cNvPr>
          <p:cNvSpPr/>
          <p:nvPr/>
        </p:nvSpPr>
        <p:spPr>
          <a:xfrm>
            <a:off x="6260466" y="0"/>
            <a:ext cx="5931534" cy="3923414"/>
          </a:xfrm>
          <a:custGeom>
            <a:avLst/>
            <a:gdLst/>
            <a:ahLst/>
            <a:cxnLst/>
            <a:rect l="l" t="t" r="r" b="b"/>
            <a:pathLst>
              <a:path w="8897301" h="5885121">
                <a:moveTo>
                  <a:pt x="0" y="0"/>
                </a:moveTo>
                <a:lnTo>
                  <a:pt x="8897301" y="0"/>
                </a:lnTo>
                <a:lnTo>
                  <a:pt x="8897301" y="5885121"/>
                </a:lnTo>
                <a:lnTo>
                  <a:pt x="0" y="58851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8351243-2E41-AF3B-94BC-C791C9F5C55F}"/>
              </a:ext>
            </a:extLst>
          </p:cNvPr>
          <p:cNvSpPr/>
          <p:nvPr/>
        </p:nvSpPr>
        <p:spPr>
          <a:xfrm flipH="1">
            <a:off x="8120616" y="3855417"/>
            <a:ext cx="3733800" cy="2781300"/>
          </a:xfrm>
          <a:custGeom>
            <a:avLst/>
            <a:gdLst/>
            <a:ahLst/>
            <a:cxnLst/>
            <a:rect l="l" t="t" r="r" b="b"/>
            <a:pathLst>
              <a:path w="5600700" h="4171950">
                <a:moveTo>
                  <a:pt x="5600700" y="0"/>
                </a:moveTo>
                <a:lnTo>
                  <a:pt x="0" y="0"/>
                </a:lnTo>
                <a:lnTo>
                  <a:pt x="0" y="4171950"/>
                </a:lnTo>
                <a:lnTo>
                  <a:pt x="5600700" y="4171950"/>
                </a:lnTo>
                <a:lnTo>
                  <a:pt x="5600700" y="0"/>
                </a:lnTo>
                <a:close/>
              </a:path>
            </a:pathLst>
          </a:custGeom>
          <a:blipFill>
            <a:blip r:embed="rId5"/>
            <a:stretch>
              <a:fillRect b="-152"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4FBF7F-7529-2EF5-4418-7B5456895E31}"/>
              </a:ext>
            </a:extLst>
          </p:cNvPr>
          <p:cNvGrpSpPr/>
          <p:nvPr/>
        </p:nvGrpSpPr>
        <p:grpSpPr>
          <a:xfrm>
            <a:off x="429100" y="1955893"/>
            <a:ext cx="8013860" cy="2267287"/>
            <a:chOff x="609600" y="639870"/>
            <a:chExt cx="8773809" cy="2198348"/>
          </a:xfrm>
        </p:grpSpPr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1BFF0828-0781-A8CE-3047-546186C582F6}"/>
                </a:ext>
              </a:extLst>
            </p:cNvPr>
            <p:cNvSpPr txBox="1"/>
            <p:nvPr/>
          </p:nvSpPr>
          <p:spPr>
            <a:xfrm>
              <a:off x="609600" y="639870"/>
              <a:ext cx="8773809" cy="21983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3200" b="1" spc="-4">
                  <a:solidFill>
                    <a:srgbClr val="67C5B3"/>
                  </a:solidFill>
                  <a:latin typeface="Trebuchet MS"/>
                  <a:ea typeface="Trebuchet MS 1 Bold"/>
                  <a:cs typeface="Trebuchet MS 1 Bold"/>
                  <a:sym typeface="Trebuchet MS 1 Bold"/>
                </a:rPr>
                <a:t>Welcome to the NASP's Green Social Prescribing Process Journey Collection</a:t>
              </a:r>
              <a:endParaRPr lang="en-US" sz="3200" b="1" spc="-4">
                <a:solidFill>
                  <a:srgbClr val="67C5B3"/>
                </a:solidFill>
                <a:latin typeface="Trebuchet MS"/>
                <a:ea typeface="Trebuchet MS 1 Bold"/>
                <a:cs typeface="Trebuchet MS 1 Bold"/>
              </a:endParaRPr>
            </a:p>
            <a:p>
              <a:pPr>
                <a:lnSpc>
                  <a:spcPts val="4964"/>
                </a:lnSpc>
              </a:pPr>
              <a:endParaRPr lang="en-US" sz="4550" b="1" spc="-4">
                <a:solidFill>
                  <a:srgbClr val="67C5B3"/>
                </a:solidFill>
                <a:latin typeface="Trebuchet MS"/>
                <a:ea typeface="Trebuchet MS 1"/>
                <a:cs typeface="Trebuchet MS 1"/>
              </a:endParaRPr>
            </a:p>
            <a:p>
              <a:pPr>
                <a:lnSpc>
                  <a:spcPts val="5036"/>
                </a:lnSpc>
              </a:pPr>
              <a:endParaRPr lang="en-US" sz="4596" spc="-4">
                <a:solidFill>
                  <a:srgbClr val="FFFFFF"/>
                </a:solidFill>
                <a:latin typeface="Trebuchet MS 1"/>
                <a:ea typeface="Trebuchet MS 1"/>
                <a:cs typeface="Trebuchet MS 1"/>
                <a:sym typeface="Trebuchet MS 1"/>
              </a:endParaRP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198406B5-FA1F-F9F4-AFB1-F5D8E238C02B}"/>
                </a:ext>
              </a:extLst>
            </p:cNvPr>
            <p:cNvSpPr txBox="1"/>
            <p:nvPr/>
          </p:nvSpPr>
          <p:spPr>
            <a:xfrm>
              <a:off x="609600" y="713962"/>
              <a:ext cx="7735886" cy="13478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534"/>
                </a:lnSpc>
                <a:spcBef>
                  <a:spcPct val="0"/>
                </a:spcBef>
              </a:pPr>
              <a:endParaRPr lang="en-US" sz="4800" spc="-106">
                <a:solidFill>
                  <a:schemeClr val="bg1"/>
                </a:solidFill>
                <a:latin typeface="Trebuchet MS 1"/>
                <a:ea typeface="Trebuchet MS 1"/>
                <a:cs typeface="Trebuchet MS 1"/>
                <a:sym typeface="Trebuchet MS 1"/>
              </a:endParaRPr>
            </a:p>
            <a:p>
              <a:pPr>
                <a:lnSpc>
                  <a:spcPts val="3534"/>
                </a:lnSpc>
                <a:spcBef>
                  <a:spcPct val="0"/>
                </a:spcBef>
              </a:pPr>
              <a:endParaRPr lang="en-US" sz="4800" spc="-106">
                <a:solidFill>
                  <a:schemeClr val="bg1"/>
                </a:solidFill>
                <a:latin typeface="Trebuchet MS 1"/>
                <a:ea typeface="Trebuchet MS 1"/>
                <a:cs typeface="Trebuchet MS 1"/>
                <a:sym typeface="Trebuchet MS 1"/>
              </a:endParaRPr>
            </a:p>
            <a:p>
              <a:pPr>
                <a:spcBef>
                  <a:spcPct val="0"/>
                </a:spcBef>
              </a:pPr>
              <a:r>
                <a:rPr lang="en-GB" sz="3200" spc="-106">
                  <a:solidFill>
                    <a:schemeClr val="bg1"/>
                  </a:solidFill>
                  <a:latin typeface="Trebuchet MS"/>
                </a:rPr>
                <a:t>Housekeeping</a:t>
              </a:r>
            </a:p>
          </p:txBody>
        </p:sp>
      </p:grpSp>
      <p:sp>
        <p:nvSpPr>
          <p:cNvPr id="9" name="TextBox 6">
            <a:extLst>
              <a:ext uri="{FF2B5EF4-FFF2-40B4-BE49-F238E27FC236}">
                <a16:creationId xmlns:a16="http://schemas.microsoft.com/office/drawing/2014/main" id="{A3242E33-E16E-1D4B-2D70-E617380D90F8}"/>
              </a:ext>
            </a:extLst>
          </p:cNvPr>
          <p:cNvSpPr txBox="1"/>
          <p:nvPr/>
        </p:nvSpPr>
        <p:spPr>
          <a:xfrm>
            <a:off x="424092" y="3091060"/>
            <a:ext cx="7591269" cy="3034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34"/>
              </a:lnSpc>
              <a:spcBef>
                <a:spcPct val="0"/>
              </a:spcBef>
            </a:pPr>
            <a:endParaRPr lang="en-US" sz="4800" spc="-106">
              <a:solidFill>
                <a:schemeClr val="bg1"/>
              </a:solidFill>
              <a:latin typeface="Trebuchet MS 1"/>
              <a:ea typeface="Trebuchet MS 1"/>
              <a:cs typeface="Trebuchet MS 1"/>
              <a:sym typeface="Trebuchet MS 1"/>
            </a:endParaRPr>
          </a:p>
          <a:p>
            <a:r>
              <a:rPr lang="en-GB" sz="2400" spc="-106">
                <a:solidFill>
                  <a:schemeClr val="bg1"/>
                </a:solidFill>
                <a:latin typeface="Trebuchet MS"/>
              </a:rPr>
              <a:t>This is an interactive tutorial; there will be a discussion at the end, please enter questions into the Q&amp;A feature.</a:t>
            </a:r>
            <a:endParaRPr lang="en-US" sz="2400" spc="-106">
              <a:solidFill>
                <a:schemeClr val="bg1"/>
              </a:solidFill>
              <a:latin typeface="Trebuchet MS"/>
            </a:endParaRPr>
          </a:p>
          <a:p>
            <a:r>
              <a:rPr lang="en-GB" sz="2400" spc="-106">
                <a:solidFill>
                  <a:schemeClr val="bg1"/>
                </a:solidFill>
                <a:latin typeface="Trebuchet MS"/>
              </a:rPr>
              <a:t>Please introduce yourself in the chat.</a:t>
            </a:r>
            <a:endParaRPr lang="en-US" sz="2400" spc="-106">
              <a:solidFill>
                <a:schemeClr val="bg1"/>
              </a:solidFill>
              <a:latin typeface="Trebuchet MS"/>
            </a:endParaRPr>
          </a:p>
          <a:p>
            <a:r>
              <a:rPr lang="en-GB" sz="2400" spc="-106">
                <a:solidFill>
                  <a:schemeClr val="bg1"/>
                </a:solidFill>
                <a:latin typeface="Trebuchet MS"/>
              </a:rPr>
              <a:t>The session will be recorded &amp; slides will be shared.</a:t>
            </a:r>
            <a:endParaRPr lang="en-US" sz="2400" spc="-106">
              <a:solidFill>
                <a:schemeClr val="bg1"/>
              </a:solidFill>
              <a:latin typeface="Trebuchet MS"/>
            </a:endParaRPr>
          </a:p>
          <a:p>
            <a:r>
              <a:rPr lang="en-GB" sz="2400" spc="-106">
                <a:solidFill>
                  <a:schemeClr val="bg1"/>
                </a:solidFill>
                <a:latin typeface="Trebuchet MS"/>
              </a:rPr>
              <a:t>Captions are available.</a:t>
            </a:r>
          </a:p>
          <a:p>
            <a:r>
              <a:rPr lang="en-GB" sz="2400" spc="-106">
                <a:solidFill>
                  <a:schemeClr val="bg1"/>
                </a:solidFill>
                <a:latin typeface="Trebuchet MS"/>
              </a:rPr>
              <a:t>There will be a quick poll at the end, we’d love to hear your thoughts.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12" name="Picture 11" descr="A screen shot of a phone&#10;&#10;AI-generated content may be incorrect.">
            <a:extLst>
              <a:ext uri="{FF2B5EF4-FFF2-40B4-BE49-F238E27FC236}">
                <a16:creationId xmlns:a16="http://schemas.microsoft.com/office/drawing/2014/main" id="{624BC564-B25A-C521-3048-1D4868A3C9B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47" r="1770"/>
          <a:stretch>
            <a:fillRect/>
          </a:stretch>
        </p:blipFill>
        <p:spPr>
          <a:xfrm>
            <a:off x="7165121" y="101297"/>
            <a:ext cx="5026879" cy="848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8DD1B0-E7B6-F32C-F9D7-DB9BA7A30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58" y="683259"/>
            <a:ext cx="1538199" cy="8548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9B8061-B34B-261F-3E43-A877F88B6F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45" y="772758"/>
            <a:ext cx="1414613" cy="604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FB0F9F-8647-3B05-C492-E064BB6A43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93" y="815222"/>
            <a:ext cx="1538200" cy="51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23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D43BEF-31EE-7944-12F6-66730F4E5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>
            <a:extLst>
              <a:ext uri="{FF2B5EF4-FFF2-40B4-BE49-F238E27FC236}">
                <a16:creationId xmlns:a16="http://schemas.microsoft.com/office/drawing/2014/main" id="{B24D6CC7-6CCD-D7CC-097D-15761F07B605}"/>
              </a:ext>
            </a:extLst>
          </p:cNvPr>
          <p:cNvSpPr/>
          <p:nvPr/>
        </p:nvSpPr>
        <p:spPr>
          <a:xfrm>
            <a:off x="7480452" y="0"/>
            <a:ext cx="4785489" cy="3050368"/>
          </a:xfrm>
          <a:custGeom>
            <a:avLst/>
            <a:gdLst/>
            <a:ahLst/>
            <a:cxnLst/>
            <a:rect l="l" t="t" r="r" b="b"/>
            <a:pathLst>
              <a:path w="8897301" h="5885121">
                <a:moveTo>
                  <a:pt x="0" y="0"/>
                </a:moveTo>
                <a:lnTo>
                  <a:pt x="8897301" y="0"/>
                </a:lnTo>
                <a:lnTo>
                  <a:pt x="8897301" y="5885121"/>
                </a:lnTo>
                <a:lnTo>
                  <a:pt x="0" y="588512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23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01857BA-326B-46BD-BFF4-740617CC8B53}"/>
              </a:ext>
            </a:extLst>
          </p:cNvPr>
          <p:cNvSpPr/>
          <p:nvPr/>
        </p:nvSpPr>
        <p:spPr>
          <a:xfrm>
            <a:off x="-37595" y="-309946"/>
            <a:ext cx="3050368" cy="7370283"/>
          </a:xfrm>
          <a:prstGeom prst="roundRect">
            <a:avLst/>
          </a:prstGeom>
          <a:solidFill>
            <a:srgbClr val="0E6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CCE17737-C02E-8D39-F6D6-90DD0AC35EC3}"/>
              </a:ext>
            </a:extLst>
          </p:cNvPr>
          <p:cNvSpPr txBox="1"/>
          <p:nvPr/>
        </p:nvSpPr>
        <p:spPr>
          <a:xfrm rot="16200000">
            <a:off x="443047" y="3860490"/>
            <a:ext cx="6429845" cy="5459258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481"/>
              </a:lnSpc>
            </a:pPr>
            <a:endParaRPr sz="1200"/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29705B47-1958-0647-183B-84F1B6193935}"/>
              </a:ext>
            </a:extLst>
          </p:cNvPr>
          <p:cNvSpPr txBox="1"/>
          <p:nvPr/>
        </p:nvSpPr>
        <p:spPr>
          <a:xfrm>
            <a:off x="338681" y="2344360"/>
            <a:ext cx="2167258" cy="17571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ts val="7218"/>
              </a:lnSpc>
            </a:pPr>
            <a:r>
              <a:rPr lang="en-US" sz="4800" b="1" spc="-15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Today’s Agenda</a:t>
            </a: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6DFB23B5-F5FE-3532-213E-D4CD4BE14E44}"/>
              </a:ext>
            </a:extLst>
          </p:cNvPr>
          <p:cNvSpPr/>
          <p:nvPr/>
        </p:nvSpPr>
        <p:spPr>
          <a:xfrm flipH="1">
            <a:off x="2719674" y="1938969"/>
            <a:ext cx="4595" cy="3087913"/>
          </a:xfrm>
          <a:prstGeom prst="line">
            <a:avLst/>
          </a:prstGeom>
          <a:ln w="38100" cap="flat">
            <a:solidFill>
              <a:srgbClr val="5FC3B1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GB" sz="2600"/>
          </a:p>
        </p:txBody>
      </p:sp>
      <p:sp>
        <p:nvSpPr>
          <p:cNvPr id="45" name="TextBox 17">
            <a:extLst>
              <a:ext uri="{FF2B5EF4-FFF2-40B4-BE49-F238E27FC236}">
                <a16:creationId xmlns:a16="http://schemas.microsoft.com/office/drawing/2014/main" id="{C0E52F69-B51A-C777-CBE8-3BF9506F5919}"/>
              </a:ext>
            </a:extLst>
          </p:cNvPr>
          <p:cNvSpPr txBox="1"/>
          <p:nvPr/>
        </p:nvSpPr>
        <p:spPr>
          <a:xfrm>
            <a:off x="4999996" y="720947"/>
            <a:ext cx="7862652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7"/>
              </a:lnSpc>
              <a:spcBef>
                <a:spcPct val="0"/>
              </a:spcBef>
            </a:pPr>
            <a:endParaRPr lang="en-US" sz="2600">
              <a:solidFill>
                <a:schemeClr val="bg1"/>
              </a:solidFill>
              <a:latin typeface="Trebuchet MS" panose="020B0603020202020204" pitchFamily="34" charset="0"/>
              <a:ea typeface="Public Sans"/>
              <a:cs typeface="Public Sans"/>
              <a:sym typeface="Public Sans"/>
            </a:endParaRPr>
          </a:p>
        </p:txBody>
      </p:sp>
      <p:sp>
        <p:nvSpPr>
          <p:cNvPr id="46" name="TextBox 19">
            <a:extLst>
              <a:ext uri="{FF2B5EF4-FFF2-40B4-BE49-F238E27FC236}">
                <a16:creationId xmlns:a16="http://schemas.microsoft.com/office/drawing/2014/main" id="{2498C369-994A-FB3A-FB25-634758D0A76E}"/>
              </a:ext>
            </a:extLst>
          </p:cNvPr>
          <p:cNvSpPr txBox="1"/>
          <p:nvPr/>
        </p:nvSpPr>
        <p:spPr>
          <a:xfrm>
            <a:off x="3440243" y="483884"/>
            <a:ext cx="7862652" cy="6514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GB" sz="4000" b="1">
                <a:solidFill>
                  <a:schemeClr val="bg1"/>
                </a:solidFill>
                <a:latin typeface="Trebuchet MS"/>
              </a:rPr>
              <a:t>12:05pm:</a:t>
            </a:r>
            <a:r>
              <a:rPr lang="en-GB" sz="4000">
                <a:solidFill>
                  <a:schemeClr val="bg1"/>
                </a:solidFill>
                <a:latin typeface="Trebuchet MS"/>
              </a:rPr>
              <a:t> </a:t>
            </a:r>
            <a:endParaRPr lang="en-US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GB" sz="4000">
                <a:solidFill>
                  <a:schemeClr val="bg1"/>
                </a:solidFill>
                <a:latin typeface="Trebuchet MS"/>
                <a:ea typeface="+mn-lt"/>
                <a:cs typeface="+mn-lt"/>
              </a:rPr>
              <a:t>Delapré Abbey, University of Northampton and Active Quarter: Process</a:t>
            </a:r>
            <a:r>
              <a:rPr lang="en-GB" sz="4000">
                <a:solidFill>
                  <a:schemeClr val="bg1"/>
                </a:solidFill>
                <a:latin typeface="Trebuchet MS"/>
              </a:rPr>
              <a:t> Journey</a:t>
            </a:r>
            <a:endParaRPr lang="en-GB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br>
              <a:rPr lang="en-GB" sz="4000">
                <a:latin typeface="Trebuchet MS" panose="020B0603020202020204" pitchFamily="34" charset="0"/>
              </a:rPr>
            </a:br>
            <a:r>
              <a:rPr lang="en-GB" sz="4000" b="1">
                <a:solidFill>
                  <a:schemeClr val="bg1"/>
                </a:solidFill>
                <a:latin typeface="Trebuchet MS"/>
              </a:rPr>
              <a:t>12:35pm: </a:t>
            </a:r>
          </a:p>
          <a:p>
            <a:pPr>
              <a:spcBef>
                <a:spcPct val="0"/>
              </a:spcBef>
            </a:pPr>
            <a:r>
              <a:rPr lang="en-GB" sz="4000">
                <a:solidFill>
                  <a:schemeClr val="bg1"/>
                </a:solidFill>
                <a:latin typeface="Trebuchet MS"/>
              </a:rPr>
              <a:t>Wider Discussion &amp; Questions</a:t>
            </a:r>
            <a:endParaRPr lang="en-GB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br>
              <a:rPr lang="en-GB" sz="4000">
                <a:latin typeface="Trebuchet MS" panose="020B0603020202020204" pitchFamily="34" charset="0"/>
              </a:rPr>
            </a:br>
            <a:r>
              <a:rPr lang="en-GB" sz="4000" b="1">
                <a:solidFill>
                  <a:schemeClr val="bg1"/>
                </a:solidFill>
                <a:latin typeface="Trebuchet MS"/>
              </a:rPr>
              <a:t>12:55pm:</a:t>
            </a:r>
            <a:r>
              <a:rPr lang="en-GB" sz="4000">
                <a:solidFill>
                  <a:schemeClr val="bg1"/>
                </a:solidFill>
                <a:latin typeface="Trebuchet MS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GB" sz="4000">
                <a:solidFill>
                  <a:schemeClr val="bg1"/>
                </a:solidFill>
                <a:latin typeface="Trebuchet MS"/>
              </a:rPr>
              <a:t>Close &amp; Poll</a:t>
            </a:r>
            <a:endParaRPr lang="en-GB">
              <a:solidFill>
                <a:schemeClr val="bg1"/>
              </a:solidFill>
            </a:endParaRPr>
          </a:p>
          <a:p>
            <a:pPr algn="l">
              <a:lnSpc>
                <a:spcPts val="2787"/>
              </a:lnSpc>
              <a:spcBef>
                <a:spcPct val="0"/>
              </a:spcBef>
            </a:pPr>
            <a:endParaRPr lang="en-US" sz="2600">
              <a:solidFill>
                <a:schemeClr val="bg1"/>
              </a:solidFill>
              <a:latin typeface="Trebuchet MS" panose="020B0603020202020204" pitchFamily="34" charset="0"/>
              <a:ea typeface="Public Sans"/>
              <a:cs typeface="Public Sans"/>
              <a:sym typeface="Public Sans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4CCC984B-8E9F-9AFA-B855-A70EA6A3E502}"/>
              </a:ext>
            </a:extLst>
          </p:cNvPr>
          <p:cNvSpPr/>
          <p:nvPr/>
        </p:nvSpPr>
        <p:spPr>
          <a:xfrm>
            <a:off x="7847971" y="5528624"/>
            <a:ext cx="1670886" cy="906776"/>
          </a:xfrm>
          <a:custGeom>
            <a:avLst/>
            <a:gdLst/>
            <a:ahLst/>
            <a:cxnLst/>
            <a:rect l="l" t="t" r="r" b="b"/>
            <a:pathLst>
              <a:path w="6858000" h="3771900">
                <a:moveTo>
                  <a:pt x="0" y="0"/>
                </a:moveTo>
                <a:lnTo>
                  <a:pt x="6858000" y="0"/>
                </a:lnTo>
                <a:lnTo>
                  <a:pt x="6858000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8C825B-784D-D83A-37A1-40DB5FDDCD32}"/>
              </a:ext>
            </a:extLst>
          </p:cNvPr>
          <p:cNvGrpSpPr/>
          <p:nvPr/>
        </p:nvGrpSpPr>
        <p:grpSpPr>
          <a:xfrm>
            <a:off x="10227045" y="4750304"/>
            <a:ext cx="1492615" cy="1685096"/>
            <a:chOff x="73399" y="4866142"/>
            <a:chExt cx="1672557" cy="17993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665BDF-21C2-8F66-639A-1F600F30E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9" y="5338411"/>
              <a:ext cx="1538199" cy="85483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3F04B42-818F-7DE8-4A86-350186530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85" y="4866142"/>
              <a:ext cx="1414613" cy="60423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DF4CB17-B616-B9F9-F6BF-5C94DF122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56" y="6146206"/>
              <a:ext cx="1538200" cy="519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877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46874D-BF4A-CBE7-F1D7-F43FE66B6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61EC10-5AB0-C4B5-6767-3A1CD2775195}"/>
              </a:ext>
            </a:extLst>
          </p:cNvPr>
          <p:cNvSpPr/>
          <p:nvPr/>
        </p:nvSpPr>
        <p:spPr>
          <a:xfrm>
            <a:off x="-37595" y="-309946"/>
            <a:ext cx="3050368" cy="7370283"/>
          </a:xfrm>
          <a:prstGeom prst="roundRect">
            <a:avLst/>
          </a:prstGeom>
          <a:solidFill>
            <a:srgbClr val="0E6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5335C1E7-EEAC-7792-7D3E-8E8A5BF4A24B}"/>
              </a:ext>
            </a:extLst>
          </p:cNvPr>
          <p:cNvSpPr txBox="1"/>
          <p:nvPr/>
        </p:nvSpPr>
        <p:spPr>
          <a:xfrm rot="16200000">
            <a:off x="443047" y="3860490"/>
            <a:ext cx="6429845" cy="5459258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481"/>
              </a:lnSpc>
            </a:pPr>
            <a:endParaRPr sz="1200"/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484D9528-E1FB-BEFC-A2A5-DC83D592E743}"/>
              </a:ext>
            </a:extLst>
          </p:cNvPr>
          <p:cNvSpPr txBox="1"/>
          <p:nvPr/>
        </p:nvSpPr>
        <p:spPr>
          <a:xfrm>
            <a:off x="3143387" y="1309522"/>
            <a:ext cx="8941759" cy="517064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 sz="4800" b="1">
                <a:solidFill>
                  <a:schemeClr val="bg1"/>
                </a:solidFill>
                <a:latin typeface="Trebuchet MS"/>
              </a:rPr>
              <a:t>Richard Clinton</a:t>
            </a:r>
            <a:endParaRPr lang="en-GB" sz="4800" b="1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GB" sz="4800" b="1">
                <a:solidFill>
                  <a:schemeClr val="bg1"/>
                </a:solidFill>
                <a:latin typeface="Trebuchet MS"/>
              </a:rPr>
              <a:t>CEO, </a:t>
            </a:r>
            <a:r>
              <a:rPr lang="en-GB" sz="4800" b="1" i="1">
                <a:solidFill>
                  <a:schemeClr val="bg1"/>
                </a:solidFill>
                <a:latin typeface="Trebuchet MS"/>
              </a:rPr>
              <a:t>Delapré Abbey</a:t>
            </a:r>
          </a:p>
          <a:p>
            <a:endParaRPr lang="en-GB" sz="4800" b="1" i="1">
              <a:solidFill>
                <a:schemeClr val="bg1"/>
              </a:solidFill>
              <a:latin typeface="Trebuchet MS"/>
            </a:endParaRPr>
          </a:p>
          <a:p>
            <a:r>
              <a:rPr lang="en-GB" sz="4800" b="1">
                <a:solidFill>
                  <a:schemeClr val="bg1"/>
                </a:solidFill>
                <a:latin typeface="Trebuchet MS"/>
              </a:rPr>
              <a:t>Dr Declan Ryan</a:t>
            </a:r>
            <a:endParaRPr lang="en-GB" sz="4800" b="1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GB" sz="4800" b="1">
                <a:solidFill>
                  <a:schemeClr val="bg1"/>
                </a:solidFill>
                <a:latin typeface="Trebuchet MS"/>
              </a:rPr>
              <a:t>Associate Professor, </a:t>
            </a:r>
            <a:r>
              <a:rPr lang="en-GB" sz="4800" b="1" i="1">
                <a:solidFill>
                  <a:schemeClr val="bg1"/>
                </a:solidFill>
                <a:latin typeface="Trebuchet MS"/>
              </a:rPr>
              <a:t>University of Northampton</a:t>
            </a:r>
            <a:endParaRPr lang="en-GB" sz="4800" b="1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en-GB" sz="4800" b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8" name="Freeform 2">
            <a:extLst>
              <a:ext uri="{FF2B5EF4-FFF2-40B4-BE49-F238E27FC236}">
                <a16:creationId xmlns:a16="http://schemas.microsoft.com/office/drawing/2014/main" id="{A924818E-0E2D-B61E-1FBD-1DB22DF6A2BF}"/>
              </a:ext>
            </a:extLst>
          </p:cNvPr>
          <p:cNvSpPr/>
          <p:nvPr/>
        </p:nvSpPr>
        <p:spPr>
          <a:xfrm>
            <a:off x="463100" y="1544112"/>
            <a:ext cx="2087854" cy="1115405"/>
          </a:xfrm>
          <a:custGeom>
            <a:avLst/>
            <a:gdLst/>
            <a:ahLst/>
            <a:cxnLst/>
            <a:rect l="l" t="t" r="r" b="b"/>
            <a:pathLst>
              <a:path w="6858000" h="3771900">
                <a:moveTo>
                  <a:pt x="0" y="0"/>
                </a:moveTo>
                <a:lnTo>
                  <a:pt x="6858000" y="0"/>
                </a:lnTo>
                <a:lnTo>
                  <a:pt x="6858000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4D65EB-0BF3-F571-07A3-C6A96833D836}"/>
              </a:ext>
            </a:extLst>
          </p:cNvPr>
          <p:cNvGrpSpPr/>
          <p:nvPr/>
        </p:nvGrpSpPr>
        <p:grpSpPr>
          <a:xfrm>
            <a:off x="694635" y="3514519"/>
            <a:ext cx="1672557" cy="1799369"/>
            <a:chOff x="73399" y="4866142"/>
            <a:chExt cx="1672557" cy="17993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2C9A1D1-837C-3164-3834-BFDBD9064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9" y="5338411"/>
              <a:ext cx="1538199" cy="85483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DAE53E-2ED7-8B07-CFD6-B3D5F0BE1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85" y="4866142"/>
              <a:ext cx="1414613" cy="60423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F1CFCA-7199-7423-25ED-5B22C43E8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56" y="6146206"/>
              <a:ext cx="1538200" cy="519305"/>
            </a:xfrm>
            <a:prstGeom prst="rect">
              <a:avLst/>
            </a:prstGeom>
          </p:spPr>
        </p:pic>
      </p:grpSp>
      <p:sp>
        <p:nvSpPr>
          <p:cNvPr id="5" name="Freeform 3">
            <a:extLst>
              <a:ext uri="{FF2B5EF4-FFF2-40B4-BE49-F238E27FC236}">
                <a16:creationId xmlns:a16="http://schemas.microsoft.com/office/drawing/2014/main" id="{BAD5C47C-7C6C-9A87-A212-7E42DE044D0F}"/>
              </a:ext>
            </a:extLst>
          </p:cNvPr>
          <p:cNvSpPr/>
          <p:nvPr/>
        </p:nvSpPr>
        <p:spPr>
          <a:xfrm>
            <a:off x="7480452" y="0"/>
            <a:ext cx="4785489" cy="3050368"/>
          </a:xfrm>
          <a:custGeom>
            <a:avLst/>
            <a:gdLst/>
            <a:ahLst/>
            <a:cxnLst/>
            <a:rect l="l" t="t" r="r" b="b"/>
            <a:pathLst>
              <a:path w="8897301" h="5885121">
                <a:moveTo>
                  <a:pt x="0" y="0"/>
                </a:moveTo>
                <a:lnTo>
                  <a:pt x="8897301" y="0"/>
                </a:lnTo>
                <a:lnTo>
                  <a:pt x="8897301" y="5885121"/>
                </a:lnTo>
                <a:lnTo>
                  <a:pt x="0" y="588512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>
              <a:alphaModFix amt="23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317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01F36E-BCD3-BC3D-234F-7FD6AA498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>
            <a:extLst>
              <a:ext uri="{FF2B5EF4-FFF2-40B4-BE49-F238E27FC236}">
                <a16:creationId xmlns:a16="http://schemas.microsoft.com/office/drawing/2014/main" id="{E5A45AF3-F319-0214-7E6E-3D0E9EDE1261}"/>
              </a:ext>
            </a:extLst>
          </p:cNvPr>
          <p:cNvSpPr/>
          <p:nvPr/>
        </p:nvSpPr>
        <p:spPr>
          <a:xfrm>
            <a:off x="7480452" y="0"/>
            <a:ext cx="4785489" cy="3050368"/>
          </a:xfrm>
          <a:custGeom>
            <a:avLst/>
            <a:gdLst/>
            <a:ahLst/>
            <a:cxnLst/>
            <a:rect l="l" t="t" r="r" b="b"/>
            <a:pathLst>
              <a:path w="8897301" h="5885121">
                <a:moveTo>
                  <a:pt x="0" y="0"/>
                </a:moveTo>
                <a:lnTo>
                  <a:pt x="8897301" y="0"/>
                </a:lnTo>
                <a:lnTo>
                  <a:pt x="8897301" y="5885121"/>
                </a:lnTo>
                <a:lnTo>
                  <a:pt x="0" y="588512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23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6F7C9D-587A-2E3B-C3D2-4365424459D5}"/>
              </a:ext>
            </a:extLst>
          </p:cNvPr>
          <p:cNvSpPr/>
          <p:nvPr/>
        </p:nvSpPr>
        <p:spPr>
          <a:xfrm>
            <a:off x="-37595" y="-309946"/>
            <a:ext cx="3050368" cy="7370283"/>
          </a:xfrm>
          <a:prstGeom prst="roundRect">
            <a:avLst/>
          </a:prstGeom>
          <a:solidFill>
            <a:srgbClr val="0E6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E9CD9C2E-BC86-C0D5-C648-DC864178BB93}"/>
              </a:ext>
            </a:extLst>
          </p:cNvPr>
          <p:cNvSpPr txBox="1"/>
          <p:nvPr/>
        </p:nvSpPr>
        <p:spPr>
          <a:xfrm rot="16200000">
            <a:off x="443047" y="3860490"/>
            <a:ext cx="6429845" cy="5459258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914400" rtl="0" eaLnBrk="1" fontAlgn="auto" latinLnBrk="0" hangingPunct="1">
              <a:lnSpc>
                <a:spcPts val="14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6ECE5D-874E-B480-8CB7-170EF4B63CE1}"/>
              </a:ext>
            </a:extLst>
          </p:cNvPr>
          <p:cNvSpPr txBox="1"/>
          <p:nvPr/>
        </p:nvSpPr>
        <p:spPr>
          <a:xfrm>
            <a:off x="3286418" y="686871"/>
            <a:ext cx="7355237" cy="627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en-GB" sz="2400" b="1">
                <a:solidFill>
                  <a:schemeClr val="bg1"/>
                </a:solidFill>
              </a:rPr>
              <a:t>The Background and Question:</a:t>
            </a:r>
            <a:br>
              <a:rPr lang="en-GB" sz="2400">
                <a:solidFill>
                  <a:schemeClr val="bg1"/>
                </a:solidFill>
              </a:rPr>
            </a:br>
            <a:r>
              <a:rPr lang="en-GB" sz="2400">
                <a:solidFill>
                  <a:schemeClr val="bg1"/>
                </a:solidFill>
              </a:rPr>
              <a:t>How do we make the places people already love work harder for wellbeing and prevention?</a:t>
            </a:r>
          </a:p>
          <a:p>
            <a:pPr lvl="0">
              <a:defRPr/>
            </a:pPr>
            <a:endParaRPr lang="en-GB" sz="240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400">
                <a:solidFill>
                  <a:schemeClr val="bg1"/>
                </a:solidFill>
              </a:rPr>
              <a:t>Heritage estate repositioned as a </a:t>
            </a:r>
            <a:r>
              <a:rPr lang="en-GB" sz="2400" b="1">
                <a:solidFill>
                  <a:schemeClr val="bg1"/>
                </a:solidFill>
              </a:rPr>
              <a:t>preventative health and wellbeing asset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400">
                <a:solidFill>
                  <a:schemeClr val="bg1"/>
                </a:solidFill>
              </a:rPr>
              <a:t>Frustration with fragmented systems and underperforming place coordination created momentum for change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400">
                <a:solidFill>
                  <a:schemeClr val="bg1"/>
                </a:solidFill>
              </a:rPr>
              <a:t>Recognition that communities were facing growing health inequality, isolation and barriers to accessing nature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400">
                <a:solidFill>
                  <a:schemeClr val="bg1"/>
                </a:solidFill>
              </a:rPr>
              <a:t>Opportunity to move beyond activity delivery toward </a:t>
            </a:r>
            <a:r>
              <a:rPr lang="en-GB" sz="2400" b="1">
                <a:solidFill>
                  <a:schemeClr val="bg1"/>
                </a:solidFill>
              </a:rPr>
              <a:t>system level influence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400">
                <a:solidFill>
                  <a:schemeClr val="bg1"/>
                </a:solidFill>
              </a:rPr>
              <a:t>Partnership approach developed to connect heritage, health, environment and active travel</a:t>
            </a:r>
            <a:endParaRPr lang="en-GB" sz="240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F0C3F03-52DC-3FDF-94C8-79F3853037B5}"/>
              </a:ext>
            </a:extLst>
          </p:cNvPr>
          <p:cNvSpPr>
            <a:spLocks noGrp="1"/>
          </p:cNvSpPr>
          <p:nvPr/>
        </p:nvSpPr>
        <p:spPr>
          <a:xfrm>
            <a:off x="3118062" y="462598"/>
            <a:ext cx="8751885" cy="11367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4D84"/>
              </a:buClr>
              <a:buSzPts val="1800"/>
              <a:buNone/>
              <a:defRPr sz="4400" b="0" i="0" kern="1200">
                <a:solidFill>
                  <a:sysClr val="windowText" lastClr="000000"/>
                </a:solidFill>
                <a:latin typeface="Trebuchet MS" panose="020B0703020202090204" pitchFamily="34" charset="0"/>
              </a:defRPr>
            </a:lvl1pPr>
            <a:lvl2pPr marL="45720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4D84"/>
              </a:buClr>
              <a:buSzPts val="1800"/>
              <a:buFontTx/>
              <a:buNone/>
              <a:tabLst/>
              <a:defRPr/>
            </a:pPr>
            <a:endParaRPr lang="en-GB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703020202090204" pitchFamily="34" charset="0"/>
            </a:endParaRP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B2B0204B-2D77-919A-3AE0-944DE564FD42}"/>
              </a:ext>
            </a:extLst>
          </p:cNvPr>
          <p:cNvSpPr/>
          <p:nvPr/>
        </p:nvSpPr>
        <p:spPr>
          <a:xfrm>
            <a:off x="463100" y="1544112"/>
            <a:ext cx="2087854" cy="1115405"/>
          </a:xfrm>
          <a:custGeom>
            <a:avLst/>
            <a:gdLst/>
            <a:ahLst/>
            <a:cxnLst/>
            <a:rect l="l" t="t" r="r" b="b"/>
            <a:pathLst>
              <a:path w="6858000" h="3771900">
                <a:moveTo>
                  <a:pt x="0" y="0"/>
                </a:moveTo>
                <a:lnTo>
                  <a:pt x="6858000" y="0"/>
                </a:lnTo>
                <a:lnTo>
                  <a:pt x="6858000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ADDB0B-B794-D65D-4783-5F04A6C2F898}"/>
              </a:ext>
            </a:extLst>
          </p:cNvPr>
          <p:cNvGrpSpPr/>
          <p:nvPr/>
        </p:nvGrpSpPr>
        <p:grpSpPr>
          <a:xfrm>
            <a:off x="694635" y="3514519"/>
            <a:ext cx="1672557" cy="1799369"/>
            <a:chOff x="73399" y="4866142"/>
            <a:chExt cx="1672557" cy="17993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14B00BA-FE3B-BB6F-326F-140B38407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9" y="5338411"/>
              <a:ext cx="1538199" cy="85483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90300DE-2145-2C50-BD1F-1BC6EC8FF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85" y="4866142"/>
              <a:ext cx="1414613" cy="6042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6BA7EB0-2B1F-E102-DF17-9A37BBD37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56" y="6146206"/>
              <a:ext cx="1538200" cy="519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1337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624FBE-5A7D-DB21-6BFE-4B358F42E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3">
            <a:extLst>
              <a:ext uri="{FF2B5EF4-FFF2-40B4-BE49-F238E27FC236}">
                <a16:creationId xmlns:a16="http://schemas.microsoft.com/office/drawing/2014/main" id="{E2A6CA38-4471-D06D-AB5A-9D753EB5B83B}"/>
              </a:ext>
            </a:extLst>
          </p:cNvPr>
          <p:cNvSpPr/>
          <p:nvPr/>
        </p:nvSpPr>
        <p:spPr>
          <a:xfrm>
            <a:off x="7480452" y="0"/>
            <a:ext cx="4785489" cy="3050368"/>
          </a:xfrm>
          <a:custGeom>
            <a:avLst/>
            <a:gdLst/>
            <a:ahLst/>
            <a:cxnLst/>
            <a:rect l="l" t="t" r="r" b="b"/>
            <a:pathLst>
              <a:path w="8897301" h="5885121">
                <a:moveTo>
                  <a:pt x="0" y="0"/>
                </a:moveTo>
                <a:lnTo>
                  <a:pt x="8897301" y="0"/>
                </a:lnTo>
                <a:lnTo>
                  <a:pt x="8897301" y="5885121"/>
                </a:lnTo>
                <a:lnTo>
                  <a:pt x="0" y="588512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23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4E1B4D-2312-EEBE-6570-D026AED36202}"/>
              </a:ext>
            </a:extLst>
          </p:cNvPr>
          <p:cNvSpPr>
            <a:spLocks/>
          </p:cNvSpPr>
          <p:nvPr/>
        </p:nvSpPr>
        <p:spPr>
          <a:xfrm rot="5400000">
            <a:off x="5074634" y="-5812530"/>
            <a:ext cx="2042732" cy="13068186"/>
          </a:xfrm>
          <a:prstGeom prst="roundRect">
            <a:avLst/>
          </a:prstGeom>
          <a:solidFill>
            <a:srgbClr val="0E6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 2">
            <a:extLst>
              <a:ext uri="{FF2B5EF4-FFF2-40B4-BE49-F238E27FC236}">
                <a16:creationId xmlns:a16="http://schemas.microsoft.com/office/drawing/2014/main" id="{7A743E9C-73A7-5D51-8A9D-1C893A9EF6EC}"/>
              </a:ext>
            </a:extLst>
          </p:cNvPr>
          <p:cNvSpPr/>
          <p:nvPr/>
        </p:nvSpPr>
        <p:spPr>
          <a:xfrm>
            <a:off x="10149673" y="217745"/>
            <a:ext cx="1561914" cy="833818"/>
          </a:xfrm>
          <a:custGeom>
            <a:avLst/>
            <a:gdLst/>
            <a:ahLst/>
            <a:cxnLst/>
            <a:rect l="l" t="t" r="r" b="b"/>
            <a:pathLst>
              <a:path w="6858000" h="3771900">
                <a:moveTo>
                  <a:pt x="0" y="0"/>
                </a:moveTo>
                <a:lnTo>
                  <a:pt x="6858000" y="0"/>
                </a:lnTo>
                <a:lnTo>
                  <a:pt x="6858000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D6A55CF6-DC95-7EA0-2BDA-18365A828AC9}"/>
              </a:ext>
            </a:extLst>
          </p:cNvPr>
          <p:cNvSpPr txBox="1"/>
          <p:nvPr/>
        </p:nvSpPr>
        <p:spPr>
          <a:xfrm>
            <a:off x="466479" y="1519896"/>
            <a:ext cx="11435312" cy="513986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>
                <a:solidFill>
                  <a:schemeClr val="bg1"/>
                </a:solidFill>
              </a:rPr>
              <a:t> </a:t>
            </a:r>
          </a:p>
          <a:p>
            <a:r>
              <a:rPr lang="en-GB" sz="2000" b="1">
                <a:solidFill>
                  <a:schemeClr val="bg1"/>
                </a:solidFill>
              </a:rPr>
              <a:t>Where momentum already existed [Follow The Energy]</a:t>
            </a:r>
            <a:endParaRPr lang="en-GB" sz="2000">
              <a:solidFill>
                <a:schemeClr val="bg1"/>
              </a:solidFill>
            </a:endParaRPr>
          </a:p>
          <a:p>
            <a:r>
              <a:rPr lang="en-GB" sz="2000">
                <a:solidFill>
                  <a:schemeClr val="bg1"/>
                </a:solidFill>
              </a:rPr>
              <a:t>• Communities already using green space informally for wellbeing</a:t>
            </a:r>
            <a:br>
              <a:rPr lang="en-GB" sz="2000">
                <a:solidFill>
                  <a:schemeClr val="bg1"/>
                </a:solidFill>
              </a:rPr>
            </a:br>
            <a:r>
              <a:rPr lang="en-GB" sz="2000">
                <a:solidFill>
                  <a:schemeClr val="bg1"/>
                </a:solidFill>
              </a:rPr>
              <a:t>• Strong VCSE and grassroots partners ready to collaborate</a:t>
            </a:r>
            <a:br>
              <a:rPr lang="en-GB" sz="2000">
                <a:solidFill>
                  <a:schemeClr val="bg1"/>
                </a:solidFill>
              </a:rPr>
            </a:br>
            <a:r>
              <a:rPr lang="en-GB" sz="2000">
                <a:solidFill>
                  <a:schemeClr val="bg1"/>
                </a:solidFill>
              </a:rPr>
              <a:t>• Growing NHS and Public Health focus on prevention</a:t>
            </a:r>
            <a:br>
              <a:rPr lang="en-GB" sz="2000">
                <a:solidFill>
                  <a:schemeClr val="bg1"/>
                </a:solidFill>
              </a:rPr>
            </a:br>
            <a:r>
              <a:rPr lang="en-GB" sz="2000">
                <a:solidFill>
                  <a:schemeClr val="bg1"/>
                </a:solidFill>
              </a:rPr>
              <a:t>• Active Travel and Green Infrastructure investment aligning locally</a:t>
            </a:r>
            <a:br>
              <a:rPr lang="en-GB" sz="2000">
                <a:solidFill>
                  <a:schemeClr val="bg1"/>
                </a:solidFill>
              </a:rPr>
            </a:br>
            <a:r>
              <a:rPr lang="en-GB" sz="2000">
                <a:solidFill>
                  <a:schemeClr val="bg1"/>
                </a:solidFill>
              </a:rPr>
              <a:t>• Academic partners supporting local priorities:</a:t>
            </a:r>
          </a:p>
          <a:p>
            <a:r>
              <a:rPr lang="en-GB" sz="2000">
                <a:solidFill>
                  <a:schemeClr val="bg1"/>
                </a:solidFill>
              </a:rPr>
              <a:t> - Developing research portfolio for Early Career Researchers</a:t>
            </a:r>
          </a:p>
          <a:p>
            <a:r>
              <a:rPr lang="en-GB" sz="2000">
                <a:solidFill>
                  <a:schemeClr val="bg1"/>
                </a:solidFill>
              </a:rPr>
              <a:t> - Providing research experiences for students</a:t>
            </a:r>
          </a:p>
          <a:p>
            <a:r>
              <a:rPr lang="en-GB" sz="2000">
                <a:solidFill>
                  <a:schemeClr val="bg1"/>
                </a:solidFill>
              </a:rPr>
              <a:t> - Providing live briefs for student projects</a:t>
            </a:r>
          </a:p>
          <a:p>
            <a:r>
              <a:rPr lang="en-GB" sz="2000" b="1">
                <a:solidFill>
                  <a:schemeClr val="bg1"/>
                </a:solidFill>
              </a:rPr>
              <a:t>Approach</a:t>
            </a:r>
            <a:br>
              <a:rPr lang="en-GB" sz="2000">
                <a:solidFill>
                  <a:schemeClr val="bg1"/>
                </a:solidFill>
              </a:rPr>
            </a:br>
            <a:r>
              <a:rPr lang="en-GB" sz="2000">
                <a:solidFill>
                  <a:schemeClr val="bg1"/>
                </a:solidFill>
              </a:rPr>
              <a:t>Follow existing energy rather than create new systems:</a:t>
            </a:r>
            <a:br>
              <a:rPr lang="en-GB" sz="2000">
                <a:solidFill>
                  <a:schemeClr val="bg1"/>
                </a:solidFill>
              </a:rPr>
            </a:br>
            <a:r>
              <a:rPr lang="en-GB" sz="2000">
                <a:solidFill>
                  <a:schemeClr val="bg1"/>
                </a:solidFill>
              </a:rPr>
              <a:t>• Support what communities are already doing</a:t>
            </a:r>
            <a:br>
              <a:rPr lang="en-GB" sz="2000">
                <a:solidFill>
                  <a:schemeClr val="bg1"/>
                </a:solidFill>
              </a:rPr>
            </a:br>
            <a:r>
              <a:rPr lang="en-GB" sz="2000">
                <a:solidFill>
                  <a:schemeClr val="bg1"/>
                </a:solidFill>
              </a:rPr>
              <a:t>• Connect partners instead of duplicating provision</a:t>
            </a:r>
            <a:br>
              <a:rPr lang="en-GB" sz="2000">
                <a:solidFill>
                  <a:schemeClr val="bg1"/>
                </a:solidFill>
              </a:rPr>
            </a:br>
            <a:r>
              <a:rPr lang="en-GB" sz="2000">
                <a:solidFill>
                  <a:schemeClr val="bg1"/>
                </a:solidFill>
              </a:rPr>
              <a:t>• Translate local activity into system language</a:t>
            </a:r>
          </a:p>
          <a:p>
            <a:pPr algn="ctr"/>
            <a:r>
              <a:rPr lang="en-GB" sz="2000" b="1">
                <a:solidFill>
                  <a:schemeClr val="bg1"/>
                </a:solidFill>
              </a:rPr>
              <a:t>Result: ➡ Heritage becomes infrastructure for prevention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F1CA9E-1ABC-6761-975B-F7BA41F59EDD}"/>
              </a:ext>
            </a:extLst>
          </p:cNvPr>
          <p:cNvGrpSpPr/>
          <p:nvPr/>
        </p:nvGrpSpPr>
        <p:grpSpPr>
          <a:xfrm>
            <a:off x="7926599" y="1051563"/>
            <a:ext cx="3887057" cy="679266"/>
            <a:chOff x="7574984" y="951843"/>
            <a:chExt cx="4493348" cy="85483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FB8F7A9-F0DE-26EE-34F1-D82F89602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597" y="951843"/>
              <a:ext cx="1538199" cy="85483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2A0F45A-DFF4-3B90-3F68-DBEAF3306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984" y="1041342"/>
              <a:ext cx="1414613" cy="60423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9F5D21B-0440-4A4F-03F2-7E97C8AD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0132" y="1083806"/>
              <a:ext cx="1538200" cy="519305"/>
            </a:xfrm>
            <a:prstGeom prst="rect">
              <a:avLst/>
            </a:prstGeom>
          </p:spPr>
        </p:pic>
      </p:grpSp>
      <p:sp>
        <p:nvSpPr>
          <p:cNvPr id="6" name="TextBox 12">
            <a:extLst>
              <a:ext uri="{FF2B5EF4-FFF2-40B4-BE49-F238E27FC236}">
                <a16:creationId xmlns:a16="http://schemas.microsoft.com/office/drawing/2014/main" id="{531C2E8A-2A73-3C39-6A58-80C133EA0643}"/>
              </a:ext>
            </a:extLst>
          </p:cNvPr>
          <p:cNvSpPr txBox="1"/>
          <p:nvPr/>
        </p:nvSpPr>
        <p:spPr>
          <a:xfrm>
            <a:off x="0" y="705772"/>
            <a:ext cx="4541791" cy="83381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ts val="7218"/>
              </a:lnSpc>
            </a:pPr>
            <a:r>
              <a:rPr lang="en-US" sz="4800" b="1" spc="-15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Opportunities</a:t>
            </a:r>
          </a:p>
        </p:txBody>
      </p:sp>
    </p:spTree>
    <p:extLst>
      <p:ext uri="{BB962C8B-B14F-4D97-AF65-F5344CB8AC3E}">
        <p14:creationId xmlns:p14="http://schemas.microsoft.com/office/powerpoint/2010/main" val="530144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8C8D06-6589-BF85-1C29-6F0D1654E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The Everyday Value of Greenspace">
            <a:hlinkClick r:id="" action="ppaction://media"/>
            <a:extLst>
              <a:ext uri="{FF2B5EF4-FFF2-40B4-BE49-F238E27FC236}">
                <a16:creationId xmlns:a16="http://schemas.microsoft.com/office/drawing/2014/main" id="{545C1DD1-8B66-C201-16F4-33E5265030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987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F11F28-91F2-A372-2063-D81C43D44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>
            <a:extLst>
              <a:ext uri="{FF2B5EF4-FFF2-40B4-BE49-F238E27FC236}">
                <a16:creationId xmlns:a16="http://schemas.microsoft.com/office/drawing/2014/main" id="{9AC6172C-6894-9937-641D-B7962D074530}"/>
              </a:ext>
            </a:extLst>
          </p:cNvPr>
          <p:cNvSpPr/>
          <p:nvPr/>
        </p:nvSpPr>
        <p:spPr>
          <a:xfrm>
            <a:off x="7480452" y="0"/>
            <a:ext cx="4785489" cy="3050368"/>
          </a:xfrm>
          <a:custGeom>
            <a:avLst/>
            <a:gdLst/>
            <a:ahLst/>
            <a:cxnLst/>
            <a:rect l="l" t="t" r="r" b="b"/>
            <a:pathLst>
              <a:path w="8897301" h="5885121">
                <a:moveTo>
                  <a:pt x="0" y="0"/>
                </a:moveTo>
                <a:lnTo>
                  <a:pt x="8897301" y="0"/>
                </a:lnTo>
                <a:lnTo>
                  <a:pt x="8897301" y="5885121"/>
                </a:lnTo>
                <a:lnTo>
                  <a:pt x="0" y="588512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23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507620AB-3FCE-62D7-F458-0F234AEA9429}"/>
              </a:ext>
            </a:extLst>
          </p:cNvPr>
          <p:cNvSpPr txBox="1"/>
          <p:nvPr/>
        </p:nvSpPr>
        <p:spPr>
          <a:xfrm>
            <a:off x="542805" y="1730829"/>
            <a:ext cx="11435312" cy="452431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b="1">
              <a:solidFill>
                <a:schemeClr val="bg1"/>
              </a:solidFill>
            </a:endParaRPr>
          </a:p>
          <a:p>
            <a:r>
              <a:rPr lang="en-GB" sz="2000" b="1">
                <a:solidFill>
                  <a:schemeClr val="bg1"/>
                </a:solidFill>
              </a:rPr>
              <a:t>System Challenges</a:t>
            </a:r>
            <a:endParaRPr lang="en-GB" sz="2000">
              <a:solidFill>
                <a:schemeClr val="bg1"/>
              </a:solidFill>
            </a:endParaRPr>
          </a:p>
          <a:p>
            <a:r>
              <a:rPr lang="en-GB" sz="2000">
                <a:solidFill>
                  <a:schemeClr val="bg1"/>
                </a:solidFill>
              </a:rPr>
              <a:t>• Heritage not recognised as a health asset</a:t>
            </a:r>
            <a:br>
              <a:rPr lang="en-GB" sz="2000">
                <a:solidFill>
                  <a:schemeClr val="bg1"/>
                </a:solidFill>
              </a:rPr>
            </a:br>
            <a:r>
              <a:rPr lang="en-GB" sz="2000">
                <a:solidFill>
                  <a:schemeClr val="bg1"/>
                </a:solidFill>
              </a:rPr>
              <a:t>• NHS level data expectations unfamiliar to VCSE sector</a:t>
            </a:r>
            <a:br>
              <a:rPr lang="en-GB" sz="2000">
                <a:solidFill>
                  <a:schemeClr val="bg1"/>
                </a:solidFill>
              </a:rPr>
            </a:br>
            <a:r>
              <a:rPr lang="en-GB" sz="2000">
                <a:solidFill>
                  <a:schemeClr val="bg1"/>
                </a:solidFill>
              </a:rPr>
              <a:t>• Informal open access engagement difficult to measure</a:t>
            </a:r>
            <a:br>
              <a:rPr lang="en-GB" sz="2000">
                <a:solidFill>
                  <a:schemeClr val="bg1"/>
                </a:solidFill>
              </a:rPr>
            </a:br>
            <a:r>
              <a:rPr lang="en-GB" sz="2000">
                <a:solidFill>
                  <a:schemeClr val="bg1"/>
                </a:solidFill>
              </a:rPr>
              <a:t>• Evaluation capacity and workforce pressures</a:t>
            </a:r>
            <a:br>
              <a:rPr lang="en-GB" sz="2000">
                <a:solidFill>
                  <a:schemeClr val="bg1"/>
                </a:solidFill>
              </a:rPr>
            </a:br>
            <a:r>
              <a:rPr lang="en-GB" sz="2000">
                <a:solidFill>
                  <a:schemeClr val="bg1"/>
                </a:solidFill>
              </a:rPr>
              <a:t>• Funding cycles limiting long term tracking</a:t>
            </a:r>
          </a:p>
          <a:p>
            <a:endParaRPr lang="en-GB" sz="2000" b="1">
              <a:solidFill>
                <a:schemeClr val="bg1"/>
              </a:solidFill>
            </a:endParaRPr>
          </a:p>
          <a:p>
            <a:r>
              <a:rPr lang="en-GB" sz="2000" b="1">
                <a:solidFill>
                  <a:schemeClr val="bg1"/>
                </a:solidFill>
              </a:rPr>
              <a:t>Operational Reality</a:t>
            </a:r>
            <a:endParaRPr lang="en-GB" sz="2000">
              <a:solidFill>
                <a:schemeClr val="bg1"/>
              </a:solidFill>
            </a:endParaRPr>
          </a:p>
          <a:p>
            <a:r>
              <a:rPr lang="en-GB" sz="2000">
                <a:solidFill>
                  <a:schemeClr val="bg1"/>
                </a:solidFill>
              </a:rPr>
              <a:t>Moving from:</a:t>
            </a:r>
            <a:br>
              <a:rPr lang="en-GB" sz="2000">
                <a:solidFill>
                  <a:schemeClr val="bg1"/>
                </a:solidFill>
              </a:rPr>
            </a:br>
            <a:r>
              <a:rPr lang="en-GB" sz="2000">
                <a:solidFill>
                  <a:schemeClr val="bg1"/>
                </a:solidFill>
              </a:rPr>
              <a:t>Activity provider → Trusted referral partner</a:t>
            </a:r>
            <a:br>
              <a:rPr lang="en-GB" sz="2000">
                <a:solidFill>
                  <a:schemeClr val="bg1"/>
                </a:solidFill>
              </a:rPr>
            </a:br>
            <a:r>
              <a:rPr lang="en-GB" sz="2000">
                <a:solidFill>
                  <a:schemeClr val="bg1"/>
                </a:solidFill>
              </a:rPr>
              <a:t>Nice project → System infrastructure</a:t>
            </a:r>
          </a:p>
          <a:p>
            <a:endParaRPr lang="en-GB" sz="2000">
              <a:solidFill>
                <a:schemeClr val="bg1"/>
              </a:solidFill>
            </a:endParaRPr>
          </a:p>
          <a:p>
            <a:r>
              <a:rPr lang="en-GB" sz="2000">
                <a:solidFill>
                  <a:schemeClr val="bg1"/>
                </a:solidFill>
              </a:rPr>
              <a:t>Required cultural as well as technical change.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1CA2F6-5642-E442-D66B-7033A34FFBDC}"/>
              </a:ext>
            </a:extLst>
          </p:cNvPr>
          <p:cNvSpPr>
            <a:spLocks/>
          </p:cNvSpPr>
          <p:nvPr/>
        </p:nvSpPr>
        <p:spPr>
          <a:xfrm rot="5400000">
            <a:off x="5074634" y="-5812530"/>
            <a:ext cx="2042732" cy="13068186"/>
          </a:xfrm>
          <a:prstGeom prst="roundRect">
            <a:avLst/>
          </a:prstGeom>
          <a:solidFill>
            <a:srgbClr val="0E6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75102A47-8A1A-6614-C752-F8BA0F4DBA86}"/>
              </a:ext>
            </a:extLst>
          </p:cNvPr>
          <p:cNvSpPr/>
          <p:nvPr/>
        </p:nvSpPr>
        <p:spPr>
          <a:xfrm>
            <a:off x="10149673" y="217745"/>
            <a:ext cx="1561914" cy="833818"/>
          </a:xfrm>
          <a:custGeom>
            <a:avLst/>
            <a:gdLst/>
            <a:ahLst/>
            <a:cxnLst/>
            <a:rect l="l" t="t" r="r" b="b"/>
            <a:pathLst>
              <a:path w="6858000" h="3771900">
                <a:moveTo>
                  <a:pt x="0" y="0"/>
                </a:moveTo>
                <a:lnTo>
                  <a:pt x="6858000" y="0"/>
                </a:lnTo>
                <a:lnTo>
                  <a:pt x="6858000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1B52DF-0FDF-0ADB-E368-C7CBA88D45EA}"/>
              </a:ext>
            </a:extLst>
          </p:cNvPr>
          <p:cNvGrpSpPr/>
          <p:nvPr/>
        </p:nvGrpSpPr>
        <p:grpSpPr>
          <a:xfrm>
            <a:off x="7926599" y="1051563"/>
            <a:ext cx="3887057" cy="679266"/>
            <a:chOff x="7574984" y="951843"/>
            <a:chExt cx="4493348" cy="8548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E5F6C1E-178E-65B5-64E6-15B5CB50C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597" y="951843"/>
              <a:ext cx="1538199" cy="85483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268DAC9-C05E-3F3F-3487-2B21C001E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984" y="1041342"/>
              <a:ext cx="1414613" cy="60423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38AFC1C-787A-940C-6168-5FFAAF7E6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0132" y="1083806"/>
              <a:ext cx="1538200" cy="519305"/>
            </a:xfrm>
            <a:prstGeom prst="rect">
              <a:avLst/>
            </a:prstGeom>
          </p:spPr>
        </p:pic>
      </p:grpSp>
      <p:sp>
        <p:nvSpPr>
          <p:cNvPr id="11" name="TextBox 12">
            <a:extLst>
              <a:ext uri="{FF2B5EF4-FFF2-40B4-BE49-F238E27FC236}">
                <a16:creationId xmlns:a16="http://schemas.microsoft.com/office/drawing/2014/main" id="{C4679032-7169-1C57-FCDF-A786ABA41B67}"/>
              </a:ext>
            </a:extLst>
          </p:cNvPr>
          <p:cNvSpPr txBox="1"/>
          <p:nvPr/>
        </p:nvSpPr>
        <p:spPr>
          <a:xfrm>
            <a:off x="0" y="705772"/>
            <a:ext cx="4541791" cy="83381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ts val="7218"/>
              </a:lnSpc>
            </a:pPr>
            <a:r>
              <a:rPr lang="en-US" sz="4800" b="1" spc="-15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345331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A4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786FFD-0161-0C25-9E6E-71FA2A1A8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">
            <a:extLst>
              <a:ext uri="{FF2B5EF4-FFF2-40B4-BE49-F238E27FC236}">
                <a16:creationId xmlns:a16="http://schemas.microsoft.com/office/drawing/2014/main" id="{15CFC1CC-4AAA-BC11-D8E7-4E1EE8ADAE99}"/>
              </a:ext>
            </a:extLst>
          </p:cNvPr>
          <p:cNvSpPr/>
          <p:nvPr/>
        </p:nvSpPr>
        <p:spPr>
          <a:xfrm>
            <a:off x="7480452" y="0"/>
            <a:ext cx="4785489" cy="3050368"/>
          </a:xfrm>
          <a:custGeom>
            <a:avLst/>
            <a:gdLst/>
            <a:ahLst/>
            <a:cxnLst/>
            <a:rect l="l" t="t" r="r" b="b"/>
            <a:pathLst>
              <a:path w="8897301" h="5885121">
                <a:moveTo>
                  <a:pt x="0" y="0"/>
                </a:moveTo>
                <a:lnTo>
                  <a:pt x="8897301" y="0"/>
                </a:lnTo>
                <a:lnTo>
                  <a:pt x="8897301" y="5885121"/>
                </a:lnTo>
                <a:lnTo>
                  <a:pt x="0" y="588512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23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A1A97F35-194F-0C4A-6995-CA9A424FFA8A}"/>
              </a:ext>
            </a:extLst>
          </p:cNvPr>
          <p:cNvSpPr txBox="1"/>
          <p:nvPr/>
        </p:nvSpPr>
        <p:spPr>
          <a:xfrm rot="16200000">
            <a:off x="443047" y="3860490"/>
            <a:ext cx="6429845" cy="5459258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914400" rtl="0" eaLnBrk="1" fontAlgn="auto" latinLnBrk="0" hangingPunct="1">
              <a:lnSpc>
                <a:spcPts val="14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23901F-BF3A-772B-3DFC-4EEAACE773B5}"/>
              </a:ext>
            </a:extLst>
          </p:cNvPr>
          <p:cNvSpPr txBox="1"/>
          <p:nvPr/>
        </p:nvSpPr>
        <p:spPr>
          <a:xfrm>
            <a:off x="3223987" y="235874"/>
            <a:ext cx="8751885" cy="627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2400" b="1">
                <a:solidFill>
                  <a:schemeClr val="bg1"/>
                </a:solidFill>
              </a:rPr>
              <a:t>System Impact</a:t>
            </a:r>
            <a:endParaRPr lang="en-GB" sz="2400">
              <a:solidFill>
                <a:schemeClr val="bg1"/>
              </a:solidFill>
            </a:endParaRPr>
          </a:p>
          <a:p>
            <a:r>
              <a:rPr lang="en-GB" sz="2400">
                <a:solidFill>
                  <a:schemeClr val="bg1"/>
                </a:solidFill>
              </a:rPr>
              <a:t>• Recognised social prescribing destination</a:t>
            </a:r>
            <a:br>
              <a:rPr lang="en-GB" sz="2400">
                <a:solidFill>
                  <a:schemeClr val="bg1"/>
                </a:solidFill>
              </a:rPr>
            </a:br>
            <a:r>
              <a:rPr lang="en-GB" sz="2400">
                <a:solidFill>
                  <a:schemeClr val="bg1"/>
                </a:solidFill>
              </a:rPr>
              <a:t>• Over </a:t>
            </a:r>
            <a:r>
              <a:rPr lang="en-GB" sz="2400" b="1">
                <a:solidFill>
                  <a:schemeClr val="bg1"/>
                </a:solidFill>
              </a:rPr>
              <a:t>£5 million secured</a:t>
            </a:r>
            <a:r>
              <a:rPr lang="en-GB" sz="2400">
                <a:solidFill>
                  <a:schemeClr val="bg1"/>
                </a:solidFill>
              </a:rPr>
              <a:t> for wellbeing infrastructure</a:t>
            </a:r>
            <a:br>
              <a:rPr lang="en-GB" sz="2400">
                <a:solidFill>
                  <a:schemeClr val="bg1"/>
                </a:solidFill>
              </a:rPr>
            </a:br>
            <a:r>
              <a:rPr lang="en-GB" sz="2400">
                <a:solidFill>
                  <a:schemeClr val="bg1"/>
                </a:solidFill>
              </a:rPr>
              <a:t>• UON evidence influencing parks, transport and estate planning decisions</a:t>
            </a:r>
          </a:p>
          <a:p>
            <a:pPr marL="342900" indent="-342900">
              <a:buFont typeface="Arial"/>
              <a:buChar char="•"/>
            </a:pPr>
            <a:r>
              <a:rPr lang="en-GB" sz="2400">
                <a:solidFill>
                  <a:schemeClr val="bg1"/>
                </a:solidFill>
              </a:rPr>
              <a:t>UON more involved in system-wide evaluation support</a:t>
            </a:r>
          </a:p>
          <a:p>
            <a:pPr marL="342900" indent="-342900">
              <a:buFont typeface="Arial"/>
              <a:buChar char="•"/>
            </a:pPr>
            <a:r>
              <a:rPr lang="en-GB" sz="2400">
                <a:solidFill>
                  <a:schemeClr val="bg1"/>
                </a:solidFill>
              </a:rPr>
              <a:t>Greater use of monitoring and evaluation to inform decision-making</a:t>
            </a:r>
          </a:p>
          <a:p>
            <a:r>
              <a:rPr lang="en-GB" sz="2400" b="1">
                <a:solidFill>
                  <a:schemeClr val="bg1"/>
                </a:solidFill>
              </a:rPr>
              <a:t>Participation and Reach</a:t>
            </a:r>
            <a:endParaRPr lang="en-GB" sz="2400">
              <a:solidFill>
                <a:schemeClr val="bg1"/>
              </a:solidFill>
            </a:endParaRPr>
          </a:p>
          <a:p>
            <a:r>
              <a:rPr lang="en-GB" sz="2400">
                <a:solidFill>
                  <a:schemeClr val="bg1"/>
                </a:solidFill>
              </a:rPr>
              <a:t>• 1,500+ programme participants</a:t>
            </a:r>
            <a:br>
              <a:rPr lang="en-GB" sz="2400">
                <a:solidFill>
                  <a:schemeClr val="bg1"/>
                </a:solidFill>
              </a:rPr>
            </a:br>
            <a:r>
              <a:rPr lang="en-GB" sz="2400">
                <a:solidFill>
                  <a:schemeClr val="bg1"/>
                </a:solidFill>
              </a:rPr>
              <a:t>• 1.2 million park visits (2022–24)</a:t>
            </a:r>
            <a:br>
              <a:rPr lang="en-GB" sz="2400">
                <a:solidFill>
                  <a:schemeClr val="bg1"/>
                </a:solidFill>
              </a:rPr>
            </a:br>
            <a:r>
              <a:rPr lang="en-GB" sz="2400">
                <a:solidFill>
                  <a:schemeClr val="bg1"/>
                </a:solidFill>
              </a:rPr>
              <a:t>• 84% local users within 3 miles</a:t>
            </a:r>
            <a:br>
              <a:rPr lang="en-GB" sz="2400">
                <a:solidFill>
                  <a:schemeClr val="bg1"/>
                </a:solidFill>
              </a:rPr>
            </a:br>
            <a:r>
              <a:rPr lang="en-GB" sz="2400">
                <a:solidFill>
                  <a:schemeClr val="bg1"/>
                </a:solidFill>
              </a:rPr>
              <a:t>• Increased physical activity and repeat engagement</a:t>
            </a:r>
          </a:p>
          <a:p>
            <a:r>
              <a:rPr lang="en-GB" sz="2400" b="1">
                <a:solidFill>
                  <a:schemeClr val="bg1"/>
                </a:solidFill>
              </a:rPr>
              <a:t>Health Outcomes</a:t>
            </a:r>
            <a:endParaRPr lang="en-GB" sz="2400">
              <a:solidFill>
                <a:schemeClr val="bg1"/>
              </a:solidFill>
            </a:endParaRPr>
          </a:p>
          <a:p>
            <a:r>
              <a:rPr lang="en-GB" sz="2400">
                <a:solidFill>
                  <a:schemeClr val="bg1"/>
                </a:solidFill>
              </a:rPr>
              <a:t>• Reduced isolation</a:t>
            </a:r>
            <a:br>
              <a:rPr lang="en-GB" sz="2400">
                <a:solidFill>
                  <a:schemeClr val="bg1"/>
                </a:solidFill>
              </a:rPr>
            </a:br>
            <a:r>
              <a:rPr lang="en-GB" sz="2400">
                <a:solidFill>
                  <a:schemeClr val="bg1"/>
                </a:solidFill>
              </a:rPr>
              <a:t>• Improved wellbeing and confidence</a:t>
            </a:r>
            <a:br>
              <a:rPr lang="en-GB" sz="2400">
                <a:solidFill>
                  <a:schemeClr val="bg1"/>
                </a:solidFill>
              </a:rPr>
            </a:br>
            <a:r>
              <a:rPr lang="en-GB" sz="2400">
                <a:solidFill>
                  <a:schemeClr val="bg1"/>
                </a:solidFill>
              </a:rPr>
              <a:t>• Increased active travel participation</a:t>
            </a:r>
            <a:endParaRPr lang="en-GB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0821948-A192-6741-F020-72612C1059B1}"/>
              </a:ext>
            </a:extLst>
          </p:cNvPr>
          <p:cNvSpPr>
            <a:spLocks noGrp="1"/>
          </p:cNvSpPr>
          <p:nvPr/>
        </p:nvSpPr>
        <p:spPr>
          <a:xfrm>
            <a:off x="3118062" y="462598"/>
            <a:ext cx="8751885" cy="11367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4D84"/>
              </a:buClr>
              <a:buSzPts val="1800"/>
              <a:buNone/>
              <a:defRPr sz="4400" b="0" i="0" kern="1200">
                <a:solidFill>
                  <a:sysClr val="windowText" lastClr="000000"/>
                </a:solidFill>
                <a:latin typeface="Trebuchet MS" panose="020B0703020202090204" pitchFamily="34" charset="0"/>
              </a:defRPr>
            </a:lvl1pPr>
            <a:lvl2pPr marL="45720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4D84"/>
              </a:buClr>
              <a:buSzPts val="1800"/>
              <a:buFontTx/>
              <a:buNone/>
              <a:tabLst/>
              <a:defRPr/>
            </a:pPr>
            <a:endParaRPr lang="en-GB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70302020209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59E2E3-B9FE-EC5C-3203-F1AA86F74FBC}"/>
              </a:ext>
            </a:extLst>
          </p:cNvPr>
          <p:cNvSpPr/>
          <p:nvPr/>
        </p:nvSpPr>
        <p:spPr>
          <a:xfrm>
            <a:off x="-37595" y="-309946"/>
            <a:ext cx="3050368" cy="7370283"/>
          </a:xfrm>
          <a:prstGeom prst="roundRect">
            <a:avLst/>
          </a:prstGeom>
          <a:solidFill>
            <a:srgbClr val="0E627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8F2E4E35-5E40-986D-164C-47EBD826CDAD}"/>
              </a:ext>
            </a:extLst>
          </p:cNvPr>
          <p:cNvSpPr/>
          <p:nvPr/>
        </p:nvSpPr>
        <p:spPr>
          <a:xfrm>
            <a:off x="463100" y="417220"/>
            <a:ext cx="2087854" cy="1115405"/>
          </a:xfrm>
          <a:custGeom>
            <a:avLst/>
            <a:gdLst/>
            <a:ahLst/>
            <a:cxnLst/>
            <a:rect l="l" t="t" r="r" b="b"/>
            <a:pathLst>
              <a:path w="6858000" h="3771900">
                <a:moveTo>
                  <a:pt x="0" y="0"/>
                </a:moveTo>
                <a:lnTo>
                  <a:pt x="6858000" y="0"/>
                </a:lnTo>
                <a:lnTo>
                  <a:pt x="6858000" y="3771900"/>
                </a:lnTo>
                <a:lnTo>
                  <a:pt x="0" y="3771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E2EC1FC-3345-83C7-C0C1-7B13C780A74E}"/>
              </a:ext>
            </a:extLst>
          </p:cNvPr>
          <p:cNvGrpSpPr/>
          <p:nvPr/>
        </p:nvGrpSpPr>
        <p:grpSpPr>
          <a:xfrm>
            <a:off x="689739" y="4641411"/>
            <a:ext cx="1672557" cy="1799369"/>
            <a:chOff x="73399" y="4866142"/>
            <a:chExt cx="1672557" cy="17993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E78BEA8-DFC6-928F-2B43-43916F91D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9" y="5338411"/>
              <a:ext cx="1538199" cy="85483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A86D317-AECD-7B7F-F911-5D89CB2FB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85" y="4866142"/>
              <a:ext cx="1414613" cy="6042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427470-8FD8-77C4-EC07-5F28B6FCF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56" y="6146206"/>
              <a:ext cx="1538200" cy="51930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24EF78A-A7DE-24DE-81D9-F992FC39969C}"/>
              </a:ext>
            </a:extLst>
          </p:cNvPr>
          <p:cNvSpPr txBox="1"/>
          <p:nvPr/>
        </p:nvSpPr>
        <p:spPr>
          <a:xfrm>
            <a:off x="99893" y="2328565"/>
            <a:ext cx="2775391" cy="17571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ts val="7218"/>
              </a:lnSpc>
            </a:pPr>
            <a:r>
              <a:rPr lang="en-US" sz="4400" b="1" spc="-15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Outcomes &amp; Impact</a:t>
            </a:r>
          </a:p>
        </p:txBody>
      </p:sp>
    </p:spTree>
    <p:extLst>
      <p:ext uri="{BB962C8B-B14F-4D97-AF65-F5344CB8AC3E}">
        <p14:creationId xmlns:p14="http://schemas.microsoft.com/office/powerpoint/2010/main" val="470258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1E39600B21014991592B10C4BE6E14" ma:contentTypeVersion="25" ma:contentTypeDescription="Create a new document." ma:contentTypeScope="" ma:versionID="81a85617b62ada1b8e9784d065654cbc">
  <xsd:schema xmlns:xsd="http://www.w3.org/2001/XMLSchema" xmlns:xs="http://www.w3.org/2001/XMLSchema" xmlns:p="http://schemas.microsoft.com/office/2006/metadata/properties" xmlns:ns2="1364a245-e493-41ed-bb8d-07b284efa9d7" xmlns:ns3="369a6785-7c20-4394-a076-f65286349692" targetNamespace="http://schemas.microsoft.com/office/2006/metadata/properties" ma:root="true" ma:fieldsID="ade5e1e528c1e98e3855148c50d8add4" ns2:_="" ns3:_="">
    <xsd:import namespace="1364a245-e493-41ed-bb8d-07b284efa9d7"/>
    <xsd:import namespace="369a6785-7c20-4394-a076-f6528634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Session_x0028__x002f_5_x0029_" minOccurs="0"/>
                <xsd:element ref="ns2:Session" minOccurs="0"/>
                <xsd:element ref="ns2:MediaServiceSearchProperties" minOccurs="0"/>
                <xsd:element ref="ns2:Notes" minOccurs="0"/>
                <xsd:element ref="ns2:ApplicationNo_x002e_" minOccurs="0"/>
                <xsd:element ref="ns2:MediaServiceBillingMetadata" minOccurs="0"/>
                <xsd:element ref="ns2:datetim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4a245-e493-41ed-bb8d-07b284efa9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3e4efc2-323b-47dd-8bdf-129af66e90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Session_x0028__x002f_5_x0029_" ma:index="24" nillable="true" ma:displayName="Session (/5)" ma:format="Dropdown" ma:internalName="Session_x0028__x002f_5_x0029_">
      <xsd:simpleType>
        <xsd:restriction base="dms:Text">
          <xsd:maxLength value="255"/>
        </xsd:restriction>
      </xsd:simpleType>
    </xsd:element>
    <xsd:element name="Session" ma:index="25" nillable="true" ma:displayName="Session" ma:format="Dropdown" ma:internalName="Session">
      <xsd:simpleType>
        <xsd:restriction base="dms:Text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7" nillable="true" ma:displayName="Notes" ma:description="Reason useful cross-sector" ma:format="Dropdown" ma:internalName="Notes">
      <xsd:simpleType>
        <xsd:restriction base="dms:Note">
          <xsd:maxLength value="255"/>
        </xsd:restriction>
      </xsd:simpleType>
    </xsd:element>
    <xsd:element name="ApplicationNo_x002e_" ma:index="28" nillable="true" ma:displayName="Application No." ma:format="Dropdown" ma:internalName="ApplicationNo_x002e_" ma:percentage="FALSE">
      <xsd:simpleType>
        <xsd:restriction base="dms:Number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datetimr" ma:index="30" nillable="true" ma:displayName="datetimr" ma:format="DateOnly" ma:internalName="datetimr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a6785-7c20-4394-a076-f6528634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afd2c15-7117-4a99-a4ad-7db48f8eacbd}" ma:internalName="TaxCatchAll" ma:showField="CatchAllData" ma:web="369a6785-7c20-4394-a076-f652863496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364a245-e493-41ed-bb8d-07b284efa9d7" xsi:nil="true"/>
    <datetimr xmlns="1364a245-e493-41ed-bb8d-07b284efa9d7" xsi:nil="true"/>
    <Session xmlns="1364a245-e493-41ed-bb8d-07b284efa9d7" xsi:nil="true"/>
    <TaxCatchAll xmlns="369a6785-7c20-4394-a076-f65286349692" xsi:nil="true"/>
    <lcf76f155ced4ddcb4097134ff3c332f xmlns="1364a245-e493-41ed-bb8d-07b284efa9d7">
      <Terms xmlns="http://schemas.microsoft.com/office/infopath/2007/PartnerControls"/>
    </lcf76f155ced4ddcb4097134ff3c332f>
    <Session_x0028__x002f_5_x0029_ xmlns="1364a245-e493-41ed-bb8d-07b284efa9d7" xsi:nil="true"/>
    <ApplicationNo_x002e_ xmlns="1364a245-e493-41ed-bb8d-07b284efa9d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070E53-E84C-4AF3-893E-3E8EE59687BE}">
  <ds:schemaRefs>
    <ds:schemaRef ds:uri="1364a245-e493-41ed-bb8d-07b284efa9d7"/>
    <ds:schemaRef ds:uri="369a6785-7c20-4394-a076-f652863496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B038B1E-D4CD-4CEB-A899-341BFD4EF257}">
  <ds:schemaRefs>
    <ds:schemaRef ds:uri="1364a245-e493-41ed-bb8d-07b284efa9d7"/>
    <ds:schemaRef ds:uri="2ee5f79c-0a29-48dc-ab06-a09f5f7119ba"/>
    <ds:schemaRef ds:uri="369a6785-7c20-4394-a076-f65286349692"/>
    <ds:schemaRef ds:uri="c94d95ef-c757-498a-a2f7-414f98ec1d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236C201-055C-413E-9329-D02A3562B1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Hannah Beck</dc:creator>
  <cp:revision>17</cp:revision>
  <dcterms:created xsi:type="dcterms:W3CDTF">2025-03-17T12:52:10Z</dcterms:created>
  <dcterms:modified xsi:type="dcterms:W3CDTF">2026-03-12T16:52:57Z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0x010100391E39600B21014991592B10C4BE6E14</vt:lpwstr>
  </property>
  <property fmtid="{D5CDD505-2E9C-101B-9397-08002B2CF9AE}" pid="3" name="MediaServiceImageTags">
    <vt:lpwstr/>
  </property>
</Properties>
</file>