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7FFE5678_0.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4"/>
  </p:notesMasterIdLst>
  <p:sldIdLst>
    <p:sldId id="256" r:id="rId5"/>
    <p:sldId id="257" r:id="rId6"/>
    <p:sldId id="266" r:id="rId7"/>
    <p:sldId id="270" r:id="rId8"/>
    <p:sldId id="2554" r:id="rId9"/>
    <p:sldId id="2527" r:id="rId10"/>
    <p:sldId id="2147374712" r:id="rId11"/>
    <p:sldId id="2598" r:id="rId12"/>
    <p:sldId id="2584" r:id="rId13"/>
    <p:sldId id="2585" r:id="rId14"/>
    <p:sldId id="2601" r:id="rId15"/>
    <p:sldId id="2602" r:id="rId16"/>
    <p:sldId id="2599" r:id="rId17"/>
    <p:sldId id="2600" r:id="rId18"/>
    <p:sldId id="2541" r:id="rId19"/>
    <p:sldId id="2544" r:id="rId20"/>
    <p:sldId id="2583" r:id="rId21"/>
    <p:sldId id="2597" r:id="rId22"/>
    <p:sldId id="2604" r:id="rId23"/>
    <p:sldId id="2603" r:id="rId24"/>
    <p:sldId id="2147374708" r:id="rId25"/>
    <p:sldId id="271" r:id="rId26"/>
    <p:sldId id="272" r:id="rId27"/>
    <p:sldId id="273" r:id="rId28"/>
    <p:sldId id="2147374710" r:id="rId29"/>
    <p:sldId id="275" r:id="rId30"/>
    <p:sldId id="276" r:id="rId31"/>
    <p:sldId id="2147374711" r:id="rId32"/>
    <p:sldId id="2147374707" r:id="rId33"/>
  </p:sldIdLst>
  <p:sldSz cx="18288000" cy="10287000"/>
  <p:notesSz cx="7104063" cy="10234613"/>
  <p:embeddedFontLst>
    <p:embeddedFont>
      <p:font typeface="Trebuchet MS" panose="020B0603020202020204" pitchFamily="34" charset="0"/>
      <p:regular r:id="rId35"/>
      <p:bold r:id="rId36"/>
      <p:italic r:id="rId37"/>
      <p:boldItalic r:id="rId38"/>
    </p:embeddedFont>
    <p:embeddedFont>
      <p:font typeface="Trebuchet MS Bold" panose="020B0703020202020204" pitchFamily="34" charset="0"/>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7A02A16-F971-B6DE-7B0B-2658BCB60E1B}" name="Monica Boulton" initials="MB" userId="S::monica.boulton@nasp.info::1eba198f-03e4-47d0-a342-fbd75821814c" providerId="AD"/>
  <p188:author id="{2764A531-2A31-43DA-471D-426AF995B62F}" name="Isobel Haywood" initials="IH" userId="S::isobel.haywood@nasp.info::b601e119-4542-4123-9a1c-c62726f40a02" providerId="AD"/>
  <p188:author id="{AE364C97-8C7D-E28E-2286-39711E095BFD}" name="Nick Harrop" initials="NH" userId="S::nick.harrop@nasp.info::ddcb3a43-f148-4579-8f93-8928407ec339" providerId="AD"/>
  <p188:author id="{54243CD8-8906-1A96-CBAC-02BAA65F33E5}" name="Joelle Bradly" initials="" userId="S::joelle.bradly@nasp.info::3b5e5428-8e90-4bc4-ad26-0bafdaaa86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C1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7" dt="2026-10-29T12:01:21.141"/>
    <p1510:client id="{91FE9B7A-8893-C8D3-D119-A3653C1D32AD}" v="182" dt="2026-10-29T12:44:15.1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78" y="3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5.fntdata"/><Relationship Id="rId21" Type="http://schemas.openxmlformats.org/officeDocument/2006/relationships/slide" Target="slides/slide17.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3.fntdata"/><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2025</c:v>
                </c:pt>
              </c:strCache>
            </c:strRef>
          </c:tx>
          <c:spPr>
            <a:solidFill>
              <a:srgbClr val="EF4D8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ONS4</c:v>
                </c:pt>
                <c:pt idx="1">
                  <c:v>Wellbeing Star</c:v>
                </c:pt>
                <c:pt idx="2">
                  <c:v>WEMWBS</c:v>
                </c:pt>
                <c:pt idx="3">
                  <c:v>SWEMWBS</c:v>
                </c:pt>
                <c:pt idx="4">
                  <c:v>PAM</c:v>
                </c:pt>
                <c:pt idx="5">
                  <c:v>MyCaW</c:v>
                </c:pt>
                <c:pt idx="6">
                  <c:v>Own</c:v>
                </c:pt>
                <c:pt idx="7">
                  <c:v>None</c:v>
                </c:pt>
                <c:pt idx="8">
                  <c:v>Other</c:v>
                </c:pt>
              </c:strCache>
            </c:strRef>
          </c:cat>
          <c:val>
            <c:numRef>
              <c:f>Sheet1!$B$2:$B$10</c:f>
              <c:numCache>
                <c:formatCode>General</c:formatCode>
                <c:ptCount val="9"/>
                <c:pt idx="0">
                  <c:v>45</c:v>
                </c:pt>
                <c:pt idx="1">
                  <c:v>4</c:v>
                </c:pt>
                <c:pt idx="2">
                  <c:v>6</c:v>
                </c:pt>
                <c:pt idx="3">
                  <c:v>6</c:v>
                </c:pt>
                <c:pt idx="4">
                  <c:v>6</c:v>
                </c:pt>
                <c:pt idx="5">
                  <c:v>5</c:v>
                </c:pt>
                <c:pt idx="6">
                  <c:v>27</c:v>
                </c:pt>
                <c:pt idx="7">
                  <c:v>19</c:v>
                </c:pt>
                <c:pt idx="8">
                  <c:v>15</c:v>
                </c:pt>
              </c:numCache>
            </c:numRef>
          </c:val>
          <c:extLst>
            <c:ext xmlns:c16="http://schemas.microsoft.com/office/drawing/2014/chart" uri="{C3380CC4-5D6E-409C-BE32-E72D297353CC}">
              <c16:uniqueId val="{00000000-682F-41CB-B845-A58CDCD90D0B}"/>
            </c:ext>
          </c:extLst>
        </c:ser>
        <c:ser>
          <c:idx val="1"/>
          <c:order val="1"/>
          <c:tx>
            <c:strRef>
              <c:f>Sheet1!$C$1</c:f>
              <c:strCache>
                <c:ptCount val="1"/>
                <c:pt idx="0">
                  <c:v>2023</c:v>
                </c:pt>
              </c:strCache>
            </c:strRef>
          </c:tx>
          <c:spPr>
            <a:solidFill>
              <a:srgbClr val="5FC3B1"/>
            </a:solidFill>
            <a:ln>
              <a:noFill/>
            </a:ln>
            <a:effectLst/>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1-682F-41CB-B845-A58CDCD90D0B}"/>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ONS4</c:v>
                </c:pt>
                <c:pt idx="1">
                  <c:v>Wellbeing Star</c:v>
                </c:pt>
                <c:pt idx="2">
                  <c:v>WEMWBS</c:v>
                </c:pt>
                <c:pt idx="3">
                  <c:v>SWEMWBS</c:v>
                </c:pt>
                <c:pt idx="4">
                  <c:v>PAM</c:v>
                </c:pt>
                <c:pt idx="5">
                  <c:v>MyCaW</c:v>
                </c:pt>
                <c:pt idx="6">
                  <c:v>Own</c:v>
                </c:pt>
                <c:pt idx="7">
                  <c:v>None</c:v>
                </c:pt>
                <c:pt idx="8">
                  <c:v>Other</c:v>
                </c:pt>
              </c:strCache>
            </c:strRef>
          </c:cat>
          <c:val>
            <c:numRef>
              <c:f>Sheet1!$C$2:$C$10</c:f>
              <c:numCache>
                <c:formatCode>General</c:formatCode>
                <c:ptCount val="9"/>
                <c:pt idx="0">
                  <c:v>46</c:v>
                </c:pt>
                <c:pt idx="1">
                  <c:v>7</c:v>
                </c:pt>
                <c:pt idx="2">
                  <c:v>5</c:v>
                </c:pt>
                <c:pt idx="3">
                  <c:v>9</c:v>
                </c:pt>
                <c:pt idx="4">
                  <c:v>5</c:v>
                </c:pt>
                <c:pt idx="5">
                  <c:v>4</c:v>
                </c:pt>
                <c:pt idx="6">
                  <c:v>0</c:v>
                </c:pt>
                <c:pt idx="7">
                  <c:v>28</c:v>
                </c:pt>
                <c:pt idx="8">
                  <c:v>16</c:v>
                </c:pt>
              </c:numCache>
            </c:numRef>
          </c:val>
          <c:extLst>
            <c:ext xmlns:c16="http://schemas.microsoft.com/office/drawing/2014/chart" uri="{C3380CC4-5D6E-409C-BE32-E72D297353CC}">
              <c16:uniqueId val="{00000002-682F-41CB-B845-A58CDCD90D0B}"/>
            </c:ext>
          </c:extLst>
        </c:ser>
        <c:ser>
          <c:idx val="2"/>
          <c:order val="2"/>
          <c:tx>
            <c:strRef>
              <c:f>Sheet1!$D$1</c:f>
              <c:strCache>
                <c:ptCount val="1"/>
                <c:pt idx="0">
                  <c:v>2022</c:v>
                </c:pt>
              </c:strCache>
            </c:strRef>
          </c:tx>
          <c:spPr>
            <a:solidFill>
              <a:srgbClr val="F0EE4D"/>
            </a:solidFill>
            <a:ln>
              <a:noFill/>
            </a:ln>
            <a:effectLst/>
          </c:spPr>
          <c:invertIfNegative val="0"/>
          <c:dLbls>
            <c:dLbl>
              <c:idx val="3"/>
              <c:tx>
                <c:rich>
                  <a:bodyPr/>
                  <a:lstStyle/>
                  <a:p>
                    <a:r>
                      <a:rPr lang="en-US" sz="1100"/>
                      <a:t>N/A</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82F-41CB-B845-A58CDCD90D0B}"/>
                </c:ext>
              </c:extLst>
            </c:dLbl>
            <c:dLbl>
              <c:idx val="4"/>
              <c:tx>
                <c:rich>
                  <a:bodyPr/>
                  <a:lstStyle/>
                  <a:p>
                    <a:r>
                      <a:rPr lang="en-US" sz="1100"/>
                      <a:t>N/A</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82F-41CB-B845-A58CDCD90D0B}"/>
                </c:ext>
              </c:extLst>
            </c:dLbl>
            <c:dLbl>
              <c:idx val="5"/>
              <c:tx>
                <c:rich>
                  <a:bodyPr/>
                  <a:lstStyle/>
                  <a:p>
                    <a:r>
                      <a:rPr lang="en-US" sz="1100"/>
                      <a:t>N/A</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82F-41CB-B845-A58CDCD90D0B}"/>
                </c:ext>
              </c:extLst>
            </c:dLbl>
            <c:dLbl>
              <c:idx val="6"/>
              <c:layout>
                <c:manualLayout>
                  <c:x val="-1.5473731781880275E-2"/>
                  <c:y val="9.9763212930568043E-3"/>
                </c:manualLayout>
              </c:layout>
              <c:tx>
                <c:rich>
                  <a:bodyPr rot="0" spcFirstLastPara="1" vertOverflow="ellipsis" vert="horz" wrap="square" lIns="38100" tIns="19050" rIns="38100" bIns="19050" anchor="ctr" anchorCtr="1">
                    <a:noAutofit/>
                  </a:bodyPr>
                  <a:lstStyle/>
                  <a:p>
                    <a:pPr>
                      <a:defRPr sz="1100" b="1" i="0" u="none" strike="noStrike" kern="1200" baseline="0">
                        <a:solidFill>
                          <a:schemeClr val="tx1">
                            <a:lumMod val="75000"/>
                            <a:lumOff val="25000"/>
                          </a:schemeClr>
                        </a:solidFill>
                        <a:latin typeface="+mn-lt"/>
                        <a:ea typeface="+mn-ea"/>
                        <a:cs typeface="+mn-cs"/>
                      </a:defRPr>
                    </a:pPr>
                    <a:r>
                      <a:rPr lang="en-US" sz="1100"/>
                      <a:t>-N/A-</a:t>
                    </a:r>
                  </a:p>
                </c:rich>
              </c:tx>
              <c:spPr>
                <a:noFill/>
                <a:ln>
                  <a:noFill/>
                </a:ln>
                <a:effectLst/>
              </c:spPr>
              <c:txPr>
                <a:bodyPr rot="0" spcFirstLastPara="1" vertOverflow="ellipsis" vert="horz" wrap="square" lIns="38100" tIns="19050" rIns="38100" bIns="19050" anchor="ctr" anchorCtr="1">
                  <a:no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4.5060893497224107E-2"/>
                      <c:h val="7.1995785331560813E-2"/>
                    </c:manualLayout>
                  </c15:layout>
                  <c15:showDataLabelsRange val="0"/>
                </c:ext>
                <c:ext xmlns:c16="http://schemas.microsoft.com/office/drawing/2014/chart" uri="{C3380CC4-5D6E-409C-BE32-E72D297353CC}">
                  <c16:uniqueId val="{00000006-682F-41CB-B845-A58CDCD90D0B}"/>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ONS4</c:v>
                </c:pt>
                <c:pt idx="1">
                  <c:v>Wellbeing Star</c:v>
                </c:pt>
                <c:pt idx="2">
                  <c:v>WEMWBS</c:v>
                </c:pt>
                <c:pt idx="3">
                  <c:v>SWEMWBS</c:v>
                </c:pt>
                <c:pt idx="4">
                  <c:v>PAM</c:v>
                </c:pt>
                <c:pt idx="5">
                  <c:v>MyCaW</c:v>
                </c:pt>
                <c:pt idx="6">
                  <c:v>Own</c:v>
                </c:pt>
                <c:pt idx="7">
                  <c:v>None</c:v>
                </c:pt>
                <c:pt idx="8">
                  <c:v>Other</c:v>
                </c:pt>
              </c:strCache>
            </c:strRef>
          </c:cat>
          <c:val>
            <c:numRef>
              <c:f>Sheet1!$D$2:$D$10</c:f>
              <c:numCache>
                <c:formatCode>General</c:formatCode>
                <c:ptCount val="9"/>
                <c:pt idx="0">
                  <c:v>46</c:v>
                </c:pt>
                <c:pt idx="1">
                  <c:v>7</c:v>
                </c:pt>
                <c:pt idx="2">
                  <c:v>13</c:v>
                </c:pt>
                <c:pt idx="3">
                  <c:v>0</c:v>
                </c:pt>
                <c:pt idx="4">
                  <c:v>0</c:v>
                </c:pt>
                <c:pt idx="5">
                  <c:v>0</c:v>
                </c:pt>
                <c:pt idx="6">
                  <c:v>0</c:v>
                </c:pt>
                <c:pt idx="7">
                  <c:v>18</c:v>
                </c:pt>
                <c:pt idx="8">
                  <c:v>12</c:v>
                </c:pt>
              </c:numCache>
            </c:numRef>
          </c:val>
          <c:extLst>
            <c:ext xmlns:c16="http://schemas.microsoft.com/office/drawing/2014/chart" uri="{C3380CC4-5D6E-409C-BE32-E72D297353CC}">
              <c16:uniqueId val="{00000007-682F-41CB-B845-A58CDCD90D0B}"/>
            </c:ext>
          </c:extLst>
        </c:ser>
        <c:dLbls>
          <c:showLegendKey val="0"/>
          <c:showVal val="0"/>
          <c:showCatName val="0"/>
          <c:showSerName val="0"/>
          <c:showPercent val="0"/>
          <c:showBubbleSize val="0"/>
        </c:dLbls>
        <c:gapWidth val="219"/>
        <c:overlap val="-27"/>
        <c:axId val="2134256591"/>
        <c:axId val="2134255151"/>
      </c:barChart>
      <c:catAx>
        <c:axId val="2134256591"/>
        <c:scaling>
          <c:orientation val="minMax"/>
        </c:scaling>
        <c:delete val="1"/>
        <c:axPos val="b"/>
        <c:numFmt formatCode="General" sourceLinked="1"/>
        <c:majorTickMark val="none"/>
        <c:minorTickMark val="none"/>
        <c:tickLblPos val="nextTo"/>
        <c:crossAx val="2134255151"/>
        <c:crosses val="autoZero"/>
        <c:auto val="1"/>
        <c:lblAlgn val="ctr"/>
        <c:lblOffset val="100"/>
        <c:noMultiLvlLbl val="0"/>
      </c:catAx>
      <c:valAx>
        <c:axId val="2134255151"/>
        <c:scaling>
          <c:orientation val="minMax"/>
        </c:scaling>
        <c:delete val="1"/>
        <c:axPos val="l"/>
        <c:numFmt formatCode="General" sourceLinked="1"/>
        <c:majorTickMark val="out"/>
        <c:minorTickMark val="none"/>
        <c:tickLblPos val="nextTo"/>
        <c:crossAx val="21342565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E5678_0.xml><?xml version="1.0" encoding="utf-8"?>
<p188:cmLst xmlns:a="http://schemas.openxmlformats.org/drawingml/2006/main" xmlns:r="http://schemas.openxmlformats.org/officeDocument/2006/relationships" xmlns:p188="http://schemas.microsoft.com/office/powerpoint/2018/8/main">
  <p188:cm id="{3D15E0D0-BB71-4715-A2A2-8654D24855E7}" authorId="{54243CD8-8906-1A96-CBAC-02BAA65F33E5}" status="resolved" created="2024-10-04T10:03:36.932">
    <ac:deMkLst xmlns:ac="http://schemas.microsoft.com/office/drawing/2013/main/command">
      <pc:docMk xmlns:pc="http://schemas.microsoft.com/office/powerpoint/2013/main/command"/>
      <pc:sldMk xmlns:pc="http://schemas.microsoft.com/office/powerpoint/2013/main/command" cId="0" sldId="2147374712"/>
      <ac:spMk id="204" creationId="{00000000-0000-0000-0000-000000000000}"/>
    </ac:deMkLst>
    <p188:replyLst>
      <p188:reply id="{F1571CC7-8E3B-437A-8A97-9FB3CA24D8DF}" authorId="{AE364C97-8C7D-E28E-2286-39711E095BFD}" created="2024-10-04T11:33:39.278">
        <p188:txBody>
          <a:bodyPr/>
          <a:lstStyle/>
          <a:p>
            <a:r>
              <a:rPr lang="en-US"/>
              <a:t>I think Joelle's forwarded more recent data on this. We're also co-launching a report with the Race Equality Foundation that suggests social prescribing doesn't disproportionately reach white people... and the Observatory data appeared to back this up...</a:t>
            </a:r>
          </a:p>
        </p188:txBody>
      </p188:reply>
      <p188:reply id="{C926265D-BC2F-4876-988A-6365962878D5}" authorId="{57A02A16-F971-B6DE-7B0B-2658BCB60E1B}" created="2024-10-07T10:34:30.180">
        <p188:txBody>
          <a:bodyPr/>
          <a:lstStyle/>
          <a:p>
            <a:r>
              <a:rPr lang="en-US"/>
              <a:t>[@Joelle Bradly] please can you share? / amend slide accordingly </a:t>
            </a:r>
          </a:p>
        </p188:txBody>
      </p188:reply>
      <p188:reply id="{EC0488F0-6114-4CCC-8E3C-3D749CF4CD0F}" authorId="{54243CD8-8906-1A96-CBAC-02BAA65F33E5}" created="2024-10-07T13:52:26.532">
        <p188:txBody>
          <a:bodyPr/>
          <a:lstStyle/>
          <a:p>
            <a:r>
              <a:rPr lang="en-US"/>
              <a:t>I've updated this but its not from the evidence review so if this section is about the first 6 evidence reviews then need to change it back! </a:t>
            </a:r>
          </a:p>
        </p188:txBody>
      </p188:reply>
      <p188:reply id="{671C9197-4327-475F-ABE5-34A1783822FB}" authorId="{57A02A16-F971-B6DE-7B0B-2658BCB60E1B}" created="2024-10-07T18:03:49.866">
        <p188:txBody>
          <a:bodyPr/>
          <a:lstStyle/>
          <a:p>
            <a:r>
              <a:rPr lang="en-US"/>
              <a:t>no this is fine I think, thank you! </a:t>
            </a:r>
          </a:p>
        </p188:txBody>
      </p188:reply>
      <p188:reply id="{3C4EEFC9-8B86-4301-8407-0996DE5F064B}" authorId="{57A02A16-F971-B6DE-7B0B-2658BCB60E1B}" created="2024-10-07T18:04:33.525">
        <p188:txBody>
          <a:bodyPr/>
          <a:lstStyle/>
          <a:p>
            <a:r>
              <a:rPr lang="en-US"/>
              <a:t>[@Nick Harrop] can I promote the c0-launch of this race equality report? Do we have a date? </a:t>
            </a:r>
          </a:p>
        </p188:txBody>
      </p188:reply>
      <p188:reply id="{921A15A8-915F-4006-A804-A5489DB33696}" authorId="{AE364C97-8C7D-E28E-2286-39711E095BFD}" created="2024-10-08T08:22:22.724">
        <p188:txBody>
          <a:bodyPr/>
          <a:lstStyle/>
          <a:p>
            <a:r>
              <a:rPr lang="en-US"/>
              <a:t>Yes - launch is 23rd October. (And the report looks at data from two areas, and shows significantly higher rates of social prescribing referrals  among Black, Asian, and minoritised ethnic groups compared to their population size.)</a:t>
            </a:r>
          </a:p>
        </p188:txBody>
        <p188:extLst>
          <p:ext xmlns:p="http://schemas.openxmlformats.org/presentationml/2006/main" uri="{57CB4572-C831-44C2-8A1C-0ADB6CCDFE69}">
            <p223:reactions xmlns:p223="http://schemas.microsoft.com/office/powerpoint/2022/03/main">
              <p223:rxn type="👍">
                <p223:instance time="2024-10-08T11:33:12.013" authorId="{57A02A16-F971-B6DE-7B0B-2658BCB60E1B}"/>
              </p223:rxn>
            </p223:reactions>
          </p:ext>
        </p188:extLst>
      </p188:reply>
    </p188:replyLst>
    <p188:txBody>
      <a:bodyPr/>
      <a:lstStyle/>
      <a:p>
        <a:r>
          <a:rPr lang="en-US"/>
          <a:t>Observatory is not available anymore so delete that bullet :(</a:t>
        </a:r>
      </a:p>
    </p188:txBody>
  </p188:cm>
  <p188:cm id="{77E1631A-E2E2-4E7E-8816-E0A39520D137}" authorId="{54243CD8-8906-1A96-CBAC-02BAA65F33E5}" status="resolved" created="2024-10-08T13:33:58.976">
    <pc:sldMkLst xmlns:pc="http://schemas.microsoft.com/office/powerpoint/2013/main/command">
      <pc:docMk/>
      <pc:sldMk cId="3008451284" sldId="272"/>
    </pc:sldMkLst>
    <p188:txBody>
      <a:bodyPr/>
      <a:lstStyle/>
      <a:p>
        <a:r>
          <a:rPr lang="en-US"/>
          <a:t>this reference is correct but just thought worth you knowing that the analysis was of elemental data (didnt mean to confuse you!)</a:t>
        </a:r>
      </a:p>
    </p188:txBody>
    <p188:extLst>
      <p:ext xmlns:p="http://schemas.openxmlformats.org/presentationml/2006/main" uri="{57CB4572-C831-44C2-8A1C-0ADB6CCDFE69}">
        <p223:reactions xmlns:p223="http://schemas.microsoft.com/office/powerpoint/2022/03/main">
          <p223:rxn type="👍">
            <p223:instance time="2024-10-08T15:48:25.402" authorId="{57A02A16-F971-B6DE-7B0B-2658BCB60E1B}"/>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GB"/>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918BFC92-3E72-4611-8102-92C1A7A32D47}" type="datetimeFigureOut">
              <a:t>10/30/2026</a:t>
            </a:fld>
            <a:endParaRPr lang="en-GB"/>
          </a:p>
        </p:txBody>
      </p:sp>
      <p:sp>
        <p:nvSpPr>
          <p:cNvPr id="4" name="Slide Image Placeholder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0" anchor="ctr"/>
          <a:lstStyle/>
          <a:p>
            <a:endParaRPr lang="en-GB"/>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0438BA9E-B655-4E6C-8FF9-61CB2E1AA71B}" type="slidenum">
              <a:t>‹#›</a:t>
            </a:fld>
            <a:endParaRPr lang="en-GB"/>
          </a:p>
        </p:txBody>
      </p:sp>
    </p:spTree>
    <p:extLst>
      <p:ext uri="{BB962C8B-B14F-4D97-AF65-F5344CB8AC3E}">
        <p14:creationId xmlns:p14="http://schemas.microsoft.com/office/powerpoint/2010/main" val="4111128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edrxiv.org/content/10.64898/2026.10.01.26364429v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cs typeface="Calibri"/>
              </a:rPr>
              <a:t>Wealth of qualitative evidence, but we need more than this for commissioners &amp; policy </a:t>
            </a:r>
          </a:p>
          <a:p>
            <a:pPr marL="171450" indent="-171450">
              <a:buFont typeface="Calibri"/>
              <a:buChar char="-"/>
            </a:pPr>
            <a:r>
              <a:rPr lang="en-US">
                <a:cs typeface="Calibri"/>
              </a:rPr>
              <a:t>The context changed to being more focused on the health sector and health related outcomes</a:t>
            </a:r>
          </a:p>
          <a:p>
            <a:pPr marL="171450" indent="-171450">
              <a:buFont typeface="Arial"/>
              <a:buChar char="•"/>
            </a:pPr>
            <a:r>
              <a:rPr lang="en-US"/>
              <a:t>NASP are supporting &amp; Sharing Research: Blogs </a:t>
            </a:r>
            <a:r>
              <a:rPr lang="en-US" err="1"/>
              <a:t>summarising</a:t>
            </a:r>
            <a:r>
              <a:rPr lang="en-US"/>
              <a:t> new evidence, monthly themed evidence newsletters (Qual studies, Older people, Canadian research, employment, LTC, CYP, Economic, Men, Poverty, Faith), briefing papers and webinars. We are also currently supporting 8 research studies in 25/26: 3 CYP, 1 dementia, 1 secondary care, 1 creative health, 1 LW roll out, 1 VCSE workforce.</a:t>
            </a:r>
            <a:endParaRPr lang="en-US">
              <a:cs typeface="Calibri"/>
            </a:endParaRPr>
          </a:p>
        </p:txBody>
      </p:sp>
      <p:sp>
        <p:nvSpPr>
          <p:cNvPr id="4" name="Slide Number Placeholder 3"/>
          <p:cNvSpPr>
            <a:spLocks noGrp="1"/>
          </p:cNvSpPr>
          <p:nvPr>
            <p:ph type="sldNum" sz="quarter" idx="5"/>
          </p:nvPr>
        </p:nvSpPr>
        <p:spPr/>
        <p:txBody>
          <a:bodyPr/>
          <a:lstStyle/>
          <a:p>
            <a:fld id="{6AE4FC01-DA70-1442-90FD-983F2F12613E}" type="slidenum">
              <a:rPr lang="en-US" smtClean="0"/>
              <a:t>6</a:t>
            </a:fld>
            <a:endParaRPr lang="en-US"/>
          </a:p>
        </p:txBody>
      </p:sp>
    </p:spTree>
    <p:extLst>
      <p:ext uri="{BB962C8B-B14F-4D97-AF65-F5344CB8AC3E}">
        <p14:creationId xmlns:p14="http://schemas.microsoft.com/office/powerpoint/2010/main" val="1563346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9:notes"/>
          <p:cNvSpPr>
            <a:spLocks noGrp="1" noRot="1" noChangeAspect="1"/>
          </p:cNvSpPr>
          <p:nvPr>
            <p:ph type="sldImg" idx="2"/>
          </p:nvPr>
        </p:nvSpPr>
        <p:spPr>
          <a:xfrm>
            <a:off x="438150" y="1250950"/>
            <a:ext cx="5999163" cy="33750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9:notes"/>
          <p:cNvSpPr txBox="1">
            <a:spLocks noGrp="1"/>
          </p:cNvSpPr>
          <p:nvPr>
            <p:ph type="body" idx="1"/>
          </p:nvPr>
        </p:nvSpPr>
        <p:spPr>
          <a:xfrm>
            <a:off x="687547" y="4813866"/>
            <a:ext cx="5500370" cy="3938617"/>
          </a:xfrm>
          <a:prstGeom prst="rect">
            <a:avLst/>
          </a:prstGeom>
          <a:noFill/>
          <a:ln>
            <a:noFill/>
          </a:ln>
        </p:spPr>
        <p:txBody>
          <a:bodyPr spcFirstLastPara="1" wrap="square" lIns="96426" tIns="48200" rIns="96426" bIns="48200" anchor="t" anchorCtr="0">
            <a:noAutofit/>
          </a:bodyPr>
          <a:lstStyle/>
          <a:p>
            <a:endParaRPr lang="en-GB"/>
          </a:p>
        </p:txBody>
      </p:sp>
      <p:sp>
        <p:nvSpPr>
          <p:cNvPr id="201" name="Google Shape;201;p9:notes"/>
          <p:cNvSpPr txBox="1">
            <a:spLocks noGrp="1"/>
          </p:cNvSpPr>
          <p:nvPr>
            <p:ph type="sldNum" idx="12"/>
          </p:nvPr>
        </p:nvSpPr>
        <p:spPr>
          <a:xfrm>
            <a:off x="3894505" y="9500961"/>
            <a:ext cx="2979367" cy="501878"/>
          </a:xfrm>
          <a:prstGeom prst="rect">
            <a:avLst/>
          </a:prstGeom>
          <a:noFill/>
          <a:ln>
            <a:noFill/>
          </a:ln>
        </p:spPr>
        <p:txBody>
          <a:bodyPr spcFirstLastPara="1" wrap="square" lIns="96426" tIns="48200" rIns="96426" bIns="48200" anchor="b" anchorCtr="0">
            <a:noAutofit/>
          </a:bodyPr>
          <a:lstStyle/>
          <a:p>
            <a:fld id="{00000000-1234-1234-1234-123412341234}" type="slidenum">
              <a:rPr lang="en-GB"/>
              <a:pPr/>
              <a:t>7</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latin typeface="Calibri"/>
                <a:ea typeface="Calibri"/>
                <a:cs typeface="Calibri"/>
              </a:rPr>
              <a:t>98% supporting patients with MH problems, 77% supporting patients with SMI. New analysis of CPRD data also suggests that</a:t>
            </a:r>
            <a:r>
              <a:rPr lang="en-US">
                <a:solidFill>
                  <a:srgbClr val="000000"/>
                </a:solidFill>
                <a:latin typeface="Calibri"/>
                <a:ea typeface="Calibri"/>
                <a:cs typeface="Calibri"/>
              </a:rPr>
              <a:t>, a</a:t>
            </a:r>
            <a:r>
              <a:rPr lang="en-GB">
                <a:solidFill>
                  <a:srgbClr val="191919"/>
                </a:solidFill>
                <a:highlight>
                  <a:srgbClr val="FFFFFF"/>
                </a:highlight>
              </a:rPr>
              <a:t>mong 112,334 patients with SMI, 0.8% received a social prescribing consultation in 2019 increasing to 9.5% in 2023 </a:t>
            </a:r>
            <a:r>
              <a:rPr lang="en-GB">
                <a:solidFill>
                  <a:srgbClr val="191919"/>
                </a:solidFill>
                <a:highlight>
                  <a:srgbClr val="FFFFFF"/>
                </a:highlight>
                <a:hlinkClick r:id="rId3"/>
              </a:rPr>
              <a:t>Social prescribing for patients with severe mental illnesses: an English primary care longitudinal observational study | medRxiv</a:t>
            </a:r>
            <a:endParaRPr lang="en-GB"/>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1D300F93-13B7-4BBE-BF53-FA829B450AFB}" type="slidenum">
              <a:rPr lang="en-GB" smtClean="0"/>
              <a:t>8</a:t>
            </a:fld>
            <a:endParaRPr lang="en-GB"/>
          </a:p>
        </p:txBody>
      </p:sp>
    </p:spTree>
    <p:extLst>
      <p:ext uri="{BB962C8B-B14F-4D97-AF65-F5344CB8AC3E}">
        <p14:creationId xmlns:p14="http://schemas.microsoft.com/office/powerpoint/2010/main" val="135002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is the first study to quantitatively estimate the impact of the national rollout of social prescribing link workers in England, with a large sample size of over four million individuals from 2018 to 2023, addressing previous concerns regarding small sample sizes, lack of counterfactuals and uncontrolled studies with short time frames. The inclusion of data on all ARRS funded roles in the model supported the findings that impacts were due to the number of social prescribing link workers rather than an increased number of roles within primary care. Although the study did not use self-reported measures of physical or mental health, the paper suggests that findings of patients having increased confidence in managing conditions may also be associated reduced healthcare utilisation, as reported in other research studies.</a:t>
            </a:r>
            <a:endParaRPr lang="en-US"/>
          </a:p>
        </p:txBody>
      </p:sp>
      <p:sp>
        <p:nvSpPr>
          <p:cNvPr id="4" name="Slide Number Placeholder 3"/>
          <p:cNvSpPr>
            <a:spLocks noGrp="1"/>
          </p:cNvSpPr>
          <p:nvPr>
            <p:ph type="sldNum" sz="quarter" idx="5"/>
          </p:nvPr>
        </p:nvSpPr>
        <p:spPr/>
        <p:txBody>
          <a:bodyPr/>
          <a:lstStyle/>
          <a:p>
            <a:fld id="{1D300F93-13B7-4BBE-BF53-FA829B450AFB}" type="slidenum">
              <a:rPr lang="en-GB" smtClean="0"/>
              <a:t>10</a:t>
            </a:fld>
            <a:endParaRPr lang="en-GB"/>
          </a:p>
        </p:txBody>
      </p:sp>
    </p:spTree>
    <p:extLst>
      <p:ext uri="{BB962C8B-B14F-4D97-AF65-F5344CB8AC3E}">
        <p14:creationId xmlns:p14="http://schemas.microsoft.com/office/powerpoint/2010/main" val="1586167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t>Main Message:</a:t>
            </a:r>
            <a:r>
              <a:rPr lang="en-GB"/>
              <a:t> GSP had a measurable, positive impact on participants' mental health and wellbeing.</a:t>
            </a:r>
          </a:p>
          <a:p>
            <a:endParaRPr lang="en-GB"/>
          </a:p>
          <a:p>
            <a:r>
              <a:rPr lang="en-GB"/>
              <a:t>The majority of post outcome measures were collected between six weeks and 12 weeks following referral. </a:t>
            </a:r>
          </a:p>
          <a:p>
            <a:r>
              <a:rPr lang="en-GB"/>
              <a:t>The evaluation of the GSP programme found that, across seven pilot sites, there was a statistically significant improvement in wellbeing after accessing nature-based activities through the GSP Project. The authors estimated a social return on investment of £ 1.88 for every £ 1 invested in the project overall.</a:t>
            </a:r>
          </a:p>
          <a:p>
            <a:endParaRPr lang="en-GB"/>
          </a:p>
        </p:txBody>
      </p:sp>
      <p:sp>
        <p:nvSpPr>
          <p:cNvPr id="4" name="Slide Number Placeholder 3"/>
          <p:cNvSpPr>
            <a:spLocks noGrp="1"/>
          </p:cNvSpPr>
          <p:nvPr>
            <p:ph type="sldNum" sz="quarter" idx="5"/>
          </p:nvPr>
        </p:nvSpPr>
        <p:spPr/>
        <p:txBody>
          <a:bodyPr/>
          <a:lstStyle/>
          <a:p>
            <a:fld id="{A3CF9DAD-9C42-4E71-96A9-CE58DCE77235}" type="slidenum">
              <a:rPr lang="en-GB" smtClean="0"/>
              <a:t>16</a:t>
            </a:fld>
            <a:endParaRPr lang="en-GB"/>
          </a:p>
        </p:txBody>
      </p:sp>
    </p:spTree>
    <p:extLst>
      <p:ext uri="{BB962C8B-B14F-4D97-AF65-F5344CB8AC3E}">
        <p14:creationId xmlns:p14="http://schemas.microsoft.com/office/powerpoint/2010/main" val="2528626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majority of post outcome measures were collected between six weeks and 12 weeks following referral. </a:t>
            </a:r>
            <a:endParaRPr lang="en-US"/>
          </a:p>
          <a:p>
            <a:r>
              <a:rPr lang="en-GB"/>
              <a:t>The evaluation of the GSP programme found that, across seven pilot sites, there was a statistically significant improvement in wellbeing after accessing nature-based activities through the GSP Project. The authors estimated a social return on investment of £ 1.88 for every £ 1 invested in the project overall.</a:t>
            </a:r>
          </a:p>
        </p:txBody>
      </p:sp>
      <p:sp>
        <p:nvSpPr>
          <p:cNvPr id="4" name="Slide Number Placeholder 3"/>
          <p:cNvSpPr>
            <a:spLocks noGrp="1"/>
          </p:cNvSpPr>
          <p:nvPr>
            <p:ph type="sldNum" sz="quarter" idx="5"/>
          </p:nvPr>
        </p:nvSpPr>
        <p:spPr/>
        <p:txBody>
          <a:bodyPr/>
          <a:lstStyle/>
          <a:p>
            <a:fld id="{1D300F93-13B7-4BBE-BF53-FA829B450AFB}" type="slidenum">
              <a:rPr lang="en-GB" smtClean="0"/>
              <a:t>17</a:t>
            </a:fld>
            <a:endParaRPr lang="en-GB"/>
          </a:p>
        </p:txBody>
      </p:sp>
    </p:spTree>
    <p:extLst>
      <p:ext uri="{BB962C8B-B14F-4D97-AF65-F5344CB8AC3E}">
        <p14:creationId xmlns:p14="http://schemas.microsoft.com/office/powerpoint/2010/main" val="678797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 UCLs analysis of elemental data- and the life satisfaction Q (ONS4) which can beer converted into a WELLBY – the value to the individual, as recommended by the treasury.  They found £9 in wellbeing benefits for every £1 invested. </a:t>
            </a:r>
          </a:p>
        </p:txBody>
      </p:sp>
      <p:sp>
        <p:nvSpPr>
          <p:cNvPr id="4" name="Slide Number Placeholder 3"/>
          <p:cNvSpPr>
            <a:spLocks noGrp="1"/>
          </p:cNvSpPr>
          <p:nvPr>
            <p:ph type="sldNum" sz="quarter" idx="5"/>
          </p:nvPr>
        </p:nvSpPr>
        <p:spPr/>
        <p:txBody>
          <a:bodyPr/>
          <a:lstStyle/>
          <a:p>
            <a:fld id="{1D300F93-13B7-4BBE-BF53-FA829B450AFB}" type="slidenum">
              <a:rPr lang="en-GB" smtClean="0"/>
              <a:t>18</a:t>
            </a:fld>
            <a:endParaRPr lang="en-GB"/>
          </a:p>
        </p:txBody>
      </p:sp>
    </p:spTree>
    <p:extLst>
      <p:ext uri="{BB962C8B-B14F-4D97-AF65-F5344CB8AC3E}">
        <p14:creationId xmlns:p14="http://schemas.microsoft.com/office/powerpoint/2010/main" val="817384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3550AD-CF36-48F4-A100-4F265186B11A}" type="slidenum">
              <a:rPr lang="en-GB" smtClean="0"/>
              <a:t>23</a:t>
            </a:fld>
            <a:endParaRPr lang="en-GB"/>
          </a:p>
        </p:txBody>
      </p:sp>
    </p:spTree>
    <p:extLst>
      <p:ext uri="{BB962C8B-B14F-4D97-AF65-F5344CB8AC3E}">
        <p14:creationId xmlns:p14="http://schemas.microsoft.com/office/powerpoint/2010/main" val="3154658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63550AD-CF36-48F4-A100-4F265186B11A}" type="slidenum">
              <a:rPr lang="en-GB" smtClean="0"/>
              <a:t>24</a:t>
            </a:fld>
            <a:endParaRPr lang="en-GB"/>
          </a:p>
        </p:txBody>
      </p:sp>
    </p:spTree>
    <p:extLst>
      <p:ext uri="{BB962C8B-B14F-4D97-AF65-F5344CB8AC3E}">
        <p14:creationId xmlns:p14="http://schemas.microsoft.com/office/powerpoint/2010/main" val="31899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C998D-B77B-7908-24A6-9B0D7992A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B6F4C-A396-868B-E04A-F06DCF0DCC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F3AA60A-D60C-D8CE-A8A9-9F4EE691C77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B439650-5118-842E-6880-52E1B4EACE54}"/>
              </a:ext>
            </a:extLst>
          </p:cNvPr>
          <p:cNvSpPr>
            <a:spLocks noGrp="1"/>
          </p:cNvSpPr>
          <p:nvPr>
            <p:ph type="sldNum" sz="quarter" idx="5"/>
          </p:nvPr>
        </p:nvSpPr>
        <p:spPr/>
        <p:txBody>
          <a:bodyPr/>
          <a:lstStyle/>
          <a:p>
            <a:fld id="{363550AD-CF36-48F4-A100-4F265186B11A}" type="slidenum">
              <a:rPr lang="en-GB" smtClean="0"/>
              <a:t>25</a:t>
            </a:fld>
            <a:endParaRPr lang="en-GB"/>
          </a:p>
        </p:txBody>
      </p:sp>
    </p:spTree>
    <p:extLst>
      <p:ext uri="{BB962C8B-B14F-4D97-AF65-F5344CB8AC3E}">
        <p14:creationId xmlns:p14="http://schemas.microsoft.com/office/powerpoint/2010/main" val="2439049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438BA9E-B655-4E6C-8FF9-61CB2E1AA71B}" type="slidenum">
              <a:rPr lang="en-GB" smtClean="0"/>
              <a:t>26</a:t>
            </a:fld>
            <a:endParaRPr lang="en-GB"/>
          </a:p>
        </p:txBody>
      </p:sp>
    </p:spTree>
    <p:extLst>
      <p:ext uri="{BB962C8B-B14F-4D97-AF65-F5344CB8AC3E}">
        <p14:creationId xmlns:p14="http://schemas.microsoft.com/office/powerpoint/2010/main" val="4161799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E6707-4C1A-E304-E3C3-B24C0695C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31375C-70CC-6858-2227-E8E8BCA25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FD42EE-8DAB-9387-4F69-CEEF9D0330F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94E98F-D0A4-FED3-B563-936A35E4C4CE}"/>
              </a:ext>
            </a:extLst>
          </p:cNvPr>
          <p:cNvSpPr>
            <a:spLocks noGrp="1"/>
          </p:cNvSpPr>
          <p:nvPr>
            <p:ph type="sldNum" sz="quarter" idx="5"/>
          </p:nvPr>
        </p:nvSpPr>
        <p:spPr/>
        <p:txBody>
          <a:bodyPr/>
          <a:lstStyle/>
          <a:p>
            <a:fld id="{0438BA9E-B655-4E6C-8FF9-61CB2E1AA71B}" type="slidenum">
              <a:rPr lang="en-GB" smtClean="0"/>
              <a:t>28</a:t>
            </a:fld>
            <a:endParaRPr lang="en-GB"/>
          </a:p>
        </p:txBody>
      </p:sp>
    </p:spTree>
    <p:extLst>
      <p:ext uri="{BB962C8B-B14F-4D97-AF65-F5344CB8AC3E}">
        <p14:creationId xmlns:p14="http://schemas.microsoft.com/office/powerpoint/2010/main" val="1741958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841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blank">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F7442519-7DB8-3844-A771-A49E9B946382}"/>
              </a:ext>
            </a:extLst>
          </p:cNvPr>
          <p:cNvSpPr>
            <a:spLocks noGrp="1"/>
          </p:cNvSpPr>
          <p:nvPr>
            <p:ph type="ctrTitle" hasCustomPrompt="1"/>
          </p:nvPr>
        </p:nvSpPr>
        <p:spPr>
          <a:xfrm>
            <a:off x="3189599" y="3083558"/>
            <a:ext cx="11472528" cy="2059943"/>
          </a:xfrm>
          <a:prstGeom prst="rect">
            <a:avLst/>
          </a:prstGeom>
          <a:noFill/>
        </p:spPr>
        <p:txBody>
          <a:bodyPr anchor="t"/>
          <a:lstStyle>
            <a:lvl1pPr algn="l">
              <a:defRPr sz="6000">
                <a:solidFill>
                  <a:srgbClr val="39ADE3"/>
                </a:solidFill>
                <a:latin typeface="+mj-lt"/>
              </a:defRPr>
            </a:lvl1pPr>
          </a:lstStyle>
          <a:p>
            <a:r>
              <a:rPr lang="en-US"/>
              <a:t>Title to go here</a:t>
            </a:r>
            <a:br>
              <a:rPr lang="en-US"/>
            </a:br>
            <a:r>
              <a:rPr lang="en-US"/>
              <a:t>40pt Arial font</a:t>
            </a:r>
          </a:p>
        </p:txBody>
      </p:sp>
      <p:sp>
        <p:nvSpPr>
          <p:cNvPr id="15" name="Subtitle 2">
            <a:extLst>
              <a:ext uri="{FF2B5EF4-FFF2-40B4-BE49-F238E27FC236}">
                <a16:creationId xmlns:a16="http://schemas.microsoft.com/office/drawing/2014/main" id="{7F14BE79-3E89-BF47-A14F-088A634A92E6}"/>
              </a:ext>
            </a:extLst>
          </p:cNvPr>
          <p:cNvSpPr>
            <a:spLocks noGrp="1"/>
          </p:cNvSpPr>
          <p:nvPr>
            <p:ph type="subTitle" idx="1" hasCustomPrompt="1"/>
          </p:nvPr>
        </p:nvSpPr>
        <p:spPr>
          <a:xfrm>
            <a:off x="3189598" y="5402893"/>
            <a:ext cx="11472530" cy="1590509"/>
          </a:xfrm>
        </p:spPr>
        <p:txBody>
          <a:bodyPr/>
          <a:lstStyle>
            <a:lvl1pPr marL="0" indent="0" algn="l">
              <a:buNone/>
              <a:defRPr sz="3000">
                <a:solidFill>
                  <a:srgbClr val="2E3A4D"/>
                </a:solidFill>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Sub heading if needed</a:t>
            </a:r>
          </a:p>
          <a:p>
            <a:r>
              <a:rPr lang="en-US"/>
              <a:t>20pt Arial</a:t>
            </a:r>
          </a:p>
        </p:txBody>
      </p:sp>
    </p:spTree>
    <p:extLst>
      <p:ext uri="{BB962C8B-B14F-4D97-AF65-F5344CB8AC3E}">
        <p14:creationId xmlns:p14="http://schemas.microsoft.com/office/powerpoint/2010/main" val="11160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ub Section Title Page">
  <p:cSld name="Sub Section Title Page">
    <p:spTree>
      <p:nvGrpSpPr>
        <p:cNvPr id="1" name="Shape 25"/>
        <p:cNvGrpSpPr/>
        <p:nvPr/>
      </p:nvGrpSpPr>
      <p:grpSpPr>
        <a:xfrm>
          <a:off x="0" y="0"/>
          <a:ext cx="0" cy="0"/>
          <a:chOff x="0" y="0"/>
          <a:chExt cx="0" cy="0"/>
        </a:xfrm>
      </p:grpSpPr>
      <p:sp>
        <p:nvSpPr>
          <p:cNvPr id="26" name="Google Shape;26;p10"/>
          <p:cNvSpPr txBox="1">
            <a:spLocks noGrp="1"/>
          </p:cNvSpPr>
          <p:nvPr>
            <p:ph type="body" idx="1"/>
          </p:nvPr>
        </p:nvSpPr>
        <p:spPr>
          <a:xfrm>
            <a:off x="1257300" y="4497572"/>
            <a:ext cx="15773400" cy="4226442"/>
          </a:xfrm>
          <a:prstGeom prst="rect">
            <a:avLst/>
          </a:prstGeom>
          <a:noFill/>
          <a:ln>
            <a:noFill/>
          </a:ln>
        </p:spPr>
        <p:txBody>
          <a:bodyPr spcFirstLastPara="1" wrap="square" lIns="91425" tIns="45700" rIns="91425" bIns="45700" anchor="t" anchorCtr="0">
            <a:noAutofit/>
          </a:bodyPr>
          <a:lstStyle>
            <a:lvl1pPr marL="685800" lvl="0" indent="-533400" algn="l">
              <a:lnSpc>
                <a:spcPct val="90000"/>
              </a:lnSpc>
              <a:spcBef>
                <a:spcPts val="1500"/>
              </a:spcBef>
              <a:spcAft>
                <a:spcPts val="0"/>
              </a:spcAft>
              <a:buClr>
                <a:srgbClr val="2E3A4D"/>
              </a:buClr>
              <a:buSzPts val="2000"/>
              <a:buChar char="•"/>
              <a:defRPr b="0" i="0">
                <a:solidFill>
                  <a:srgbClr val="2E3A4D"/>
                </a:solidFill>
                <a:latin typeface="Trebuchet MS" panose="020B0703020202090204" pitchFamily="34" charset="0"/>
              </a:defRPr>
            </a:lvl1pPr>
            <a:lvl2pPr marL="1371600" lvl="1" indent="-533400" algn="l">
              <a:lnSpc>
                <a:spcPct val="90000"/>
              </a:lnSpc>
              <a:spcBef>
                <a:spcPts val="750"/>
              </a:spcBef>
              <a:spcAft>
                <a:spcPts val="0"/>
              </a:spcAft>
              <a:buClr>
                <a:srgbClr val="2E3A4D"/>
              </a:buClr>
              <a:buSzPts val="2000"/>
              <a:buChar char="•"/>
              <a:defRPr>
                <a:solidFill>
                  <a:srgbClr val="2E3A4D"/>
                </a:solidFill>
              </a:defRPr>
            </a:lvl2pPr>
            <a:lvl3pPr marL="2057400" lvl="2" indent="-533400" algn="l">
              <a:lnSpc>
                <a:spcPct val="90000"/>
              </a:lnSpc>
              <a:spcBef>
                <a:spcPts val="750"/>
              </a:spcBef>
              <a:spcAft>
                <a:spcPts val="0"/>
              </a:spcAft>
              <a:buClr>
                <a:srgbClr val="2E3A4D"/>
              </a:buClr>
              <a:buSzPts val="2000"/>
              <a:buChar char="•"/>
              <a:defRPr>
                <a:solidFill>
                  <a:srgbClr val="2E3A4D"/>
                </a:solidFill>
              </a:defRPr>
            </a:lvl3pPr>
            <a:lvl4pPr marL="2743200" lvl="3" indent="-533400" algn="l">
              <a:lnSpc>
                <a:spcPct val="90000"/>
              </a:lnSpc>
              <a:spcBef>
                <a:spcPts val="750"/>
              </a:spcBef>
              <a:spcAft>
                <a:spcPts val="0"/>
              </a:spcAft>
              <a:buClr>
                <a:srgbClr val="2E3A4D"/>
              </a:buClr>
              <a:buSzPts val="2000"/>
              <a:buChar char="•"/>
              <a:defRPr>
                <a:solidFill>
                  <a:srgbClr val="2E3A4D"/>
                </a:solidFill>
              </a:defRPr>
            </a:lvl4pPr>
            <a:lvl5pPr marL="3429000" lvl="4" indent="-533400" algn="l">
              <a:lnSpc>
                <a:spcPct val="90000"/>
              </a:lnSpc>
              <a:spcBef>
                <a:spcPts val="750"/>
              </a:spcBef>
              <a:spcAft>
                <a:spcPts val="0"/>
              </a:spcAft>
              <a:buClr>
                <a:srgbClr val="2E3A4D"/>
              </a:buClr>
              <a:buSzPts val="2000"/>
              <a:buChar char="•"/>
              <a:defRPr>
                <a:solidFill>
                  <a:srgbClr val="2E3A4D"/>
                </a:solidFill>
              </a:defRPr>
            </a:lvl5pPr>
            <a:lvl6pPr marL="4114800" lvl="5" indent="-514350" algn="l">
              <a:lnSpc>
                <a:spcPct val="90000"/>
              </a:lnSpc>
              <a:spcBef>
                <a:spcPts val="750"/>
              </a:spcBef>
              <a:spcAft>
                <a:spcPts val="0"/>
              </a:spcAft>
              <a:buClr>
                <a:schemeClr val="dk1"/>
              </a:buClr>
              <a:buSzPts val="1800"/>
              <a:buChar char="•"/>
              <a:defRPr/>
            </a:lvl6pPr>
            <a:lvl7pPr marL="4800600" lvl="6" indent="-514350" algn="l">
              <a:lnSpc>
                <a:spcPct val="90000"/>
              </a:lnSpc>
              <a:spcBef>
                <a:spcPts val="750"/>
              </a:spcBef>
              <a:spcAft>
                <a:spcPts val="0"/>
              </a:spcAft>
              <a:buClr>
                <a:schemeClr val="dk1"/>
              </a:buClr>
              <a:buSzPts val="1800"/>
              <a:buChar char="•"/>
              <a:defRPr/>
            </a:lvl7pPr>
            <a:lvl8pPr marL="5486400" lvl="7" indent="-514350" algn="l">
              <a:lnSpc>
                <a:spcPct val="90000"/>
              </a:lnSpc>
              <a:spcBef>
                <a:spcPts val="750"/>
              </a:spcBef>
              <a:spcAft>
                <a:spcPts val="0"/>
              </a:spcAft>
              <a:buClr>
                <a:schemeClr val="dk1"/>
              </a:buClr>
              <a:buSzPts val="1800"/>
              <a:buChar char="•"/>
              <a:defRPr/>
            </a:lvl8pPr>
            <a:lvl9pPr marL="6172200" lvl="8" indent="-514350" algn="l">
              <a:lnSpc>
                <a:spcPct val="90000"/>
              </a:lnSpc>
              <a:spcBef>
                <a:spcPts val="750"/>
              </a:spcBef>
              <a:spcAft>
                <a:spcPts val="0"/>
              </a:spcAft>
              <a:buClr>
                <a:schemeClr val="dk1"/>
              </a:buClr>
              <a:buSzPts val="1800"/>
              <a:buChar char="•"/>
              <a:defRPr/>
            </a:lvl9pPr>
          </a:lstStyle>
          <a:p>
            <a:endParaRPr/>
          </a:p>
        </p:txBody>
      </p:sp>
      <p:sp>
        <p:nvSpPr>
          <p:cNvPr id="27" name="Google Shape;27;p10"/>
          <p:cNvSpPr txBox="1">
            <a:spLocks noGrp="1"/>
          </p:cNvSpPr>
          <p:nvPr>
            <p:ph type="title"/>
          </p:nvPr>
        </p:nvSpPr>
        <p:spPr>
          <a:xfrm>
            <a:off x="1257300" y="2323100"/>
            <a:ext cx="15773400" cy="1887393"/>
          </a:xfrm>
          <a:prstGeom prst="rect">
            <a:avLst/>
          </a:prstGeom>
          <a:solidFill>
            <a:schemeClr val="lt1"/>
          </a:solid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EF4D84"/>
              </a:buClr>
              <a:buSzPts val="1800"/>
              <a:buNone/>
              <a:defRPr b="0" i="0">
                <a:latin typeface="Trebuchet MS" panose="020B070302020209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10"/>
          <p:cNvPicPr preferRelativeResize="0"/>
          <p:nvPr/>
        </p:nvPicPr>
        <p:blipFill rotWithShape="1">
          <a:blip r:embed="rId2">
            <a:alphaModFix amt="20000"/>
          </a:blip>
          <a:srcRect/>
          <a:stretch/>
        </p:blipFill>
        <p:spPr>
          <a:xfrm>
            <a:off x="9390699" y="0"/>
            <a:ext cx="8897301" cy="5885121"/>
          </a:xfrm>
          <a:prstGeom prst="rect">
            <a:avLst/>
          </a:prstGeom>
          <a:noFill/>
          <a:ln>
            <a:noFill/>
          </a:ln>
        </p:spPr>
      </p:pic>
      <p:sp>
        <p:nvSpPr>
          <p:cNvPr id="29" name="Google Shape;29;p10"/>
          <p:cNvSpPr txBox="1">
            <a:spLocks noGrp="1"/>
          </p:cNvSpPr>
          <p:nvPr>
            <p:ph type="ftr" idx="11"/>
          </p:nvPr>
        </p:nvSpPr>
        <p:spPr>
          <a:xfrm>
            <a:off x="204684" y="9534526"/>
            <a:ext cx="12025416" cy="547688"/>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1500" b="0" i="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GB"/>
          </a:p>
        </p:txBody>
      </p:sp>
      <p:sp>
        <p:nvSpPr>
          <p:cNvPr id="30" name="Google Shape;30;p10"/>
          <p:cNvSpPr txBox="1">
            <a:spLocks noGrp="1"/>
          </p:cNvSpPr>
          <p:nvPr>
            <p:ph type="sldNum" idx="12"/>
          </p:nvPr>
        </p:nvSpPr>
        <p:spPr>
          <a:xfrm>
            <a:off x="13968516" y="9390980"/>
            <a:ext cx="4114800" cy="547688"/>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500" b="0" i="0" u="none" strike="noStrike" cap="none">
                <a:solidFill>
                  <a:srgbClr val="888888"/>
                </a:solidFill>
                <a:latin typeface="Arial"/>
                <a:ea typeface="Arial"/>
                <a:cs typeface="Arial"/>
                <a:sym typeface="Arial"/>
              </a:defRPr>
            </a:lvl9pPr>
          </a:lstStyle>
          <a:p>
            <a:r>
              <a:rPr lang="en-US">
                <a:latin typeface="Trebuchet MS" panose="020B0703020202090204" pitchFamily="34" charset="0"/>
              </a:rPr>
              <a:t>Page </a:t>
            </a:r>
            <a:fld id="{00000000-1234-1234-1234-123412341234}" type="slidenum">
              <a:rPr lang="en-US" smtClean="0">
                <a:latin typeface="Trebuchet MS" panose="020B0703020202090204" pitchFamily="34" charset="0"/>
              </a:rPr>
              <a:pPr/>
              <a:t>‹#›</a:t>
            </a:fld>
            <a:endParaRPr>
              <a:latin typeface="Trebuchet MS" panose="020B0703020202090204" pitchFamily="34" charset="0"/>
            </a:endParaRPr>
          </a:p>
        </p:txBody>
      </p:sp>
    </p:spTree>
    <p:extLst>
      <p:ext uri="{BB962C8B-B14F-4D97-AF65-F5344CB8AC3E}">
        <p14:creationId xmlns:p14="http://schemas.microsoft.com/office/powerpoint/2010/main" val="1161941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1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1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18/10/relationships/comments" Target="../comments/modernComment_7FFE5678_0.xml"/><Relationship Id="rId7" Type="http://schemas.openxmlformats.org/officeDocument/2006/relationships/hyperlink" Target="https://creativecommons.org/licenses/by/3.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flickr.com/photos/horiavarlan/4324254239" TargetMode="External"/><Relationship Id="rId5" Type="http://schemas.openxmlformats.org/officeDocument/2006/relationships/image" Target="../media/image16.jpeg"/><Relationship Id="rId4" Type="http://schemas.openxmlformats.org/officeDocument/2006/relationships/hyperlink" Target="https://doi.org/10.1101/2024.03.26.24304896"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hyperlink" Target="https://bjgp.org/content/early/2025/06/04/BJGP.2024.0542" TargetMode="Externa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hyperlink" Target="https://measure-up.org/how-to-measure-wellbeing-using-the-wellby-approach/" TargetMode="Externa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82D44"/>
        </a:solidFill>
        <a:effectLst/>
      </p:bgPr>
    </p:bg>
    <p:spTree>
      <p:nvGrpSpPr>
        <p:cNvPr id="1" name=""/>
        <p:cNvGrpSpPr/>
        <p:nvPr/>
      </p:nvGrpSpPr>
      <p:grpSpPr>
        <a:xfrm>
          <a:off x="0" y="0"/>
          <a:ext cx="0" cy="0"/>
          <a:chOff x="0" y="0"/>
          <a:chExt cx="0" cy="0"/>
        </a:xfrm>
      </p:grpSpPr>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grpSp>
        <p:nvGrpSpPr>
          <p:cNvPr id="4" name="Group 4"/>
          <p:cNvGrpSpPr/>
          <p:nvPr/>
        </p:nvGrpSpPr>
        <p:grpSpPr>
          <a:xfrm>
            <a:off x="1226070" y="3389905"/>
            <a:ext cx="178118" cy="4953000"/>
            <a:chOff x="0" y="0"/>
            <a:chExt cx="237490" cy="6604000"/>
          </a:xfrm>
        </p:grpSpPr>
        <p:sp>
          <p:nvSpPr>
            <p:cNvPr id="5" name="Freeform 5"/>
            <p:cNvSpPr/>
            <p:nvPr/>
          </p:nvSpPr>
          <p:spPr>
            <a:xfrm>
              <a:off x="0" y="0"/>
              <a:ext cx="237490" cy="6604000"/>
            </a:xfrm>
            <a:custGeom>
              <a:avLst/>
              <a:gdLst/>
              <a:ahLst/>
              <a:cxnLst/>
              <a:rect l="l" t="t" r="r" b="b"/>
              <a:pathLst>
                <a:path w="237490" h="6604000">
                  <a:moveTo>
                    <a:pt x="0" y="0"/>
                  </a:moveTo>
                  <a:lnTo>
                    <a:pt x="237490" y="0"/>
                  </a:lnTo>
                  <a:lnTo>
                    <a:pt x="237490" y="6604000"/>
                  </a:lnTo>
                  <a:lnTo>
                    <a:pt x="0" y="6604000"/>
                  </a:lnTo>
                  <a:close/>
                </a:path>
              </a:pathLst>
            </a:custGeom>
            <a:solidFill>
              <a:srgbClr val="DA5B83"/>
            </a:solidFill>
          </p:spPr>
          <p:txBody>
            <a:bodyPr/>
            <a:lstStyle/>
            <a:p>
              <a:endParaRPr lang="en-GB"/>
            </a:p>
          </p:txBody>
        </p:sp>
      </p:grpSp>
      <p:sp>
        <p:nvSpPr>
          <p:cNvPr id="11" name="Freeform 11"/>
          <p:cNvSpPr/>
          <p:nvPr/>
        </p:nvSpPr>
        <p:spPr>
          <a:xfrm>
            <a:off x="9142229" y="-67434"/>
            <a:ext cx="9414812" cy="6218229"/>
          </a:xfrm>
          <a:custGeom>
            <a:avLst/>
            <a:gdLst/>
            <a:ahLst/>
            <a:cxnLst/>
            <a:rect l="l" t="t" r="r" b="b"/>
            <a:pathLst>
              <a:path w="9414812" h="6218229">
                <a:moveTo>
                  <a:pt x="0" y="0"/>
                </a:moveTo>
                <a:lnTo>
                  <a:pt x="9414811" y="0"/>
                </a:lnTo>
                <a:lnTo>
                  <a:pt x="9414811" y="6218229"/>
                </a:lnTo>
                <a:lnTo>
                  <a:pt x="0" y="6218229"/>
                </a:lnTo>
                <a:lnTo>
                  <a:pt x="0" y="0"/>
                </a:lnTo>
                <a:close/>
              </a:path>
            </a:pathLst>
          </a:custGeom>
          <a:blipFill>
            <a:blip r:embed="rId2">
              <a:alphaModFix amt="50000"/>
            </a:blip>
            <a:stretch>
              <a:fillRect/>
            </a:stretch>
          </a:blipFill>
        </p:spPr>
        <p:txBody>
          <a:bodyPr/>
          <a:lstStyle/>
          <a:p>
            <a:endParaRPr lang="en-GB"/>
          </a:p>
        </p:txBody>
      </p:sp>
      <p:sp>
        <p:nvSpPr>
          <p:cNvPr id="12" name="Freeform 12"/>
          <p:cNvSpPr/>
          <p:nvPr/>
        </p:nvSpPr>
        <p:spPr>
          <a:xfrm>
            <a:off x="-172032" y="-809314"/>
            <a:ext cx="5411956" cy="4711498"/>
          </a:xfrm>
          <a:custGeom>
            <a:avLst/>
            <a:gdLst/>
            <a:ahLst/>
            <a:cxnLst/>
            <a:rect l="l" t="t" r="r" b="b"/>
            <a:pathLst>
              <a:path w="4732783" h="4289085">
                <a:moveTo>
                  <a:pt x="0" y="0"/>
                </a:moveTo>
                <a:lnTo>
                  <a:pt x="4732783" y="0"/>
                </a:lnTo>
                <a:lnTo>
                  <a:pt x="4732783" y="4289085"/>
                </a:lnTo>
                <a:lnTo>
                  <a:pt x="0" y="4289085"/>
                </a:lnTo>
                <a:lnTo>
                  <a:pt x="0" y="0"/>
                </a:lnTo>
                <a:close/>
              </a:path>
            </a:pathLst>
          </a:custGeom>
          <a:blipFill>
            <a:blip r:embed="rId3"/>
            <a:stretch>
              <a:fillRect/>
            </a:stretch>
          </a:blipFill>
        </p:spPr>
        <p:txBody>
          <a:bodyPr/>
          <a:lstStyle/>
          <a:p>
            <a:endParaRPr lang="en-GB"/>
          </a:p>
        </p:txBody>
      </p:sp>
      <p:sp>
        <p:nvSpPr>
          <p:cNvPr id="14" name="TextBox 14"/>
          <p:cNvSpPr txBox="1"/>
          <p:nvPr/>
        </p:nvSpPr>
        <p:spPr>
          <a:xfrm>
            <a:off x="1722805" y="6718028"/>
            <a:ext cx="16172795" cy="1577355"/>
          </a:xfrm>
          <a:prstGeom prst="rect">
            <a:avLst/>
          </a:prstGeom>
        </p:spPr>
        <p:txBody>
          <a:bodyPr wrap="square" lIns="0" tIns="0" rIns="0" bIns="0" rtlCol="0" anchor="t">
            <a:spAutoFit/>
          </a:bodyPr>
          <a:lstStyle/>
          <a:p>
            <a:pPr>
              <a:lnSpc>
                <a:spcPts val="4140"/>
              </a:lnSpc>
            </a:pPr>
            <a:r>
              <a:rPr lang="en-GB" sz="3600" b="1" i="1">
                <a:solidFill>
                  <a:schemeClr val="bg1"/>
                </a:solidFill>
                <a:latin typeface="Trebuchet MS"/>
                <a:sym typeface="Trebuchet MS"/>
              </a:rPr>
              <a:t>Making the Case for Movement-Based Social Prescribing: Evidence, Data and Local Insight</a:t>
            </a:r>
          </a:p>
          <a:p>
            <a:pPr>
              <a:lnSpc>
                <a:spcPts val="4140"/>
              </a:lnSpc>
            </a:pPr>
            <a:r>
              <a:rPr lang="en-GB" sz="3600">
                <a:solidFill>
                  <a:schemeClr val="bg1"/>
                </a:solidFill>
                <a:latin typeface="Trebuchet MS"/>
              </a:rPr>
              <a:t>Thursday the 29th of October 2026</a:t>
            </a:r>
          </a:p>
        </p:txBody>
      </p:sp>
      <p:pic>
        <p:nvPicPr>
          <p:cNvPr id="15" name="Picture 14" descr="Home | Uniting | The | Movement | Sport England">
            <a:extLst>
              <a:ext uri="{FF2B5EF4-FFF2-40B4-BE49-F238E27FC236}">
                <a16:creationId xmlns:a16="http://schemas.microsoft.com/office/drawing/2014/main" id="{768190FC-E069-5357-A5E9-673BDCB69FD5}"/>
              </a:ext>
            </a:extLst>
          </p:cNvPr>
          <p:cNvPicPr>
            <a:picLocks noChangeAspect="1"/>
          </p:cNvPicPr>
          <p:nvPr/>
        </p:nvPicPr>
        <p:blipFill>
          <a:blip r:embed="rId4"/>
          <a:stretch>
            <a:fillRect/>
          </a:stretch>
        </p:blipFill>
        <p:spPr>
          <a:xfrm>
            <a:off x="4575313" y="1025387"/>
            <a:ext cx="3140765" cy="1046921"/>
          </a:xfrm>
          <a:prstGeom prst="rect">
            <a:avLst/>
          </a:prstGeom>
        </p:spPr>
      </p:pic>
      <p:pic>
        <p:nvPicPr>
          <p:cNvPr id="17" name="Picture 16">
            <a:extLst>
              <a:ext uri="{FF2B5EF4-FFF2-40B4-BE49-F238E27FC236}">
                <a16:creationId xmlns:a16="http://schemas.microsoft.com/office/drawing/2014/main" id="{690A745F-8530-2E24-85EA-DFC5080BF6C6}"/>
              </a:ext>
            </a:extLst>
          </p:cNvPr>
          <p:cNvPicPr>
            <a:picLocks noChangeAspect="1"/>
          </p:cNvPicPr>
          <p:nvPr/>
        </p:nvPicPr>
        <p:blipFill>
          <a:blip r:embed="rId5"/>
          <a:stretch>
            <a:fillRect/>
          </a:stretch>
        </p:blipFill>
        <p:spPr>
          <a:xfrm>
            <a:off x="1408043" y="3045308"/>
            <a:ext cx="10725978" cy="3666297"/>
          </a:xfrm>
          <a:prstGeom prst="rect">
            <a:avLst/>
          </a:prstGeom>
        </p:spPr>
      </p:pic>
      <p:sp>
        <p:nvSpPr>
          <p:cNvPr id="6" name="TextBox 5">
            <a:extLst>
              <a:ext uri="{FF2B5EF4-FFF2-40B4-BE49-F238E27FC236}">
                <a16:creationId xmlns:a16="http://schemas.microsoft.com/office/drawing/2014/main" id="{C8CDD013-436B-424A-F9FA-E917F86D379C}"/>
              </a:ext>
            </a:extLst>
          </p:cNvPr>
          <p:cNvSpPr txBox="1"/>
          <p:nvPr/>
        </p:nvSpPr>
        <p:spPr>
          <a:xfrm>
            <a:off x="1722097" y="8482364"/>
            <a:ext cx="16877400" cy="76944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4400">
                <a:solidFill>
                  <a:srgbClr val="63C1B2"/>
                </a:solidFill>
                <a:latin typeface="Trebuchet MS"/>
              </a:rPr>
              <a:t>Thank you for joining us. The webinar will begin shortly.</a:t>
            </a:r>
            <a:r>
              <a:rPr lang="en-GB" sz="2400">
                <a:solidFill>
                  <a:srgbClr val="63C1B2"/>
                </a:solidFill>
                <a:latin typeface="Trebuchet MS"/>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12" name="Freeform 12"/>
          <p:cNvSpPr/>
          <p:nvPr/>
        </p:nvSpPr>
        <p:spPr>
          <a:xfrm>
            <a:off x="10613781" y="-315913"/>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sp>
        <p:nvSpPr>
          <p:cNvPr id="13" name="TextBox 13"/>
          <p:cNvSpPr txBox="1"/>
          <p:nvPr/>
        </p:nvSpPr>
        <p:spPr>
          <a:xfrm>
            <a:off x="11564178"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14" name="TextBox 14"/>
          <p:cNvSpPr txBox="1"/>
          <p:nvPr/>
        </p:nvSpPr>
        <p:spPr>
          <a:xfrm>
            <a:off x="697661" y="582847"/>
            <a:ext cx="4793088" cy="771525"/>
          </a:xfrm>
          <a:prstGeom prst="rect">
            <a:avLst/>
          </a:prstGeom>
        </p:spPr>
        <p:txBody>
          <a:bodyPr lIns="0" tIns="0" rIns="0" bIns="0" rtlCol="0" anchor="t">
            <a:spAutoFit/>
          </a:bodyPr>
          <a:lstStyle/>
          <a:p>
            <a:pPr>
              <a:lnSpc>
                <a:spcPts val="5940"/>
              </a:lnSpc>
            </a:pPr>
            <a:r>
              <a:rPr lang="en-US" sz="4950" b="1">
                <a:solidFill>
                  <a:srgbClr val="182D44"/>
                </a:solidFill>
                <a:latin typeface="Trebuchet MS Bold"/>
                <a:ea typeface="Trebuchet MS Bold"/>
                <a:cs typeface="Trebuchet MS Bold"/>
                <a:sym typeface="Trebuchet MS Bold"/>
              </a:rPr>
              <a:t>Housekeeping </a:t>
            </a:r>
          </a:p>
        </p:txBody>
      </p:sp>
      <p:sp>
        <p:nvSpPr>
          <p:cNvPr id="16" name="TextBox 16"/>
          <p:cNvSpPr txBox="1"/>
          <p:nvPr/>
        </p:nvSpPr>
        <p:spPr>
          <a:xfrm>
            <a:off x="696565" y="1586815"/>
            <a:ext cx="15704229" cy="8097858"/>
          </a:xfrm>
          <a:prstGeom prst="rect">
            <a:avLst/>
          </a:prstGeom>
        </p:spPr>
        <p:txBody>
          <a:bodyPr wrap="square" lIns="0" tIns="0" rIns="0" bIns="0" rtlCol="0" anchor="t">
            <a:spAutoFit/>
          </a:bodyPr>
          <a:lstStyle/>
          <a:p>
            <a:pPr marL="457200" indent="-457200">
              <a:buFont typeface="Arial"/>
              <a:buChar char="•"/>
            </a:pPr>
            <a:r>
              <a:rPr lang="en-US" sz="2800" b="1">
                <a:solidFill>
                  <a:srgbClr val="182D44"/>
                </a:solidFill>
                <a:latin typeface="Trebuchet MS"/>
                <a:ea typeface="+mn-lt"/>
                <a:cs typeface="+mn-lt"/>
              </a:rPr>
              <a:t>Today's format:</a:t>
            </a:r>
            <a:r>
              <a:rPr lang="en-US" sz="2800">
                <a:solidFill>
                  <a:srgbClr val="182D44"/>
                </a:solidFill>
                <a:latin typeface="Trebuchet MS"/>
                <a:ea typeface="+mn-lt"/>
                <a:cs typeface="+mn-lt"/>
              </a:rPr>
              <a:t> Based on questions and feedback shared during registration, we've adapted today's webinar to a shorter, more focused 30-minute session, with an emphasis on insights from our speakers.</a:t>
            </a:r>
            <a:endParaRPr lang="en-US" sz="2800">
              <a:solidFill>
                <a:srgbClr val="182D44"/>
              </a:solidFill>
              <a:latin typeface="Trebuchet MS"/>
              <a:ea typeface="Trebuchet MS"/>
              <a:cs typeface="Trebuchet MS"/>
            </a:endParaRPr>
          </a:p>
          <a:p>
            <a:pPr marL="457200" indent="-457200">
              <a:buFont typeface="Arial"/>
              <a:buChar char="•"/>
            </a:pPr>
            <a:endParaRPr lang="en-US" sz="2800">
              <a:solidFill>
                <a:srgbClr val="182D44"/>
              </a:solidFill>
              <a:latin typeface="Trebuchet MS"/>
              <a:ea typeface="Calibri"/>
              <a:cs typeface="Calibri"/>
            </a:endParaRPr>
          </a:p>
          <a:p>
            <a:pPr marL="457200" indent="-457200">
              <a:buFont typeface="Arial"/>
              <a:buChar char="•"/>
            </a:pPr>
            <a:r>
              <a:rPr lang="en-US" sz="2800">
                <a:solidFill>
                  <a:srgbClr val="182D44"/>
                </a:solidFill>
                <a:latin typeface="Trebuchet MS"/>
                <a:ea typeface="Trebuchet MS"/>
                <a:cs typeface="Trebuchet MS"/>
                <a:sym typeface="Trebuchet MS"/>
              </a:rPr>
              <a:t>We are </a:t>
            </a:r>
            <a:r>
              <a:rPr lang="en-US" sz="2800" b="1">
                <a:solidFill>
                  <a:srgbClr val="182D44"/>
                </a:solidFill>
                <a:latin typeface="Trebuchet MS"/>
                <a:ea typeface="Trebuchet MS"/>
                <a:cs typeface="Trebuchet MS"/>
                <a:sym typeface="Trebuchet MS"/>
              </a:rPr>
              <a:t>recording</a:t>
            </a:r>
            <a:r>
              <a:rPr lang="en-US" sz="2800">
                <a:solidFill>
                  <a:srgbClr val="182D44"/>
                </a:solidFill>
                <a:latin typeface="Trebuchet MS"/>
                <a:ea typeface="Trebuchet MS"/>
                <a:cs typeface="Trebuchet MS"/>
                <a:sym typeface="Trebuchet MS"/>
              </a:rPr>
              <a:t> this webinar </a:t>
            </a:r>
            <a:r>
              <a:rPr lang="en-US" sz="2400" i="1">
                <a:solidFill>
                  <a:srgbClr val="182D44"/>
                </a:solidFill>
                <a:latin typeface="Trebuchet MS"/>
                <a:ea typeface="Trebuchet MS"/>
                <a:cs typeface="Trebuchet MS"/>
                <a:sym typeface="Trebuchet MS"/>
              </a:rPr>
              <a:t>(you will be sent the slides and the link to the recording, and they will be on NASP's website)</a:t>
            </a:r>
            <a:endParaRPr lang="en-US" sz="2400" i="1">
              <a:solidFill>
                <a:srgbClr val="182D44"/>
              </a:solidFill>
              <a:latin typeface="Trebuchet MS"/>
              <a:ea typeface="Trebuchet MS"/>
              <a:cs typeface="Trebuchet MS"/>
            </a:endParaRPr>
          </a:p>
          <a:p>
            <a:pPr marL="457200" indent="-457200">
              <a:buFont typeface="Arial"/>
              <a:buChar char="•"/>
            </a:pPr>
            <a:endParaRPr lang="en-US" sz="2400" i="1">
              <a:solidFill>
                <a:srgbClr val="182D44"/>
              </a:solidFill>
              <a:latin typeface="Trebuchet MS"/>
              <a:ea typeface="Trebuchet MS"/>
              <a:cs typeface="Trebuchet MS"/>
            </a:endParaRPr>
          </a:p>
          <a:p>
            <a:pPr marL="457200" indent="-457200">
              <a:buFont typeface="Arial,Sans-Serif"/>
              <a:buChar char="•"/>
            </a:pPr>
            <a:r>
              <a:rPr lang="en-US" sz="2800">
                <a:solidFill>
                  <a:srgbClr val="182D44"/>
                </a:solidFill>
                <a:latin typeface="Trebuchet MS"/>
                <a:ea typeface="Trebuchet MS"/>
                <a:cs typeface="Trebuchet MS"/>
              </a:rPr>
              <a:t>We won't be holding a live Q&amp;A today, but please do share your questions using the Q&amp;A function. We'll collate these alongside questions submitted during registration and follow up with our speakers to produce a Q&amp;A resource after the session.</a:t>
            </a:r>
          </a:p>
          <a:p>
            <a:pPr marL="457200" indent="-457200">
              <a:buFont typeface="Arial,Sans-Serif"/>
              <a:buChar char="•"/>
            </a:pPr>
            <a:endParaRPr lang="en-US" sz="2800">
              <a:solidFill>
                <a:srgbClr val="182D44"/>
              </a:solidFill>
              <a:latin typeface="Trebuchet MS"/>
              <a:ea typeface="Trebuchet MS"/>
              <a:cs typeface="Trebuchet MS"/>
            </a:endParaRPr>
          </a:p>
          <a:p>
            <a:pPr marL="457200" indent="-457200">
              <a:buFont typeface="Arial,Sans-Serif"/>
              <a:buChar char="•"/>
            </a:pPr>
            <a:r>
              <a:rPr lang="en-US" sz="2800">
                <a:solidFill>
                  <a:srgbClr val="182D44"/>
                </a:solidFill>
                <a:latin typeface="Trebuchet MS"/>
                <a:ea typeface="Trebuchet MS"/>
                <a:cs typeface="Trebuchet MS"/>
              </a:rPr>
              <a:t>Please use the </a:t>
            </a:r>
            <a:r>
              <a:rPr lang="en-US" sz="2800" b="1">
                <a:solidFill>
                  <a:srgbClr val="182D44"/>
                </a:solidFill>
                <a:latin typeface="Trebuchet MS"/>
                <a:ea typeface="Trebuchet MS"/>
                <a:cs typeface="Trebuchet MS"/>
              </a:rPr>
              <a:t>chat function</a:t>
            </a:r>
            <a:r>
              <a:rPr lang="en-US" sz="2800">
                <a:solidFill>
                  <a:srgbClr val="182D44"/>
                </a:solidFill>
                <a:latin typeface="Trebuchet MS"/>
                <a:ea typeface="Trebuchet MS"/>
                <a:cs typeface="Trebuchet MS"/>
              </a:rPr>
              <a:t> for introducing yourself and networking. If you have any technical issues, please raise these in the chat, and a member of the NASP team will assist. </a:t>
            </a:r>
          </a:p>
          <a:p>
            <a:pPr marL="457200" indent="-457200">
              <a:buFont typeface="Arial,Sans-Serif"/>
              <a:buChar char="•"/>
            </a:pPr>
            <a:endParaRPr lang="en-US" sz="2800">
              <a:solidFill>
                <a:srgbClr val="182D44"/>
              </a:solidFill>
              <a:latin typeface="Trebuchet MS"/>
              <a:ea typeface="Trebuchet MS"/>
              <a:cs typeface="Trebuchet MS"/>
            </a:endParaRPr>
          </a:p>
          <a:p>
            <a:pPr marL="457200" indent="-457200">
              <a:buFont typeface="Arial,Sans-Serif"/>
              <a:buChar char="•"/>
            </a:pPr>
            <a:r>
              <a:rPr lang="en-US" sz="2800" b="1">
                <a:solidFill>
                  <a:srgbClr val="182D44"/>
                </a:solidFill>
                <a:latin typeface="Trebuchet MS"/>
                <a:ea typeface="Trebuchet MS"/>
                <a:cs typeface="Trebuchet MS"/>
              </a:rPr>
              <a:t>Closed Captions</a:t>
            </a:r>
            <a:r>
              <a:rPr lang="en-US" sz="2800">
                <a:solidFill>
                  <a:srgbClr val="182D44"/>
                </a:solidFill>
                <a:latin typeface="Trebuchet MS"/>
                <a:ea typeface="Trebuchet MS"/>
                <a:cs typeface="Trebuchet MS"/>
              </a:rPr>
              <a:t> are available </a:t>
            </a:r>
            <a:r>
              <a:rPr lang="en-US" sz="2800" i="1">
                <a:solidFill>
                  <a:srgbClr val="182D44"/>
                </a:solidFill>
                <a:latin typeface="Trebuchet MS"/>
                <a:ea typeface="Trebuchet MS"/>
                <a:cs typeface="Trebuchet MS"/>
              </a:rPr>
              <a:t>(turn these on at the bottom of your screen) </a:t>
            </a:r>
          </a:p>
          <a:p>
            <a:pPr marL="457200" indent="-457200">
              <a:buFont typeface="Arial,Sans-Serif"/>
              <a:buChar char="•"/>
            </a:pPr>
            <a:endParaRPr lang="en-US" sz="2800" i="1">
              <a:solidFill>
                <a:srgbClr val="182D44"/>
              </a:solidFill>
              <a:latin typeface="Trebuchet MS"/>
              <a:ea typeface="Trebuchet MS"/>
              <a:cs typeface="Trebuchet MS"/>
            </a:endParaRPr>
          </a:p>
          <a:p>
            <a:pPr marL="457200" indent="-457200">
              <a:buFont typeface="Arial,Sans-Serif"/>
              <a:buChar char="•"/>
            </a:pPr>
            <a:r>
              <a:rPr lang="en-US" sz="2800">
                <a:solidFill>
                  <a:srgbClr val="182D44"/>
                </a:solidFill>
                <a:latin typeface="Trebuchet MS"/>
                <a:ea typeface="Trebuchet MS"/>
                <a:cs typeface="Trebuchet MS"/>
              </a:rPr>
              <a:t>We’ll share a </a:t>
            </a:r>
            <a:r>
              <a:rPr lang="en-US" sz="2800" b="1">
                <a:solidFill>
                  <a:srgbClr val="182D44"/>
                </a:solidFill>
                <a:latin typeface="Trebuchet MS"/>
                <a:ea typeface="Trebuchet MS"/>
                <a:cs typeface="Trebuchet MS"/>
              </a:rPr>
              <a:t>webinar learning summary</a:t>
            </a:r>
            <a:r>
              <a:rPr lang="en-US" sz="2800">
                <a:solidFill>
                  <a:srgbClr val="182D44"/>
                </a:solidFill>
                <a:latin typeface="Trebuchet MS"/>
                <a:ea typeface="Trebuchet MS"/>
                <a:cs typeface="Trebuchet MS"/>
              </a:rPr>
              <a:t> capturing the key points and, where possible, addressing questions and themes we haven’t been able to cover during the session.</a:t>
            </a:r>
            <a:r>
              <a:rPr lang="en-US" sz="2800" i="1">
                <a:solidFill>
                  <a:srgbClr val="182D44"/>
                </a:solidFill>
                <a:latin typeface="Trebuchet MS"/>
                <a:ea typeface="Trebuchet MS"/>
                <a:cs typeface="Trebuchet MS"/>
              </a:rPr>
              <a:t> </a:t>
            </a:r>
            <a:endParaRPr lang="en-US" sz="2800">
              <a:solidFill>
                <a:srgbClr val="000000"/>
              </a:solidFill>
              <a:latin typeface="Trebuchet MS"/>
              <a:ea typeface="Trebuchet MS"/>
              <a:cs typeface="Trebuchet MS"/>
            </a:endParaRPr>
          </a:p>
          <a:p>
            <a:pPr marL="457200" indent="-457200">
              <a:lnSpc>
                <a:spcPts val="4139"/>
              </a:lnSpc>
              <a:buFont typeface="Arial"/>
              <a:buChar char="•"/>
            </a:pPr>
            <a:endParaRPr lang="en-US" sz="2400" i="1">
              <a:solidFill>
                <a:srgbClr val="182D44"/>
              </a:solidFill>
              <a:latin typeface="Trebuchet MS"/>
              <a:ea typeface="Trebuchet MS"/>
              <a:cs typeface="Trebuchet MS"/>
            </a:endParaRPr>
          </a:p>
        </p:txBody>
      </p:sp>
      <p:sp>
        <p:nvSpPr>
          <p:cNvPr id="19" name="Freeform 19"/>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pic>
        <p:nvPicPr>
          <p:cNvPr id="4" name="Picture 3" descr="Hand shake icon">
            <a:extLst>
              <a:ext uri="{FF2B5EF4-FFF2-40B4-BE49-F238E27FC236}">
                <a16:creationId xmlns:a16="http://schemas.microsoft.com/office/drawing/2014/main" id="{36C1DAF1-609B-A399-EF4D-8A81444AEAC6}"/>
              </a:ext>
            </a:extLst>
          </p:cNvPr>
          <p:cNvPicPr>
            <a:picLocks noChangeAspect="1"/>
          </p:cNvPicPr>
          <p:nvPr/>
        </p:nvPicPr>
        <p:blipFill>
          <a:blip r:embed="rId4"/>
          <a:srcRect/>
          <a:stretch>
            <a:fillRect/>
          </a:stretch>
        </p:blipFill>
        <p:spPr>
          <a:xfrm>
            <a:off x="5159550" y="372712"/>
            <a:ext cx="1866900" cy="11715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FB972-2D3B-A14E-8424-416057959BA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C703D63-A075-5941-6F94-26C46839F8E3}"/>
              </a:ext>
            </a:extLst>
          </p:cNvPr>
          <p:cNvGrpSpPr/>
          <p:nvPr/>
        </p:nvGrpSpPr>
        <p:grpSpPr>
          <a:xfrm>
            <a:off x="0" y="9930384"/>
            <a:ext cx="18287543" cy="356616"/>
            <a:chOff x="0" y="0"/>
            <a:chExt cx="24383390" cy="475488"/>
          </a:xfrm>
        </p:grpSpPr>
        <p:sp>
          <p:nvSpPr>
            <p:cNvPr id="3" name="Freeform 3">
              <a:extLst>
                <a:ext uri="{FF2B5EF4-FFF2-40B4-BE49-F238E27FC236}">
                  <a16:creationId xmlns:a16="http://schemas.microsoft.com/office/drawing/2014/main" id="{8AFCB1F9-3D52-2B66-D475-C41804819F68}"/>
                </a:ext>
              </a:extLst>
            </p:cNvPr>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a:extLst>
              <a:ext uri="{FF2B5EF4-FFF2-40B4-BE49-F238E27FC236}">
                <a16:creationId xmlns:a16="http://schemas.microsoft.com/office/drawing/2014/main" id="{206B24A7-2962-5027-5B59-616C1C031882}"/>
              </a:ext>
            </a:extLst>
          </p:cNvPr>
          <p:cNvSpPr txBox="1"/>
          <p:nvPr/>
        </p:nvSpPr>
        <p:spPr>
          <a:xfrm>
            <a:off x="960120" y="1293975"/>
            <a:ext cx="16230600" cy="771525"/>
          </a:xfrm>
          <a:prstGeom prst="rect">
            <a:avLst/>
          </a:prstGeom>
        </p:spPr>
        <p:txBody>
          <a:bodyPr lIns="0" tIns="0" rIns="0" bIns="0" rtlCol="0" anchor="t">
            <a:spAutoFit/>
          </a:bodyPr>
          <a:lstStyle/>
          <a:p>
            <a:pPr algn="l">
              <a:lnSpc>
                <a:spcPts val="5940"/>
              </a:lnSpc>
            </a:pPr>
            <a:r>
              <a:rPr lang="en-US" sz="4950" b="1">
                <a:solidFill>
                  <a:srgbClr val="182D44"/>
                </a:solidFill>
                <a:latin typeface="Trebuchet MS Bold"/>
                <a:ea typeface="Trebuchet MS Bold"/>
                <a:cs typeface="Trebuchet MS Bold"/>
              </a:rPr>
              <a:t>Agenda</a:t>
            </a:r>
          </a:p>
        </p:txBody>
      </p:sp>
      <p:grpSp>
        <p:nvGrpSpPr>
          <p:cNvPr id="5" name="Group 5">
            <a:extLst>
              <a:ext uri="{FF2B5EF4-FFF2-40B4-BE49-F238E27FC236}">
                <a16:creationId xmlns:a16="http://schemas.microsoft.com/office/drawing/2014/main" id="{081C30D3-35B2-E0E4-3BE0-706055F1CA72}"/>
              </a:ext>
            </a:extLst>
          </p:cNvPr>
          <p:cNvGrpSpPr>
            <a:grpSpLocks noUngrp="1" noChangeAspect="1"/>
          </p:cNvGrpSpPr>
          <p:nvPr/>
        </p:nvGrpSpPr>
        <p:grpSpPr>
          <a:xfrm>
            <a:off x="960120" y="2799290"/>
            <a:ext cx="12999720" cy="5798058"/>
            <a:chOff x="0" y="0"/>
            <a:chExt cx="5577840" cy="6492240"/>
          </a:xfrm>
        </p:grpSpPr>
        <p:sp>
          <p:nvSpPr>
            <p:cNvPr id="6" name="Freeform 6">
              <a:extLst>
                <a:ext uri="{FF2B5EF4-FFF2-40B4-BE49-F238E27FC236}">
                  <a16:creationId xmlns:a16="http://schemas.microsoft.com/office/drawing/2014/main" id="{0227183B-6DD3-15E3-289D-59FF18DBE822}"/>
                </a:ext>
              </a:extLst>
            </p:cNvPr>
            <p:cNvSpPr>
              <a:spLocks noChangeAspect="1"/>
            </p:cNvSpPr>
            <p:nvPr/>
          </p:nvSpPr>
          <p:spPr>
            <a:xfrm>
              <a:off x="0" y="0"/>
              <a:ext cx="5577840" cy="6492240"/>
            </a:xfrm>
            <a:custGeom>
              <a:avLst/>
              <a:gdLst/>
              <a:ahLst/>
              <a:cxnLst/>
              <a:rect l="l" t="t" r="r" b="b"/>
              <a:pathLst>
                <a:path w="5577840" h="6492240">
                  <a:moveTo>
                    <a:pt x="0" y="929640"/>
                  </a:moveTo>
                  <a:cubicBezTo>
                    <a:pt x="0" y="416179"/>
                    <a:pt x="416179" y="0"/>
                    <a:pt x="929640" y="0"/>
                  </a:cubicBezTo>
                  <a:lnTo>
                    <a:pt x="4648200" y="0"/>
                  </a:lnTo>
                  <a:cubicBezTo>
                    <a:pt x="5161661" y="0"/>
                    <a:pt x="5577840" y="416179"/>
                    <a:pt x="5577840" y="929640"/>
                  </a:cubicBezTo>
                  <a:lnTo>
                    <a:pt x="5577840" y="5562600"/>
                  </a:lnTo>
                  <a:cubicBezTo>
                    <a:pt x="5577840" y="6076061"/>
                    <a:pt x="5161661" y="6492240"/>
                    <a:pt x="4648200" y="6492240"/>
                  </a:cubicBezTo>
                  <a:lnTo>
                    <a:pt x="929640" y="6492240"/>
                  </a:lnTo>
                  <a:cubicBezTo>
                    <a:pt x="416179" y="6492240"/>
                    <a:pt x="0" y="6076061"/>
                    <a:pt x="0" y="5562600"/>
                  </a:cubicBezTo>
                  <a:close/>
                </a:path>
              </a:pathLst>
            </a:custGeom>
            <a:solidFill>
              <a:srgbClr val="EBF7F5"/>
            </a:solidFill>
          </p:spPr>
          <p:txBody>
            <a:bodyPr/>
            <a:lstStyle/>
            <a:p>
              <a:endParaRPr lang="en-GB"/>
            </a:p>
          </p:txBody>
        </p:sp>
      </p:grpSp>
      <p:sp>
        <p:nvSpPr>
          <p:cNvPr id="7" name="TextBox 7">
            <a:extLst>
              <a:ext uri="{FF2B5EF4-FFF2-40B4-BE49-F238E27FC236}">
                <a16:creationId xmlns:a16="http://schemas.microsoft.com/office/drawing/2014/main" id="{8ED381F3-AF02-F738-8B36-75141BBFCBDB}"/>
              </a:ext>
            </a:extLst>
          </p:cNvPr>
          <p:cNvSpPr txBox="1"/>
          <p:nvPr/>
        </p:nvSpPr>
        <p:spPr>
          <a:xfrm>
            <a:off x="1671817" y="3237208"/>
            <a:ext cx="11579061" cy="4924425"/>
          </a:xfrm>
          <a:prstGeom prst="rect">
            <a:avLst/>
          </a:prstGeom>
        </p:spPr>
        <p:txBody>
          <a:bodyPr wrap="square" lIns="0" tIns="0" rIns="0" bIns="0" rtlCol="0" anchor="t">
            <a:spAutoFit/>
          </a:bodyPr>
          <a:lstStyle/>
          <a:p>
            <a:r>
              <a:rPr lang="en-US" sz="3200" b="1">
                <a:solidFill>
                  <a:schemeClr val="tx2"/>
                </a:solidFill>
                <a:latin typeface="Trebuchet MS"/>
              </a:rPr>
              <a:t>1pm </a:t>
            </a:r>
            <a:r>
              <a:rPr lang="en-US" sz="3200">
                <a:solidFill>
                  <a:schemeClr val="tx2"/>
                </a:solidFill>
                <a:latin typeface="Trebuchet MS"/>
              </a:rPr>
              <a:t>- Welcome to Movement on Prescription</a:t>
            </a:r>
            <a:endParaRPr lang="en-US" sz="3200">
              <a:solidFill>
                <a:schemeClr val="tx2"/>
              </a:solidFill>
              <a:latin typeface="Calibri"/>
              <a:ea typeface="Calibri"/>
              <a:cs typeface="Calibri"/>
            </a:endParaRPr>
          </a:p>
          <a:p>
            <a:r>
              <a:rPr lang="en-US" sz="3200" i="1">
                <a:solidFill>
                  <a:schemeClr val="tx2"/>
                </a:solidFill>
                <a:latin typeface="Trebuchet MS"/>
              </a:rPr>
              <a:t>With chair Sian Brand, NASP</a:t>
            </a:r>
            <a:endParaRPr lang="en-US" sz="3200" i="1">
              <a:solidFill>
                <a:schemeClr val="tx2"/>
              </a:solidFill>
              <a:ea typeface="Calibri"/>
              <a:cs typeface="Calibri"/>
            </a:endParaRPr>
          </a:p>
          <a:p>
            <a:endParaRPr lang="en-US" sz="3200">
              <a:solidFill>
                <a:schemeClr val="tx2"/>
              </a:solidFill>
              <a:latin typeface="Trebuchet MS"/>
            </a:endParaRPr>
          </a:p>
          <a:p>
            <a:r>
              <a:rPr lang="en-US" sz="3200" b="1">
                <a:solidFill>
                  <a:schemeClr val="tx2"/>
                </a:solidFill>
                <a:latin typeface="Trebuchet MS"/>
              </a:rPr>
              <a:t>1:05pm</a:t>
            </a:r>
            <a:r>
              <a:rPr lang="en-US" sz="3200">
                <a:solidFill>
                  <a:schemeClr val="tx2"/>
                </a:solidFill>
                <a:latin typeface="Trebuchet MS"/>
              </a:rPr>
              <a:t> – Understanding the evidence: what do we know? </a:t>
            </a:r>
          </a:p>
          <a:p>
            <a:r>
              <a:rPr lang="en-US" sz="3200" i="1">
                <a:solidFill>
                  <a:schemeClr val="tx2"/>
                </a:solidFill>
                <a:latin typeface="Trebuchet MS"/>
              </a:rPr>
              <a:t>With Joelle Bradly, NASP</a:t>
            </a:r>
          </a:p>
          <a:p>
            <a:endParaRPr lang="en-US" sz="3200">
              <a:solidFill>
                <a:schemeClr val="tx2"/>
              </a:solidFill>
              <a:latin typeface="Trebuchet MS"/>
            </a:endParaRPr>
          </a:p>
          <a:p>
            <a:r>
              <a:rPr lang="en-US" sz="3200" b="1">
                <a:solidFill>
                  <a:schemeClr val="tx2"/>
                </a:solidFill>
                <a:latin typeface="Trebuchet MS"/>
              </a:rPr>
              <a:t>1:15pm</a:t>
            </a:r>
            <a:r>
              <a:rPr lang="en-US" sz="3200">
                <a:solidFill>
                  <a:schemeClr val="tx2"/>
                </a:solidFill>
                <a:latin typeface="Trebuchet MS"/>
              </a:rPr>
              <a:t> – Putting evidence into practice: RISE Northeast</a:t>
            </a:r>
          </a:p>
          <a:p>
            <a:r>
              <a:rPr lang="en-US" sz="3200">
                <a:solidFill>
                  <a:schemeClr val="tx2"/>
                </a:solidFill>
                <a:latin typeface="Trebuchet MS"/>
              </a:rPr>
              <a:t>With Michael Ali, </a:t>
            </a:r>
            <a:r>
              <a:rPr lang="en-US" sz="3200" i="1">
                <a:solidFill>
                  <a:schemeClr val="tx2"/>
                </a:solidFill>
                <a:latin typeface="Trebuchet MS"/>
              </a:rPr>
              <a:t>RISE</a:t>
            </a:r>
          </a:p>
          <a:p>
            <a:endParaRPr lang="en-US" sz="3200">
              <a:solidFill>
                <a:schemeClr val="tx2"/>
              </a:solidFill>
              <a:latin typeface="Trebuchet MS"/>
            </a:endParaRPr>
          </a:p>
          <a:p>
            <a:r>
              <a:rPr lang="en-US" sz="3200" b="1">
                <a:solidFill>
                  <a:schemeClr val="tx2"/>
                </a:solidFill>
                <a:latin typeface="Trebuchet MS"/>
              </a:rPr>
              <a:t>1:27pm</a:t>
            </a:r>
            <a:r>
              <a:rPr lang="en-US" sz="3200">
                <a:solidFill>
                  <a:schemeClr val="tx2"/>
                </a:solidFill>
                <a:latin typeface="Trebuchet MS"/>
              </a:rPr>
              <a:t> – Close and Poll</a:t>
            </a:r>
          </a:p>
        </p:txBody>
      </p:sp>
      <p:sp>
        <p:nvSpPr>
          <p:cNvPr id="10" name="Freeform 10">
            <a:extLst>
              <a:ext uri="{FF2B5EF4-FFF2-40B4-BE49-F238E27FC236}">
                <a16:creationId xmlns:a16="http://schemas.microsoft.com/office/drawing/2014/main" id="{95C52627-1462-7F7D-3ACC-D2C77F92B12B}"/>
              </a:ext>
            </a:extLst>
          </p:cNvPr>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sp>
        <p:nvSpPr>
          <p:cNvPr id="12" name="TextBox 12">
            <a:extLst>
              <a:ext uri="{FF2B5EF4-FFF2-40B4-BE49-F238E27FC236}">
                <a16:creationId xmlns:a16="http://schemas.microsoft.com/office/drawing/2014/main" id="{89B4690C-CFB6-9FC0-F5F5-6A3255FF7348}"/>
              </a:ext>
            </a:extLst>
          </p:cNvPr>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9" name="Freeform 19">
            <a:extLst>
              <a:ext uri="{FF2B5EF4-FFF2-40B4-BE49-F238E27FC236}">
                <a16:creationId xmlns:a16="http://schemas.microsoft.com/office/drawing/2014/main" id="{856EFF5E-3F33-A23C-6502-F276670E9391}"/>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spTree>
    <p:extLst>
      <p:ext uri="{BB962C8B-B14F-4D97-AF65-F5344CB8AC3E}">
        <p14:creationId xmlns:p14="http://schemas.microsoft.com/office/powerpoint/2010/main" val="804816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a:extLst>
              <a:ext uri="{FF2B5EF4-FFF2-40B4-BE49-F238E27FC236}">
                <a16:creationId xmlns:a16="http://schemas.microsoft.com/office/drawing/2014/main" id="{DEA0ADD1-6086-6198-A869-6370EA93BC78}"/>
              </a:ext>
            </a:extLst>
          </p:cNvPr>
          <p:cNvSpPr/>
          <p:nvPr/>
        </p:nvSpPr>
        <p:spPr>
          <a:xfrm>
            <a:off x="620812" y="2274136"/>
            <a:ext cx="5318097" cy="5672593"/>
          </a:xfrm>
          <a:custGeom>
            <a:avLst/>
            <a:gdLst/>
            <a:ahLst/>
            <a:cxnLst/>
            <a:rect l="l" t="t" r="r" b="b"/>
            <a:pathLst>
              <a:path w="5577840" h="6492240">
                <a:moveTo>
                  <a:pt x="0" y="929640"/>
                </a:moveTo>
                <a:cubicBezTo>
                  <a:pt x="0" y="416179"/>
                  <a:pt x="416179" y="0"/>
                  <a:pt x="929640" y="0"/>
                </a:cubicBezTo>
                <a:lnTo>
                  <a:pt x="4648200" y="0"/>
                </a:lnTo>
                <a:cubicBezTo>
                  <a:pt x="5161661" y="0"/>
                  <a:pt x="5577840" y="416179"/>
                  <a:pt x="5577840" y="929640"/>
                </a:cubicBezTo>
                <a:lnTo>
                  <a:pt x="5577840" y="5562600"/>
                </a:lnTo>
                <a:cubicBezTo>
                  <a:pt x="5577840" y="6076061"/>
                  <a:pt x="5161661" y="6492240"/>
                  <a:pt x="4648200" y="6492240"/>
                </a:cubicBezTo>
                <a:lnTo>
                  <a:pt x="929640" y="6492240"/>
                </a:lnTo>
                <a:cubicBezTo>
                  <a:pt x="416179" y="6492240"/>
                  <a:pt x="0" y="6076061"/>
                  <a:pt x="0" y="5562600"/>
                </a:cubicBezTo>
                <a:close/>
              </a:path>
            </a:pathLst>
          </a:custGeom>
          <a:solidFill>
            <a:srgbClr val="EBF7F5"/>
          </a:solidFill>
        </p:spPr>
        <p:txBody>
          <a:bodyPr/>
          <a:lstStyle/>
          <a:p>
            <a:endParaRPr lang="en-GB"/>
          </a:p>
        </p:txBody>
      </p:sp>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10" name="Freeform 10"/>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sp>
        <p:nvSpPr>
          <p:cNvPr id="12" name="TextBox 12"/>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grpSp>
        <p:nvGrpSpPr>
          <p:cNvPr id="5" name="Group 4">
            <a:extLst>
              <a:ext uri="{FF2B5EF4-FFF2-40B4-BE49-F238E27FC236}">
                <a16:creationId xmlns:a16="http://schemas.microsoft.com/office/drawing/2014/main" id="{854685B7-B5A1-2E22-CF44-1BE014DE13F2}"/>
              </a:ext>
            </a:extLst>
          </p:cNvPr>
          <p:cNvGrpSpPr/>
          <p:nvPr/>
        </p:nvGrpSpPr>
        <p:grpSpPr>
          <a:xfrm>
            <a:off x="6420814" y="3585689"/>
            <a:ext cx="10744200" cy="1755149"/>
            <a:chOff x="6400800" y="3933165"/>
            <a:chExt cx="10744200" cy="1755149"/>
          </a:xfrm>
        </p:grpSpPr>
        <p:sp>
          <p:nvSpPr>
            <p:cNvPr id="8" name="TextBox 8"/>
            <p:cNvSpPr txBox="1"/>
            <p:nvPr/>
          </p:nvSpPr>
          <p:spPr>
            <a:xfrm>
              <a:off x="6400800" y="3933165"/>
              <a:ext cx="10607040" cy="715773"/>
            </a:xfrm>
            <a:prstGeom prst="rect">
              <a:avLst/>
            </a:prstGeom>
          </p:spPr>
          <p:txBody>
            <a:bodyPr lIns="0" tIns="0" rIns="0" bIns="0" rtlCol="0" anchor="t">
              <a:spAutoFit/>
            </a:bodyPr>
            <a:lstStyle/>
            <a:p>
              <a:pPr>
                <a:lnSpc>
                  <a:spcPts val="5759"/>
                </a:lnSpc>
              </a:pPr>
              <a:r>
                <a:rPr lang="en-US" sz="4800" b="1">
                  <a:solidFill>
                    <a:srgbClr val="182D44"/>
                  </a:solidFill>
                  <a:latin typeface="Trebuchet MS Bold"/>
                  <a:sym typeface="Trebuchet MS Bold"/>
                </a:rPr>
                <a:t>Joelle Bradly</a:t>
              </a:r>
              <a:endParaRPr lang="en-US"/>
            </a:p>
          </p:txBody>
        </p:sp>
        <p:sp>
          <p:nvSpPr>
            <p:cNvPr id="9" name="TextBox 9"/>
            <p:cNvSpPr txBox="1"/>
            <p:nvPr/>
          </p:nvSpPr>
          <p:spPr>
            <a:xfrm>
              <a:off x="6400800" y="5195037"/>
              <a:ext cx="10744200" cy="493277"/>
            </a:xfrm>
            <a:prstGeom prst="rect">
              <a:avLst/>
            </a:prstGeom>
          </p:spPr>
          <p:txBody>
            <a:bodyPr lIns="0" tIns="0" rIns="0" bIns="0" rtlCol="0" anchor="t">
              <a:spAutoFit/>
            </a:bodyPr>
            <a:lstStyle/>
            <a:p>
              <a:pPr>
                <a:lnSpc>
                  <a:spcPts val="3960"/>
                </a:lnSpc>
              </a:pPr>
              <a:r>
                <a:rPr lang="en-US" sz="3300" b="1">
                  <a:solidFill>
                    <a:srgbClr val="00898E"/>
                  </a:solidFill>
                  <a:latin typeface="Trebuchet MS Bold"/>
                  <a:sym typeface="Trebuchet MS Bold"/>
                </a:rPr>
                <a:t>Deputy Director of Evidence and Impact, </a:t>
              </a:r>
              <a:r>
                <a:rPr lang="en-US" sz="3300" b="1" i="1">
                  <a:solidFill>
                    <a:srgbClr val="00898E"/>
                  </a:solidFill>
                  <a:latin typeface="Trebuchet MS Bold"/>
                  <a:sym typeface="Trebuchet MS Bold"/>
                </a:rPr>
                <a:t>NASP</a:t>
              </a:r>
              <a:endParaRPr lang="en-US" sz="3300" b="1" i="1">
                <a:solidFill>
                  <a:srgbClr val="00898E"/>
                </a:solidFill>
                <a:latin typeface="Trebuchet MS Bold"/>
              </a:endParaRPr>
            </a:p>
          </p:txBody>
        </p:sp>
      </p:grpSp>
      <p:sp>
        <p:nvSpPr>
          <p:cNvPr id="7" name="Freeform 19">
            <a:extLst>
              <a:ext uri="{FF2B5EF4-FFF2-40B4-BE49-F238E27FC236}">
                <a16:creationId xmlns:a16="http://schemas.microsoft.com/office/drawing/2014/main" id="{067642D3-0C5F-C254-CE2D-3937D13B116C}"/>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pic>
        <p:nvPicPr>
          <p:cNvPr id="14" name="Picture 13">
            <a:extLst>
              <a:ext uri="{FF2B5EF4-FFF2-40B4-BE49-F238E27FC236}">
                <a16:creationId xmlns:a16="http://schemas.microsoft.com/office/drawing/2014/main" id="{684F2952-9E6A-D2CF-4A6A-68E00E807187}"/>
              </a:ext>
            </a:extLst>
          </p:cNvPr>
          <p:cNvPicPr>
            <a:picLocks noChangeAspect="1"/>
          </p:cNvPicPr>
          <p:nvPr/>
        </p:nvPicPr>
        <p:blipFill>
          <a:blip r:embed="rId4"/>
          <a:srcRect r="178" b="-274"/>
          <a:stretch>
            <a:fillRect/>
          </a:stretch>
        </p:blipFill>
        <p:spPr>
          <a:xfrm>
            <a:off x="1039765" y="3444612"/>
            <a:ext cx="4478279" cy="2941737"/>
          </a:xfrm>
          <a:prstGeom prst="rect">
            <a:avLst/>
          </a:prstGeom>
        </p:spPr>
      </p:pic>
    </p:spTree>
    <p:extLst>
      <p:ext uri="{BB962C8B-B14F-4D97-AF65-F5344CB8AC3E}">
        <p14:creationId xmlns:p14="http://schemas.microsoft.com/office/powerpoint/2010/main" val="156507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5FD393D-46BC-C8F8-EEB8-A16693F79837}"/>
              </a:ext>
            </a:extLst>
          </p:cNvPr>
          <p:cNvGrpSpPr/>
          <p:nvPr/>
        </p:nvGrpSpPr>
        <p:grpSpPr>
          <a:xfrm>
            <a:off x="2246559" y="1562825"/>
            <a:ext cx="13797708" cy="7625837"/>
            <a:chOff x="401410" y="877661"/>
            <a:chExt cx="11395981" cy="6381749"/>
          </a:xfrm>
        </p:grpSpPr>
        <p:pic>
          <p:nvPicPr>
            <p:cNvPr id="6" name="Picture 5" descr="A group of plastic bags&#10;&#10;Description automatically generated">
              <a:extLst>
                <a:ext uri="{FF2B5EF4-FFF2-40B4-BE49-F238E27FC236}">
                  <a16:creationId xmlns:a16="http://schemas.microsoft.com/office/drawing/2014/main" id="{4753EE4D-189C-819D-98A0-D0BD7008346A}"/>
                </a:ext>
              </a:extLst>
            </p:cNvPr>
            <p:cNvPicPr>
              <a:picLocks noChangeAspect="1"/>
            </p:cNvPicPr>
            <p:nvPr/>
          </p:nvPicPr>
          <p:blipFill>
            <a:blip r:embed="rId2"/>
            <a:stretch>
              <a:fillRect/>
            </a:stretch>
          </p:blipFill>
          <p:spPr>
            <a:xfrm>
              <a:off x="401410" y="877661"/>
              <a:ext cx="11395981" cy="6381749"/>
            </a:xfrm>
            <a:prstGeom prst="rect">
              <a:avLst/>
            </a:prstGeom>
          </p:spPr>
        </p:pic>
        <p:sp>
          <p:nvSpPr>
            <p:cNvPr id="8" name="TextBox 7">
              <a:extLst>
                <a:ext uri="{FF2B5EF4-FFF2-40B4-BE49-F238E27FC236}">
                  <a16:creationId xmlns:a16="http://schemas.microsoft.com/office/drawing/2014/main" id="{9B187A89-B486-BBCC-C2E0-CE21C997E09D}"/>
                </a:ext>
              </a:extLst>
            </p:cNvPr>
            <p:cNvSpPr txBox="1"/>
            <p:nvPr/>
          </p:nvSpPr>
          <p:spPr>
            <a:xfrm>
              <a:off x="696495" y="2555188"/>
              <a:ext cx="2128347" cy="811331"/>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GB" sz="2700" b="1">
                  <a:solidFill>
                    <a:srgbClr val="2E3A4D"/>
                  </a:solidFill>
                  <a:latin typeface="Trebuchet MS"/>
                </a:rPr>
                <a:t>Government </a:t>
              </a:r>
              <a:endParaRPr lang="en-US" sz="2700">
                <a:latin typeface="Trebuchet MS"/>
              </a:endParaRPr>
            </a:p>
            <a:p>
              <a:pPr algn="ctr"/>
              <a:r>
                <a:rPr lang="en-GB" sz="2700" b="1">
                  <a:solidFill>
                    <a:srgbClr val="2E3A4D"/>
                  </a:solidFill>
                  <a:latin typeface="Trebuchet MS"/>
                </a:rPr>
                <a:t>&amp; Gov Bodies</a:t>
              </a:r>
              <a:endParaRPr lang="en-GB" sz="2700">
                <a:latin typeface="Trebuchet MS"/>
              </a:endParaRPr>
            </a:p>
          </p:txBody>
        </p:sp>
        <p:sp>
          <p:nvSpPr>
            <p:cNvPr id="9" name="TextBox 8">
              <a:extLst>
                <a:ext uri="{FF2B5EF4-FFF2-40B4-BE49-F238E27FC236}">
                  <a16:creationId xmlns:a16="http://schemas.microsoft.com/office/drawing/2014/main" id="{F994AEF8-F704-1477-2D11-A18865692E73}"/>
                </a:ext>
              </a:extLst>
            </p:cNvPr>
            <p:cNvSpPr txBox="1"/>
            <p:nvPr/>
          </p:nvSpPr>
          <p:spPr>
            <a:xfrm>
              <a:off x="735025" y="3292193"/>
              <a:ext cx="2128875" cy="502253"/>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US" sz="1500">
                  <a:solidFill>
                    <a:srgbClr val="000000"/>
                  </a:solidFill>
                  <a:latin typeface="Trebuchet MS"/>
                </a:rPr>
                <a:t>Departments, NHS England, Elected Officials</a:t>
              </a:r>
              <a:endParaRPr lang="en-US" sz="1500">
                <a:latin typeface="Trebuchet MS"/>
              </a:endParaRPr>
            </a:p>
          </p:txBody>
        </p:sp>
        <p:sp>
          <p:nvSpPr>
            <p:cNvPr id="10" name="TextBox 9">
              <a:extLst>
                <a:ext uri="{FF2B5EF4-FFF2-40B4-BE49-F238E27FC236}">
                  <a16:creationId xmlns:a16="http://schemas.microsoft.com/office/drawing/2014/main" id="{2965DED3-F6D7-99CA-75EF-BF36BA9C7596}"/>
                </a:ext>
              </a:extLst>
            </p:cNvPr>
            <p:cNvSpPr txBox="1"/>
            <p:nvPr/>
          </p:nvSpPr>
          <p:spPr>
            <a:xfrm>
              <a:off x="555255" y="4518836"/>
              <a:ext cx="2406503" cy="1661298"/>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r>
                <a:rPr lang="en-GB" sz="2400">
                  <a:solidFill>
                    <a:schemeClr val="bg1"/>
                  </a:solidFill>
                  <a:latin typeface="Trebuchet MS"/>
                </a:rPr>
                <a:t>Impact of investment at scale (economic impact; service usage)</a:t>
              </a:r>
              <a:endParaRPr lang="en-US" sz="2400">
                <a:solidFill>
                  <a:schemeClr val="bg1"/>
                </a:solidFill>
                <a:latin typeface="Trebuchet MS"/>
              </a:endParaRPr>
            </a:p>
          </p:txBody>
        </p:sp>
        <p:sp>
          <p:nvSpPr>
            <p:cNvPr id="11" name="TextBox 10">
              <a:extLst>
                <a:ext uri="{FF2B5EF4-FFF2-40B4-BE49-F238E27FC236}">
                  <a16:creationId xmlns:a16="http://schemas.microsoft.com/office/drawing/2014/main" id="{EAC52F9D-F566-D056-3400-D551EBF5A56A}"/>
                </a:ext>
              </a:extLst>
            </p:cNvPr>
            <p:cNvSpPr txBox="1"/>
            <p:nvPr/>
          </p:nvSpPr>
          <p:spPr>
            <a:xfrm>
              <a:off x="3602727" y="2921420"/>
              <a:ext cx="2128347" cy="463618"/>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GB" sz="2700" b="1">
                  <a:solidFill>
                    <a:srgbClr val="2E3A4D"/>
                  </a:solidFill>
                  <a:latin typeface="Trebuchet MS"/>
                </a:rPr>
                <a:t>Clinicians</a:t>
              </a:r>
            </a:p>
          </p:txBody>
        </p:sp>
        <p:sp>
          <p:nvSpPr>
            <p:cNvPr id="12" name="TextBox 11">
              <a:extLst>
                <a:ext uri="{FF2B5EF4-FFF2-40B4-BE49-F238E27FC236}">
                  <a16:creationId xmlns:a16="http://schemas.microsoft.com/office/drawing/2014/main" id="{C46C5009-A59C-BA63-1499-F4B2E9B804D8}"/>
                </a:ext>
              </a:extLst>
            </p:cNvPr>
            <p:cNvSpPr txBox="1"/>
            <p:nvPr/>
          </p:nvSpPr>
          <p:spPr>
            <a:xfrm>
              <a:off x="6485331" y="2921420"/>
              <a:ext cx="2128347" cy="463618"/>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GB" sz="2700" b="1">
                  <a:solidFill>
                    <a:srgbClr val="2E3A4D"/>
                  </a:solidFill>
                  <a:latin typeface="Trebuchet MS"/>
                </a:rPr>
                <a:t>Practitioners</a:t>
              </a:r>
            </a:p>
          </p:txBody>
        </p:sp>
        <p:sp>
          <p:nvSpPr>
            <p:cNvPr id="13" name="TextBox 12">
              <a:extLst>
                <a:ext uri="{FF2B5EF4-FFF2-40B4-BE49-F238E27FC236}">
                  <a16:creationId xmlns:a16="http://schemas.microsoft.com/office/drawing/2014/main" id="{A3589574-DF42-20C8-E3F2-19D344B4BD01}"/>
                </a:ext>
              </a:extLst>
            </p:cNvPr>
            <p:cNvSpPr txBox="1"/>
            <p:nvPr/>
          </p:nvSpPr>
          <p:spPr>
            <a:xfrm>
              <a:off x="9391564" y="2738305"/>
              <a:ext cx="2128347" cy="1159045"/>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GB" sz="2700" b="1">
                  <a:solidFill>
                    <a:srgbClr val="2E3A4D"/>
                  </a:solidFill>
                  <a:latin typeface="Trebuchet MS"/>
                </a:rPr>
                <a:t>Community Groups &amp; Patients</a:t>
              </a:r>
            </a:p>
          </p:txBody>
        </p:sp>
        <p:sp>
          <p:nvSpPr>
            <p:cNvPr id="14" name="TextBox 13">
              <a:extLst>
                <a:ext uri="{FF2B5EF4-FFF2-40B4-BE49-F238E27FC236}">
                  <a16:creationId xmlns:a16="http://schemas.microsoft.com/office/drawing/2014/main" id="{E3180741-2B1A-78DE-0605-E24E3E787C24}"/>
                </a:ext>
              </a:extLst>
            </p:cNvPr>
            <p:cNvSpPr txBox="1"/>
            <p:nvPr/>
          </p:nvSpPr>
          <p:spPr>
            <a:xfrm>
              <a:off x="3461486" y="4518836"/>
              <a:ext cx="2406503" cy="1661298"/>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r>
                <a:rPr lang="en-GB" sz="2400">
                  <a:solidFill>
                    <a:schemeClr val="bg1"/>
                  </a:solidFill>
                  <a:latin typeface="Trebuchet MS"/>
                </a:rPr>
                <a:t>Impact of investment at sub-regional/local scale, and against local needs</a:t>
              </a:r>
            </a:p>
          </p:txBody>
        </p:sp>
        <p:sp>
          <p:nvSpPr>
            <p:cNvPr id="15" name="TextBox 14">
              <a:extLst>
                <a:ext uri="{FF2B5EF4-FFF2-40B4-BE49-F238E27FC236}">
                  <a16:creationId xmlns:a16="http://schemas.microsoft.com/office/drawing/2014/main" id="{9B29E77B-75A7-CC7B-9360-D23EA0EFB3A1}"/>
                </a:ext>
              </a:extLst>
            </p:cNvPr>
            <p:cNvSpPr txBox="1"/>
            <p:nvPr/>
          </p:nvSpPr>
          <p:spPr>
            <a:xfrm>
              <a:off x="6325819" y="4245095"/>
              <a:ext cx="2564857" cy="2009011"/>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r>
                <a:rPr lang="en-GB" sz="2100">
                  <a:solidFill>
                    <a:schemeClr val="bg1"/>
                  </a:solidFill>
                  <a:latin typeface="Trebuchet MS"/>
                </a:rPr>
                <a:t>Good practice; professional development (e.g. working with different patient groups, or interventions for specific conditions)</a:t>
              </a:r>
            </a:p>
          </p:txBody>
        </p:sp>
        <p:sp>
          <p:nvSpPr>
            <p:cNvPr id="16" name="TextBox 15">
              <a:extLst>
                <a:ext uri="{FF2B5EF4-FFF2-40B4-BE49-F238E27FC236}">
                  <a16:creationId xmlns:a16="http://schemas.microsoft.com/office/drawing/2014/main" id="{C6CD27AE-4853-9B50-35F3-BEF6F1724BEB}"/>
                </a:ext>
              </a:extLst>
            </p:cNvPr>
            <p:cNvSpPr txBox="1"/>
            <p:nvPr/>
          </p:nvSpPr>
          <p:spPr>
            <a:xfrm>
              <a:off x="9250324" y="4518836"/>
              <a:ext cx="2406503" cy="1274949"/>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r>
                <a:rPr lang="en-GB" sz="3000">
                  <a:solidFill>
                    <a:schemeClr val="bg1"/>
                  </a:solidFill>
                  <a:latin typeface="Trebuchet MS"/>
                </a:rPr>
                <a:t>Impact of activity (“is it working?”)</a:t>
              </a:r>
            </a:p>
          </p:txBody>
        </p:sp>
        <p:pic>
          <p:nvPicPr>
            <p:cNvPr id="18" name="Picture 17" descr="A blue icon of two people sitting in chairs&#10;&#10;Description automatically generated">
              <a:extLst>
                <a:ext uri="{FF2B5EF4-FFF2-40B4-BE49-F238E27FC236}">
                  <a16:creationId xmlns:a16="http://schemas.microsoft.com/office/drawing/2014/main" id="{C5497F62-324B-60A0-E31B-E984EE1E427A}"/>
                </a:ext>
              </a:extLst>
            </p:cNvPr>
            <p:cNvPicPr>
              <a:picLocks noChangeAspect="1"/>
            </p:cNvPicPr>
            <p:nvPr/>
          </p:nvPicPr>
          <p:blipFill>
            <a:blip r:embed="rId3"/>
            <a:stretch>
              <a:fillRect/>
            </a:stretch>
          </p:blipFill>
          <p:spPr>
            <a:xfrm>
              <a:off x="7117613" y="1727496"/>
              <a:ext cx="860055" cy="824614"/>
            </a:xfrm>
            <a:prstGeom prst="rect">
              <a:avLst/>
            </a:prstGeom>
          </p:spPr>
        </p:pic>
        <p:pic>
          <p:nvPicPr>
            <p:cNvPr id="20" name="Picture 19" descr="A group of people icon&#10;&#10;Description automatically generated">
              <a:extLst>
                <a:ext uri="{FF2B5EF4-FFF2-40B4-BE49-F238E27FC236}">
                  <a16:creationId xmlns:a16="http://schemas.microsoft.com/office/drawing/2014/main" id="{5B5427DE-03E4-721F-172B-36E93D73E2F8}"/>
                </a:ext>
              </a:extLst>
            </p:cNvPr>
            <p:cNvPicPr>
              <a:picLocks noChangeAspect="1"/>
            </p:cNvPicPr>
            <p:nvPr/>
          </p:nvPicPr>
          <p:blipFill>
            <a:blip r:embed="rId4"/>
            <a:stretch>
              <a:fillRect/>
            </a:stretch>
          </p:blipFill>
          <p:spPr>
            <a:xfrm>
              <a:off x="10097682" y="1718634"/>
              <a:ext cx="712382" cy="706475"/>
            </a:xfrm>
            <a:prstGeom prst="rect">
              <a:avLst/>
            </a:prstGeom>
          </p:spPr>
        </p:pic>
        <p:pic>
          <p:nvPicPr>
            <p:cNvPr id="21" name="Picture 20" descr="A person standing at a podium with flags&#10;&#10;Description automatically generated">
              <a:extLst>
                <a:ext uri="{FF2B5EF4-FFF2-40B4-BE49-F238E27FC236}">
                  <a16:creationId xmlns:a16="http://schemas.microsoft.com/office/drawing/2014/main" id="{40E99EA5-E676-E9CD-50CC-AA4A18ABFE32}"/>
                </a:ext>
              </a:extLst>
            </p:cNvPr>
            <p:cNvPicPr>
              <a:picLocks noChangeAspect="1"/>
            </p:cNvPicPr>
            <p:nvPr/>
          </p:nvPicPr>
          <p:blipFill>
            <a:blip r:embed="rId5"/>
            <a:stretch>
              <a:fillRect/>
            </a:stretch>
          </p:blipFill>
          <p:spPr>
            <a:xfrm>
              <a:off x="1409994" y="1708297"/>
              <a:ext cx="688755" cy="700568"/>
            </a:xfrm>
            <a:prstGeom prst="rect">
              <a:avLst/>
            </a:prstGeom>
          </p:spPr>
        </p:pic>
        <p:pic>
          <p:nvPicPr>
            <p:cNvPr id="22" name="Picture 21" descr="A pink doctor with a stethoscope around his neck&#10;&#10;Description automatically generated">
              <a:extLst>
                <a:ext uri="{FF2B5EF4-FFF2-40B4-BE49-F238E27FC236}">
                  <a16:creationId xmlns:a16="http://schemas.microsoft.com/office/drawing/2014/main" id="{A416846F-417D-72AA-0157-B1547A6F4F81}"/>
                </a:ext>
              </a:extLst>
            </p:cNvPr>
            <p:cNvPicPr>
              <a:picLocks noChangeAspect="1"/>
            </p:cNvPicPr>
            <p:nvPr/>
          </p:nvPicPr>
          <p:blipFill>
            <a:blip r:embed="rId6"/>
            <a:stretch>
              <a:fillRect/>
            </a:stretch>
          </p:blipFill>
          <p:spPr>
            <a:xfrm>
              <a:off x="4310322" y="1726018"/>
              <a:ext cx="706475" cy="700569"/>
            </a:xfrm>
            <a:prstGeom prst="rect">
              <a:avLst/>
            </a:prstGeom>
          </p:spPr>
        </p:pic>
      </p:grpSp>
      <p:sp>
        <p:nvSpPr>
          <p:cNvPr id="2" name="Title 2">
            <a:extLst>
              <a:ext uri="{FF2B5EF4-FFF2-40B4-BE49-F238E27FC236}">
                <a16:creationId xmlns:a16="http://schemas.microsoft.com/office/drawing/2014/main" id="{CF0C3F03-52DC-3FDF-94C8-79F3853037B5}"/>
              </a:ext>
            </a:extLst>
          </p:cNvPr>
          <p:cNvSpPr>
            <a:spLocks noGrp="1"/>
          </p:cNvSpPr>
          <p:nvPr/>
        </p:nvSpPr>
        <p:spPr>
          <a:xfrm>
            <a:off x="4267447" y="471388"/>
            <a:ext cx="13413659" cy="1705175"/>
          </a:xfrm>
          <a:prstGeom prst="rect">
            <a:avLst/>
          </a:prstGeom>
          <a:noFill/>
          <a:ln>
            <a:noFill/>
          </a:ln>
        </p:spPr>
        <p:txBody>
          <a:bodyPr spcFirstLastPara="1" vert="horz" wrap="square" lIns="137138" tIns="68550" rIns="137138" bIns="68550" rtlCol="0" anchor="ctr" anchorCtr="0">
            <a:noAutofit/>
          </a:bodyPr>
          <a:lstStyle>
            <a:lvl1pPr lvl="0" algn="l" defTabSz="914400" rtl="0" eaLnBrk="1" latinLnBrk="0" hangingPunct="1">
              <a:lnSpc>
                <a:spcPct val="90000"/>
              </a:lnSpc>
              <a:spcBef>
                <a:spcPts val="0"/>
              </a:spcBef>
              <a:spcAft>
                <a:spcPts val="0"/>
              </a:spcAft>
              <a:buClr>
                <a:srgbClr val="EF4D84"/>
              </a:buClr>
              <a:buSzPts val="1800"/>
              <a:buNone/>
              <a:defRPr sz="4400" b="0" i="0" kern="1200">
                <a:solidFill>
                  <a:schemeClr val="tx1"/>
                </a:solidFill>
                <a:latin typeface="Trebuchet MS" panose="020B0703020202090204" pitchFamily="34" charset="0"/>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sz="6000">
                <a:solidFill>
                  <a:srgbClr val="006EAB"/>
                </a:solidFill>
                <a:latin typeface="Trebuchet MS"/>
              </a:rPr>
              <a:t>Who are the audiences for evidence and what are their needs?</a:t>
            </a:r>
            <a:endParaRPr lang="en-GB" sz="6000">
              <a:solidFill>
                <a:srgbClr val="006EAB"/>
              </a:solidFill>
            </a:endParaRPr>
          </a:p>
        </p:txBody>
      </p:sp>
      <p:pic>
        <p:nvPicPr>
          <p:cNvPr id="3" name="Picture 2" descr="A logo with circles and lines&#10;&#10;Description automatically generated">
            <a:extLst>
              <a:ext uri="{FF2B5EF4-FFF2-40B4-BE49-F238E27FC236}">
                <a16:creationId xmlns:a16="http://schemas.microsoft.com/office/drawing/2014/main" id="{7FE687D2-D050-7855-8BFA-AF16B0D1B721}"/>
              </a:ext>
            </a:extLst>
          </p:cNvPr>
          <p:cNvPicPr>
            <a:picLocks noChangeAspect="1"/>
          </p:cNvPicPr>
          <p:nvPr/>
        </p:nvPicPr>
        <p:blipFill>
          <a:blip r:embed="rId7"/>
          <a:stretch>
            <a:fillRect/>
          </a:stretch>
        </p:blipFill>
        <p:spPr>
          <a:xfrm>
            <a:off x="668572" y="243435"/>
            <a:ext cx="3261734" cy="2146959"/>
          </a:xfrm>
          <a:prstGeom prst="rect">
            <a:avLst/>
          </a:prstGeom>
        </p:spPr>
      </p:pic>
    </p:spTree>
    <p:extLst>
      <p:ext uri="{BB962C8B-B14F-4D97-AF65-F5344CB8AC3E}">
        <p14:creationId xmlns:p14="http://schemas.microsoft.com/office/powerpoint/2010/main" val="2237066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C9F4C791-B244-BD58-0C2E-5B323EFFDDA8}"/>
              </a:ext>
            </a:extLst>
          </p:cNvPr>
          <p:cNvSpPr>
            <a:spLocks noChangeAspect="1"/>
          </p:cNvSpPr>
          <p:nvPr/>
        </p:nvSpPr>
        <p:spPr>
          <a:xfrm>
            <a:off x="12501833" y="5705773"/>
            <a:ext cx="6284093" cy="6284093"/>
          </a:xfrm>
          <a:prstGeom prst="ellipse">
            <a:avLst/>
          </a:prstGeom>
          <a:solidFill>
            <a:srgbClr val="006EAB"/>
          </a:solidFill>
          <a:ln>
            <a:noFill/>
          </a:ln>
          <a:effectLst>
            <a:outerShdw blurRad="63500" dist="38100" dir="270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itle 2">
            <a:extLst>
              <a:ext uri="{FF2B5EF4-FFF2-40B4-BE49-F238E27FC236}">
                <a16:creationId xmlns:a16="http://schemas.microsoft.com/office/drawing/2014/main" id="{6C0EB61E-AFE5-7C44-FB7F-4F387183DD11}"/>
              </a:ext>
            </a:extLst>
          </p:cNvPr>
          <p:cNvSpPr txBox="1">
            <a:spLocks/>
          </p:cNvSpPr>
          <p:nvPr/>
        </p:nvSpPr>
        <p:spPr>
          <a:xfrm>
            <a:off x="3999328" y="267480"/>
            <a:ext cx="13601453" cy="1880019"/>
          </a:xfrm>
          <a:prstGeom prst="rect">
            <a:avLst/>
          </a:prstGeom>
          <a:noFill/>
          <a:ln>
            <a:noFill/>
          </a:ln>
        </p:spPr>
        <p:txBody>
          <a:bodyPr spcFirstLastPara="1" vert="horz" wrap="square" lIns="137138" tIns="68550" rIns="137138" bIns="68550" rtlCol="0" anchor="ctr" anchorCtr="0">
            <a:noAutofit/>
          </a:bodyPr>
          <a:lstStyle>
            <a:lvl1pPr lvl="0" algn="l" defTabSz="914400" rtl="0" eaLnBrk="1" latinLnBrk="0" hangingPunct="1">
              <a:lnSpc>
                <a:spcPct val="90000"/>
              </a:lnSpc>
              <a:spcBef>
                <a:spcPts val="0"/>
              </a:spcBef>
              <a:spcAft>
                <a:spcPts val="0"/>
              </a:spcAft>
              <a:buClr>
                <a:srgbClr val="EF4D84"/>
              </a:buClr>
              <a:buSzPts val="1800"/>
              <a:buNone/>
              <a:defRPr sz="4400" b="0" i="0" kern="1200">
                <a:solidFill>
                  <a:schemeClr val="tx1"/>
                </a:solidFill>
                <a:latin typeface="Trebuchet MS" panose="020B0703020202090204" pitchFamily="34" charset="0"/>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sz="6000">
                <a:solidFill>
                  <a:srgbClr val="2D3A4E"/>
                </a:solidFill>
                <a:latin typeface="Trebuchet MS"/>
                <a:cs typeface="Traditional Arabic"/>
              </a:rPr>
              <a:t>What is the social prescribing evidence landscape?</a:t>
            </a:r>
          </a:p>
        </p:txBody>
      </p:sp>
      <p:pic>
        <p:nvPicPr>
          <p:cNvPr id="2" name="Picture 1" descr="A line of circles and dots&#10;&#10;Description automatically generated">
            <a:extLst>
              <a:ext uri="{FF2B5EF4-FFF2-40B4-BE49-F238E27FC236}">
                <a16:creationId xmlns:a16="http://schemas.microsoft.com/office/drawing/2014/main" id="{55AC0509-9B77-6D7F-5260-E7B959ABE9E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rcRect t="40970" b="38673"/>
          <a:stretch/>
        </p:blipFill>
        <p:spPr>
          <a:xfrm>
            <a:off x="2659" y="2704611"/>
            <a:ext cx="16277345" cy="3309699"/>
          </a:xfrm>
          <a:prstGeom prst="rect">
            <a:avLst/>
          </a:prstGeom>
        </p:spPr>
      </p:pic>
      <p:sp>
        <p:nvSpPr>
          <p:cNvPr id="3" name="Oval 2">
            <a:extLst>
              <a:ext uri="{FF2B5EF4-FFF2-40B4-BE49-F238E27FC236}">
                <a16:creationId xmlns:a16="http://schemas.microsoft.com/office/drawing/2014/main" id="{2EC45BA3-E686-C4E8-52EC-9E21AA556CB0}"/>
              </a:ext>
            </a:extLst>
          </p:cNvPr>
          <p:cNvSpPr>
            <a:spLocks noChangeAspect="1"/>
          </p:cNvSpPr>
          <p:nvPr/>
        </p:nvSpPr>
        <p:spPr>
          <a:xfrm>
            <a:off x="-460222" y="5565662"/>
            <a:ext cx="6284093" cy="6284093"/>
          </a:xfrm>
          <a:prstGeom prst="ellipse">
            <a:avLst/>
          </a:prstGeom>
          <a:solidFill>
            <a:srgbClr val="8CD6E3"/>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4" name="Oval 3">
            <a:extLst>
              <a:ext uri="{FF2B5EF4-FFF2-40B4-BE49-F238E27FC236}">
                <a16:creationId xmlns:a16="http://schemas.microsoft.com/office/drawing/2014/main" id="{68CEEBAB-DA55-B46B-7330-BDADB3437ECC}"/>
              </a:ext>
            </a:extLst>
          </p:cNvPr>
          <p:cNvSpPr>
            <a:spLocks noChangeAspect="1"/>
          </p:cNvSpPr>
          <p:nvPr/>
        </p:nvSpPr>
        <p:spPr>
          <a:xfrm>
            <a:off x="5251839" y="5703671"/>
            <a:ext cx="7914417" cy="7914417"/>
          </a:xfrm>
          <a:prstGeom prst="ellipse">
            <a:avLst/>
          </a:prstGeom>
          <a:solidFill>
            <a:srgbClr val="5EC4B2"/>
          </a:solidFill>
          <a:ln>
            <a:noFill/>
          </a:ln>
          <a:effectLst>
            <a:outerShdw blurRad="63500" dir="7860000">
              <a:srgbClr val="000000">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Box 7">
            <a:extLst>
              <a:ext uri="{FF2B5EF4-FFF2-40B4-BE49-F238E27FC236}">
                <a16:creationId xmlns:a16="http://schemas.microsoft.com/office/drawing/2014/main" id="{38A12F73-9607-95DE-F0A4-EAAFC85E87CC}"/>
              </a:ext>
            </a:extLst>
          </p:cNvPr>
          <p:cNvSpPr txBox="1"/>
          <p:nvPr/>
        </p:nvSpPr>
        <p:spPr>
          <a:xfrm>
            <a:off x="1079711" y="2339162"/>
            <a:ext cx="4114800" cy="600164"/>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US" sz="3000" b="1">
                <a:solidFill>
                  <a:srgbClr val="2D3A4E"/>
                </a:solidFill>
                <a:latin typeface="Trebuchet MS"/>
              </a:rPr>
              <a:t>WHERE WE STARTED</a:t>
            </a:r>
            <a:endParaRPr lang="en-US" sz="2700">
              <a:solidFill>
                <a:srgbClr val="2D3A4E"/>
              </a:solidFill>
            </a:endParaRPr>
          </a:p>
        </p:txBody>
      </p:sp>
      <p:sp>
        <p:nvSpPr>
          <p:cNvPr id="9" name="TextBox 8">
            <a:extLst>
              <a:ext uri="{FF2B5EF4-FFF2-40B4-BE49-F238E27FC236}">
                <a16:creationId xmlns:a16="http://schemas.microsoft.com/office/drawing/2014/main" id="{65809089-AECF-F089-808D-6F8BDFA4772C}"/>
              </a:ext>
            </a:extLst>
          </p:cNvPr>
          <p:cNvSpPr txBox="1"/>
          <p:nvPr/>
        </p:nvSpPr>
        <p:spPr>
          <a:xfrm>
            <a:off x="7088372" y="2339162"/>
            <a:ext cx="4114800" cy="600164"/>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US" sz="3000" b="1">
                <a:solidFill>
                  <a:srgbClr val="2D3A4E"/>
                </a:solidFill>
                <a:latin typeface="Trebuchet MS"/>
              </a:rPr>
              <a:t>WHERE WE ARE</a:t>
            </a:r>
            <a:endParaRPr lang="en-US" sz="2700">
              <a:solidFill>
                <a:srgbClr val="2D3A4E"/>
              </a:solidFill>
            </a:endParaRPr>
          </a:p>
        </p:txBody>
      </p:sp>
      <p:sp>
        <p:nvSpPr>
          <p:cNvPr id="10" name="TextBox 9">
            <a:extLst>
              <a:ext uri="{FF2B5EF4-FFF2-40B4-BE49-F238E27FC236}">
                <a16:creationId xmlns:a16="http://schemas.microsoft.com/office/drawing/2014/main" id="{D6A55CF6-DC95-7EA0-2BDA-18365A828AC9}"/>
              </a:ext>
            </a:extLst>
          </p:cNvPr>
          <p:cNvSpPr txBox="1"/>
          <p:nvPr/>
        </p:nvSpPr>
        <p:spPr>
          <a:xfrm>
            <a:off x="12720623" y="2339162"/>
            <a:ext cx="4593264" cy="600164"/>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algn="ctr"/>
            <a:r>
              <a:rPr lang="en-US" sz="3000" b="1">
                <a:solidFill>
                  <a:srgbClr val="2D3A4E"/>
                </a:solidFill>
                <a:latin typeface="Trebuchet MS"/>
              </a:rPr>
              <a:t>WHERE WE NEED TO GO</a:t>
            </a:r>
            <a:endParaRPr lang="en-US" sz="2700">
              <a:solidFill>
                <a:srgbClr val="2D3A4E"/>
              </a:solidFill>
            </a:endParaRPr>
          </a:p>
        </p:txBody>
      </p:sp>
      <p:sp>
        <p:nvSpPr>
          <p:cNvPr id="11" name="TextBox 10">
            <a:extLst>
              <a:ext uri="{FF2B5EF4-FFF2-40B4-BE49-F238E27FC236}">
                <a16:creationId xmlns:a16="http://schemas.microsoft.com/office/drawing/2014/main" id="{159026C0-FF1D-D7CB-6380-1A4A1EB86F7D}"/>
              </a:ext>
            </a:extLst>
          </p:cNvPr>
          <p:cNvSpPr txBox="1"/>
          <p:nvPr/>
        </p:nvSpPr>
        <p:spPr>
          <a:xfrm>
            <a:off x="682180" y="6689033"/>
            <a:ext cx="4035791" cy="2517612"/>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marL="428625" indent="-428625">
              <a:lnSpc>
                <a:spcPct val="90000"/>
              </a:lnSpc>
              <a:spcBef>
                <a:spcPts val="1500"/>
              </a:spcBef>
              <a:buFont typeface="Courier New"/>
              <a:buChar char="o"/>
            </a:pPr>
            <a:r>
              <a:rPr lang="en-US">
                <a:latin typeface="Trebuchet MS"/>
              </a:rPr>
              <a:t>Social Prescribing started organically in the UK, with many local initiatives designed to suit local need </a:t>
            </a:r>
          </a:p>
          <a:p>
            <a:pPr marL="428625" indent="-428625">
              <a:lnSpc>
                <a:spcPct val="90000"/>
              </a:lnSpc>
              <a:spcBef>
                <a:spcPts val="1500"/>
              </a:spcBef>
              <a:buFont typeface="Courier New"/>
              <a:buChar char="o"/>
            </a:pPr>
            <a:r>
              <a:rPr lang="en-US">
                <a:latin typeface="Trebuchet MS"/>
              </a:rPr>
              <a:t>Large investment from Department of Health and Social Care in 2019</a:t>
            </a:r>
          </a:p>
          <a:p>
            <a:pPr marL="428625" indent="-428625">
              <a:lnSpc>
                <a:spcPct val="90000"/>
              </a:lnSpc>
              <a:spcBef>
                <a:spcPts val="1500"/>
              </a:spcBef>
              <a:buFont typeface="Courier New"/>
              <a:buChar char="o"/>
            </a:pPr>
            <a:r>
              <a:rPr lang="en-US">
                <a:latin typeface="Trebuchet MS"/>
              </a:rPr>
              <a:t>Changed context of delivery</a:t>
            </a:r>
            <a:endParaRPr lang="en-US"/>
          </a:p>
        </p:txBody>
      </p:sp>
      <p:sp>
        <p:nvSpPr>
          <p:cNvPr id="12" name="TextBox 11">
            <a:extLst>
              <a:ext uri="{FF2B5EF4-FFF2-40B4-BE49-F238E27FC236}">
                <a16:creationId xmlns:a16="http://schemas.microsoft.com/office/drawing/2014/main" id="{81A7840D-B63B-C71A-51CC-42A8D482A7EF}"/>
              </a:ext>
            </a:extLst>
          </p:cNvPr>
          <p:cNvSpPr txBox="1"/>
          <p:nvPr/>
        </p:nvSpPr>
        <p:spPr>
          <a:xfrm>
            <a:off x="6680157" y="6543452"/>
            <a:ext cx="5053692" cy="3707169"/>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marL="428625" indent="-428625">
              <a:lnSpc>
                <a:spcPct val="90000"/>
              </a:lnSpc>
              <a:spcBef>
                <a:spcPts val="1500"/>
              </a:spcBef>
              <a:buFont typeface="Courier New"/>
              <a:buChar char="o"/>
            </a:pPr>
            <a:r>
              <a:rPr lang="en-US">
                <a:latin typeface="Trebuchet MS"/>
                <a:ea typeface="+mn-lt"/>
                <a:cs typeface="+mn-lt"/>
              </a:rPr>
              <a:t>NASP collaborated with a large range of academics to identify research gaps and commissioned 15 evidence reviews</a:t>
            </a:r>
          </a:p>
          <a:p>
            <a:pPr marL="428625" indent="-428625">
              <a:lnSpc>
                <a:spcPct val="90000"/>
              </a:lnSpc>
              <a:spcBef>
                <a:spcPts val="1500"/>
              </a:spcBef>
              <a:buFont typeface="Courier New"/>
              <a:buChar char="o"/>
            </a:pPr>
            <a:r>
              <a:rPr lang="en-US">
                <a:latin typeface="Trebuchet MS"/>
                <a:ea typeface="+mn-lt"/>
                <a:cs typeface="+mn-lt"/>
              </a:rPr>
              <a:t>NASP have partnered on or supported a number of new research projects in key priority areas</a:t>
            </a:r>
          </a:p>
          <a:p>
            <a:pPr marL="428625" indent="-428625">
              <a:lnSpc>
                <a:spcPct val="90000"/>
              </a:lnSpc>
              <a:spcBef>
                <a:spcPts val="1500"/>
              </a:spcBef>
              <a:buFont typeface="Courier New"/>
              <a:buChar char="o"/>
            </a:pPr>
            <a:r>
              <a:rPr lang="en-US">
                <a:latin typeface="Trebuchet MS"/>
                <a:ea typeface="+mn-lt"/>
                <a:cs typeface="+mn-lt"/>
              </a:rPr>
              <a:t>NASP have collated various local evaluations of the economic impact of social prescribing </a:t>
            </a:r>
            <a:endParaRPr lang="en-US">
              <a:latin typeface="Trebuchet MS"/>
            </a:endParaRPr>
          </a:p>
          <a:p>
            <a:pPr marL="428625" indent="-428625">
              <a:lnSpc>
                <a:spcPct val="90000"/>
              </a:lnSpc>
              <a:spcBef>
                <a:spcPts val="1500"/>
              </a:spcBef>
              <a:buFont typeface="Courier New"/>
              <a:buChar char="o"/>
            </a:pPr>
            <a:r>
              <a:rPr lang="en-US">
                <a:latin typeface="Trebuchet MS"/>
                <a:ea typeface="+mn-lt"/>
                <a:cs typeface="+mn-lt"/>
              </a:rPr>
              <a:t>There is a growing body of evidence, particularly on the benefits of SP activities</a:t>
            </a:r>
            <a:endParaRPr lang="en-US"/>
          </a:p>
        </p:txBody>
      </p:sp>
      <p:sp>
        <p:nvSpPr>
          <p:cNvPr id="13" name="TextBox 12">
            <a:extLst>
              <a:ext uri="{FF2B5EF4-FFF2-40B4-BE49-F238E27FC236}">
                <a16:creationId xmlns:a16="http://schemas.microsoft.com/office/drawing/2014/main" id="{3E973294-653C-C731-77BD-BB36ADD478B6}"/>
              </a:ext>
            </a:extLst>
          </p:cNvPr>
          <p:cNvSpPr txBox="1"/>
          <p:nvPr/>
        </p:nvSpPr>
        <p:spPr>
          <a:xfrm>
            <a:off x="13423604" y="6603764"/>
            <a:ext cx="4802706" cy="2200602"/>
          </a:xfrm>
          <a:prstGeom prst="rect">
            <a:avLst/>
          </a:prstGeom>
          <a:noFill/>
        </p:spPr>
        <p:txBody>
          <a:bodyPr rot="0" spcFirstLastPara="0" vertOverflow="overflow" horzOverflow="overflow" vert="horz" wrap="square" lIns="137160" tIns="68580" rIns="137160" bIns="68580" numCol="1" spcCol="0" rtlCol="0" fromWordArt="0" anchor="t" anchorCtr="0" forceAA="0" compatLnSpc="1">
            <a:prstTxWarp prst="textNoShape">
              <a:avLst/>
            </a:prstTxWarp>
            <a:spAutoFit/>
          </a:bodyPr>
          <a:lstStyle/>
          <a:p>
            <a:pPr marL="428625" indent="-428625">
              <a:lnSpc>
                <a:spcPct val="90000"/>
              </a:lnSpc>
              <a:spcBef>
                <a:spcPts val="1500"/>
              </a:spcBef>
              <a:buFont typeface="Courier New"/>
              <a:buChar char="o"/>
            </a:pPr>
            <a:r>
              <a:rPr lang="en-US" sz="2250" b="1">
                <a:latin typeface="Trebuchet MS"/>
              </a:rPr>
              <a:t>Support development of national data driven system for social prescribing</a:t>
            </a:r>
          </a:p>
          <a:p>
            <a:pPr marL="428625" indent="-428625">
              <a:lnSpc>
                <a:spcPct val="90000"/>
              </a:lnSpc>
              <a:spcBef>
                <a:spcPts val="1500"/>
              </a:spcBef>
              <a:buFont typeface="Courier New"/>
              <a:buChar char="o"/>
            </a:pPr>
            <a:r>
              <a:rPr lang="en-US" sz="2250" b="1">
                <a:latin typeface="Trebuchet MS"/>
              </a:rPr>
              <a:t>Ensure that research and evaluations can inform policy and practice</a:t>
            </a:r>
            <a:endParaRPr lang="en-US" sz="2250" b="1"/>
          </a:p>
        </p:txBody>
      </p:sp>
      <p:pic>
        <p:nvPicPr>
          <p:cNvPr id="17" name="Picture 16" descr="A logo with circles and lines&#10;&#10;Description automatically generated">
            <a:extLst>
              <a:ext uri="{FF2B5EF4-FFF2-40B4-BE49-F238E27FC236}">
                <a16:creationId xmlns:a16="http://schemas.microsoft.com/office/drawing/2014/main" id="{DF7525E0-9E5A-2EEC-D6B8-B63253871FE0}"/>
              </a:ext>
            </a:extLst>
          </p:cNvPr>
          <p:cNvPicPr>
            <a:picLocks noChangeAspect="1"/>
          </p:cNvPicPr>
          <p:nvPr/>
        </p:nvPicPr>
        <p:blipFill>
          <a:blip r:embed="rId5"/>
          <a:stretch>
            <a:fillRect/>
          </a:stretch>
        </p:blipFill>
        <p:spPr>
          <a:xfrm>
            <a:off x="16066461" y="25443"/>
            <a:ext cx="1888635" cy="1243149"/>
          </a:xfrm>
          <a:prstGeom prst="rect">
            <a:avLst/>
          </a:prstGeom>
        </p:spPr>
      </p:pic>
    </p:spTree>
    <p:extLst>
      <p:ext uri="{BB962C8B-B14F-4D97-AF65-F5344CB8AC3E}">
        <p14:creationId xmlns:p14="http://schemas.microsoft.com/office/powerpoint/2010/main" val="2357026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9"/>
          <p:cNvSpPr txBox="1">
            <a:spLocks noGrp="1"/>
          </p:cNvSpPr>
          <p:nvPr>
            <p:ph type="title"/>
          </p:nvPr>
        </p:nvSpPr>
        <p:spPr>
          <a:xfrm>
            <a:off x="5321633" y="704364"/>
            <a:ext cx="11676929" cy="1902651"/>
          </a:xfrm>
          <a:prstGeom prst="rect">
            <a:avLst/>
          </a:prstGeom>
          <a:noFill/>
          <a:ln>
            <a:noFill/>
          </a:ln>
        </p:spPr>
        <p:txBody>
          <a:bodyPr spcFirstLastPara="1" vert="horz" wrap="square" lIns="137138" tIns="68550" rIns="137138" bIns="68550" rtlCol="0" anchor="b" anchorCtr="0">
            <a:noAutofit/>
          </a:bodyPr>
          <a:lstStyle/>
          <a:p>
            <a:pPr>
              <a:spcBef>
                <a:spcPts val="0"/>
              </a:spcBef>
            </a:pPr>
            <a:r>
              <a:rPr lang="en-GB" sz="6000">
                <a:solidFill>
                  <a:srgbClr val="006CBA"/>
                </a:solidFill>
                <a:latin typeface="Trebuchet MS"/>
              </a:rPr>
              <a:t>Who is accessing social prescribing?</a:t>
            </a:r>
          </a:p>
        </p:txBody>
      </p:sp>
      <p:sp>
        <p:nvSpPr>
          <p:cNvPr id="204" name="Google Shape;204;p9"/>
          <p:cNvSpPr txBox="1">
            <a:spLocks noGrp="1"/>
          </p:cNvSpPr>
          <p:nvPr>
            <p:ph type="body" idx="1"/>
          </p:nvPr>
        </p:nvSpPr>
        <p:spPr>
          <a:xfrm>
            <a:off x="5266131" y="2942069"/>
            <a:ext cx="12201174" cy="7029903"/>
          </a:xfrm>
          <a:prstGeom prst="rect">
            <a:avLst/>
          </a:prstGeom>
          <a:noFill/>
          <a:ln>
            <a:noFill/>
          </a:ln>
        </p:spPr>
        <p:txBody>
          <a:bodyPr spcFirstLastPara="1" vert="horz" wrap="square" lIns="137138" tIns="68550" rIns="137138" bIns="68550" rtlCol="0" anchor="t" anchorCtr="0">
            <a:noAutofit/>
          </a:bodyPr>
          <a:lstStyle/>
          <a:p>
            <a:pPr marL="0" indent="0">
              <a:spcBef>
                <a:spcPts val="0"/>
              </a:spcBef>
              <a:buClr>
                <a:srgbClr val="000000"/>
              </a:buClr>
              <a:buSzPct val="100000"/>
              <a:buNone/>
            </a:pPr>
            <a:r>
              <a:rPr lang="en-GB" sz="2700" i="1">
                <a:latin typeface="Trebuchet MS"/>
              </a:rPr>
              <a:t>Analysis in 2024 looking at who gets referred to social prescribing (n=160,128) found that</a:t>
            </a:r>
            <a:r>
              <a:rPr lang="en-GB" sz="2700" i="1" u="sng">
                <a:latin typeface="Trebuchet MS"/>
              </a:rPr>
              <a:t>,</a:t>
            </a:r>
            <a:r>
              <a:rPr lang="en-GB" sz="2700" i="1">
                <a:latin typeface="Trebuchet MS"/>
              </a:rPr>
              <a:t> in England:</a:t>
            </a:r>
            <a:endParaRPr lang="en-GB" sz="2700" i="1" u="sng">
              <a:latin typeface="Trebuchet MS"/>
            </a:endParaRPr>
          </a:p>
          <a:p>
            <a:pPr marL="0" indent="0">
              <a:spcBef>
                <a:spcPts val="0"/>
              </a:spcBef>
              <a:buNone/>
            </a:pPr>
            <a:endParaRPr lang="en-GB" sz="2700" i="1">
              <a:latin typeface="Trebuchet MS"/>
            </a:endParaRPr>
          </a:p>
          <a:p>
            <a:pPr marL="428625" indent="-428625">
              <a:spcBef>
                <a:spcPts val="0"/>
              </a:spcBef>
            </a:pPr>
            <a:r>
              <a:rPr lang="en-GB" sz="2700" i="1">
                <a:latin typeface="Trebuchet MS"/>
              </a:rPr>
              <a:t>61% of referrals were female</a:t>
            </a:r>
            <a:endParaRPr lang="en-GB" sz="2700">
              <a:latin typeface="Trebuchet MS"/>
            </a:endParaRPr>
          </a:p>
          <a:p>
            <a:pPr marL="428625" indent="-428625">
              <a:spcBef>
                <a:spcPts val="0"/>
              </a:spcBef>
            </a:pPr>
            <a:endParaRPr lang="en-GB" sz="2700" i="1">
              <a:latin typeface="Trebuchet MS"/>
            </a:endParaRPr>
          </a:p>
          <a:p>
            <a:pPr marL="428625" indent="-428625">
              <a:spcBef>
                <a:spcPts val="0"/>
              </a:spcBef>
            </a:pPr>
            <a:r>
              <a:rPr lang="en-GB" sz="2700" i="1">
                <a:latin typeface="Trebuchet MS"/>
              </a:rPr>
              <a:t>Over 20% were aged 60-69</a:t>
            </a:r>
            <a:endParaRPr lang="en-GB" sz="2700">
              <a:latin typeface="Trebuchet MS"/>
            </a:endParaRPr>
          </a:p>
          <a:p>
            <a:pPr marL="428625" indent="-428625">
              <a:spcBef>
                <a:spcPts val="0"/>
              </a:spcBef>
            </a:pPr>
            <a:endParaRPr lang="en-GB" sz="2700" i="1" u="sng">
              <a:latin typeface="Trebuchet MS"/>
            </a:endParaRPr>
          </a:p>
          <a:p>
            <a:pPr marL="428625" indent="-428625">
              <a:spcBef>
                <a:spcPts val="0"/>
              </a:spcBef>
            </a:pPr>
            <a:r>
              <a:rPr lang="en-GB" sz="2700">
                <a:latin typeface="Trebuchet MS"/>
              </a:rPr>
              <a:t>People referred </a:t>
            </a:r>
            <a:r>
              <a:rPr lang="en-GB" sz="2700" i="1">
                <a:latin typeface="Trebuchet MS"/>
              </a:rPr>
              <a:t>were more likely to live in deprived areas.</a:t>
            </a:r>
            <a:endParaRPr lang="en-GB" sz="2700">
              <a:latin typeface="Trebuchet MS"/>
            </a:endParaRPr>
          </a:p>
          <a:p>
            <a:pPr marL="428625" indent="-428625">
              <a:spcBef>
                <a:spcPts val="0"/>
              </a:spcBef>
            </a:pPr>
            <a:endParaRPr lang="en-GB" sz="2700" i="1">
              <a:latin typeface="Trebuchet MS"/>
            </a:endParaRPr>
          </a:p>
          <a:p>
            <a:pPr marL="428625" indent="-428625">
              <a:spcBef>
                <a:spcPts val="0"/>
              </a:spcBef>
            </a:pPr>
            <a:r>
              <a:rPr lang="en-GB" sz="2700" i="1">
                <a:latin typeface="Trebuchet MS"/>
              </a:rPr>
              <a:t> 85.3% were referred </a:t>
            </a:r>
            <a:r>
              <a:rPr lang="en-GB" sz="2700">
                <a:latin typeface="Trebuchet MS"/>
              </a:rPr>
              <a:t>via </a:t>
            </a:r>
            <a:r>
              <a:rPr lang="en-GB" sz="2700" i="1">
                <a:latin typeface="Trebuchet MS"/>
              </a:rPr>
              <a:t>medical routes</a:t>
            </a:r>
          </a:p>
          <a:p>
            <a:pPr marL="428625" indent="-428625">
              <a:spcBef>
                <a:spcPts val="0"/>
              </a:spcBef>
            </a:pPr>
            <a:endParaRPr lang="en-GB" sz="2700" i="1">
              <a:latin typeface="Trebuchet MS"/>
            </a:endParaRPr>
          </a:p>
          <a:p>
            <a:pPr marL="428625" indent="-428625">
              <a:spcBef>
                <a:spcPts val="0"/>
              </a:spcBef>
            </a:pPr>
            <a:r>
              <a:rPr lang="en-US" sz="2700" i="1">
                <a:latin typeface="Trebuchet MS"/>
              </a:rPr>
              <a:t>The most common reasons for referral were </a:t>
            </a:r>
            <a:r>
              <a:rPr lang="en-US" sz="2700" b="1" i="1">
                <a:latin typeface="Trebuchet MS"/>
              </a:rPr>
              <a:t>mental health and wellbeing</a:t>
            </a:r>
            <a:r>
              <a:rPr lang="en-US" sz="2700" i="1">
                <a:latin typeface="Trebuchet MS"/>
              </a:rPr>
              <a:t> (33.5%), practical support (26.1%) and social relationship (22.5%).</a:t>
            </a:r>
            <a:endParaRPr lang="en-GB" sz="2700" i="1">
              <a:latin typeface="Trebuchet MS"/>
            </a:endParaRPr>
          </a:p>
          <a:p>
            <a:pPr marL="0" indent="0">
              <a:buNone/>
            </a:pPr>
            <a:endParaRPr lang="en-GB" sz="1650" i="1" u="sng">
              <a:latin typeface="Trebuchet MS"/>
            </a:endParaRPr>
          </a:p>
          <a:p>
            <a:pPr marL="0" indent="0">
              <a:buNone/>
            </a:pPr>
            <a:r>
              <a:rPr lang="en-GB" sz="1650" i="1" u="sng">
                <a:latin typeface="Trebuchet MS"/>
              </a:rPr>
              <a:t>Bu, F., Hayes, D., Burton, A., &amp; Fancourt, D. (2024). Equal, equitable or exacerbating inequalities? Patterns and predictors of social prescribing referrals in 160,128 UK patients. medRxiv (Cold Spring Harbor Laboratory). </a:t>
            </a:r>
            <a:r>
              <a:rPr lang="en-GB" sz="1650" i="1" u="sng">
                <a:latin typeface="Trebuchet MS"/>
                <a:hlinkClick r:id="rId4"/>
              </a:rPr>
              <a:t>https://doi.org/10.1101/2024.03.26.24304896</a:t>
            </a:r>
            <a:r>
              <a:rPr lang="en-GB" sz="1650" i="1">
                <a:latin typeface="Trebuchet MS"/>
              </a:rPr>
              <a:t> </a:t>
            </a:r>
            <a:endParaRPr lang="en-GB">
              <a:latin typeface="Trebuchet MS"/>
            </a:endParaRPr>
          </a:p>
          <a:p>
            <a:pPr marL="0" indent="0">
              <a:lnSpc>
                <a:spcPct val="90000"/>
              </a:lnSpc>
              <a:spcBef>
                <a:spcPts val="1500"/>
              </a:spcBef>
              <a:buClr>
                <a:schemeClr val="dk1"/>
              </a:buClr>
              <a:buSzPct val="100000"/>
              <a:buNone/>
            </a:pPr>
            <a:endParaRPr lang="en-GB" sz="3300">
              <a:latin typeface="Trebuchet MS"/>
            </a:endParaRPr>
          </a:p>
          <a:p>
            <a:pPr indent="-166688">
              <a:lnSpc>
                <a:spcPct val="90000"/>
              </a:lnSpc>
              <a:spcBef>
                <a:spcPts val="1500"/>
              </a:spcBef>
              <a:buClr>
                <a:schemeClr val="dk1"/>
              </a:buClr>
              <a:buSzPct val="100000"/>
              <a:buNone/>
            </a:pPr>
            <a:endParaRPr sz="3000"/>
          </a:p>
          <a:p>
            <a:pPr marL="1028700" lvl="1" indent="-166688">
              <a:lnSpc>
                <a:spcPct val="90000"/>
              </a:lnSpc>
              <a:spcBef>
                <a:spcPts val="750"/>
              </a:spcBef>
              <a:buClr>
                <a:schemeClr val="dk1"/>
              </a:buClr>
              <a:buSzPct val="100000"/>
              <a:buNone/>
            </a:pPr>
            <a:endParaRPr sz="3000"/>
          </a:p>
        </p:txBody>
      </p:sp>
      <p:pic>
        <p:nvPicPr>
          <p:cNvPr id="205" name="Google Shape;205;p9" descr="A group of people's shadows on a snowy ground"/>
          <p:cNvPicPr preferRelativeResize="0">
            <a:picLocks noChangeAspect="1"/>
          </p:cNvPicPr>
          <p:nvPr/>
        </p:nvPicPr>
        <p:blipFill rotWithShape="1">
          <a:blip r:embed="rId5">
            <a:alphaModFix/>
          </a:blip>
          <a:srcRect l="45862" r="9018" b="-1"/>
          <a:stretch/>
        </p:blipFill>
        <p:spPr>
          <a:xfrm>
            <a:off x="946607" y="2661881"/>
            <a:ext cx="3463581" cy="5175245"/>
          </a:xfrm>
          <a:prstGeom prst="rect">
            <a:avLst/>
          </a:prstGeom>
          <a:ln w="127000" cap="sq">
            <a:solidFill>
              <a:srgbClr val="2D3A4E"/>
            </a:solidFill>
            <a:miter lim="800000"/>
          </a:ln>
          <a:effectLst>
            <a:outerShdw blurRad="57150" dist="50800" dir="2700000" algn="tl" rotWithShape="0">
              <a:srgbClr val="000000">
                <a:alpha val="40000"/>
              </a:srgbClr>
            </a:outerShdw>
          </a:effectLst>
        </p:spPr>
      </p:pic>
      <p:cxnSp>
        <p:nvCxnSpPr>
          <p:cNvPr id="206" name="Google Shape;206;p9"/>
          <p:cNvCxnSpPr>
            <a:cxnSpLocks/>
          </p:cNvCxnSpPr>
          <p:nvPr/>
        </p:nvCxnSpPr>
        <p:spPr>
          <a:xfrm>
            <a:off x="5316386" y="2663911"/>
            <a:ext cx="11663159" cy="8861"/>
          </a:xfrm>
          <a:prstGeom prst="straightConnector1">
            <a:avLst/>
          </a:prstGeom>
          <a:noFill/>
          <a:ln w="19050" cap="flat" cmpd="sng">
            <a:solidFill>
              <a:srgbClr val="395B7E"/>
            </a:solidFill>
            <a:prstDash val="solid"/>
            <a:miter lim="800000"/>
            <a:headEnd type="none" w="sm" len="sm"/>
            <a:tailEnd type="none" w="sm" len="sm"/>
          </a:ln>
        </p:spPr>
      </p:cxnSp>
      <p:sp>
        <p:nvSpPr>
          <p:cNvPr id="207" name="Google Shape;207;p9"/>
          <p:cNvSpPr txBox="1"/>
          <p:nvPr/>
        </p:nvSpPr>
        <p:spPr>
          <a:xfrm>
            <a:off x="946607" y="9961743"/>
            <a:ext cx="3280224" cy="300022"/>
          </a:xfrm>
          <a:prstGeom prst="rect">
            <a:avLst/>
          </a:prstGeom>
          <a:solidFill>
            <a:srgbClr val="000000"/>
          </a:solidFill>
          <a:ln>
            <a:noFill/>
          </a:ln>
        </p:spPr>
        <p:txBody>
          <a:bodyPr spcFirstLastPara="1" wrap="square" lIns="137138" tIns="68550" rIns="137138" bIns="68550" anchor="t" anchorCtr="0">
            <a:spAutoFit/>
          </a:bodyPr>
          <a:lstStyle/>
          <a:p>
            <a:pPr algn="r"/>
            <a:r>
              <a:rPr lang="en-GB" sz="1050" u="sng">
                <a:solidFill>
                  <a:srgbClr val="FFFFFF"/>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This Photo</a:t>
            </a:r>
            <a:r>
              <a:rPr lang="en-GB" sz="1050">
                <a:solidFill>
                  <a:srgbClr val="FFFFFF"/>
                </a:solidFill>
                <a:latin typeface="Calibri"/>
                <a:ea typeface="Calibri"/>
                <a:cs typeface="Calibri"/>
                <a:sym typeface="Calibri"/>
              </a:rPr>
              <a:t> by Unknown Author is licensed under </a:t>
            </a:r>
            <a:r>
              <a:rPr lang="en-GB" sz="1050" u="sng">
                <a:solidFill>
                  <a:srgbClr val="FFFFFF"/>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CC BY</a:t>
            </a:r>
            <a:endParaRPr sz="1050">
              <a:solidFill>
                <a:srgbClr val="FFFFFF"/>
              </a:solidFill>
              <a:latin typeface="Calibri"/>
              <a:ea typeface="Calibri"/>
              <a:cs typeface="Calibri"/>
              <a:sym typeface="Calibri"/>
            </a:endParaRPr>
          </a:p>
        </p:txBody>
      </p:sp>
      <p:pic>
        <p:nvPicPr>
          <p:cNvPr id="4" name="Picture 3" descr="A logo with circles and lines&#10;&#10;Description automatically generated">
            <a:extLst>
              <a:ext uri="{FF2B5EF4-FFF2-40B4-BE49-F238E27FC236}">
                <a16:creationId xmlns:a16="http://schemas.microsoft.com/office/drawing/2014/main" id="{F208E968-D776-8D2C-64BB-C669050B4B6F}"/>
              </a:ext>
            </a:extLst>
          </p:cNvPr>
          <p:cNvPicPr>
            <a:picLocks noChangeAspect="1"/>
          </p:cNvPicPr>
          <p:nvPr/>
        </p:nvPicPr>
        <p:blipFill>
          <a:blip r:embed="rId8"/>
          <a:stretch>
            <a:fillRect/>
          </a:stretch>
        </p:blipFill>
        <p:spPr>
          <a:xfrm>
            <a:off x="668572" y="243435"/>
            <a:ext cx="3261734" cy="2146959"/>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1925A66-6208-2D5E-A57C-4EC3B8DFCBDE}"/>
              </a:ext>
            </a:extLst>
          </p:cNvPr>
          <p:cNvPicPr>
            <a:picLocks noGrp="1" noChangeAspect="1"/>
          </p:cNvPicPr>
          <p:nvPr>
            <p:ph idx="1"/>
          </p:nvPr>
        </p:nvPicPr>
        <p:blipFill>
          <a:blip r:embed="rId3"/>
          <a:stretch>
            <a:fillRect/>
          </a:stretch>
        </p:blipFill>
        <p:spPr>
          <a:xfrm>
            <a:off x="949133" y="791767"/>
            <a:ext cx="15568200" cy="8946950"/>
          </a:xfrm>
          <a:prstGeom prst="rect">
            <a:avLst/>
          </a:prstGeom>
        </p:spPr>
      </p:pic>
    </p:spTree>
    <p:extLst>
      <p:ext uri="{BB962C8B-B14F-4D97-AF65-F5344CB8AC3E}">
        <p14:creationId xmlns:p14="http://schemas.microsoft.com/office/powerpoint/2010/main" val="1167524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B3D1-0B69-485F-8715-F554D3C2E4D3}"/>
              </a:ext>
            </a:extLst>
          </p:cNvPr>
          <p:cNvSpPr>
            <a:spLocks noGrp="1"/>
          </p:cNvSpPr>
          <p:nvPr>
            <p:ph type="title"/>
          </p:nvPr>
        </p:nvSpPr>
        <p:spPr>
          <a:xfrm>
            <a:off x="964905" y="3306613"/>
            <a:ext cx="15773400" cy="4368323"/>
          </a:xfrm>
        </p:spPr>
        <p:txBody>
          <a:bodyPr/>
          <a:lstStyle/>
          <a:p>
            <a:r>
              <a:rPr lang="en-GB" sz="4200">
                <a:solidFill>
                  <a:srgbClr val="131313"/>
                </a:solidFill>
                <a:latin typeface="Trebuchet MS"/>
                <a:hlinkClick r:id="rId2"/>
              </a:rPr>
              <a:t>Impact of the rollout of the national social prescribing link worker programme on population outcomes: evidence from a repeated cross-sectional survey | British Journal of General Practice</a:t>
            </a:r>
            <a:br>
              <a:rPr lang="en-GB" sz="4200">
                <a:solidFill>
                  <a:srgbClr val="131313"/>
                </a:solidFill>
                <a:latin typeface="Trebuchet MS"/>
              </a:rPr>
            </a:br>
            <a:endParaRPr lang="en-GB" sz="4200">
              <a:solidFill>
                <a:srgbClr val="131313"/>
              </a:solidFill>
            </a:endParaRPr>
          </a:p>
          <a:p>
            <a:r>
              <a:rPr lang="en-GB" sz="1650">
                <a:solidFill>
                  <a:srgbClr val="333333"/>
                </a:solidFill>
                <a:latin typeface="Trebuchet MS"/>
              </a:rPr>
              <a:t>Anna Wilding, </a:t>
            </a:r>
            <a:r>
              <a:rPr lang="en-GB" sz="1650" err="1">
                <a:solidFill>
                  <a:srgbClr val="333333"/>
                </a:solidFill>
                <a:latin typeface="Trebuchet MS"/>
              </a:rPr>
              <a:t>Efundem</a:t>
            </a:r>
            <a:r>
              <a:rPr lang="en-GB" sz="1650">
                <a:solidFill>
                  <a:srgbClr val="333333"/>
                </a:solidFill>
                <a:latin typeface="Trebuchet MS"/>
              </a:rPr>
              <a:t> </a:t>
            </a:r>
            <a:r>
              <a:rPr lang="en-GB" sz="1650" err="1">
                <a:solidFill>
                  <a:srgbClr val="333333"/>
                </a:solidFill>
                <a:latin typeface="Trebuchet MS"/>
              </a:rPr>
              <a:t>Agboraw</a:t>
            </a:r>
            <a:r>
              <a:rPr lang="en-GB" sz="1650">
                <a:solidFill>
                  <a:srgbClr val="333333"/>
                </a:solidFill>
                <a:latin typeface="Trebuchet MS"/>
              </a:rPr>
              <a:t>, Luke Munford, Matthew Sutton, Stewart W. Mercer, Chris Salisbury, Morgan Beeson, John Wildman and Paul Wilson</a:t>
            </a:r>
            <a:br>
              <a:rPr lang="en-GB" sz="1650">
                <a:solidFill>
                  <a:srgbClr val="333333"/>
                </a:solidFill>
                <a:latin typeface="Trebuchet MS"/>
              </a:rPr>
            </a:br>
            <a:r>
              <a:rPr lang="en-GB" sz="1650">
                <a:solidFill>
                  <a:srgbClr val="333333"/>
                </a:solidFill>
                <a:latin typeface="Trebuchet MS"/>
              </a:rPr>
              <a:t>June 2025</a:t>
            </a:r>
            <a:endParaRPr lang="en-GB">
              <a:latin typeface="Trebuchet MS"/>
            </a:endParaRPr>
          </a:p>
        </p:txBody>
      </p:sp>
      <p:pic>
        <p:nvPicPr>
          <p:cNvPr id="4" name="Picture 2" descr="University logo | University brand | StaffNet | The University of Manchester">
            <a:extLst>
              <a:ext uri="{FF2B5EF4-FFF2-40B4-BE49-F238E27FC236}">
                <a16:creationId xmlns:a16="http://schemas.microsoft.com/office/drawing/2014/main" id="{E72B7D3C-26EE-5F90-851E-406CE657B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381" y="449051"/>
            <a:ext cx="5656811" cy="2556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0407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386B11-CC6B-0A24-AD76-5D20A5E79B61}"/>
              </a:ext>
            </a:extLst>
          </p:cNvPr>
          <p:cNvSpPr>
            <a:spLocks noGrp="1"/>
          </p:cNvSpPr>
          <p:nvPr>
            <p:ph type="title"/>
          </p:nvPr>
        </p:nvSpPr>
        <p:spPr>
          <a:xfrm>
            <a:off x="1390208" y="4201518"/>
            <a:ext cx="15773400" cy="1887393"/>
          </a:xfrm>
        </p:spPr>
        <p:txBody>
          <a:bodyPr/>
          <a:lstStyle/>
          <a:p>
            <a:r>
              <a:rPr lang="en-GB" sz="3600">
                <a:latin typeface="Trebuchet MS"/>
              </a:rPr>
              <a:t>This study estimated the impact of ARRS-funded social prescribing link workers on population outcomes and found that the rollout of link workers was </a:t>
            </a:r>
            <a:r>
              <a:rPr lang="en-GB" sz="3600" b="1">
                <a:latin typeface="Trebuchet MS"/>
              </a:rPr>
              <a:t>associated with small improvements in patient experience and slightly better outcomes for population groups specifically targeted for social prescribing.</a:t>
            </a:r>
            <a:br>
              <a:rPr lang="en-GB" sz="3600" b="1">
                <a:latin typeface="Trebuchet MS"/>
              </a:rPr>
            </a:br>
            <a:endParaRPr lang="en-US" sz="3600">
              <a:latin typeface="Trebuchet MS"/>
            </a:endParaRPr>
          </a:p>
          <a:p>
            <a:r>
              <a:rPr lang="en-GB" sz="3600">
                <a:latin typeface="Trebuchet MS"/>
              </a:rPr>
              <a:t>An additional full-time equivalent link worker per 50,000 patients was associated with  </a:t>
            </a:r>
            <a:endParaRPr lang="en-US" sz="3600">
              <a:latin typeface="Trebuchet MS"/>
            </a:endParaRPr>
          </a:p>
          <a:p>
            <a:pPr marL="428625" indent="-428625">
              <a:buFont typeface="Symbol,Sans-Serif"/>
              <a:buChar char="•"/>
            </a:pPr>
            <a:r>
              <a:rPr lang="en-GB" sz="3600">
                <a:latin typeface="Trebuchet MS"/>
              </a:rPr>
              <a:t>higher probabilities of having confidence in managing long-term condition(s) and having enough support from local services, for respondents with long-term conditions </a:t>
            </a:r>
            <a:endParaRPr lang="en-US" sz="3600">
              <a:latin typeface="Trebuchet MS"/>
            </a:endParaRPr>
          </a:p>
          <a:p>
            <a:pPr marL="428625" indent="-428625">
              <a:buFont typeface="Symbol,Sans-Serif"/>
              <a:buChar char="•"/>
            </a:pPr>
            <a:r>
              <a:rPr lang="en-GB" sz="3600" b="1">
                <a:latin typeface="Trebuchet MS"/>
              </a:rPr>
              <a:t>a higher probability of having their mental health needs understood, for respondents with mental health needs </a:t>
            </a:r>
            <a:endParaRPr lang="en-US" sz="3600" b="1">
              <a:latin typeface="Trebuchet MS"/>
            </a:endParaRPr>
          </a:p>
          <a:p>
            <a:pPr marL="428625" indent="-428625">
              <a:buFont typeface="Symbol,Sans-Serif"/>
              <a:buChar char="•"/>
            </a:pPr>
            <a:r>
              <a:rPr lang="en-GB" sz="3600">
                <a:latin typeface="Trebuchet MS"/>
              </a:rPr>
              <a:t>a higher probability of having a good experience at their general practice, for all respondents </a:t>
            </a:r>
          </a:p>
          <a:p>
            <a:endParaRPr lang="en-GB"/>
          </a:p>
        </p:txBody>
      </p:sp>
    </p:spTree>
    <p:extLst>
      <p:ext uri="{BB962C8B-B14F-4D97-AF65-F5344CB8AC3E}">
        <p14:creationId xmlns:p14="http://schemas.microsoft.com/office/powerpoint/2010/main" val="93417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F98164-2FA0-BC92-3E25-F3854470C686}"/>
              </a:ext>
            </a:extLst>
          </p:cNvPr>
          <p:cNvSpPr>
            <a:spLocks noGrp="1"/>
          </p:cNvSpPr>
          <p:nvPr>
            <p:ph type="body" idx="1"/>
          </p:nvPr>
        </p:nvSpPr>
        <p:spPr/>
        <p:txBody>
          <a:bodyPr/>
          <a:lstStyle/>
          <a:p>
            <a:endParaRPr lang="en-US"/>
          </a:p>
        </p:txBody>
      </p:sp>
      <p:graphicFrame>
        <p:nvGraphicFramePr>
          <p:cNvPr id="4" name="Chart 3">
            <a:extLst>
              <a:ext uri="{FF2B5EF4-FFF2-40B4-BE49-F238E27FC236}">
                <a16:creationId xmlns:a16="http://schemas.microsoft.com/office/drawing/2014/main" id="{738E5CC3-DD13-BC76-824F-760F148C79BD}"/>
              </a:ext>
            </a:extLst>
          </p:cNvPr>
          <p:cNvGraphicFramePr/>
          <p:nvPr/>
        </p:nvGraphicFramePr>
        <p:xfrm>
          <a:off x="427954" y="2763784"/>
          <a:ext cx="14773376" cy="5728565"/>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3">
            <a:extLst>
              <a:ext uri="{FF2B5EF4-FFF2-40B4-BE49-F238E27FC236}">
                <a16:creationId xmlns:a16="http://schemas.microsoft.com/office/drawing/2014/main" id="{0E126080-9004-8A20-32C5-72C3B3713F5F}"/>
              </a:ext>
            </a:extLst>
          </p:cNvPr>
          <p:cNvSpPr txBox="1">
            <a:spLocks/>
          </p:cNvSpPr>
          <p:nvPr/>
        </p:nvSpPr>
        <p:spPr>
          <a:xfrm>
            <a:off x="526775" y="947764"/>
            <a:ext cx="12025416" cy="547688"/>
          </a:xfrm>
          <a:prstGeom prst="rect">
            <a:avLst/>
          </a:prstGeom>
        </p:spPr>
        <p:txBody>
          <a:bodyPr lIns="137160" tIns="68580" rIns="137160" bIns="68580" anchor="t"/>
          <a:lstStyle>
            <a:defPPr>
              <a:defRPr lang="en-US"/>
            </a:defPPr>
            <a:lvl1pPr marL="0" algn="l" defTabSz="457200" rtl="0" eaLnBrk="1" latinLnBrk="0" hangingPunct="1">
              <a:defRPr sz="10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685800">
              <a:defRPr/>
            </a:pPr>
            <a:r>
              <a:rPr lang="en-US" sz="1800" b="1">
                <a:latin typeface="Aptos" panose="02110004020202020204"/>
              </a:rPr>
              <a:t>Which tools do you use to measure social prescribing outcomes? (%)</a:t>
            </a:r>
          </a:p>
        </p:txBody>
      </p:sp>
      <p:sp>
        <p:nvSpPr>
          <p:cNvPr id="6" name="TextBox 22">
            <a:extLst>
              <a:ext uri="{FF2B5EF4-FFF2-40B4-BE49-F238E27FC236}">
                <a16:creationId xmlns:a16="http://schemas.microsoft.com/office/drawing/2014/main" id="{57512D57-B1AB-1BB2-AC6F-1D003530B0B1}"/>
              </a:ext>
            </a:extLst>
          </p:cNvPr>
          <p:cNvSpPr txBox="1"/>
          <p:nvPr/>
        </p:nvSpPr>
        <p:spPr>
          <a:xfrm>
            <a:off x="427954" y="1440806"/>
            <a:ext cx="17799371" cy="1028487"/>
          </a:xfrm>
          <a:prstGeom prst="rect">
            <a:avLst/>
          </a:prstGeom>
          <a:noFill/>
        </p:spPr>
        <p:txBody>
          <a:bodyPr wrap="square" lIns="137160" tIns="68580" rIns="137160" bIns="6858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57175" indent="-257175" defTabSz="685800">
              <a:spcAft>
                <a:spcPts val="450"/>
              </a:spcAft>
              <a:buFont typeface="Wingdings" panose="05000000000000000000" pitchFamily="2" charset="2"/>
              <a:buChar char="§"/>
              <a:defRPr/>
            </a:pPr>
            <a:r>
              <a:rPr lang="en-GB" sz="1650">
                <a:latin typeface="Aptos" panose="02110004020202020204"/>
              </a:rPr>
              <a:t>Fewer respondents report using no outcome measurement tools – while this indicates improved adoption of measurement tools, nearly 1 in 5 respondents still report not using one.</a:t>
            </a:r>
          </a:p>
          <a:p>
            <a:pPr marL="257175" indent="-257175" defTabSz="685800">
              <a:spcAft>
                <a:spcPts val="450"/>
              </a:spcAft>
              <a:buFont typeface="Wingdings" panose="05000000000000000000" pitchFamily="2" charset="2"/>
              <a:buChar char="§"/>
              <a:defRPr/>
            </a:pPr>
            <a:r>
              <a:rPr lang="en-GB" sz="1650">
                <a:latin typeface="Aptos" panose="02110004020202020204"/>
              </a:rPr>
              <a:t>ONS4 remains the most commonly used tool to record outcomes.</a:t>
            </a:r>
          </a:p>
          <a:p>
            <a:pPr marL="257175" indent="-257175" defTabSz="685800">
              <a:spcAft>
                <a:spcPts val="450"/>
              </a:spcAft>
              <a:buFont typeface="Wingdings" panose="05000000000000000000" pitchFamily="2" charset="2"/>
              <a:buChar char="§"/>
              <a:defRPr/>
            </a:pPr>
            <a:r>
              <a:rPr lang="en-GB" sz="1650">
                <a:latin typeface="Aptos" panose="02110004020202020204"/>
              </a:rPr>
              <a:t>The introduction of ‘Own/In house’ category in 2025 demonstrates substantial use of locally developed/customised approaches.</a:t>
            </a:r>
          </a:p>
        </p:txBody>
      </p:sp>
      <p:pic>
        <p:nvPicPr>
          <p:cNvPr id="7" name="Picture 6">
            <a:extLst>
              <a:ext uri="{FF2B5EF4-FFF2-40B4-BE49-F238E27FC236}">
                <a16:creationId xmlns:a16="http://schemas.microsoft.com/office/drawing/2014/main" id="{1367E087-0F62-7C29-9622-7610DEA6ABCD}"/>
              </a:ext>
            </a:extLst>
          </p:cNvPr>
          <p:cNvPicPr>
            <a:picLocks noChangeAspect="1"/>
          </p:cNvPicPr>
          <p:nvPr/>
        </p:nvPicPr>
        <p:blipFill>
          <a:blip r:embed="rId3"/>
          <a:stretch>
            <a:fillRect/>
          </a:stretch>
        </p:blipFill>
        <p:spPr>
          <a:xfrm>
            <a:off x="0" y="60653"/>
            <a:ext cx="18288000" cy="10165697"/>
          </a:xfrm>
          <a:prstGeom prst="rect">
            <a:avLst/>
          </a:prstGeom>
        </p:spPr>
      </p:pic>
    </p:spTree>
    <p:extLst>
      <p:ext uri="{BB962C8B-B14F-4D97-AF65-F5344CB8AC3E}">
        <p14:creationId xmlns:p14="http://schemas.microsoft.com/office/powerpoint/2010/main" val="3870670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E2694D55-1629-2B95-441E-01C92319109A}"/>
              </a:ext>
            </a:extLst>
          </p:cNvPr>
          <p:cNvGraphicFramePr>
            <a:graphicFrameLocks noGrp="1"/>
          </p:cNvGraphicFramePr>
          <p:nvPr/>
        </p:nvGraphicFramePr>
        <p:xfrm>
          <a:off x="2689531" y="2968145"/>
          <a:ext cx="10999343" cy="4339053"/>
        </p:xfrm>
        <a:graphic>
          <a:graphicData uri="http://schemas.openxmlformats.org/drawingml/2006/table">
            <a:tbl>
              <a:tblPr bandRow="1">
                <a:tableStyleId>{5C22544A-7EE6-4342-B048-85BDC9FD1C3A}</a:tableStyleId>
              </a:tblPr>
              <a:tblGrid>
                <a:gridCol w="10999343">
                  <a:extLst>
                    <a:ext uri="{9D8B030D-6E8A-4147-A177-3AD203B41FA5}">
                      <a16:colId xmlns:a16="http://schemas.microsoft.com/office/drawing/2014/main" val="1786293298"/>
                    </a:ext>
                  </a:extLst>
                </a:gridCol>
              </a:tblGrid>
              <a:tr h="839817">
                <a:tc>
                  <a:txBody>
                    <a:bodyPr/>
                    <a:lstStyle/>
                    <a:p>
                      <a:pPr marL="0" marR="0" indent="0" algn="l" rtl="0" fontAlgn="base">
                        <a:buNone/>
                      </a:pPr>
                      <a:r>
                        <a:rPr lang="en-GB" sz="2700" b="0" i="0">
                          <a:solidFill>
                            <a:srgbClr val="000000"/>
                          </a:solidFill>
                          <a:effectLst/>
                          <a:latin typeface="Trebuchet MS"/>
                        </a:rPr>
                        <a:t>1. Overall, how satisfied are you with your life nowadays?</a:t>
                      </a:r>
                    </a:p>
                  </a:txBody>
                  <a:tcPr marL="51864" marR="51864" marT="25932" marB="25932"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917423648"/>
                  </a:ext>
                </a:extLst>
              </a:tr>
              <a:tr h="1166412">
                <a:tc>
                  <a:txBody>
                    <a:bodyPr/>
                    <a:lstStyle/>
                    <a:p>
                      <a:pPr marL="0" marR="0" indent="0" algn="l" rtl="0" fontAlgn="base">
                        <a:buNone/>
                      </a:pPr>
                      <a:r>
                        <a:rPr lang="en-GB" sz="2700" b="0" i="0">
                          <a:solidFill>
                            <a:srgbClr val="000000"/>
                          </a:solidFill>
                          <a:effectLst/>
                          <a:latin typeface="Trebuchet MS"/>
                        </a:rPr>
                        <a:t>2. Overall, to what extent do you feel that the things you do in your life are worthwhile?</a:t>
                      </a:r>
                    </a:p>
                  </a:txBody>
                  <a:tcPr marL="51864" marR="51864" marT="25932" marB="25932"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739238254"/>
                  </a:ext>
                </a:extLst>
              </a:tr>
              <a:tr h="839817">
                <a:tc>
                  <a:txBody>
                    <a:bodyPr/>
                    <a:lstStyle/>
                    <a:p>
                      <a:pPr marL="0" marR="0" indent="0" algn="l" rtl="0" fontAlgn="base">
                        <a:buNone/>
                      </a:pPr>
                      <a:r>
                        <a:rPr lang="en-GB" sz="2700" b="0" i="0">
                          <a:solidFill>
                            <a:srgbClr val="000000"/>
                          </a:solidFill>
                          <a:effectLst/>
                          <a:latin typeface="Trebuchet MS"/>
                        </a:rPr>
                        <a:t>3. Overall, how happy did you feel yesterday?</a:t>
                      </a:r>
                    </a:p>
                  </a:txBody>
                  <a:tcPr marL="51864" marR="51864" marT="25932" marB="25932"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3862200520"/>
                  </a:ext>
                </a:extLst>
              </a:tr>
              <a:tr h="1493007">
                <a:tc>
                  <a:txBody>
                    <a:bodyPr/>
                    <a:lstStyle/>
                    <a:p>
                      <a:pPr marL="0" marR="0" indent="0" algn="l" rtl="0" fontAlgn="base">
                        <a:buNone/>
                      </a:pPr>
                      <a:r>
                        <a:rPr lang="en-GB" sz="2700" b="0" i="0">
                          <a:solidFill>
                            <a:srgbClr val="000000"/>
                          </a:solidFill>
                          <a:effectLst/>
                          <a:latin typeface="Trebuchet MS"/>
                        </a:rPr>
                        <a:t>4. On a scale where 0 is “not at all anxious” and 10 is “completely anxious”, overall, how anxious did you feel yesterday?</a:t>
                      </a:r>
                    </a:p>
                  </a:txBody>
                  <a:tcPr marL="51864" marR="51864" marT="25932" marB="25932" anchor="b">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2274677909"/>
                  </a:ext>
                </a:extLst>
              </a:tr>
            </a:tbl>
          </a:graphicData>
        </a:graphic>
      </p:graphicFrame>
    </p:spTree>
    <p:extLst>
      <p:ext uri="{BB962C8B-B14F-4D97-AF65-F5344CB8AC3E}">
        <p14:creationId xmlns:p14="http://schemas.microsoft.com/office/powerpoint/2010/main" val="2526411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CE4437A0-D18D-4D81-4568-DDB4B92BF340}"/>
              </a:ext>
            </a:extLst>
          </p:cNvPr>
          <p:cNvSpPr txBox="1"/>
          <p:nvPr/>
        </p:nvSpPr>
        <p:spPr>
          <a:xfrm>
            <a:off x="390526" y="1834997"/>
            <a:ext cx="17497187" cy="7232493"/>
          </a:xfrm>
          <a:prstGeom prst="rect">
            <a:avLst/>
          </a:prstGeom>
          <a:noFill/>
        </p:spPr>
        <p:txBody>
          <a:bodyPr wrap="square" lIns="137160" tIns="68580" rIns="137160" bIns="6858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371600" fontAlgn="base">
              <a:lnSpc>
                <a:spcPts val="2363"/>
              </a:lnSpc>
              <a:defRPr/>
            </a:pPr>
            <a:r>
              <a:rPr lang="en-GB" sz="2700" b="1">
                <a:latin typeface="Trebuchet MS"/>
              </a:rPr>
              <a:t>WELLBY approach</a:t>
            </a:r>
            <a:r>
              <a:rPr lang="en-US" sz="2700">
                <a:latin typeface="Trebuchet MS"/>
              </a:rPr>
              <a:t>​</a:t>
            </a:r>
            <a:br>
              <a:rPr lang="en-US" sz="2700">
                <a:latin typeface="Trebuchet MS" panose="020B0603020202020204" pitchFamily="34" charset="0"/>
              </a:rPr>
            </a:br>
            <a:r>
              <a:rPr lang="en-US" sz="2700">
                <a:latin typeface="Trebuchet MS"/>
              </a:rPr>
              <a:t>​</a:t>
            </a:r>
            <a:br>
              <a:rPr lang="en-US" sz="2700">
                <a:latin typeface="Trebuchet MS" panose="020B0603020202020204" pitchFamily="34" charset="0"/>
              </a:rPr>
            </a:br>
            <a:r>
              <a:rPr lang="en-US" sz="2700">
                <a:latin typeface="Trebuchet MS"/>
              </a:rPr>
              <a:t>​</a:t>
            </a:r>
            <a:br>
              <a:rPr lang="en-US" sz="2700">
                <a:latin typeface="Trebuchet MS" panose="020B0603020202020204" pitchFamily="34" charset="0"/>
              </a:rPr>
            </a:br>
            <a:r>
              <a:rPr lang="en-GB" sz="2700">
                <a:latin typeface="Trebuchet MS"/>
              </a:rPr>
              <a:t>The WELLBY or Wellbeing-adjusted Life Year, is a wellbeing valuation method that provides a holistic measure of societal welfare by combining life length with quality </a:t>
            </a:r>
            <a:r>
              <a:rPr lang="en-US" sz="2700">
                <a:latin typeface="Trebuchet MS"/>
              </a:rPr>
              <a:t>​</a:t>
            </a:r>
            <a:endParaRPr lang="en-US" sz="2700">
              <a:latin typeface="Trebuchet MS"/>
              <a:cs typeface="Arial"/>
            </a:endParaRPr>
          </a:p>
          <a:p>
            <a:pPr>
              <a:lnSpc>
                <a:spcPts val="2363"/>
              </a:lnSpc>
              <a:defRPr/>
            </a:pPr>
            <a:endParaRPr lang="en-US" sz="2700">
              <a:latin typeface="Trebuchet MS"/>
            </a:endParaRPr>
          </a:p>
          <a:p>
            <a:pPr defTabSz="1371600" fontAlgn="base">
              <a:lnSpc>
                <a:spcPts val="2363"/>
              </a:lnSpc>
              <a:defRPr/>
            </a:pPr>
            <a:r>
              <a:rPr lang="en-GB" sz="2700">
                <a:latin typeface="Trebuchet MS"/>
              </a:rPr>
              <a:t>A WELLBY is defined as a one-point change in life satisfaction (on a scale from 0 to 10) affecting one person for one year. ​</a:t>
            </a:r>
            <a:endParaRPr lang="en-GB" sz="2700">
              <a:latin typeface="Trebuchet MS"/>
              <a:cs typeface="Arial"/>
            </a:endParaRPr>
          </a:p>
          <a:p>
            <a:pPr defTabSz="1371600" fontAlgn="base">
              <a:lnSpc>
                <a:spcPts val="2363"/>
              </a:lnSpc>
              <a:defRPr/>
            </a:pPr>
            <a:r>
              <a:rPr lang="en-GB" sz="2700">
                <a:latin typeface="Trebuchet MS"/>
              </a:rPr>
              <a:t>This metric aids policymakers in evaluating the effectiveness of various programs and initiatives in enhancing overall life satisfaction.  ​</a:t>
            </a:r>
            <a:endParaRPr lang="en-GB" sz="2700">
              <a:latin typeface="Trebuchet MS"/>
              <a:cs typeface="Arial"/>
            </a:endParaRPr>
          </a:p>
          <a:p>
            <a:pPr defTabSz="1371600" fontAlgn="base">
              <a:lnSpc>
                <a:spcPts val="2363"/>
              </a:lnSpc>
              <a:defRPr/>
            </a:pPr>
            <a:r>
              <a:rPr lang="en-GB" sz="2700">
                <a:latin typeface="Trebuchet MS"/>
              </a:rPr>
              <a:t>​</a:t>
            </a:r>
            <a:endParaRPr lang="en-GB" sz="2700">
              <a:latin typeface="Trebuchet MS"/>
              <a:cs typeface="Arial"/>
            </a:endParaRPr>
          </a:p>
          <a:p>
            <a:pPr defTabSz="1371600" fontAlgn="base">
              <a:lnSpc>
                <a:spcPts val="2363"/>
              </a:lnSpc>
              <a:defRPr/>
            </a:pPr>
            <a:r>
              <a:rPr lang="en-GB" sz="2700">
                <a:latin typeface="Trebuchet MS"/>
              </a:rPr>
              <a:t>The WELLBY approach is based on the idea that a good society is one that enables its people to live long, fulfilling lives. Here’s how it works: ​</a:t>
            </a:r>
            <a:endParaRPr lang="en-GB" sz="2700">
              <a:latin typeface="Trebuchet MS"/>
              <a:cs typeface="Arial"/>
            </a:endParaRPr>
          </a:p>
          <a:p>
            <a:pPr>
              <a:lnSpc>
                <a:spcPts val="2363"/>
              </a:lnSpc>
              <a:defRPr/>
            </a:pPr>
            <a:endParaRPr lang="en-GB" sz="2700">
              <a:latin typeface="Trebuchet MS"/>
            </a:endParaRPr>
          </a:p>
          <a:p>
            <a:pPr marL="428625" indent="-428625" defTabSz="1371600" fontAlgn="base">
              <a:lnSpc>
                <a:spcPts val="2363"/>
              </a:lnSpc>
              <a:buFont typeface="Arial" panose="020B0604020202020204" pitchFamily="34" charset="0"/>
              <a:buChar char="•"/>
              <a:defRPr/>
            </a:pPr>
            <a:r>
              <a:rPr lang="en-GB" sz="2700" b="1">
                <a:latin typeface="Trebuchet MS"/>
              </a:rPr>
              <a:t>Measurement</a:t>
            </a:r>
            <a:r>
              <a:rPr lang="en-GB" sz="2700">
                <a:latin typeface="Trebuchet MS"/>
              </a:rPr>
              <a:t>: Wellbeing is measured using surveys that ask individuals to rate their life satisfaction on a scale from 0 to 10. ​</a:t>
            </a:r>
            <a:endParaRPr lang="en-GB" sz="2700">
              <a:latin typeface="Trebuchet MS"/>
              <a:cs typeface="Arial"/>
            </a:endParaRPr>
          </a:p>
          <a:p>
            <a:pPr marL="428625" indent="-428625" fontAlgn="base">
              <a:lnSpc>
                <a:spcPts val="2363"/>
              </a:lnSpc>
              <a:buFont typeface="Arial" panose="020B0604020202020204" pitchFamily="34" charset="0"/>
              <a:buChar char="•"/>
              <a:defRPr/>
            </a:pPr>
            <a:r>
              <a:rPr lang="en-GB" sz="2700" b="1">
                <a:latin typeface="Trebuchet MS"/>
              </a:rPr>
              <a:t>Calculation</a:t>
            </a:r>
            <a:r>
              <a:rPr lang="en-GB" sz="2700">
                <a:latin typeface="Trebuchet MS"/>
              </a:rPr>
              <a:t>: Changes in life satisfaction are tracked over time, with each point increase for a year equating to one WELLBY.  ​</a:t>
            </a:r>
            <a:endParaRPr lang="en-GB" sz="2700">
              <a:latin typeface="Trebuchet MS"/>
              <a:cs typeface="Arial"/>
            </a:endParaRPr>
          </a:p>
          <a:p>
            <a:pPr marL="428625" indent="-428625" defTabSz="1371600" fontAlgn="base">
              <a:lnSpc>
                <a:spcPts val="2363"/>
              </a:lnSpc>
              <a:buFont typeface="Arial" panose="020B0604020202020204" pitchFamily="34" charset="0"/>
              <a:buChar char="•"/>
              <a:defRPr/>
            </a:pPr>
            <a:r>
              <a:rPr lang="en-GB" sz="2700" b="1">
                <a:latin typeface="Trebuchet MS"/>
              </a:rPr>
              <a:t>Monetisation:</a:t>
            </a:r>
            <a:r>
              <a:rPr lang="en-GB" sz="2700">
                <a:latin typeface="Trebuchet MS"/>
              </a:rPr>
              <a:t> The Green Book sets a central value of £13,000 for one WELLBY, based on 2019 prices. ​</a:t>
            </a:r>
            <a:endParaRPr lang="en-GB" sz="2700">
              <a:latin typeface="Trebuchet MS"/>
              <a:cs typeface="Arial"/>
            </a:endParaRPr>
          </a:p>
          <a:p>
            <a:pPr marL="428625" indent="-428625" defTabSz="1371600" fontAlgn="base">
              <a:lnSpc>
                <a:spcPts val="2363"/>
              </a:lnSpc>
              <a:buFont typeface="Arial" panose="020B0604020202020204" pitchFamily="34" charset="0"/>
              <a:buChar char="•"/>
              <a:defRPr/>
            </a:pPr>
            <a:r>
              <a:rPr lang="en-GB" sz="2700" b="1">
                <a:latin typeface="Trebuchet MS"/>
              </a:rPr>
              <a:t>Evaluation</a:t>
            </a:r>
            <a:r>
              <a:rPr lang="en-GB" sz="2700">
                <a:latin typeface="Trebuchet MS"/>
              </a:rPr>
              <a:t>: The total WELLBYs generated by a policy or intervention is calculated to assess its overall impact on societal wellbeing. ​</a:t>
            </a:r>
            <a:br>
              <a:rPr lang="en-GB" sz="2700">
                <a:latin typeface="Trebuchet MS" panose="020B0603020202020204" pitchFamily="34" charset="0"/>
              </a:rPr>
            </a:br>
            <a:r>
              <a:rPr lang="en-GB" sz="2700">
                <a:latin typeface="Trebuchet MS"/>
              </a:rPr>
              <a:t>​</a:t>
            </a:r>
            <a:br>
              <a:rPr lang="en-GB" sz="2700">
                <a:latin typeface="Trebuchet MS" panose="020B0603020202020204" pitchFamily="34" charset="0"/>
              </a:rPr>
            </a:br>
            <a:r>
              <a:rPr lang="en-GB" sz="2700" u="sng">
                <a:solidFill>
                  <a:srgbClr val="467886"/>
                </a:solidFill>
                <a:latin typeface="Aptos Display"/>
                <a:hlinkClick r:id="rId2">
                  <a:extLst>
                    <a:ext uri="{A12FA001-AC4F-418D-AE19-62706E023703}">
                      <ahyp:hlinkClr xmlns:ahyp="http://schemas.microsoft.com/office/drawing/2018/hyperlinkcolor" val="tx"/>
                    </a:ext>
                  </a:extLst>
                </a:hlinkClick>
              </a:rPr>
              <a:t>How to measure wellbeing using the WELLBY approach  | </a:t>
            </a:r>
            <a:r>
              <a:rPr lang="en-GB" sz="2700" u="sng">
                <a:solidFill>
                  <a:prstClr val="white"/>
                </a:solidFill>
                <a:latin typeface="Aptos Display"/>
                <a:hlinkClick r:id="rId2">
                  <a:extLst>
                    <a:ext uri="{A12FA001-AC4F-418D-AE19-62706E023703}">
                      <ahyp:hlinkClr xmlns:ahyp="http://schemas.microsoft.com/office/drawing/2018/hyperlinkcolor" val="tx"/>
                    </a:ext>
                  </a:extLst>
                </a:hlinkClick>
              </a:rPr>
              <a:t>MeasureUp</a:t>
            </a:r>
            <a:r>
              <a:rPr lang="en-GB" sz="2700">
                <a:solidFill>
                  <a:prstClr val="white"/>
                </a:solidFill>
                <a:latin typeface="Trebuchet MS"/>
              </a:rPr>
              <a:t>​</a:t>
            </a:r>
          </a:p>
        </p:txBody>
      </p:sp>
    </p:spTree>
    <p:extLst>
      <p:ext uri="{BB962C8B-B14F-4D97-AF65-F5344CB8AC3E}">
        <p14:creationId xmlns:p14="http://schemas.microsoft.com/office/powerpoint/2010/main" val="347049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0FB7162-4909-02F8-8A89-254358510843}"/>
              </a:ext>
            </a:extLst>
          </p:cNvPr>
          <p:cNvPicPr>
            <a:picLocks noChangeAspect="1"/>
          </p:cNvPicPr>
          <p:nvPr/>
        </p:nvPicPr>
        <p:blipFill>
          <a:blip r:embed="rId2"/>
          <a:srcRect r="72" b="131"/>
          <a:stretch>
            <a:fillRect/>
          </a:stretch>
        </p:blipFill>
        <p:spPr>
          <a:xfrm>
            <a:off x="2148424" y="1075256"/>
            <a:ext cx="13995065" cy="7690902"/>
          </a:xfrm>
          <a:prstGeom prst="rect">
            <a:avLst/>
          </a:prstGeom>
        </p:spPr>
      </p:pic>
    </p:spTree>
    <p:extLst>
      <p:ext uri="{BB962C8B-B14F-4D97-AF65-F5344CB8AC3E}">
        <p14:creationId xmlns:p14="http://schemas.microsoft.com/office/powerpoint/2010/main" val="1252990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lines on a white background&#10;&#10;Description automatically generated">
            <a:extLst>
              <a:ext uri="{FF2B5EF4-FFF2-40B4-BE49-F238E27FC236}">
                <a16:creationId xmlns:a16="http://schemas.microsoft.com/office/drawing/2014/main" id="{C19F40ED-22A2-ACF9-C621-B8123DD1D36E}"/>
              </a:ext>
            </a:extLst>
          </p:cNvPr>
          <p:cNvPicPr>
            <a:picLocks noChangeAspect="1"/>
          </p:cNvPicPr>
          <p:nvPr/>
        </p:nvPicPr>
        <p:blipFill>
          <a:blip r:embed="rId2"/>
          <a:stretch>
            <a:fillRect/>
          </a:stretch>
        </p:blipFill>
        <p:spPr>
          <a:xfrm rot="5400000">
            <a:off x="10112873" y="192306"/>
            <a:ext cx="8362739" cy="7983291"/>
          </a:xfrm>
          <a:prstGeom prst="rect">
            <a:avLst/>
          </a:prstGeom>
        </p:spPr>
      </p:pic>
      <p:sp>
        <p:nvSpPr>
          <p:cNvPr id="2" name="Title 1">
            <a:extLst>
              <a:ext uri="{FF2B5EF4-FFF2-40B4-BE49-F238E27FC236}">
                <a16:creationId xmlns:a16="http://schemas.microsoft.com/office/drawing/2014/main" id="{1FFD34D9-A8FC-6169-E4B1-E30D25036DF9}"/>
              </a:ext>
            </a:extLst>
          </p:cNvPr>
          <p:cNvSpPr>
            <a:spLocks noGrp="1"/>
          </p:cNvSpPr>
          <p:nvPr>
            <p:ph type="title"/>
          </p:nvPr>
        </p:nvSpPr>
        <p:spPr>
          <a:xfrm>
            <a:off x="1255824" y="1147932"/>
            <a:ext cx="11410683" cy="5454300"/>
          </a:xfrm>
        </p:spPr>
        <p:txBody>
          <a:bodyPr>
            <a:normAutofit fontScale="90000"/>
          </a:bodyPr>
          <a:lstStyle/>
          <a:p>
            <a:r>
              <a:rPr lang="en-GB" sz="7200">
                <a:latin typeface="Trebuchet MS"/>
              </a:rPr>
              <a:t>National Evaluation of the Preventing and Tackling Mental Ill Health through Green Social Prescribing (GSP) Project</a:t>
            </a:r>
            <a:endParaRPr lang="en-US" sz="7200">
              <a:latin typeface="Trebuchet MS"/>
            </a:endParaRPr>
          </a:p>
        </p:txBody>
      </p:sp>
      <p:sp>
        <p:nvSpPr>
          <p:cNvPr id="5" name="Subtitle 4">
            <a:extLst>
              <a:ext uri="{FF2B5EF4-FFF2-40B4-BE49-F238E27FC236}">
                <a16:creationId xmlns:a16="http://schemas.microsoft.com/office/drawing/2014/main" id="{F02BA740-139F-755F-D9B6-222BB8A34D3D}"/>
              </a:ext>
            </a:extLst>
          </p:cNvPr>
          <p:cNvSpPr>
            <a:spLocks noGrp="1"/>
          </p:cNvSpPr>
          <p:nvPr>
            <p:ph type="body" idx="1"/>
          </p:nvPr>
        </p:nvSpPr>
        <p:spPr>
          <a:xfrm>
            <a:off x="1255824" y="7125672"/>
            <a:ext cx="15773400" cy="1863915"/>
          </a:xfrm>
        </p:spPr>
        <p:txBody>
          <a:bodyPr vert="horz" lIns="137160" tIns="68580" rIns="137160" bIns="68580" rtlCol="0" anchor="t">
            <a:normAutofit/>
          </a:bodyPr>
          <a:lstStyle/>
          <a:p>
            <a:r>
              <a:rPr lang="en-GB" sz="2700">
                <a:latin typeface="Trebuchet MS"/>
              </a:rPr>
              <a:t>March 2021 to June 2023</a:t>
            </a:r>
          </a:p>
          <a:p>
            <a:r>
              <a:rPr lang="en-GB" sz="2700">
                <a:latin typeface="Trebuchet MS"/>
              </a:rPr>
              <a:t>Commissioned by Department for Environment, Food &amp; Rural Affairs (Defra)</a:t>
            </a:r>
          </a:p>
          <a:p>
            <a:r>
              <a:rPr lang="en-GB" sz="2700">
                <a:latin typeface="Trebuchet MS"/>
              </a:rPr>
              <a:t>Research consortium: Universities of Sheffield, Sheffield Hallam, Exeter &amp; Plymouth</a:t>
            </a:r>
          </a:p>
        </p:txBody>
      </p:sp>
      <p:pic>
        <p:nvPicPr>
          <p:cNvPr id="6" name="Picture 5" descr="A close-up of a logo&#10;&#10;Description automatically generated">
            <a:extLst>
              <a:ext uri="{FF2B5EF4-FFF2-40B4-BE49-F238E27FC236}">
                <a16:creationId xmlns:a16="http://schemas.microsoft.com/office/drawing/2014/main" id="{6869B341-58E7-2972-A40A-EAF5C940BE89}"/>
              </a:ext>
            </a:extLst>
          </p:cNvPr>
          <p:cNvPicPr>
            <a:picLocks noChangeAspect="1"/>
          </p:cNvPicPr>
          <p:nvPr/>
        </p:nvPicPr>
        <p:blipFill>
          <a:blip r:embed="rId3"/>
          <a:srcRect r="655" b="4545"/>
          <a:stretch/>
        </p:blipFill>
        <p:spPr>
          <a:xfrm>
            <a:off x="8950486" y="8989407"/>
            <a:ext cx="9307163" cy="1297821"/>
          </a:xfrm>
          <a:prstGeom prst="rect">
            <a:avLst/>
          </a:prstGeom>
          <a:ln>
            <a:noFill/>
          </a:ln>
        </p:spPr>
      </p:pic>
    </p:spTree>
    <p:extLst>
      <p:ext uri="{BB962C8B-B14F-4D97-AF65-F5344CB8AC3E}">
        <p14:creationId xmlns:p14="http://schemas.microsoft.com/office/powerpoint/2010/main" val="22498536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705A9-2177-61C6-3672-A60BCB6798F1}"/>
              </a:ext>
            </a:extLst>
          </p:cNvPr>
          <p:cNvSpPr>
            <a:spLocks noGrp="1"/>
          </p:cNvSpPr>
          <p:nvPr>
            <p:ph type="title"/>
          </p:nvPr>
        </p:nvSpPr>
        <p:spPr>
          <a:xfrm>
            <a:off x="1257300" y="917956"/>
            <a:ext cx="15773400" cy="1988345"/>
          </a:xfrm>
        </p:spPr>
        <p:txBody>
          <a:bodyPr>
            <a:normAutofit/>
          </a:bodyPr>
          <a:lstStyle/>
          <a:p>
            <a:r>
              <a:rPr lang="en-GB">
                <a:latin typeface="Trebuchet MS"/>
              </a:rPr>
              <a:t>GSP had a positive impact on participants' mental health and wellbeing</a:t>
            </a:r>
            <a:endParaRPr lang="en-US">
              <a:latin typeface="Trebuchet MS"/>
            </a:endParaRPr>
          </a:p>
        </p:txBody>
      </p:sp>
      <p:sp>
        <p:nvSpPr>
          <p:cNvPr id="3" name="Content Placeholder 2">
            <a:extLst>
              <a:ext uri="{FF2B5EF4-FFF2-40B4-BE49-F238E27FC236}">
                <a16:creationId xmlns:a16="http://schemas.microsoft.com/office/drawing/2014/main" id="{2743D138-366A-828E-63AE-81E358260CC8}"/>
              </a:ext>
            </a:extLst>
          </p:cNvPr>
          <p:cNvSpPr>
            <a:spLocks noGrp="1"/>
          </p:cNvSpPr>
          <p:nvPr>
            <p:ph sz="half" idx="1"/>
          </p:nvPr>
        </p:nvSpPr>
        <p:spPr>
          <a:xfrm>
            <a:off x="1259683" y="3121581"/>
            <a:ext cx="7381376" cy="6513960"/>
          </a:xfrm>
        </p:spPr>
        <p:txBody>
          <a:bodyPr vert="horz" lIns="137160" tIns="68580" rIns="137160" bIns="68580" rtlCol="0" anchor="t">
            <a:normAutofit/>
          </a:bodyPr>
          <a:lstStyle/>
          <a:p>
            <a:r>
              <a:rPr lang="en-GB" sz="2700" b="1">
                <a:latin typeface="Trebuchet MS"/>
              </a:rPr>
              <a:t>National Participant Demographics:</a:t>
            </a:r>
            <a:endParaRPr lang="en-GB" sz="2700">
              <a:latin typeface="Trebuchet MS"/>
            </a:endParaRPr>
          </a:p>
          <a:p>
            <a:pPr marL="1114425" lvl="1" indent="-428625">
              <a:buFont typeface="Arial,Sans-Serif" panose="020B0604020202020204" pitchFamily="34" charset="0"/>
            </a:pPr>
            <a:r>
              <a:rPr lang="en-GB" sz="2100">
                <a:latin typeface="Trebuchet MS"/>
              </a:rPr>
              <a:t>8,339 individuals participated across T&amp;L sites.</a:t>
            </a:r>
            <a:endParaRPr lang="en-US" sz="2100">
              <a:latin typeface="Trebuchet MS"/>
            </a:endParaRPr>
          </a:p>
          <a:p>
            <a:pPr marL="1114425" lvl="1" indent="-428625">
              <a:buFont typeface="Arial,Sans-Serif" panose="020B0604020202020204" pitchFamily="34" charset="0"/>
            </a:pPr>
            <a:r>
              <a:rPr lang="en-GB" sz="2100">
                <a:latin typeface="Trebuchet MS"/>
              </a:rPr>
              <a:t>57% from socio-economically deprived areas </a:t>
            </a:r>
            <a:endParaRPr lang="en-US" sz="2100">
              <a:latin typeface="Trebuchet MS"/>
            </a:endParaRPr>
          </a:p>
          <a:p>
            <a:pPr marL="1114425" lvl="1" indent="-428625">
              <a:buFont typeface="Arial,Sans-Serif" panose="020B0604020202020204" pitchFamily="34" charset="0"/>
            </a:pPr>
            <a:r>
              <a:rPr lang="en-GB" sz="2100">
                <a:latin typeface="Trebuchet MS"/>
              </a:rPr>
              <a:t>21% from ethnic minority populations</a:t>
            </a:r>
            <a:endParaRPr lang="en-US" sz="2100">
              <a:latin typeface="Trebuchet MS"/>
            </a:endParaRPr>
          </a:p>
          <a:p>
            <a:pPr>
              <a:buFont typeface="Arial,Sans-Serif" panose="020B0604020202020204" pitchFamily="34" charset="0"/>
            </a:pPr>
            <a:endParaRPr lang="en-GB" sz="1200" b="1">
              <a:latin typeface="Trebuchet MS"/>
            </a:endParaRPr>
          </a:p>
          <a:p>
            <a:pPr>
              <a:buFont typeface="Arial,Sans-Serif" panose="020B0604020202020204" pitchFamily="34" charset="0"/>
            </a:pPr>
            <a:r>
              <a:rPr lang="en-GB" sz="2700" b="1">
                <a:latin typeface="Trebuchet MS"/>
              </a:rPr>
              <a:t>National Wellbeing Benefits (ONS4):</a:t>
            </a:r>
            <a:endParaRPr lang="en-GB" sz="2700">
              <a:latin typeface="Trebuchet MS"/>
            </a:endParaRPr>
          </a:p>
          <a:p>
            <a:pPr marL="1114425" lvl="1" indent="-428625">
              <a:buFont typeface="Arial,Sans-Serif" panose="020B0604020202020204" pitchFamily="34" charset="0"/>
            </a:pPr>
            <a:r>
              <a:rPr lang="en-GB" sz="2100" b="1">
                <a:latin typeface="Trebuchet MS"/>
              </a:rPr>
              <a:t>Happiness:</a:t>
            </a:r>
            <a:r>
              <a:rPr lang="en-GB" sz="2100">
                <a:latin typeface="Trebuchet MS"/>
              </a:rPr>
              <a:t> Increased from 5.3 to 7.5.</a:t>
            </a:r>
            <a:endParaRPr lang="en-US" sz="2100">
              <a:latin typeface="Trebuchet MS"/>
            </a:endParaRPr>
          </a:p>
          <a:p>
            <a:pPr marL="1114425" lvl="1" indent="-428625">
              <a:buFont typeface="Arial,Sans-Serif" panose="020B0604020202020204" pitchFamily="34" charset="0"/>
            </a:pPr>
            <a:r>
              <a:rPr lang="en-GB" sz="2100" b="1">
                <a:latin typeface="Trebuchet MS"/>
              </a:rPr>
              <a:t>Life Satisfaction:</a:t>
            </a:r>
            <a:r>
              <a:rPr lang="en-GB" sz="2100">
                <a:latin typeface="Trebuchet MS"/>
              </a:rPr>
              <a:t> Increased from 4.7 to 6.8.</a:t>
            </a:r>
            <a:endParaRPr lang="en-US" sz="2100">
              <a:latin typeface="Trebuchet MS"/>
            </a:endParaRPr>
          </a:p>
          <a:p>
            <a:pPr marL="1114425" lvl="1" indent="-428625">
              <a:buFont typeface="Arial,Sans-Serif" panose="020B0604020202020204" pitchFamily="34" charset="0"/>
            </a:pPr>
            <a:r>
              <a:rPr lang="en-GB" sz="2100" b="1">
                <a:latin typeface="Trebuchet MS"/>
              </a:rPr>
              <a:t>Feeling Life is Worthwhile:</a:t>
            </a:r>
            <a:r>
              <a:rPr lang="en-GB" sz="2100">
                <a:latin typeface="Trebuchet MS"/>
              </a:rPr>
              <a:t> Increased from 5.1 to 6.8.</a:t>
            </a:r>
            <a:endParaRPr lang="en-US" sz="2100">
              <a:latin typeface="Trebuchet MS"/>
            </a:endParaRPr>
          </a:p>
          <a:p>
            <a:pPr marL="1114425" lvl="1" indent="-428625">
              <a:buFont typeface="Arial,Sans-Serif" panose="020B0604020202020204" pitchFamily="34" charset="0"/>
            </a:pPr>
            <a:r>
              <a:rPr lang="en-GB" sz="2100" b="1">
                <a:latin typeface="Trebuchet MS"/>
              </a:rPr>
              <a:t>Anxiety:</a:t>
            </a:r>
            <a:r>
              <a:rPr lang="en-GB" sz="2100">
                <a:latin typeface="Trebuchet MS"/>
              </a:rPr>
              <a:t> Reduced from 4.8 to 3.4.</a:t>
            </a:r>
          </a:p>
          <a:p>
            <a:endParaRPr lang="en-GB" sz="1200" b="1">
              <a:latin typeface="Trebuchet MS"/>
            </a:endParaRPr>
          </a:p>
          <a:p>
            <a:r>
              <a:rPr lang="en-GB" sz="2700" b="1">
                <a:latin typeface="Trebuchet MS"/>
              </a:rPr>
              <a:t>Mental Health Benefits </a:t>
            </a:r>
            <a:r>
              <a:rPr lang="en-GB" sz="2700" b="1" i="1">
                <a:latin typeface="Trebuchet MS"/>
              </a:rPr>
              <a:t>(1 pilot site used Hospital Anxiety and Depression Scale</a:t>
            </a:r>
            <a:r>
              <a:rPr lang="en-GB" sz="2700" b="1">
                <a:latin typeface="Trebuchet MS"/>
              </a:rPr>
              <a:t>):</a:t>
            </a:r>
            <a:endParaRPr lang="en-GB"/>
          </a:p>
          <a:p>
            <a:pPr lvl="1" indent="-428625"/>
            <a:r>
              <a:rPr lang="en-GB" sz="2100" b="1">
                <a:latin typeface="Trebuchet MS"/>
                <a:ea typeface="+mn-lt"/>
                <a:cs typeface="+mn-lt"/>
              </a:rPr>
              <a:t>Depression:</a:t>
            </a:r>
            <a:r>
              <a:rPr lang="en-GB" sz="2100">
                <a:latin typeface="Trebuchet MS"/>
                <a:ea typeface="+mn-lt"/>
                <a:cs typeface="+mn-lt"/>
              </a:rPr>
              <a:t> Reduced from 8.1 to 5.6.</a:t>
            </a:r>
            <a:endParaRPr lang="en-GB" sz="2100" b="1">
              <a:latin typeface="Trebuchet MS"/>
            </a:endParaRPr>
          </a:p>
          <a:p>
            <a:pPr lvl="1" indent="-428625"/>
            <a:r>
              <a:rPr lang="en-GB" sz="2100" b="1">
                <a:latin typeface="Trebuchet MS"/>
                <a:ea typeface="+mn-lt"/>
                <a:cs typeface="+mn-lt"/>
              </a:rPr>
              <a:t>Anxiety:</a:t>
            </a:r>
            <a:r>
              <a:rPr lang="en-GB" sz="2100">
                <a:latin typeface="Trebuchet MS"/>
                <a:ea typeface="+mn-lt"/>
                <a:cs typeface="+mn-lt"/>
              </a:rPr>
              <a:t> Reduced from 11.1 to 8.5.</a:t>
            </a:r>
            <a:endParaRPr lang="en-GB" sz="2100">
              <a:latin typeface="Trebuchet MS"/>
            </a:endParaRPr>
          </a:p>
          <a:p>
            <a:endParaRPr lang="en-GB" sz="2700" b="1">
              <a:latin typeface="Trebuchet MS"/>
            </a:endParaRPr>
          </a:p>
          <a:p>
            <a:pPr marL="685800" lvl="1" indent="0">
              <a:buNone/>
            </a:pPr>
            <a:endParaRPr lang="en-GB" sz="2700">
              <a:latin typeface="Trebuchet MS"/>
            </a:endParaRPr>
          </a:p>
        </p:txBody>
      </p:sp>
      <p:pic>
        <p:nvPicPr>
          <p:cNvPr id="5" name="Picture 4">
            <a:extLst>
              <a:ext uri="{FF2B5EF4-FFF2-40B4-BE49-F238E27FC236}">
                <a16:creationId xmlns:a16="http://schemas.microsoft.com/office/drawing/2014/main" id="{9CB2AD8F-BBFF-9ED0-328C-80B64B5CA74C}"/>
              </a:ext>
            </a:extLst>
          </p:cNvPr>
          <p:cNvPicPr>
            <a:picLocks noChangeAspect="1"/>
          </p:cNvPicPr>
          <p:nvPr/>
        </p:nvPicPr>
        <p:blipFill>
          <a:blip r:embed="rId3"/>
          <a:stretch>
            <a:fillRect/>
          </a:stretch>
        </p:blipFill>
        <p:spPr>
          <a:xfrm>
            <a:off x="9891582" y="3124233"/>
            <a:ext cx="7424880" cy="5506560"/>
          </a:xfrm>
          <a:prstGeom prst="rect">
            <a:avLst/>
          </a:prstGeom>
          <a:ln w="38100" cap="sq">
            <a:solidFill>
              <a:schemeClr val="accent6"/>
            </a:solidFill>
            <a:prstDash val="solid"/>
            <a:miter lim="800000"/>
          </a:ln>
          <a:effectLst>
            <a:outerShdw blurRad="50800" dist="38100" dir="2700000" algn="tl" rotWithShape="0">
              <a:srgbClr val="000000">
                <a:alpha val="43000"/>
              </a:srgbClr>
            </a:outerShdw>
          </a:effectLst>
        </p:spPr>
      </p:pic>
      <p:pic>
        <p:nvPicPr>
          <p:cNvPr id="6" name="Picture 5" descr="A close-up of a logo&#10;&#10;Description automatically generated">
            <a:extLst>
              <a:ext uri="{FF2B5EF4-FFF2-40B4-BE49-F238E27FC236}">
                <a16:creationId xmlns:a16="http://schemas.microsoft.com/office/drawing/2014/main" id="{EF81DEAE-B76B-E117-98BF-95E716888980}"/>
              </a:ext>
            </a:extLst>
          </p:cNvPr>
          <p:cNvPicPr>
            <a:picLocks noChangeAspect="1"/>
          </p:cNvPicPr>
          <p:nvPr/>
        </p:nvPicPr>
        <p:blipFill>
          <a:blip r:embed="rId4"/>
          <a:srcRect r="655" b="4545"/>
          <a:stretch/>
        </p:blipFill>
        <p:spPr>
          <a:xfrm>
            <a:off x="8950486" y="8989407"/>
            <a:ext cx="9307163" cy="1297821"/>
          </a:xfrm>
          <a:prstGeom prst="rect">
            <a:avLst/>
          </a:prstGeom>
          <a:ln>
            <a:noFill/>
          </a:ln>
        </p:spPr>
      </p:pic>
    </p:spTree>
    <p:extLst>
      <p:ext uri="{BB962C8B-B14F-4D97-AF65-F5344CB8AC3E}">
        <p14:creationId xmlns:p14="http://schemas.microsoft.com/office/powerpoint/2010/main" val="1128870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DA3D8-B3C6-2483-C928-E8CBF94992C8}"/>
            </a:ext>
          </a:extLst>
        </p:cNvPr>
        <p:cNvGrpSpPr/>
        <p:nvPr/>
      </p:nvGrpSpPr>
      <p:grpSpPr>
        <a:xfrm>
          <a:off x="0" y="0"/>
          <a:ext cx="0" cy="0"/>
          <a:chOff x="0" y="0"/>
          <a:chExt cx="0" cy="0"/>
        </a:xfrm>
      </p:grpSpPr>
      <p:pic>
        <p:nvPicPr>
          <p:cNvPr id="3" name="Picture 2" descr="A green lines on a white background&#10;&#10;Description automatically generated">
            <a:extLst>
              <a:ext uri="{FF2B5EF4-FFF2-40B4-BE49-F238E27FC236}">
                <a16:creationId xmlns:a16="http://schemas.microsoft.com/office/drawing/2014/main" id="{3DED87C9-905B-D8B7-F935-711997812FAB}"/>
              </a:ext>
            </a:extLst>
          </p:cNvPr>
          <p:cNvPicPr>
            <a:picLocks noChangeAspect="1"/>
          </p:cNvPicPr>
          <p:nvPr/>
        </p:nvPicPr>
        <p:blipFill>
          <a:blip r:embed="rId3"/>
          <a:stretch>
            <a:fillRect/>
          </a:stretch>
        </p:blipFill>
        <p:spPr>
          <a:xfrm rot="5400000">
            <a:off x="10576826" y="-18690"/>
            <a:ext cx="7943045" cy="7983291"/>
          </a:xfrm>
          <a:prstGeom prst="rect">
            <a:avLst/>
          </a:prstGeom>
        </p:spPr>
      </p:pic>
      <p:pic>
        <p:nvPicPr>
          <p:cNvPr id="6" name="Picture 5" descr="A close-up of a logo&#10;&#10;Description automatically generated">
            <a:extLst>
              <a:ext uri="{FF2B5EF4-FFF2-40B4-BE49-F238E27FC236}">
                <a16:creationId xmlns:a16="http://schemas.microsoft.com/office/drawing/2014/main" id="{7B99BD12-2D8B-71FA-E7DA-7C556ABED807}"/>
              </a:ext>
            </a:extLst>
          </p:cNvPr>
          <p:cNvPicPr>
            <a:picLocks noChangeAspect="1"/>
          </p:cNvPicPr>
          <p:nvPr/>
        </p:nvPicPr>
        <p:blipFill>
          <a:blip r:embed="rId4"/>
          <a:srcRect r="655" b="4545"/>
          <a:stretch/>
        </p:blipFill>
        <p:spPr>
          <a:xfrm>
            <a:off x="8950486" y="8989407"/>
            <a:ext cx="9307163" cy="1297821"/>
          </a:xfrm>
          <a:prstGeom prst="rect">
            <a:avLst/>
          </a:prstGeom>
          <a:ln>
            <a:noFill/>
          </a:ln>
        </p:spPr>
      </p:pic>
      <p:pic>
        <p:nvPicPr>
          <p:cNvPr id="4" name="Picture 3" descr="A green and white paper with text&#10;&#10;AI-generated content may be incorrect.">
            <a:extLst>
              <a:ext uri="{FF2B5EF4-FFF2-40B4-BE49-F238E27FC236}">
                <a16:creationId xmlns:a16="http://schemas.microsoft.com/office/drawing/2014/main" id="{63878E45-5F90-67FE-1554-750606069C2B}"/>
              </a:ext>
            </a:extLst>
          </p:cNvPr>
          <p:cNvPicPr>
            <a:picLocks noChangeAspect="1"/>
          </p:cNvPicPr>
          <p:nvPr/>
        </p:nvPicPr>
        <p:blipFill>
          <a:blip r:embed="rId5"/>
          <a:stretch>
            <a:fillRect/>
          </a:stretch>
        </p:blipFill>
        <p:spPr>
          <a:xfrm>
            <a:off x="886133" y="1196411"/>
            <a:ext cx="12071924" cy="7894179"/>
          </a:xfrm>
          <a:prstGeom prst="rect">
            <a:avLst/>
          </a:prstGeom>
        </p:spPr>
      </p:pic>
    </p:spTree>
    <p:extLst>
      <p:ext uri="{BB962C8B-B14F-4D97-AF65-F5344CB8AC3E}">
        <p14:creationId xmlns:p14="http://schemas.microsoft.com/office/powerpoint/2010/main" val="17149118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graph&#10;&#10;AI-generated content may be incorrect.">
            <a:extLst>
              <a:ext uri="{FF2B5EF4-FFF2-40B4-BE49-F238E27FC236}">
                <a16:creationId xmlns:a16="http://schemas.microsoft.com/office/drawing/2014/main" id="{021A5DE9-C69A-6422-F4A9-16E5F70FB582}"/>
              </a:ext>
            </a:extLst>
          </p:cNvPr>
          <p:cNvPicPr>
            <a:picLocks noGrp="1" noChangeAspect="1"/>
          </p:cNvPicPr>
          <p:nvPr>
            <p:ph idx="1"/>
          </p:nvPr>
        </p:nvPicPr>
        <p:blipFill>
          <a:blip r:embed="rId3"/>
          <a:stretch>
            <a:fillRect/>
          </a:stretch>
        </p:blipFill>
        <p:spPr>
          <a:xfrm>
            <a:off x="968983" y="734978"/>
            <a:ext cx="16350032" cy="9198287"/>
          </a:xfrm>
          <a:prstGeom prst="rect">
            <a:avLst/>
          </a:prstGeom>
        </p:spPr>
      </p:pic>
    </p:spTree>
    <p:extLst>
      <p:ext uri="{BB962C8B-B14F-4D97-AF65-F5344CB8AC3E}">
        <p14:creationId xmlns:p14="http://schemas.microsoft.com/office/powerpoint/2010/main" val="4285943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5D3290D-4221-B187-05D1-47E55AF88A71}"/>
              </a:ext>
            </a:extLst>
          </p:cNvPr>
          <p:cNvPicPr>
            <a:picLocks noGrp="1" noChangeAspect="1"/>
          </p:cNvPicPr>
          <p:nvPr>
            <p:ph idx="1"/>
          </p:nvPr>
        </p:nvPicPr>
        <p:blipFill>
          <a:blip r:embed="rId2"/>
          <a:stretch>
            <a:fillRect/>
          </a:stretch>
        </p:blipFill>
        <p:spPr>
          <a:xfrm>
            <a:off x="987313" y="580866"/>
            <a:ext cx="16493174" cy="9146916"/>
          </a:xfrm>
          <a:prstGeom prst="rect">
            <a:avLst/>
          </a:prstGeom>
        </p:spPr>
      </p:pic>
    </p:spTree>
    <p:extLst>
      <p:ext uri="{BB962C8B-B14F-4D97-AF65-F5344CB8AC3E}">
        <p14:creationId xmlns:p14="http://schemas.microsoft.com/office/powerpoint/2010/main" val="2910323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3839F7-7C7D-050E-D2A8-C15368825F9C}"/>
              </a:ext>
            </a:extLst>
          </p:cNvPr>
          <p:cNvPicPr>
            <a:picLocks noChangeAspect="1"/>
          </p:cNvPicPr>
          <p:nvPr/>
        </p:nvPicPr>
        <p:blipFill>
          <a:blip r:embed="rId2"/>
          <a:stretch>
            <a:fillRect/>
          </a:stretch>
        </p:blipFill>
        <p:spPr>
          <a:xfrm>
            <a:off x="0" y="49500"/>
            <a:ext cx="18288000" cy="10188000"/>
          </a:xfrm>
          <a:prstGeom prst="rect">
            <a:avLst/>
          </a:prstGeom>
        </p:spPr>
      </p:pic>
    </p:spTree>
    <p:extLst>
      <p:ext uri="{BB962C8B-B14F-4D97-AF65-F5344CB8AC3E}">
        <p14:creationId xmlns:p14="http://schemas.microsoft.com/office/powerpoint/2010/main" val="382812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9DD95-EB02-30AC-41B0-BBAA5FBD9EA4}"/>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CA66301C-8DD5-5E56-A5D5-D7254FAACD07}"/>
              </a:ext>
            </a:extLst>
          </p:cNvPr>
          <p:cNvSpPr/>
          <p:nvPr/>
        </p:nvSpPr>
        <p:spPr>
          <a:xfrm>
            <a:off x="620812" y="2274136"/>
            <a:ext cx="5318097" cy="5672593"/>
          </a:xfrm>
          <a:custGeom>
            <a:avLst/>
            <a:gdLst/>
            <a:ahLst/>
            <a:cxnLst/>
            <a:rect l="l" t="t" r="r" b="b"/>
            <a:pathLst>
              <a:path w="5577840" h="6492240">
                <a:moveTo>
                  <a:pt x="0" y="929640"/>
                </a:moveTo>
                <a:cubicBezTo>
                  <a:pt x="0" y="416179"/>
                  <a:pt x="416179" y="0"/>
                  <a:pt x="929640" y="0"/>
                </a:cubicBezTo>
                <a:lnTo>
                  <a:pt x="4648200" y="0"/>
                </a:lnTo>
                <a:cubicBezTo>
                  <a:pt x="5161661" y="0"/>
                  <a:pt x="5577840" y="416179"/>
                  <a:pt x="5577840" y="929640"/>
                </a:cubicBezTo>
                <a:lnTo>
                  <a:pt x="5577840" y="5562600"/>
                </a:lnTo>
                <a:cubicBezTo>
                  <a:pt x="5577840" y="6076061"/>
                  <a:pt x="5161661" y="6492240"/>
                  <a:pt x="4648200" y="6492240"/>
                </a:cubicBezTo>
                <a:lnTo>
                  <a:pt x="929640" y="6492240"/>
                </a:lnTo>
                <a:cubicBezTo>
                  <a:pt x="416179" y="6492240"/>
                  <a:pt x="0" y="6076061"/>
                  <a:pt x="0" y="5562600"/>
                </a:cubicBezTo>
                <a:close/>
              </a:path>
            </a:pathLst>
          </a:custGeom>
          <a:solidFill>
            <a:srgbClr val="EBF7F5"/>
          </a:solidFill>
        </p:spPr>
        <p:txBody>
          <a:bodyPr/>
          <a:lstStyle/>
          <a:p>
            <a:endParaRPr lang="en-GB"/>
          </a:p>
        </p:txBody>
      </p:sp>
      <p:grpSp>
        <p:nvGrpSpPr>
          <p:cNvPr id="2" name="Group 2">
            <a:extLst>
              <a:ext uri="{FF2B5EF4-FFF2-40B4-BE49-F238E27FC236}">
                <a16:creationId xmlns:a16="http://schemas.microsoft.com/office/drawing/2014/main" id="{77BA80CC-0149-30B1-A77D-40FBED086586}"/>
              </a:ext>
            </a:extLst>
          </p:cNvPr>
          <p:cNvGrpSpPr/>
          <p:nvPr/>
        </p:nvGrpSpPr>
        <p:grpSpPr>
          <a:xfrm>
            <a:off x="0" y="9930384"/>
            <a:ext cx="18287543" cy="356616"/>
            <a:chOff x="0" y="0"/>
            <a:chExt cx="24383390" cy="475488"/>
          </a:xfrm>
        </p:grpSpPr>
        <p:sp>
          <p:nvSpPr>
            <p:cNvPr id="3" name="Freeform 3">
              <a:extLst>
                <a:ext uri="{FF2B5EF4-FFF2-40B4-BE49-F238E27FC236}">
                  <a16:creationId xmlns:a16="http://schemas.microsoft.com/office/drawing/2014/main" id="{71DC7F55-0137-51E5-78A5-09E83BE19D26}"/>
                </a:ext>
              </a:extLst>
            </p:cNvPr>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10" name="Freeform 10">
            <a:extLst>
              <a:ext uri="{FF2B5EF4-FFF2-40B4-BE49-F238E27FC236}">
                <a16:creationId xmlns:a16="http://schemas.microsoft.com/office/drawing/2014/main" id="{7033D824-DCA3-3D0B-8048-F3575806ED9C}"/>
              </a:ext>
            </a:extLst>
          </p:cNvPr>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sp>
        <p:nvSpPr>
          <p:cNvPr id="12" name="TextBox 12">
            <a:extLst>
              <a:ext uri="{FF2B5EF4-FFF2-40B4-BE49-F238E27FC236}">
                <a16:creationId xmlns:a16="http://schemas.microsoft.com/office/drawing/2014/main" id="{907C1AD3-64F7-C47B-F034-1893C71F5E38}"/>
              </a:ext>
            </a:extLst>
          </p:cNvPr>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grpSp>
        <p:nvGrpSpPr>
          <p:cNvPr id="5" name="Group 4">
            <a:extLst>
              <a:ext uri="{FF2B5EF4-FFF2-40B4-BE49-F238E27FC236}">
                <a16:creationId xmlns:a16="http://schemas.microsoft.com/office/drawing/2014/main" id="{D78BD85D-B714-71F9-0DA1-59CDEF2118AF}"/>
              </a:ext>
            </a:extLst>
          </p:cNvPr>
          <p:cNvGrpSpPr/>
          <p:nvPr/>
        </p:nvGrpSpPr>
        <p:grpSpPr>
          <a:xfrm>
            <a:off x="6420814" y="3585689"/>
            <a:ext cx="10744200" cy="1755149"/>
            <a:chOff x="6400800" y="3933165"/>
            <a:chExt cx="10744200" cy="1755149"/>
          </a:xfrm>
        </p:grpSpPr>
        <p:sp>
          <p:nvSpPr>
            <p:cNvPr id="8" name="TextBox 8">
              <a:extLst>
                <a:ext uri="{FF2B5EF4-FFF2-40B4-BE49-F238E27FC236}">
                  <a16:creationId xmlns:a16="http://schemas.microsoft.com/office/drawing/2014/main" id="{5EE62F06-E727-0312-A997-D68D9B3861E6}"/>
                </a:ext>
              </a:extLst>
            </p:cNvPr>
            <p:cNvSpPr txBox="1"/>
            <p:nvPr/>
          </p:nvSpPr>
          <p:spPr>
            <a:xfrm>
              <a:off x="6400800" y="3933165"/>
              <a:ext cx="10607040" cy="715773"/>
            </a:xfrm>
            <a:prstGeom prst="rect">
              <a:avLst/>
            </a:prstGeom>
          </p:spPr>
          <p:txBody>
            <a:bodyPr lIns="0" tIns="0" rIns="0" bIns="0" rtlCol="0" anchor="t">
              <a:spAutoFit/>
            </a:bodyPr>
            <a:lstStyle/>
            <a:p>
              <a:pPr>
                <a:lnSpc>
                  <a:spcPts val="5759"/>
                </a:lnSpc>
              </a:pPr>
              <a:r>
                <a:rPr lang="en-US" sz="4800" b="1">
                  <a:solidFill>
                    <a:srgbClr val="182D44"/>
                  </a:solidFill>
                  <a:latin typeface="Trebuchet MS Bold"/>
                </a:rPr>
                <a:t>Michael Ali</a:t>
              </a:r>
            </a:p>
          </p:txBody>
        </p:sp>
        <p:sp>
          <p:nvSpPr>
            <p:cNvPr id="9" name="TextBox 9">
              <a:extLst>
                <a:ext uri="{FF2B5EF4-FFF2-40B4-BE49-F238E27FC236}">
                  <a16:creationId xmlns:a16="http://schemas.microsoft.com/office/drawing/2014/main" id="{5F3E52C1-41A1-52FD-953D-B16B8B6B9A1F}"/>
                </a:ext>
              </a:extLst>
            </p:cNvPr>
            <p:cNvSpPr txBox="1"/>
            <p:nvPr/>
          </p:nvSpPr>
          <p:spPr>
            <a:xfrm>
              <a:off x="6400800" y="5195037"/>
              <a:ext cx="10744200" cy="493277"/>
            </a:xfrm>
            <a:prstGeom prst="rect">
              <a:avLst/>
            </a:prstGeom>
          </p:spPr>
          <p:txBody>
            <a:bodyPr lIns="0" tIns="0" rIns="0" bIns="0" rtlCol="0" anchor="t">
              <a:spAutoFit/>
            </a:bodyPr>
            <a:lstStyle/>
            <a:p>
              <a:pPr>
                <a:lnSpc>
                  <a:spcPts val="3960"/>
                </a:lnSpc>
              </a:pPr>
              <a:r>
                <a:rPr lang="en-US" sz="3300" b="1">
                  <a:solidFill>
                    <a:srgbClr val="00898E"/>
                  </a:solidFill>
                  <a:latin typeface="Trebuchet MS Bold"/>
                  <a:ea typeface="+mn-lt"/>
                  <a:cs typeface="+mn-lt"/>
                  <a:sym typeface="Trebuchet MS Bold"/>
                </a:rPr>
                <a:t>Health Integration Strategic Lead, </a:t>
              </a:r>
              <a:r>
                <a:rPr lang="en-US" sz="3300" b="1" i="1">
                  <a:solidFill>
                    <a:srgbClr val="00898E"/>
                  </a:solidFill>
                  <a:latin typeface="Trebuchet MS Bold"/>
                  <a:ea typeface="+mn-lt"/>
                  <a:cs typeface="+mn-lt"/>
                  <a:sym typeface="Trebuchet MS Bold"/>
                </a:rPr>
                <a:t>Rise Northeast</a:t>
              </a:r>
              <a:endParaRPr lang="en-US" sz="3300" b="1" i="1">
                <a:solidFill>
                  <a:srgbClr val="00898E"/>
                </a:solidFill>
                <a:latin typeface="Trebuchet MS Bold"/>
                <a:ea typeface="Calibri"/>
                <a:cs typeface="Calibri"/>
              </a:endParaRPr>
            </a:p>
          </p:txBody>
        </p:sp>
      </p:grpSp>
      <p:sp>
        <p:nvSpPr>
          <p:cNvPr id="7" name="Freeform 19">
            <a:extLst>
              <a:ext uri="{FF2B5EF4-FFF2-40B4-BE49-F238E27FC236}">
                <a16:creationId xmlns:a16="http://schemas.microsoft.com/office/drawing/2014/main" id="{CD5141FA-B3FF-D679-40A2-7693A032F646}"/>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pic>
        <p:nvPicPr>
          <p:cNvPr id="13" name="Picture 12">
            <a:extLst>
              <a:ext uri="{FF2B5EF4-FFF2-40B4-BE49-F238E27FC236}">
                <a16:creationId xmlns:a16="http://schemas.microsoft.com/office/drawing/2014/main" id="{C3508BFD-BB3A-A6CC-6DE2-6149B4742A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5704" y="4301462"/>
            <a:ext cx="4948311" cy="1412796"/>
          </a:xfrm>
          <a:prstGeom prst="rect">
            <a:avLst/>
          </a:prstGeom>
        </p:spPr>
      </p:pic>
    </p:spTree>
    <p:extLst>
      <p:ext uri="{BB962C8B-B14F-4D97-AF65-F5344CB8AC3E}">
        <p14:creationId xmlns:p14="http://schemas.microsoft.com/office/powerpoint/2010/main" val="1315285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p:cNvSpPr txBox="1"/>
          <p:nvPr/>
        </p:nvSpPr>
        <p:spPr>
          <a:xfrm>
            <a:off x="960120" y="1873758"/>
            <a:ext cx="16230600" cy="771525"/>
          </a:xfrm>
          <a:prstGeom prst="rect">
            <a:avLst/>
          </a:prstGeom>
        </p:spPr>
        <p:txBody>
          <a:bodyPr lIns="0" tIns="0" rIns="0" bIns="0" rtlCol="0" anchor="t">
            <a:spAutoFit/>
          </a:bodyPr>
          <a:lstStyle/>
          <a:p>
            <a:pPr algn="l">
              <a:lnSpc>
                <a:spcPts val="5940"/>
              </a:lnSpc>
            </a:pPr>
            <a:r>
              <a:rPr lang="en-US" sz="4950" b="1">
                <a:solidFill>
                  <a:srgbClr val="182D44"/>
                </a:solidFill>
                <a:latin typeface="Trebuchet MS Bold"/>
                <a:ea typeface="Trebuchet MS Bold"/>
                <a:cs typeface="Trebuchet MS Bold"/>
                <a:sym typeface="Trebuchet MS Bold"/>
              </a:rPr>
              <a:t>What we’ll explore</a:t>
            </a:r>
          </a:p>
        </p:txBody>
      </p:sp>
      <p:grpSp>
        <p:nvGrpSpPr>
          <p:cNvPr id="6" name="Group 6"/>
          <p:cNvGrpSpPr/>
          <p:nvPr/>
        </p:nvGrpSpPr>
        <p:grpSpPr>
          <a:xfrm>
            <a:off x="1097280" y="3634740"/>
            <a:ext cx="137160" cy="137160"/>
            <a:chOff x="0" y="0"/>
            <a:chExt cx="182880" cy="182880"/>
          </a:xfrm>
        </p:grpSpPr>
        <p:sp>
          <p:nvSpPr>
            <p:cNvPr id="7" name="Freeform 7"/>
            <p:cNvSpPr/>
            <p:nvPr/>
          </p:nvSpPr>
          <p:spPr>
            <a:xfrm>
              <a:off x="0" y="0"/>
              <a:ext cx="182880" cy="182880"/>
            </a:xfrm>
            <a:custGeom>
              <a:avLst/>
              <a:gdLst/>
              <a:ahLst/>
              <a:cxnLst/>
              <a:rect l="l" t="t" r="r" b="b"/>
              <a:pathLst>
                <a:path w="182880" h="182880">
                  <a:moveTo>
                    <a:pt x="0" y="0"/>
                  </a:moveTo>
                  <a:lnTo>
                    <a:pt x="182880" y="0"/>
                  </a:lnTo>
                  <a:lnTo>
                    <a:pt x="182880" y="182880"/>
                  </a:lnTo>
                  <a:lnTo>
                    <a:pt x="0" y="182880"/>
                  </a:lnTo>
                  <a:close/>
                </a:path>
              </a:pathLst>
            </a:custGeom>
            <a:solidFill>
              <a:srgbClr val="00898E"/>
            </a:solidFill>
          </p:spPr>
          <p:txBody>
            <a:bodyPr/>
            <a:lstStyle/>
            <a:p>
              <a:endParaRPr lang="en-GB"/>
            </a:p>
          </p:txBody>
        </p:sp>
      </p:grpSp>
      <p:grpSp>
        <p:nvGrpSpPr>
          <p:cNvPr id="9" name="Group 9"/>
          <p:cNvGrpSpPr/>
          <p:nvPr/>
        </p:nvGrpSpPr>
        <p:grpSpPr>
          <a:xfrm>
            <a:off x="1097280" y="4814316"/>
            <a:ext cx="137160" cy="137160"/>
            <a:chOff x="0" y="0"/>
            <a:chExt cx="182880" cy="182880"/>
          </a:xfrm>
        </p:grpSpPr>
        <p:sp>
          <p:nvSpPr>
            <p:cNvPr id="10" name="Freeform 10"/>
            <p:cNvSpPr/>
            <p:nvPr/>
          </p:nvSpPr>
          <p:spPr>
            <a:xfrm>
              <a:off x="0" y="0"/>
              <a:ext cx="182880" cy="182880"/>
            </a:xfrm>
            <a:custGeom>
              <a:avLst/>
              <a:gdLst/>
              <a:ahLst/>
              <a:cxnLst/>
              <a:rect l="l" t="t" r="r" b="b"/>
              <a:pathLst>
                <a:path w="182880" h="182880">
                  <a:moveTo>
                    <a:pt x="0" y="0"/>
                  </a:moveTo>
                  <a:lnTo>
                    <a:pt x="182880" y="0"/>
                  </a:lnTo>
                  <a:lnTo>
                    <a:pt x="182880" y="182880"/>
                  </a:lnTo>
                  <a:lnTo>
                    <a:pt x="0" y="182880"/>
                  </a:lnTo>
                  <a:close/>
                </a:path>
              </a:pathLst>
            </a:custGeom>
            <a:solidFill>
              <a:srgbClr val="00898E"/>
            </a:solidFill>
          </p:spPr>
          <p:txBody>
            <a:bodyPr/>
            <a:lstStyle/>
            <a:p>
              <a:endParaRPr lang="en-GB"/>
            </a:p>
          </p:txBody>
        </p:sp>
      </p:grpSp>
      <p:sp>
        <p:nvSpPr>
          <p:cNvPr id="11" name="TextBox 11"/>
          <p:cNvSpPr txBox="1"/>
          <p:nvPr/>
        </p:nvSpPr>
        <p:spPr>
          <a:xfrm>
            <a:off x="1477676" y="4707864"/>
            <a:ext cx="15270480" cy="551433"/>
          </a:xfrm>
          <a:prstGeom prst="rect">
            <a:avLst/>
          </a:prstGeom>
        </p:spPr>
        <p:txBody>
          <a:bodyPr lIns="0" tIns="0" rIns="0" bIns="0" rtlCol="0" anchor="t">
            <a:spAutoFit/>
          </a:bodyPr>
          <a:lstStyle/>
          <a:p>
            <a:pPr algn="l">
              <a:lnSpc>
                <a:spcPts val="4320"/>
              </a:lnSpc>
            </a:pPr>
            <a:r>
              <a:rPr lang="en-US" sz="3600">
                <a:solidFill>
                  <a:srgbClr val="182D44"/>
                </a:solidFill>
                <a:latin typeface="Trebuchet MS"/>
                <a:sym typeface="Trebuchet MS"/>
              </a:rPr>
              <a:t>Utilising existing digital systems to identify and engage patients</a:t>
            </a:r>
            <a:endParaRPr lang="en-US"/>
          </a:p>
        </p:txBody>
      </p:sp>
      <p:grpSp>
        <p:nvGrpSpPr>
          <p:cNvPr id="12" name="Group 12"/>
          <p:cNvGrpSpPr/>
          <p:nvPr/>
        </p:nvGrpSpPr>
        <p:grpSpPr>
          <a:xfrm>
            <a:off x="1097280" y="5993892"/>
            <a:ext cx="137160" cy="137160"/>
            <a:chOff x="0" y="0"/>
            <a:chExt cx="182880" cy="182880"/>
          </a:xfrm>
        </p:grpSpPr>
        <p:sp>
          <p:nvSpPr>
            <p:cNvPr id="13" name="Freeform 13"/>
            <p:cNvSpPr/>
            <p:nvPr/>
          </p:nvSpPr>
          <p:spPr>
            <a:xfrm>
              <a:off x="0" y="0"/>
              <a:ext cx="182880" cy="182880"/>
            </a:xfrm>
            <a:custGeom>
              <a:avLst/>
              <a:gdLst/>
              <a:ahLst/>
              <a:cxnLst/>
              <a:rect l="l" t="t" r="r" b="b"/>
              <a:pathLst>
                <a:path w="182880" h="182880">
                  <a:moveTo>
                    <a:pt x="0" y="0"/>
                  </a:moveTo>
                  <a:lnTo>
                    <a:pt x="182880" y="0"/>
                  </a:lnTo>
                  <a:lnTo>
                    <a:pt x="182880" y="182880"/>
                  </a:lnTo>
                  <a:lnTo>
                    <a:pt x="0" y="182880"/>
                  </a:lnTo>
                  <a:close/>
                </a:path>
              </a:pathLst>
            </a:custGeom>
            <a:solidFill>
              <a:srgbClr val="00898E"/>
            </a:solidFill>
          </p:spPr>
          <p:txBody>
            <a:bodyPr/>
            <a:lstStyle/>
            <a:p>
              <a:endParaRPr lang="en-GB"/>
            </a:p>
          </p:txBody>
        </p:sp>
      </p:grpSp>
      <p:sp>
        <p:nvSpPr>
          <p:cNvPr id="16" name="Freeform 16"/>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sp>
        <p:nvSpPr>
          <p:cNvPr id="18" name="TextBox 18"/>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19" name="Freeform 19">
            <a:extLst>
              <a:ext uri="{FF2B5EF4-FFF2-40B4-BE49-F238E27FC236}">
                <a16:creationId xmlns:a16="http://schemas.microsoft.com/office/drawing/2014/main" id="{B569B5B6-563B-2803-15C2-C77F9529F619}"/>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sp>
        <p:nvSpPr>
          <p:cNvPr id="5" name="TextBox 11">
            <a:extLst>
              <a:ext uri="{FF2B5EF4-FFF2-40B4-BE49-F238E27FC236}">
                <a16:creationId xmlns:a16="http://schemas.microsoft.com/office/drawing/2014/main" id="{3FD94FED-6630-936C-8EFC-35DCB0310FE9}"/>
              </a:ext>
            </a:extLst>
          </p:cNvPr>
          <p:cNvSpPr txBox="1"/>
          <p:nvPr/>
        </p:nvSpPr>
        <p:spPr>
          <a:xfrm>
            <a:off x="1518017" y="3497628"/>
            <a:ext cx="15270480" cy="551433"/>
          </a:xfrm>
          <a:prstGeom prst="rect">
            <a:avLst/>
          </a:prstGeom>
        </p:spPr>
        <p:txBody>
          <a:bodyPr lIns="0" tIns="0" rIns="0" bIns="0" rtlCol="0" anchor="t">
            <a:spAutoFit/>
          </a:bodyPr>
          <a:lstStyle/>
          <a:p>
            <a:pPr algn="l">
              <a:lnSpc>
                <a:spcPts val="4320"/>
              </a:lnSpc>
            </a:pPr>
            <a:r>
              <a:rPr lang="en-US" sz="3600" i="1">
                <a:solidFill>
                  <a:srgbClr val="182D44"/>
                </a:solidFill>
                <a:latin typeface="Trebuchet MS"/>
                <a:sym typeface="Trebuchet MS"/>
              </a:rPr>
              <a:t>Every Move Matters </a:t>
            </a:r>
            <a:r>
              <a:rPr lang="en-US" sz="3600">
                <a:solidFill>
                  <a:srgbClr val="182D44"/>
                </a:solidFill>
                <a:latin typeface="Trebuchet MS"/>
                <a:sym typeface="Trebuchet MS"/>
              </a:rPr>
              <a:t>– prescribing movement through general practice</a:t>
            </a:r>
            <a:endParaRPr lang="en-US"/>
          </a:p>
        </p:txBody>
      </p:sp>
      <p:sp>
        <p:nvSpPr>
          <p:cNvPr id="15" name="TextBox 11">
            <a:extLst>
              <a:ext uri="{FF2B5EF4-FFF2-40B4-BE49-F238E27FC236}">
                <a16:creationId xmlns:a16="http://schemas.microsoft.com/office/drawing/2014/main" id="{D7B586CE-B560-F068-671E-E45A96AD7278}"/>
              </a:ext>
            </a:extLst>
          </p:cNvPr>
          <p:cNvSpPr txBox="1"/>
          <p:nvPr/>
        </p:nvSpPr>
        <p:spPr>
          <a:xfrm>
            <a:off x="1518016" y="5850863"/>
            <a:ext cx="15270480" cy="551433"/>
          </a:xfrm>
          <a:prstGeom prst="rect">
            <a:avLst/>
          </a:prstGeom>
        </p:spPr>
        <p:txBody>
          <a:bodyPr lIns="0" tIns="0" rIns="0" bIns="0" rtlCol="0" anchor="t">
            <a:spAutoFit/>
          </a:bodyPr>
          <a:lstStyle/>
          <a:p>
            <a:pPr algn="l">
              <a:lnSpc>
                <a:spcPts val="4320"/>
              </a:lnSpc>
            </a:pPr>
            <a:r>
              <a:rPr lang="en-US" sz="3600">
                <a:solidFill>
                  <a:srgbClr val="182D44"/>
                </a:solidFill>
                <a:latin typeface="Trebuchet MS"/>
                <a:sym typeface="Trebuchet MS"/>
              </a:rPr>
              <a:t>Demonstrating impact through relevant data metrics</a:t>
            </a:r>
            <a:endParaRPr lang="en-US"/>
          </a:p>
        </p:txBody>
      </p:sp>
      <p:pic>
        <p:nvPicPr>
          <p:cNvPr id="14" name="Picture 13">
            <a:extLst>
              <a:ext uri="{FF2B5EF4-FFF2-40B4-BE49-F238E27FC236}">
                <a16:creationId xmlns:a16="http://schemas.microsoft.com/office/drawing/2014/main" id="{0360BCB5-84B6-D2E2-196B-16C59208B8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Tree>
    <p:extLst>
      <p:ext uri="{BB962C8B-B14F-4D97-AF65-F5344CB8AC3E}">
        <p14:creationId xmlns:p14="http://schemas.microsoft.com/office/powerpoint/2010/main" val="11354895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C3D2D-B361-9EDE-6CB7-5E744AB83F6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384D84F-7F45-0A40-EC1A-01499ADDAAAA}"/>
              </a:ext>
            </a:extLst>
          </p:cNvPr>
          <p:cNvGrpSpPr/>
          <p:nvPr/>
        </p:nvGrpSpPr>
        <p:grpSpPr>
          <a:xfrm>
            <a:off x="0" y="9930384"/>
            <a:ext cx="18287543" cy="356616"/>
            <a:chOff x="0" y="0"/>
            <a:chExt cx="24383390" cy="475488"/>
          </a:xfrm>
        </p:grpSpPr>
        <p:sp>
          <p:nvSpPr>
            <p:cNvPr id="3" name="Freeform 3">
              <a:extLst>
                <a:ext uri="{FF2B5EF4-FFF2-40B4-BE49-F238E27FC236}">
                  <a16:creationId xmlns:a16="http://schemas.microsoft.com/office/drawing/2014/main" id="{1FD392E1-066D-9657-2DCF-032BEB4C5FCB}"/>
                </a:ext>
              </a:extLst>
            </p:cNvPr>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16" name="Freeform 16">
            <a:extLst>
              <a:ext uri="{FF2B5EF4-FFF2-40B4-BE49-F238E27FC236}">
                <a16:creationId xmlns:a16="http://schemas.microsoft.com/office/drawing/2014/main" id="{70AEE230-66B7-CACD-61AE-3AF89A86932A}"/>
              </a:ext>
            </a:extLst>
          </p:cNvPr>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3">
              <a:alphaModFix amt="50000"/>
            </a:blip>
            <a:stretch>
              <a:fillRect/>
            </a:stretch>
          </a:blipFill>
        </p:spPr>
        <p:txBody>
          <a:bodyPr/>
          <a:lstStyle/>
          <a:p>
            <a:endParaRPr lang="en-GB"/>
          </a:p>
        </p:txBody>
      </p:sp>
      <p:sp>
        <p:nvSpPr>
          <p:cNvPr id="18" name="TextBox 18">
            <a:extLst>
              <a:ext uri="{FF2B5EF4-FFF2-40B4-BE49-F238E27FC236}">
                <a16:creationId xmlns:a16="http://schemas.microsoft.com/office/drawing/2014/main" id="{92036DB4-4D93-A64D-AF21-AB3349BFAA23}"/>
              </a:ext>
            </a:extLst>
          </p:cNvPr>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19" name="TextBox 18">
            <a:extLst>
              <a:ext uri="{FF2B5EF4-FFF2-40B4-BE49-F238E27FC236}">
                <a16:creationId xmlns:a16="http://schemas.microsoft.com/office/drawing/2014/main" id="{CBA67373-B83B-3FC6-C7FD-99758044877A}"/>
              </a:ext>
            </a:extLst>
          </p:cNvPr>
          <p:cNvSpPr txBox="1"/>
          <p:nvPr/>
        </p:nvSpPr>
        <p:spPr>
          <a:xfrm>
            <a:off x="960120" y="3145913"/>
            <a:ext cx="14813280" cy="1318181"/>
          </a:xfrm>
          <a:prstGeom prst="rect">
            <a:avLst/>
          </a:prstGeom>
          <a:noFill/>
        </p:spPr>
        <p:txBody>
          <a:bodyPr wrap="square" lIns="91440" tIns="45720" rIns="91440" bIns="45720" anchor="t">
            <a:spAutoFit/>
          </a:bodyPr>
          <a:lstStyle/>
          <a:p>
            <a:pPr marL="342900" indent="-342900">
              <a:lnSpc>
                <a:spcPct val="150000"/>
              </a:lnSpc>
              <a:buFont typeface="Wingdings" panose="05000000000000000000" pitchFamily="2" charset="2"/>
              <a:buChar char="Ø"/>
            </a:pPr>
            <a:r>
              <a:rPr lang="en-US" sz="2800">
                <a:ea typeface="Calibri"/>
                <a:cs typeface="Calibri"/>
              </a:rPr>
              <a:t>Co-developed with primary care and third sector partners – iteratively designed over an extended period</a:t>
            </a:r>
          </a:p>
        </p:txBody>
      </p:sp>
      <p:sp>
        <p:nvSpPr>
          <p:cNvPr id="22" name="TextBox 4">
            <a:extLst>
              <a:ext uri="{FF2B5EF4-FFF2-40B4-BE49-F238E27FC236}">
                <a16:creationId xmlns:a16="http://schemas.microsoft.com/office/drawing/2014/main" id="{13DD065F-2EEB-5CCF-CA3B-215BABFD8D7C}"/>
              </a:ext>
            </a:extLst>
          </p:cNvPr>
          <p:cNvSpPr txBox="1"/>
          <p:nvPr/>
        </p:nvSpPr>
        <p:spPr>
          <a:xfrm>
            <a:off x="960120" y="1873758"/>
            <a:ext cx="16230600" cy="756617"/>
          </a:xfrm>
          <a:prstGeom prst="rect">
            <a:avLst/>
          </a:prstGeom>
        </p:spPr>
        <p:txBody>
          <a:bodyPr lIns="0" tIns="0" rIns="0" bIns="0" rtlCol="0" anchor="t">
            <a:spAutoFit/>
          </a:bodyPr>
          <a:lstStyle/>
          <a:p>
            <a:pPr algn="l">
              <a:lnSpc>
                <a:spcPts val="5940"/>
              </a:lnSpc>
            </a:pPr>
            <a:r>
              <a:rPr lang="en-US" sz="4950" b="1" i="1">
                <a:solidFill>
                  <a:srgbClr val="182D44"/>
                </a:solidFill>
                <a:latin typeface="Trebuchet MS Bold"/>
                <a:ea typeface="Trebuchet MS Bold"/>
                <a:cs typeface="Trebuchet MS Bold"/>
              </a:rPr>
              <a:t>Every Move Matters </a:t>
            </a:r>
            <a:r>
              <a:rPr lang="en-US" sz="4950" b="1">
                <a:solidFill>
                  <a:srgbClr val="182D44"/>
                </a:solidFill>
                <a:latin typeface="Trebuchet MS Bold"/>
                <a:ea typeface="Trebuchet MS Bold"/>
                <a:cs typeface="Trebuchet MS Bold"/>
              </a:rPr>
              <a:t>– prescribing movement </a:t>
            </a:r>
          </a:p>
        </p:txBody>
      </p:sp>
      <p:sp>
        <p:nvSpPr>
          <p:cNvPr id="5" name="Freeform 19">
            <a:extLst>
              <a:ext uri="{FF2B5EF4-FFF2-40B4-BE49-F238E27FC236}">
                <a16:creationId xmlns:a16="http://schemas.microsoft.com/office/drawing/2014/main" id="{B4A9E2ED-D9E2-9A9D-3D7D-74AA1856A344}"/>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4"/>
            <a:stretch>
              <a:fillRect/>
            </a:stretch>
          </a:blipFill>
        </p:spPr>
        <p:txBody>
          <a:bodyPr/>
          <a:lstStyle/>
          <a:p>
            <a:endParaRPr lang="en-GB"/>
          </a:p>
        </p:txBody>
      </p:sp>
      <p:sp>
        <p:nvSpPr>
          <p:cNvPr id="6" name="TextBox 5">
            <a:extLst>
              <a:ext uri="{FF2B5EF4-FFF2-40B4-BE49-F238E27FC236}">
                <a16:creationId xmlns:a16="http://schemas.microsoft.com/office/drawing/2014/main" id="{C9412C8A-CF2A-0D24-5153-18DFC8913239}"/>
              </a:ext>
            </a:extLst>
          </p:cNvPr>
          <p:cNvSpPr txBox="1"/>
          <p:nvPr/>
        </p:nvSpPr>
        <p:spPr>
          <a:xfrm>
            <a:off x="960120" y="6014451"/>
            <a:ext cx="14813280" cy="1318181"/>
          </a:xfrm>
          <a:prstGeom prst="rect">
            <a:avLst/>
          </a:prstGeom>
          <a:noFill/>
        </p:spPr>
        <p:txBody>
          <a:bodyPr wrap="square" lIns="91440" tIns="45720" rIns="91440" bIns="45720" anchor="t">
            <a:spAutoFit/>
          </a:bodyPr>
          <a:lstStyle/>
          <a:p>
            <a:pPr marL="342900" indent="-342900">
              <a:lnSpc>
                <a:spcPct val="150000"/>
              </a:lnSpc>
              <a:buFont typeface="Wingdings" panose="05000000000000000000" pitchFamily="2" charset="2"/>
              <a:buChar char="Ø"/>
            </a:pPr>
            <a:r>
              <a:rPr lang="en-US" sz="2800">
                <a:ea typeface="Calibri"/>
                <a:cs typeface="Calibri"/>
              </a:rPr>
              <a:t>Moving beyond traditional referral models by focusing on proactively prescribing and delivering movement</a:t>
            </a:r>
            <a:r>
              <a:rPr lang="en-US" sz="2800" b="1">
                <a:ea typeface="Calibri"/>
                <a:cs typeface="Calibri"/>
              </a:rPr>
              <a:t> </a:t>
            </a:r>
            <a:r>
              <a:rPr lang="en-US" sz="2800">
                <a:ea typeface="Calibri"/>
                <a:cs typeface="Calibri"/>
              </a:rPr>
              <a:t>through a dedicated Activity and Wellbeing coach.</a:t>
            </a:r>
          </a:p>
        </p:txBody>
      </p:sp>
      <p:sp>
        <p:nvSpPr>
          <p:cNvPr id="8" name="TextBox 7">
            <a:extLst>
              <a:ext uri="{FF2B5EF4-FFF2-40B4-BE49-F238E27FC236}">
                <a16:creationId xmlns:a16="http://schemas.microsoft.com/office/drawing/2014/main" id="{1A7CA733-4FB2-9668-1446-2D3A2F00F6EF}"/>
              </a:ext>
            </a:extLst>
          </p:cNvPr>
          <p:cNvSpPr txBox="1"/>
          <p:nvPr/>
        </p:nvSpPr>
        <p:spPr>
          <a:xfrm>
            <a:off x="960120" y="4594012"/>
            <a:ext cx="14813280" cy="1318181"/>
          </a:xfrm>
          <a:prstGeom prst="rect">
            <a:avLst/>
          </a:prstGeom>
          <a:noFill/>
        </p:spPr>
        <p:txBody>
          <a:bodyPr wrap="square" lIns="91440" tIns="45720" rIns="91440" bIns="45720" anchor="t">
            <a:spAutoFit/>
          </a:bodyPr>
          <a:lstStyle/>
          <a:p>
            <a:pPr marL="342900" indent="-342900">
              <a:lnSpc>
                <a:spcPct val="150000"/>
              </a:lnSpc>
              <a:buFont typeface="Wingdings" panose="05000000000000000000" pitchFamily="2" charset="2"/>
              <a:buChar char="Ø"/>
            </a:pPr>
            <a:r>
              <a:rPr lang="en-US" sz="2800">
                <a:ea typeface="Calibri"/>
                <a:cs typeface="Calibri"/>
              </a:rPr>
              <a:t>Multiple phases of evaluation undertaken by academic partner NENC ARC ; Acceptability, feasibility and adaptability</a:t>
            </a:r>
          </a:p>
        </p:txBody>
      </p:sp>
      <p:sp>
        <p:nvSpPr>
          <p:cNvPr id="10" name="TextBox 9">
            <a:extLst>
              <a:ext uri="{FF2B5EF4-FFF2-40B4-BE49-F238E27FC236}">
                <a16:creationId xmlns:a16="http://schemas.microsoft.com/office/drawing/2014/main" id="{2254DAC4-BA09-D236-B865-95BD94B9E8CC}"/>
              </a:ext>
            </a:extLst>
          </p:cNvPr>
          <p:cNvSpPr txBox="1"/>
          <p:nvPr/>
        </p:nvSpPr>
        <p:spPr>
          <a:xfrm>
            <a:off x="960120" y="7452013"/>
            <a:ext cx="15410590" cy="1318181"/>
          </a:xfrm>
          <a:prstGeom prst="rect">
            <a:avLst/>
          </a:prstGeom>
          <a:noFill/>
        </p:spPr>
        <p:txBody>
          <a:bodyPr wrap="square" lIns="91440" tIns="45720" rIns="91440" bIns="45720" anchor="t">
            <a:spAutoFit/>
          </a:bodyPr>
          <a:lstStyle/>
          <a:p>
            <a:pPr marL="342900" indent="-342900">
              <a:lnSpc>
                <a:spcPct val="150000"/>
              </a:lnSpc>
              <a:buFont typeface="Wingdings" panose="05000000000000000000" pitchFamily="2" charset="2"/>
              <a:buChar char="Ø"/>
            </a:pPr>
            <a:r>
              <a:rPr lang="en-US" sz="2800">
                <a:ea typeface="Calibri"/>
                <a:cs typeface="Calibri"/>
              </a:rPr>
              <a:t>Enhances delivery of personalised care, aligned with integrated </a:t>
            </a:r>
            <a:r>
              <a:rPr lang="en-US" sz="2800" err="1">
                <a:ea typeface="Calibri"/>
                <a:cs typeface="Calibri"/>
              </a:rPr>
              <a:t>neighbourhood</a:t>
            </a:r>
            <a:r>
              <a:rPr lang="en-US" sz="2800">
                <a:ea typeface="Calibri"/>
                <a:cs typeface="Calibri"/>
              </a:rPr>
              <a:t> health and population health management models </a:t>
            </a:r>
          </a:p>
        </p:txBody>
      </p:sp>
      <p:pic>
        <p:nvPicPr>
          <p:cNvPr id="7" name="Picture 6">
            <a:extLst>
              <a:ext uri="{FF2B5EF4-FFF2-40B4-BE49-F238E27FC236}">
                <a16:creationId xmlns:a16="http://schemas.microsoft.com/office/drawing/2014/main" id="{D2784056-8F12-03BD-7298-8DCEF789D2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Tree>
    <p:extLst>
      <p:ext uri="{BB962C8B-B14F-4D97-AF65-F5344CB8AC3E}">
        <p14:creationId xmlns:p14="http://schemas.microsoft.com/office/powerpoint/2010/main" val="3008451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p:cNvSpPr txBox="1"/>
          <p:nvPr/>
        </p:nvSpPr>
        <p:spPr>
          <a:xfrm>
            <a:off x="974035" y="1515413"/>
            <a:ext cx="13670280" cy="738664"/>
          </a:xfrm>
          <a:prstGeom prst="rect">
            <a:avLst/>
          </a:prstGeom>
        </p:spPr>
        <p:txBody>
          <a:bodyPr wrap="square" lIns="0" tIns="0" rIns="0" bIns="0" rtlCol="0" anchor="t">
            <a:spAutoFit/>
          </a:bodyPr>
          <a:lstStyle/>
          <a:p>
            <a:r>
              <a:rPr lang="en-GB" sz="4800">
                <a:latin typeface="Trebuchet MS Bold"/>
              </a:rPr>
              <a:t>Utilising existing digital systems… </a:t>
            </a:r>
            <a:endParaRPr lang="en-US"/>
          </a:p>
        </p:txBody>
      </p:sp>
      <p:grpSp>
        <p:nvGrpSpPr>
          <p:cNvPr id="5" name="Group 5"/>
          <p:cNvGrpSpPr/>
          <p:nvPr/>
        </p:nvGrpSpPr>
        <p:grpSpPr>
          <a:xfrm>
            <a:off x="974035" y="2992463"/>
            <a:ext cx="16201445" cy="4751554"/>
            <a:chOff x="0" y="0"/>
            <a:chExt cx="21579840" cy="6492240"/>
          </a:xfrm>
        </p:grpSpPr>
        <p:sp>
          <p:nvSpPr>
            <p:cNvPr id="6" name="Freeform 6"/>
            <p:cNvSpPr/>
            <p:nvPr/>
          </p:nvSpPr>
          <p:spPr>
            <a:xfrm>
              <a:off x="0" y="0"/>
              <a:ext cx="21579839" cy="6492240"/>
            </a:xfrm>
            <a:custGeom>
              <a:avLst/>
              <a:gdLst/>
              <a:ahLst/>
              <a:cxnLst/>
              <a:rect l="l" t="t" r="r" b="b"/>
              <a:pathLst>
                <a:path w="21579839" h="6492240">
                  <a:moveTo>
                    <a:pt x="0" y="1082040"/>
                  </a:moveTo>
                  <a:cubicBezTo>
                    <a:pt x="0" y="484505"/>
                    <a:pt x="484505" y="0"/>
                    <a:pt x="1082040" y="0"/>
                  </a:cubicBezTo>
                  <a:lnTo>
                    <a:pt x="20497800" y="0"/>
                  </a:lnTo>
                  <a:cubicBezTo>
                    <a:pt x="21095463" y="0"/>
                    <a:pt x="21579839" y="484505"/>
                    <a:pt x="21579839" y="1082040"/>
                  </a:cubicBezTo>
                  <a:lnTo>
                    <a:pt x="21579839" y="5410200"/>
                  </a:lnTo>
                  <a:cubicBezTo>
                    <a:pt x="21579839" y="6007862"/>
                    <a:pt x="21095336" y="6492240"/>
                    <a:pt x="20497800" y="6492240"/>
                  </a:cubicBezTo>
                  <a:lnTo>
                    <a:pt x="1082040" y="6492240"/>
                  </a:lnTo>
                  <a:cubicBezTo>
                    <a:pt x="484505" y="6492240"/>
                    <a:pt x="0" y="6007735"/>
                    <a:pt x="0" y="5410200"/>
                  </a:cubicBezTo>
                  <a:close/>
                </a:path>
              </a:pathLst>
            </a:custGeom>
            <a:solidFill>
              <a:srgbClr val="EBF7F5"/>
            </a:solidFill>
          </p:spPr>
          <p:txBody>
            <a:bodyPr/>
            <a:lstStyle/>
            <a:p>
              <a:endParaRPr lang="en-GB"/>
            </a:p>
          </p:txBody>
        </p:sp>
      </p:grpSp>
      <p:sp>
        <p:nvSpPr>
          <p:cNvPr id="7" name="TextBox 7"/>
          <p:cNvSpPr txBox="1"/>
          <p:nvPr/>
        </p:nvSpPr>
        <p:spPr>
          <a:xfrm>
            <a:off x="1343768" y="3400332"/>
            <a:ext cx="15565341" cy="763158"/>
          </a:xfrm>
          <a:prstGeom prst="rect">
            <a:avLst/>
          </a:prstGeom>
        </p:spPr>
        <p:txBody>
          <a:bodyPr wrap="square" lIns="0" tIns="0" rIns="0" bIns="0" rtlCol="0" anchor="t">
            <a:spAutoFit/>
          </a:bodyPr>
          <a:lstStyle/>
          <a:p>
            <a:endParaRPr lang="en-US"/>
          </a:p>
          <a:p>
            <a:pPr>
              <a:lnSpc>
                <a:spcPct val="150000"/>
              </a:lnSpc>
            </a:pPr>
            <a:endParaRPr lang="en-US" sz="2400" b="1">
              <a:solidFill>
                <a:srgbClr val="182D44"/>
              </a:solidFill>
              <a:latin typeface="Trebuchet MS Bold"/>
              <a:ea typeface="Calibri"/>
              <a:cs typeface="Calibri"/>
            </a:endParaRPr>
          </a:p>
        </p:txBody>
      </p:sp>
      <p:sp>
        <p:nvSpPr>
          <p:cNvPr id="8" name="Freeform 8"/>
          <p:cNvSpPr/>
          <p:nvPr/>
        </p:nvSpPr>
        <p:spPr>
          <a:xfrm>
            <a:off x="10398433" y="-407021"/>
            <a:ext cx="7934977" cy="4244616"/>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3">
              <a:alphaModFix amt="50000"/>
            </a:blip>
            <a:stretch>
              <a:fillRect/>
            </a:stretch>
          </a:blipFill>
        </p:spPr>
        <p:txBody>
          <a:bodyPr/>
          <a:lstStyle/>
          <a:p>
            <a:endParaRPr lang="en-GB"/>
          </a:p>
        </p:txBody>
      </p:sp>
      <p:sp>
        <p:nvSpPr>
          <p:cNvPr id="10" name="TextBox 10"/>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12" name="Freeform 19">
            <a:extLst>
              <a:ext uri="{FF2B5EF4-FFF2-40B4-BE49-F238E27FC236}">
                <a16:creationId xmlns:a16="http://schemas.microsoft.com/office/drawing/2014/main" id="{C168A24A-CF28-E213-F1BE-D1943C9284E6}"/>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4"/>
            <a:stretch>
              <a:fillRect/>
            </a:stretch>
          </a:blipFill>
        </p:spPr>
        <p:txBody>
          <a:bodyPr/>
          <a:lstStyle/>
          <a:p>
            <a:endParaRPr lang="en-GB"/>
          </a:p>
        </p:txBody>
      </p:sp>
      <p:sp>
        <p:nvSpPr>
          <p:cNvPr id="9" name="TextBox 8">
            <a:extLst>
              <a:ext uri="{FF2B5EF4-FFF2-40B4-BE49-F238E27FC236}">
                <a16:creationId xmlns:a16="http://schemas.microsoft.com/office/drawing/2014/main" id="{AA7CAA4C-DE0A-7ACB-5C13-AE53608ABD80}"/>
              </a:ext>
            </a:extLst>
          </p:cNvPr>
          <p:cNvSpPr txBox="1"/>
          <p:nvPr/>
        </p:nvSpPr>
        <p:spPr>
          <a:xfrm>
            <a:off x="1378891" y="4184253"/>
            <a:ext cx="15136697" cy="1077218"/>
          </a:xfrm>
          <a:prstGeom prst="rect">
            <a:avLst/>
          </a:prstGeom>
          <a:noFill/>
        </p:spPr>
        <p:txBody>
          <a:bodyPr wrap="square" rtlCol="0">
            <a:spAutoFit/>
          </a:bodyPr>
          <a:lstStyle/>
          <a:p>
            <a:pPr marL="457200" indent="-457200">
              <a:buFont typeface="Wingdings" panose="05000000000000000000" pitchFamily="2" charset="2"/>
              <a:buChar char="Ø"/>
            </a:pPr>
            <a:r>
              <a:rPr lang="en-GB" sz="3200"/>
              <a:t>Make better use of resources and technology through digital tools (EMIS, </a:t>
            </a:r>
            <a:r>
              <a:rPr lang="en-GB" sz="3200" err="1"/>
              <a:t>SystmOne</a:t>
            </a:r>
            <a:r>
              <a:rPr lang="en-GB" sz="3200"/>
              <a:t>, </a:t>
            </a:r>
            <a:r>
              <a:rPr lang="en-GB" sz="3200" err="1"/>
              <a:t>Accurx</a:t>
            </a:r>
            <a:r>
              <a:rPr lang="en-GB" sz="3200"/>
              <a:t>) </a:t>
            </a:r>
          </a:p>
        </p:txBody>
      </p:sp>
      <p:sp>
        <p:nvSpPr>
          <p:cNvPr id="11" name="TextBox 10">
            <a:extLst>
              <a:ext uri="{FF2B5EF4-FFF2-40B4-BE49-F238E27FC236}">
                <a16:creationId xmlns:a16="http://schemas.microsoft.com/office/drawing/2014/main" id="{8D0E900A-0A9D-D4E3-DBC6-A3C57F53F234}"/>
              </a:ext>
            </a:extLst>
          </p:cNvPr>
          <p:cNvSpPr txBox="1"/>
          <p:nvPr/>
        </p:nvSpPr>
        <p:spPr>
          <a:xfrm>
            <a:off x="1378891" y="5425566"/>
            <a:ext cx="15796588" cy="1077218"/>
          </a:xfrm>
          <a:prstGeom prst="rect">
            <a:avLst/>
          </a:prstGeom>
          <a:noFill/>
        </p:spPr>
        <p:txBody>
          <a:bodyPr wrap="square" rtlCol="0">
            <a:spAutoFit/>
          </a:bodyPr>
          <a:lstStyle/>
          <a:p>
            <a:pPr marL="457200" indent="-457200">
              <a:buFont typeface="Wingdings" panose="05000000000000000000" pitchFamily="2" charset="2"/>
              <a:buChar char="Ø"/>
            </a:pPr>
            <a:r>
              <a:rPr lang="en-GB" sz="3200"/>
              <a:t>Support people and communities to take greater control of there health through preventative care</a:t>
            </a:r>
          </a:p>
        </p:txBody>
      </p:sp>
      <p:sp>
        <p:nvSpPr>
          <p:cNvPr id="13" name="TextBox 12">
            <a:extLst>
              <a:ext uri="{FF2B5EF4-FFF2-40B4-BE49-F238E27FC236}">
                <a16:creationId xmlns:a16="http://schemas.microsoft.com/office/drawing/2014/main" id="{F4454256-9571-96A8-7AFB-D2F70CDFF0DB}"/>
              </a:ext>
            </a:extLst>
          </p:cNvPr>
          <p:cNvSpPr txBox="1"/>
          <p:nvPr/>
        </p:nvSpPr>
        <p:spPr>
          <a:xfrm>
            <a:off x="1378891" y="6734812"/>
            <a:ext cx="13758531" cy="584775"/>
          </a:xfrm>
          <a:prstGeom prst="rect">
            <a:avLst/>
          </a:prstGeom>
          <a:noFill/>
        </p:spPr>
        <p:txBody>
          <a:bodyPr wrap="square" rtlCol="0">
            <a:spAutoFit/>
          </a:bodyPr>
          <a:lstStyle/>
          <a:p>
            <a:pPr marL="457200" indent="-457200">
              <a:buFont typeface="Wingdings" panose="05000000000000000000" pitchFamily="2" charset="2"/>
              <a:buChar char="Ø"/>
            </a:pPr>
            <a:r>
              <a:rPr lang="en-GB" sz="3200"/>
              <a:t>Empower health and care professionals  to work differently</a:t>
            </a:r>
          </a:p>
        </p:txBody>
      </p:sp>
      <p:sp>
        <p:nvSpPr>
          <p:cNvPr id="14" name="TextBox 13">
            <a:extLst>
              <a:ext uri="{FF2B5EF4-FFF2-40B4-BE49-F238E27FC236}">
                <a16:creationId xmlns:a16="http://schemas.microsoft.com/office/drawing/2014/main" id="{B8F71306-6BE1-BBD9-07E8-02CEF18F1B2F}"/>
              </a:ext>
            </a:extLst>
          </p:cNvPr>
          <p:cNvSpPr txBox="1"/>
          <p:nvPr/>
        </p:nvSpPr>
        <p:spPr>
          <a:xfrm>
            <a:off x="1378891" y="3254447"/>
            <a:ext cx="14755844" cy="646331"/>
          </a:xfrm>
          <a:prstGeom prst="rect">
            <a:avLst/>
          </a:prstGeom>
          <a:noFill/>
        </p:spPr>
        <p:txBody>
          <a:bodyPr wrap="square" rtlCol="0">
            <a:spAutoFit/>
          </a:bodyPr>
          <a:lstStyle/>
          <a:p>
            <a:r>
              <a:rPr lang="en-GB" sz="3600"/>
              <a:t>Key considerations during development -  </a:t>
            </a:r>
          </a:p>
        </p:txBody>
      </p:sp>
      <p:pic>
        <p:nvPicPr>
          <p:cNvPr id="16" name="Picture 15">
            <a:extLst>
              <a:ext uri="{FF2B5EF4-FFF2-40B4-BE49-F238E27FC236}">
                <a16:creationId xmlns:a16="http://schemas.microsoft.com/office/drawing/2014/main" id="{EEE1FC2B-402F-E3DF-1748-EA6BEA40AC3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Tree>
    <p:extLst>
      <p:ext uri="{BB962C8B-B14F-4D97-AF65-F5344CB8AC3E}">
        <p14:creationId xmlns:p14="http://schemas.microsoft.com/office/powerpoint/2010/main" val="2047909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3C63B-C080-94B2-A72D-74CC785DF34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7F18610-99AF-F550-7171-84A8152D1D2F}"/>
              </a:ext>
            </a:extLst>
          </p:cNvPr>
          <p:cNvGrpSpPr/>
          <p:nvPr/>
        </p:nvGrpSpPr>
        <p:grpSpPr>
          <a:xfrm>
            <a:off x="0" y="9930384"/>
            <a:ext cx="18287543" cy="356616"/>
            <a:chOff x="0" y="0"/>
            <a:chExt cx="24383390" cy="475488"/>
          </a:xfrm>
        </p:grpSpPr>
        <p:sp>
          <p:nvSpPr>
            <p:cNvPr id="3" name="Freeform 3">
              <a:extLst>
                <a:ext uri="{FF2B5EF4-FFF2-40B4-BE49-F238E27FC236}">
                  <a16:creationId xmlns:a16="http://schemas.microsoft.com/office/drawing/2014/main" id="{AEEC726D-E26D-172F-3F23-67298E358BF6}"/>
                </a:ext>
              </a:extLst>
            </p:cNvPr>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a:extLst>
              <a:ext uri="{FF2B5EF4-FFF2-40B4-BE49-F238E27FC236}">
                <a16:creationId xmlns:a16="http://schemas.microsoft.com/office/drawing/2014/main" id="{C5E553BA-A3E2-C9DC-40AE-B6951DA144D4}"/>
              </a:ext>
            </a:extLst>
          </p:cNvPr>
          <p:cNvSpPr txBox="1"/>
          <p:nvPr/>
        </p:nvSpPr>
        <p:spPr>
          <a:xfrm>
            <a:off x="960120" y="1429047"/>
            <a:ext cx="13670280" cy="738664"/>
          </a:xfrm>
          <a:prstGeom prst="rect">
            <a:avLst/>
          </a:prstGeom>
        </p:spPr>
        <p:txBody>
          <a:bodyPr wrap="square" lIns="0" tIns="0" rIns="0" bIns="0" rtlCol="0" anchor="t">
            <a:spAutoFit/>
          </a:bodyPr>
          <a:lstStyle/>
          <a:p>
            <a:r>
              <a:rPr lang="en-GB" sz="4800">
                <a:latin typeface="Trebuchet MS Bold"/>
              </a:rPr>
              <a:t>Demonstrating impact through relevant data… </a:t>
            </a:r>
            <a:endParaRPr lang="en-US"/>
          </a:p>
        </p:txBody>
      </p:sp>
      <p:grpSp>
        <p:nvGrpSpPr>
          <p:cNvPr id="5" name="Group 5">
            <a:extLst>
              <a:ext uri="{FF2B5EF4-FFF2-40B4-BE49-F238E27FC236}">
                <a16:creationId xmlns:a16="http://schemas.microsoft.com/office/drawing/2014/main" id="{29401ADC-C8E4-90CA-172C-0F9DFC5026D1}"/>
              </a:ext>
            </a:extLst>
          </p:cNvPr>
          <p:cNvGrpSpPr/>
          <p:nvPr/>
        </p:nvGrpSpPr>
        <p:grpSpPr>
          <a:xfrm>
            <a:off x="974035" y="2503441"/>
            <a:ext cx="16201445" cy="5661214"/>
            <a:chOff x="0" y="0"/>
            <a:chExt cx="21579840" cy="6492240"/>
          </a:xfrm>
        </p:grpSpPr>
        <p:sp>
          <p:nvSpPr>
            <p:cNvPr id="6" name="Freeform 6">
              <a:extLst>
                <a:ext uri="{FF2B5EF4-FFF2-40B4-BE49-F238E27FC236}">
                  <a16:creationId xmlns:a16="http://schemas.microsoft.com/office/drawing/2014/main" id="{06095194-8991-3AEF-70FC-48E4FB02498E}"/>
                </a:ext>
              </a:extLst>
            </p:cNvPr>
            <p:cNvSpPr/>
            <p:nvPr/>
          </p:nvSpPr>
          <p:spPr>
            <a:xfrm>
              <a:off x="0" y="0"/>
              <a:ext cx="21579839" cy="6492240"/>
            </a:xfrm>
            <a:custGeom>
              <a:avLst/>
              <a:gdLst/>
              <a:ahLst/>
              <a:cxnLst/>
              <a:rect l="l" t="t" r="r" b="b"/>
              <a:pathLst>
                <a:path w="21579839" h="6492240">
                  <a:moveTo>
                    <a:pt x="0" y="1082040"/>
                  </a:moveTo>
                  <a:cubicBezTo>
                    <a:pt x="0" y="484505"/>
                    <a:pt x="484505" y="0"/>
                    <a:pt x="1082040" y="0"/>
                  </a:cubicBezTo>
                  <a:lnTo>
                    <a:pt x="20497800" y="0"/>
                  </a:lnTo>
                  <a:cubicBezTo>
                    <a:pt x="21095463" y="0"/>
                    <a:pt x="21579839" y="484505"/>
                    <a:pt x="21579839" y="1082040"/>
                  </a:cubicBezTo>
                  <a:lnTo>
                    <a:pt x="21579839" y="5410200"/>
                  </a:lnTo>
                  <a:cubicBezTo>
                    <a:pt x="21579839" y="6007862"/>
                    <a:pt x="21095336" y="6492240"/>
                    <a:pt x="20497800" y="6492240"/>
                  </a:cubicBezTo>
                  <a:lnTo>
                    <a:pt x="1082040" y="6492240"/>
                  </a:lnTo>
                  <a:cubicBezTo>
                    <a:pt x="484505" y="6492240"/>
                    <a:pt x="0" y="6007735"/>
                    <a:pt x="0" y="5410200"/>
                  </a:cubicBezTo>
                  <a:close/>
                </a:path>
              </a:pathLst>
            </a:custGeom>
            <a:solidFill>
              <a:srgbClr val="EBF7F5"/>
            </a:solidFill>
          </p:spPr>
          <p:txBody>
            <a:bodyPr/>
            <a:lstStyle/>
            <a:p>
              <a:endParaRPr lang="en-GB" sz="2800"/>
            </a:p>
          </p:txBody>
        </p:sp>
      </p:grpSp>
      <p:sp>
        <p:nvSpPr>
          <p:cNvPr id="7" name="TextBox 7">
            <a:extLst>
              <a:ext uri="{FF2B5EF4-FFF2-40B4-BE49-F238E27FC236}">
                <a16:creationId xmlns:a16="http://schemas.microsoft.com/office/drawing/2014/main" id="{3201FABE-D3C8-490F-78B4-8E8304C11246}"/>
              </a:ext>
            </a:extLst>
          </p:cNvPr>
          <p:cNvSpPr txBox="1"/>
          <p:nvPr/>
        </p:nvSpPr>
        <p:spPr>
          <a:xfrm>
            <a:off x="1378891" y="3668652"/>
            <a:ext cx="15565341" cy="998094"/>
          </a:xfrm>
          <a:prstGeom prst="rect">
            <a:avLst/>
          </a:prstGeom>
        </p:spPr>
        <p:txBody>
          <a:bodyPr wrap="square" lIns="0" tIns="0" rIns="0" bIns="0" rtlCol="0" anchor="t">
            <a:spAutoFit/>
          </a:bodyPr>
          <a:lstStyle/>
          <a:p>
            <a:endParaRPr lang="en-US" sz="2800"/>
          </a:p>
          <a:p>
            <a:pPr>
              <a:lnSpc>
                <a:spcPct val="150000"/>
              </a:lnSpc>
            </a:pPr>
            <a:endParaRPr lang="en-US" sz="2800" b="1">
              <a:solidFill>
                <a:srgbClr val="182D44"/>
              </a:solidFill>
              <a:latin typeface="Trebuchet MS Bold"/>
              <a:ea typeface="Calibri"/>
              <a:cs typeface="Calibri"/>
            </a:endParaRPr>
          </a:p>
        </p:txBody>
      </p:sp>
      <p:sp>
        <p:nvSpPr>
          <p:cNvPr id="8" name="Freeform 8">
            <a:extLst>
              <a:ext uri="{FF2B5EF4-FFF2-40B4-BE49-F238E27FC236}">
                <a16:creationId xmlns:a16="http://schemas.microsoft.com/office/drawing/2014/main" id="{DBA4D38F-4E20-ED13-C946-6DC40EBBAD72}"/>
              </a:ext>
            </a:extLst>
          </p:cNvPr>
          <p:cNvSpPr/>
          <p:nvPr/>
        </p:nvSpPr>
        <p:spPr>
          <a:xfrm>
            <a:off x="10398433" y="-407021"/>
            <a:ext cx="7934977" cy="4244616"/>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3">
              <a:alphaModFix amt="50000"/>
            </a:blip>
            <a:stretch>
              <a:fillRect/>
            </a:stretch>
          </a:blipFill>
        </p:spPr>
        <p:txBody>
          <a:bodyPr/>
          <a:lstStyle/>
          <a:p>
            <a:endParaRPr lang="en-GB"/>
          </a:p>
        </p:txBody>
      </p:sp>
      <p:sp>
        <p:nvSpPr>
          <p:cNvPr id="10" name="TextBox 10">
            <a:extLst>
              <a:ext uri="{FF2B5EF4-FFF2-40B4-BE49-F238E27FC236}">
                <a16:creationId xmlns:a16="http://schemas.microsoft.com/office/drawing/2014/main" id="{0ED509BE-D2D3-2D92-06FB-502CBA22A47B}"/>
              </a:ext>
            </a:extLst>
          </p:cNvPr>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12" name="Freeform 19">
            <a:extLst>
              <a:ext uri="{FF2B5EF4-FFF2-40B4-BE49-F238E27FC236}">
                <a16:creationId xmlns:a16="http://schemas.microsoft.com/office/drawing/2014/main" id="{2AD533DA-54DD-EABC-66AE-86035735F724}"/>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4"/>
            <a:stretch>
              <a:fillRect/>
            </a:stretch>
          </a:blipFill>
        </p:spPr>
        <p:txBody>
          <a:bodyPr/>
          <a:lstStyle/>
          <a:p>
            <a:endParaRPr lang="en-GB" sz="2800"/>
          </a:p>
        </p:txBody>
      </p:sp>
      <p:sp>
        <p:nvSpPr>
          <p:cNvPr id="9" name="TextBox 8">
            <a:extLst>
              <a:ext uri="{FF2B5EF4-FFF2-40B4-BE49-F238E27FC236}">
                <a16:creationId xmlns:a16="http://schemas.microsoft.com/office/drawing/2014/main" id="{8033C77B-DA57-E3D8-9C23-1B53D9E8CCDF}"/>
              </a:ext>
            </a:extLst>
          </p:cNvPr>
          <p:cNvSpPr txBox="1"/>
          <p:nvPr/>
        </p:nvSpPr>
        <p:spPr>
          <a:xfrm>
            <a:off x="1378891" y="3816132"/>
            <a:ext cx="15136697" cy="523220"/>
          </a:xfrm>
          <a:prstGeom prst="rect">
            <a:avLst/>
          </a:prstGeom>
          <a:noFill/>
        </p:spPr>
        <p:txBody>
          <a:bodyPr wrap="square" rtlCol="0">
            <a:spAutoFit/>
          </a:bodyPr>
          <a:lstStyle/>
          <a:p>
            <a:pPr marL="457200" indent="-457200">
              <a:buFont typeface="Wingdings" panose="05000000000000000000" pitchFamily="2" charset="2"/>
              <a:buChar char="Ø"/>
            </a:pPr>
            <a:r>
              <a:rPr lang="en-GB" sz="2800"/>
              <a:t>Metrics should reflect the health and care outcomes that stakeholders need to see and evidence. </a:t>
            </a:r>
          </a:p>
        </p:txBody>
      </p:sp>
      <p:sp>
        <p:nvSpPr>
          <p:cNvPr id="11" name="TextBox 10">
            <a:extLst>
              <a:ext uri="{FF2B5EF4-FFF2-40B4-BE49-F238E27FC236}">
                <a16:creationId xmlns:a16="http://schemas.microsoft.com/office/drawing/2014/main" id="{4E684C7E-F281-774B-D606-18D2AEDCE93D}"/>
              </a:ext>
            </a:extLst>
          </p:cNvPr>
          <p:cNvSpPr txBox="1"/>
          <p:nvPr/>
        </p:nvSpPr>
        <p:spPr>
          <a:xfrm>
            <a:off x="1378891" y="4700539"/>
            <a:ext cx="15796588" cy="954107"/>
          </a:xfrm>
          <a:prstGeom prst="rect">
            <a:avLst/>
          </a:prstGeom>
          <a:noFill/>
        </p:spPr>
        <p:txBody>
          <a:bodyPr wrap="square" rtlCol="0">
            <a:spAutoFit/>
          </a:bodyPr>
          <a:lstStyle/>
          <a:p>
            <a:pPr marL="457200" indent="-457200">
              <a:buFont typeface="Wingdings" panose="05000000000000000000" pitchFamily="2" charset="2"/>
              <a:buChar char="Ø"/>
            </a:pPr>
            <a:r>
              <a:rPr lang="en-GB" sz="2800"/>
              <a:t>Balance the need for quality, proportionate data collection with a recognition of the capacity and burden implications.</a:t>
            </a:r>
          </a:p>
        </p:txBody>
      </p:sp>
      <p:sp>
        <p:nvSpPr>
          <p:cNvPr id="13" name="TextBox 12">
            <a:extLst>
              <a:ext uri="{FF2B5EF4-FFF2-40B4-BE49-F238E27FC236}">
                <a16:creationId xmlns:a16="http://schemas.microsoft.com/office/drawing/2014/main" id="{A7BDA0BB-FA8C-25FE-DCD6-01C3BD2C3301}"/>
              </a:ext>
            </a:extLst>
          </p:cNvPr>
          <p:cNvSpPr txBox="1"/>
          <p:nvPr/>
        </p:nvSpPr>
        <p:spPr>
          <a:xfrm>
            <a:off x="1378891" y="5900421"/>
            <a:ext cx="13758531" cy="523220"/>
          </a:xfrm>
          <a:prstGeom prst="rect">
            <a:avLst/>
          </a:prstGeom>
          <a:noFill/>
        </p:spPr>
        <p:txBody>
          <a:bodyPr wrap="square" rtlCol="0">
            <a:spAutoFit/>
          </a:bodyPr>
          <a:lstStyle/>
          <a:p>
            <a:pPr marL="457200" indent="-457200">
              <a:buFont typeface="Wingdings" panose="05000000000000000000" pitchFamily="2" charset="2"/>
              <a:buChar char="Ø"/>
            </a:pPr>
            <a:r>
              <a:rPr lang="en-GB" sz="2800"/>
              <a:t>Outcome measurements should support decision-making and investment.</a:t>
            </a:r>
          </a:p>
        </p:txBody>
      </p:sp>
      <p:sp>
        <p:nvSpPr>
          <p:cNvPr id="16" name="TextBox 15">
            <a:extLst>
              <a:ext uri="{FF2B5EF4-FFF2-40B4-BE49-F238E27FC236}">
                <a16:creationId xmlns:a16="http://schemas.microsoft.com/office/drawing/2014/main" id="{401F0991-1EA7-B477-7A4D-04740FAE727A}"/>
              </a:ext>
            </a:extLst>
          </p:cNvPr>
          <p:cNvSpPr txBox="1"/>
          <p:nvPr/>
        </p:nvSpPr>
        <p:spPr>
          <a:xfrm>
            <a:off x="1378891" y="2902614"/>
            <a:ext cx="14755844" cy="523220"/>
          </a:xfrm>
          <a:prstGeom prst="rect">
            <a:avLst/>
          </a:prstGeom>
          <a:noFill/>
        </p:spPr>
        <p:txBody>
          <a:bodyPr wrap="square" rtlCol="0">
            <a:spAutoFit/>
          </a:bodyPr>
          <a:lstStyle/>
          <a:p>
            <a:r>
              <a:rPr lang="en-GB" sz="2800"/>
              <a:t>Key considerations during development -  </a:t>
            </a:r>
          </a:p>
        </p:txBody>
      </p:sp>
      <p:sp>
        <p:nvSpPr>
          <p:cNvPr id="17" name="TextBox 16">
            <a:extLst>
              <a:ext uri="{FF2B5EF4-FFF2-40B4-BE49-F238E27FC236}">
                <a16:creationId xmlns:a16="http://schemas.microsoft.com/office/drawing/2014/main" id="{BB02FA7A-4E16-9969-1D28-F1E38DEF32D1}"/>
              </a:ext>
            </a:extLst>
          </p:cNvPr>
          <p:cNvSpPr txBox="1"/>
          <p:nvPr/>
        </p:nvSpPr>
        <p:spPr>
          <a:xfrm>
            <a:off x="1378891" y="6829452"/>
            <a:ext cx="15345780" cy="954107"/>
          </a:xfrm>
          <a:prstGeom prst="rect">
            <a:avLst/>
          </a:prstGeom>
          <a:noFill/>
        </p:spPr>
        <p:txBody>
          <a:bodyPr wrap="square" rtlCol="0">
            <a:spAutoFit/>
          </a:bodyPr>
          <a:lstStyle/>
          <a:p>
            <a:pPr marL="285750" indent="-285750">
              <a:buFont typeface="Wingdings" panose="05000000000000000000" pitchFamily="2" charset="2"/>
              <a:buChar char="Ø"/>
            </a:pPr>
            <a:r>
              <a:rPr lang="en-GB" sz="2800"/>
              <a:t>Use common measurement tools across multiple patient cohorts to support standardisation, reduce variation in data collection, and improve the confidence and capability.</a:t>
            </a:r>
          </a:p>
        </p:txBody>
      </p:sp>
      <p:pic>
        <p:nvPicPr>
          <p:cNvPr id="15" name="Picture 14">
            <a:extLst>
              <a:ext uri="{FF2B5EF4-FFF2-40B4-BE49-F238E27FC236}">
                <a16:creationId xmlns:a16="http://schemas.microsoft.com/office/drawing/2014/main" id="{14EA58AF-7926-167F-A5E4-8B8BD61DE6C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Tree>
    <p:extLst>
      <p:ext uri="{BB962C8B-B14F-4D97-AF65-F5344CB8AC3E}">
        <p14:creationId xmlns:p14="http://schemas.microsoft.com/office/powerpoint/2010/main" val="26533000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p:cNvSpPr txBox="1"/>
          <p:nvPr/>
        </p:nvSpPr>
        <p:spPr>
          <a:xfrm>
            <a:off x="960120" y="1873758"/>
            <a:ext cx="16230600" cy="771525"/>
          </a:xfrm>
          <a:prstGeom prst="rect">
            <a:avLst/>
          </a:prstGeom>
        </p:spPr>
        <p:txBody>
          <a:bodyPr lIns="0" tIns="0" rIns="0" bIns="0" rtlCol="0" anchor="t">
            <a:spAutoFit/>
          </a:bodyPr>
          <a:lstStyle/>
          <a:p>
            <a:pPr algn="l">
              <a:lnSpc>
                <a:spcPts val="5940"/>
              </a:lnSpc>
            </a:pPr>
            <a:r>
              <a:rPr lang="en-US" sz="4950" b="1">
                <a:solidFill>
                  <a:srgbClr val="182D44"/>
                </a:solidFill>
                <a:latin typeface="Trebuchet MS Bold"/>
                <a:ea typeface="Trebuchet MS Bold"/>
                <a:cs typeface="Trebuchet MS Bold"/>
                <a:sym typeface="Trebuchet MS Bold"/>
              </a:rPr>
              <a:t>What we collect and why….</a:t>
            </a:r>
          </a:p>
        </p:txBody>
      </p:sp>
      <p:sp>
        <p:nvSpPr>
          <p:cNvPr id="6" name="Freeform 6"/>
          <p:cNvSpPr/>
          <p:nvPr/>
        </p:nvSpPr>
        <p:spPr>
          <a:xfrm>
            <a:off x="736038" y="6024434"/>
            <a:ext cx="2437901" cy="1503551"/>
          </a:xfrm>
          <a:custGeom>
            <a:avLst/>
            <a:gdLst/>
            <a:ahLst/>
            <a:cxnLst/>
            <a:rect l="l" t="t" r="r" b="b"/>
            <a:pathLst>
              <a:path w="7077456" h="6400800">
                <a:moveTo>
                  <a:pt x="0" y="1066800"/>
                </a:moveTo>
                <a:cubicBezTo>
                  <a:pt x="0" y="477647"/>
                  <a:pt x="477647" y="0"/>
                  <a:pt x="1066800" y="0"/>
                </a:cubicBezTo>
                <a:lnTo>
                  <a:pt x="6010656" y="0"/>
                </a:lnTo>
                <a:cubicBezTo>
                  <a:pt x="6599809" y="0"/>
                  <a:pt x="7077456" y="477647"/>
                  <a:pt x="7077456" y="1066800"/>
                </a:cubicBezTo>
                <a:lnTo>
                  <a:pt x="7077456" y="5334000"/>
                </a:lnTo>
                <a:cubicBezTo>
                  <a:pt x="7077456" y="5923153"/>
                  <a:pt x="6599809" y="6400800"/>
                  <a:pt x="6010656" y="6400800"/>
                </a:cubicBezTo>
                <a:lnTo>
                  <a:pt x="1066800" y="6400800"/>
                </a:lnTo>
                <a:cubicBezTo>
                  <a:pt x="477647" y="6400800"/>
                  <a:pt x="0" y="5923153"/>
                  <a:pt x="0" y="5334000"/>
                </a:cubicBezTo>
                <a:close/>
              </a:path>
            </a:pathLst>
          </a:custGeom>
          <a:solidFill>
            <a:srgbClr val="EBF7F5"/>
          </a:solidFill>
        </p:spPr>
        <p:txBody>
          <a:bodyPr/>
          <a:lstStyle/>
          <a:p>
            <a:endParaRPr lang="en-GB" b="1"/>
          </a:p>
        </p:txBody>
      </p:sp>
      <p:sp>
        <p:nvSpPr>
          <p:cNvPr id="20" name="TextBox 20"/>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24" name="Freeform 19">
            <a:extLst>
              <a:ext uri="{FF2B5EF4-FFF2-40B4-BE49-F238E27FC236}">
                <a16:creationId xmlns:a16="http://schemas.microsoft.com/office/drawing/2014/main" id="{0851073D-6A0E-D9B9-17B6-0D1033B94D9B}"/>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grpSp>
        <p:nvGrpSpPr>
          <p:cNvPr id="31" name="Group 5">
            <a:extLst>
              <a:ext uri="{FF2B5EF4-FFF2-40B4-BE49-F238E27FC236}">
                <a16:creationId xmlns:a16="http://schemas.microsoft.com/office/drawing/2014/main" id="{A9A9A2B9-125E-AC0D-8435-9A65F16DB36F}"/>
              </a:ext>
            </a:extLst>
          </p:cNvPr>
          <p:cNvGrpSpPr/>
          <p:nvPr/>
        </p:nvGrpSpPr>
        <p:grpSpPr>
          <a:xfrm>
            <a:off x="14984033" y="6044610"/>
            <a:ext cx="2437901" cy="1503551"/>
            <a:chOff x="0" y="0"/>
            <a:chExt cx="7077456" cy="6400800"/>
          </a:xfrm>
        </p:grpSpPr>
        <p:sp>
          <p:nvSpPr>
            <p:cNvPr id="32" name="Freeform 6">
              <a:extLst>
                <a:ext uri="{FF2B5EF4-FFF2-40B4-BE49-F238E27FC236}">
                  <a16:creationId xmlns:a16="http://schemas.microsoft.com/office/drawing/2014/main" id="{D4428A22-B9AF-5F51-B288-54C77EC968C3}"/>
                </a:ext>
              </a:extLst>
            </p:cNvPr>
            <p:cNvSpPr/>
            <p:nvPr/>
          </p:nvSpPr>
          <p:spPr>
            <a:xfrm>
              <a:off x="0" y="0"/>
              <a:ext cx="7077456" cy="6400800"/>
            </a:xfrm>
            <a:custGeom>
              <a:avLst/>
              <a:gdLst/>
              <a:ahLst/>
              <a:cxnLst/>
              <a:rect l="l" t="t" r="r" b="b"/>
              <a:pathLst>
                <a:path w="7077456" h="6400800">
                  <a:moveTo>
                    <a:pt x="0" y="1066800"/>
                  </a:moveTo>
                  <a:cubicBezTo>
                    <a:pt x="0" y="477647"/>
                    <a:pt x="477647" y="0"/>
                    <a:pt x="1066800" y="0"/>
                  </a:cubicBezTo>
                  <a:lnTo>
                    <a:pt x="6010656" y="0"/>
                  </a:lnTo>
                  <a:cubicBezTo>
                    <a:pt x="6599809" y="0"/>
                    <a:pt x="7077456" y="477647"/>
                    <a:pt x="7077456" y="1066800"/>
                  </a:cubicBezTo>
                  <a:lnTo>
                    <a:pt x="7077456" y="5334000"/>
                  </a:lnTo>
                  <a:cubicBezTo>
                    <a:pt x="7077456" y="5923153"/>
                    <a:pt x="6599809" y="6400800"/>
                    <a:pt x="6010656" y="6400800"/>
                  </a:cubicBezTo>
                  <a:lnTo>
                    <a:pt x="1066800" y="6400800"/>
                  </a:lnTo>
                  <a:cubicBezTo>
                    <a:pt x="477647" y="6400800"/>
                    <a:pt x="0" y="5923153"/>
                    <a:pt x="0" y="5334000"/>
                  </a:cubicBezTo>
                  <a:close/>
                </a:path>
              </a:pathLst>
            </a:custGeom>
            <a:solidFill>
              <a:srgbClr val="EBF7F5"/>
            </a:solidFill>
          </p:spPr>
          <p:txBody>
            <a:bodyPr/>
            <a:lstStyle/>
            <a:p>
              <a:endParaRPr lang="en-GB"/>
            </a:p>
          </p:txBody>
        </p:sp>
      </p:grpSp>
      <p:grpSp>
        <p:nvGrpSpPr>
          <p:cNvPr id="33" name="Group 5">
            <a:extLst>
              <a:ext uri="{FF2B5EF4-FFF2-40B4-BE49-F238E27FC236}">
                <a16:creationId xmlns:a16="http://schemas.microsoft.com/office/drawing/2014/main" id="{C8DC3F34-408F-5089-836B-68C007F9715C}"/>
              </a:ext>
            </a:extLst>
          </p:cNvPr>
          <p:cNvGrpSpPr/>
          <p:nvPr/>
        </p:nvGrpSpPr>
        <p:grpSpPr>
          <a:xfrm>
            <a:off x="9284835" y="6044610"/>
            <a:ext cx="2437901" cy="1503551"/>
            <a:chOff x="0" y="0"/>
            <a:chExt cx="7077456" cy="6400800"/>
          </a:xfrm>
        </p:grpSpPr>
        <p:sp>
          <p:nvSpPr>
            <p:cNvPr id="34" name="Freeform 6">
              <a:extLst>
                <a:ext uri="{FF2B5EF4-FFF2-40B4-BE49-F238E27FC236}">
                  <a16:creationId xmlns:a16="http://schemas.microsoft.com/office/drawing/2014/main" id="{B3A7668C-A2CE-6153-DA2D-D78C2281034F}"/>
                </a:ext>
              </a:extLst>
            </p:cNvPr>
            <p:cNvSpPr/>
            <p:nvPr/>
          </p:nvSpPr>
          <p:spPr>
            <a:xfrm>
              <a:off x="0" y="0"/>
              <a:ext cx="7077456" cy="6400800"/>
            </a:xfrm>
            <a:custGeom>
              <a:avLst/>
              <a:gdLst/>
              <a:ahLst/>
              <a:cxnLst/>
              <a:rect l="l" t="t" r="r" b="b"/>
              <a:pathLst>
                <a:path w="7077456" h="6400800">
                  <a:moveTo>
                    <a:pt x="0" y="1066800"/>
                  </a:moveTo>
                  <a:cubicBezTo>
                    <a:pt x="0" y="477647"/>
                    <a:pt x="477647" y="0"/>
                    <a:pt x="1066800" y="0"/>
                  </a:cubicBezTo>
                  <a:lnTo>
                    <a:pt x="6010656" y="0"/>
                  </a:lnTo>
                  <a:cubicBezTo>
                    <a:pt x="6599809" y="0"/>
                    <a:pt x="7077456" y="477647"/>
                    <a:pt x="7077456" y="1066800"/>
                  </a:cubicBezTo>
                  <a:lnTo>
                    <a:pt x="7077456" y="5334000"/>
                  </a:lnTo>
                  <a:cubicBezTo>
                    <a:pt x="7077456" y="5923153"/>
                    <a:pt x="6599809" y="6400800"/>
                    <a:pt x="6010656" y="6400800"/>
                  </a:cubicBezTo>
                  <a:lnTo>
                    <a:pt x="1066800" y="6400800"/>
                  </a:lnTo>
                  <a:cubicBezTo>
                    <a:pt x="477647" y="6400800"/>
                    <a:pt x="0" y="5923153"/>
                    <a:pt x="0" y="5334000"/>
                  </a:cubicBezTo>
                  <a:close/>
                </a:path>
              </a:pathLst>
            </a:custGeom>
            <a:solidFill>
              <a:srgbClr val="EBF7F5"/>
            </a:solidFill>
          </p:spPr>
          <p:txBody>
            <a:bodyPr/>
            <a:lstStyle/>
            <a:p>
              <a:endParaRPr lang="en-GB"/>
            </a:p>
          </p:txBody>
        </p:sp>
      </p:grpSp>
      <p:sp>
        <p:nvSpPr>
          <p:cNvPr id="35" name="TextBox 34">
            <a:extLst>
              <a:ext uri="{FF2B5EF4-FFF2-40B4-BE49-F238E27FC236}">
                <a16:creationId xmlns:a16="http://schemas.microsoft.com/office/drawing/2014/main" id="{A25A8898-7FE9-9337-67E1-A53DC13973C1}"/>
              </a:ext>
            </a:extLst>
          </p:cNvPr>
          <p:cNvSpPr txBox="1"/>
          <p:nvPr/>
        </p:nvSpPr>
        <p:spPr>
          <a:xfrm>
            <a:off x="1126298" y="6360709"/>
            <a:ext cx="1515638" cy="830997"/>
          </a:xfrm>
          <a:prstGeom prst="rect">
            <a:avLst/>
          </a:prstGeom>
          <a:noFill/>
        </p:spPr>
        <p:txBody>
          <a:bodyPr wrap="square" rtlCol="0">
            <a:spAutoFit/>
          </a:bodyPr>
          <a:lstStyle/>
          <a:p>
            <a:pPr algn="ctr"/>
            <a:r>
              <a:rPr lang="en-GB" sz="2400" b="1"/>
              <a:t>EQ-5D-5L / EQ-VAS</a:t>
            </a:r>
          </a:p>
        </p:txBody>
      </p:sp>
      <p:sp>
        <p:nvSpPr>
          <p:cNvPr id="38" name="TextBox 37">
            <a:extLst>
              <a:ext uri="{FF2B5EF4-FFF2-40B4-BE49-F238E27FC236}">
                <a16:creationId xmlns:a16="http://schemas.microsoft.com/office/drawing/2014/main" id="{19FB6D73-7898-1737-6DA4-63EC97BE0403}"/>
              </a:ext>
            </a:extLst>
          </p:cNvPr>
          <p:cNvSpPr txBox="1"/>
          <p:nvPr/>
        </p:nvSpPr>
        <p:spPr>
          <a:xfrm>
            <a:off x="9900175" y="6539916"/>
            <a:ext cx="1207220" cy="461665"/>
          </a:xfrm>
          <a:prstGeom prst="rect">
            <a:avLst/>
          </a:prstGeom>
          <a:noFill/>
        </p:spPr>
        <p:txBody>
          <a:bodyPr wrap="square" rtlCol="0">
            <a:spAutoFit/>
          </a:bodyPr>
          <a:lstStyle/>
          <a:p>
            <a:pPr algn="ctr"/>
            <a:r>
              <a:rPr lang="en-GB" sz="2400" b="1"/>
              <a:t>GPPAQ</a:t>
            </a:r>
          </a:p>
        </p:txBody>
      </p:sp>
      <p:sp>
        <p:nvSpPr>
          <p:cNvPr id="43" name="TextBox 42">
            <a:extLst>
              <a:ext uri="{FF2B5EF4-FFF2-40B4-BE49-F238E27FC236}">
                <a16:creationId xmlns:a16="http://schemas.microsoft.com/office/drawing/2014/main" id="{DEAB91D1-7AF3-E422-87B0-6993BFACC790}"/>
              </a:ext>
            </a:extLst>
          </p:cNvPr>
          <p:cNvSpPr txBox="1"/>
          <p:nvPr/>
        </p:nvSpPr>
        <p:spPr>
          <a:xfrm>
            <a:off x="15355797" y="6176044"/>
            <a:ext cx="1694372" cy="1200329"/>
          </a:xfrm>
          <a:prstGeom prst="rect">
            <a:avLst/>
          </a:prstGeom>
          <a:noFill/>
        </p:spPr>
        <p:txBody>
          <a:bodyPr wrap="square" rtlCol="0">
            <a:spAutoFit/>
          </a:bodyPr>
          <a:lstStyle/>
          <a:p>
            <a:pPr algn="ctr"/>
            <a:r>
              <a:rPr lang="en-GB" sz="2400" b="1"/>
              <a:t>Functional Mobility (3M TUG)</a:t>
            </a:r>
            <a:endParaRPr lang="en-GB" b="1"/>
          </a:p>
        </p:txBody>
      </p:sp>
      <p:grpSp>
        <p:nvGrpSpPr>
          <p:cNvPr id="44" name="Group 5">
            <a:extLst>
              <a:ext uri="{FF2B5EF4-FFF2-40B4-BE49-F238E27FC236}">
                <a16:creationId xmlns:a16="http://schemas.microsoft.com/office/drawing/2014/main" id="{A509953E-22C6-F695-E86B-0A8983E57A74}"/>
              </a:ext>
            </a:extLst>
          </p:cNvPr>
          <p:cNvGrpSpPr/>
          <p:nvPr/>
        </p:nvGrpSpPr>
        <p:grpSpPr>
          <a:xfrm>
            <a:off x="6435236" y="6013992"/>
            <a:ext cx="2437901" cy="1503551"/>
            <a:chOff x="0" y="0"/>
            <a:chExt cx="7077456" cy="6400800"/>
          </a:xfrm>
        </p:grpSpPr>
        <p:sp>
          <p:nvSpPr>
            <p:cNvPr id="45" name="Freeform 6">
              <a:extLst>
                <a:ext uri="{FF2B5EF4-FFF2-40B4-BE49-F238E27FC236}">
                  <a16:creationId xmlns:a16="http://schemas.microsoft.com/office/drawing/2014/main" id="{82CA5147-5B21-83BA-6072-4EB9C8660EA7}"/>
                </a:ext>
              </a:extLst>
            </p:cNvPr>
            <p:cNvSpPr/>
            <p:nvPr/>
          </p:nvSpPr>
          <p:spPr>
            <a:xfrm>
              <a:off x="0" y="0"/>
              <a:ext cx="7077456" cy="6400800"/>
            </a:xfrm>
            <a:custGeom>
              <a:avLst/>
              <a:gdLst/>
              <a:ahLst/>
              <a:cxnLst/>
              <a:rect l="l" t="t" r="r" b="b"/>
              <a:pathLst>
                <a:path w="7077456" h="6400800">
                  <a:moveTo>
                    <a:pt x="0" y="1066800"/>
                  </a:moveTo>
                  <a:cubicBezTo>
                    <a:pt x="0" y="477647"/>
                    <a:pt x="477647" y="0"/>
                    <a:pt x="1066800" y="0"/>
                  </a:cubicBezTo>
                  <a:lnTo>
                    <a:pt x="6010656" y="0"/>
                  </a:lnTo>
                  <a:cubicBezTo>
                    <a:pt x="6599809" y="0"/>
                    <a:pt x="7077456" y="477647"/>
                    <a:pt x="7077456" y="1066800"/>
                  </a:cubicBezTo>
                  <a:lnTo>
                    <a:pt x="7077456" y="5334000"/>
                  </a:lnTo>
                  <a:cubicBezTo>
                    <a:pt x="7077456" y="5923153"/>
                    <a:pt x="6599809" y="6400800"/>
                    <a:pt x="6010656" y="6400800"/>
                  </a:cubicBezTo>
                  <a:lnTo>
                    <a:pt x="1066800" y="6400800"/>
                  </a:lnTo>
                  <a:cubicBezTo>
                    <a:pt x="477647" y="6400800"/>
                    <a:pt x="0" y="5923153"/>
                    <a:pt x="0" y="5334000"/>
                  </a:cubicBezTo>
                  <a:close/>
                </a:path>
              </a:pathLst>
            </a:custGeom>
            <a:solidFill>
              <a:srgbClr val="EBF7F5"/>
            </a:solidFill>
          </p:spPr>
          <p:txBody>
            <a:bodyPr/>
            <a:lstStyle/>
            <a:p>
              <a:endParaRPr lang="en-GB"/>
            </a:p>
          </p:txBody>
        </p:sp>
      </p:grpSp>
      <p:grpSp>
        <p:nvGrpSpPr>
          <p:cNvPr id="46" name="Group 5">
            <a:extLst>
              <a:ext uri="{FF2B5EF4-FFF2-40B4-BE49-F238E27FC236}">
                <a16:creationId xmlns:a16="http://schemas.microsoft.com/office/drawing/2014/main" id="{35C8AB2B-E0BA-00F5-C406-73D32BEF1190}"/>
              </a:ext>
            </a:extLst>
          </p:cNvPr>
          <p:cNvGrpSpPr/>
          <p:nvPr/>
        </p:nvGrpSpPr>
        <p:grpSpPr>
          <a:xfrm>
            <a:off x="12134434" y="6044610"/>
            <a:ext cx="2437901" cy="1503551"/>
            <a:chOff x="0" y="0"/>
            <a:chExt cx="7077456" cy="6400800"/>
          </a:xfrm>
        </p:grpSpPr>
        <p:sp>
          <p:nvSpPr>
            <p:cNvPr id="47" name="Freeform 6">
              <a:extLst>
                <a:ext uri="{FF2B5EF4-FFF2-40B4-BE49-F238E27FC236}">
                  <a16:creationId xmlns:a16="http://schemas.microsoft.com/office/drawing/2014/main" id="{60A10957-116E-982C-93CE-6B274FF579D8}"/>
                </a:ext>
              </a:extLst>
            </p:cNvPr>
            <p:cNvSpPr/>
            <p:nvPr/>
          </p:nvSpPr>
          <p:spPr>
            <a:xfrm>
              <a:off x="0" y="0"/>
              <a:ext cx="7077456" cy="6400800"/>
            </a:xfrm>
            <a:custGeom>
              <a:avLst/>
              <a:gdLst/>
              <a:ahLst/>
              <a:cxnLst/>
              <a:rect l="l" t="t" r="r" b="b"/>
              <a:pathLst>
                <a:path w="7077456" h="6400800">
                  <a:moveTo>
                    <a:pt x="0" y="1066800"/>
                  </a:moveTo>
                  <a:cubicBezTo>
                    <a:pt x="0" y="477647"/>
                    <a:pt x="477647" y="0"/>
                    <a:pt x="1066800" y="0"/>
                  </a:cubicBezTo>
                  <a:lnTo>
                    <a:pt x="6010656" y="0"/>
                  </a:lnTo>
                  <a:cubicBezTo>
                    <a:pt x="6599809" y="0"/>
                    <a:pt x="7077456" y="477647"/>
                    <a:pt x="7077456" y="1066800"/>
                  </a:cubicBezTo>
                  <a:lnTo>
                    <a:pt x="7077456" y="5334000"/>
                  </a:lnTo>
                  <a:cubicBezTo>
                    <a:pt x="7077456" y="5923153"/>
                    <a:pt x="6599809" y="6400800"/>
                    <a:pt x="6010656" y="6400800"/>
                  </a:cubicBezTo>
                  <a:lnTo>
                    <a:pt x="1066800" y="6400800"/>
                  </a:lnTo>
                  <a:cubicBezTo>
                    <a:pt x="477647" y="6400800"/>
                    <a:pt x="0" y="5923153"/>
                    <a:pt x="0" y="5334000"/>
                  </a:cubicBezTo>
                  <a:close/>
                </a:path>
              </a:pathLst>
            </a:custGeom>
            <a:solidFill>
              <a:srgbClr val="EBF7F5"/>
            </a:solidFill>
          </p:spPr>
          <p:txBody>
            <a:bodyPr/>
            <a:lstStyle/>
            <a:p>
              <a:endParaRPr lang="en-GB"/>
            </a:p>
          </p:txBody>
        </p:sp>
      </p:grpSp>
      <p:sp>
        <p:nvSpPr>
          <p:cNvPr id="41" name="TextBox 40">
            <a:extLst>
              <a:ext uri="{FF2B5EF4-FFF2-40B4-BE49-F238E27FC236}">
                <a16:creationId xmlns:a16="http://schemas.microsoft.com/office/drawing/2014/main" id="{C4D2CF88-4EBE-DB09-B3A0-3323570F41B7}"/>
              </a:ext>
            </a:extLst>
          </p:cNvPr>
          <p:cNvSpPr txBox="1"/>
          <p:nvPr/>
        </p:nvSpPr>
        <p:spPr>
          <a:xfrm>
            <a:off x="6714262" y="6341026"/>
            <a:ext cx="1873775" cy="830997"/>
          </a:xfrm>
          <a:prstGeom prst="rect">
            <a:avLst/>
          </a:prstGeom>
          <a:noFill/>
        </p:spPr>
        <p:txBody>
          <a:bodyPr wrap="square" rtlCol="0">
            <a:spAutoFit/>
          </a:bodyPr>
          <a:lstStyle/>
          <a:p>
            <a:pPr algn="ctr"/>
            <a:r>
              <a:rPr lang="en-GB" sz="2400" b="1"/>
              <a:t>Friends and Family test</a:t>
            </a:r>
          </a:p>
        </p:txBody>
      </p:sp>
      <p:grpSp>
        <p:nvGrpSpPr>
          <p:cNvPr id="48" name="Group 5">
            <a:extLst>
              <a:ext uri="{FF2B5EF4-FFF2-40B4-BE49-F238E27FC236}">
                <a16:creationId xmlns:a16="http://schemas.microsoft.com/office/drawing/2014/main" id="{092F759D-38E1-969F-19EC-653DC0045CEB}"/>
              </a:ext>
            </a:extLst>
          </p:cNvPr>
          <p:cNvGrpSpPr/>
          <p:nvPr/>
        </p:nvGrpSpPr>
        <p:grpSpPr>
          <a:xfrm>
            <a:off x="3585637" y="6044610"/>
            <a:ext cx="2437901" cy="1503551"/>
            <a:chOff x="4553330" y="-2042434"/>
            <a:chExt cx="7077456" cy="6400800"/>
          </a:xfrm>
        </p:grpSpPr>
        <p:sp>
          <p:nvSpPr>
            <p:cNvPr id="49" name="Freeform 6">
              <a:extLst>
                <a:ext uri="{FF2B5EF4-FFF2-40B4-BE49-F238E27FC236}">
                  <a16:creationId xmlns:a16="http://schemas.microsoft.com/office/drawing/2014/main" id="{C94DBB08-32AF-A94B-FDDA-161404ADE66F}"/>
                </a:ext>
              </a:extLst>
            </p:cNvPr>
            <p:cNvSpPr/>
            <p:nvPr/>
          </p:nvSpPr>
          <p:spPr>
            <a:xfrm>
              <a:off x="4553330" y="-2042434"/>
              <a:ext cx="7077456" cy="6400800"/>
            </a:xfrm>
            <a:custGeom>
              <a:avLst/>
              <a:gdLst/>
              <a:ahLst/>
              <a:cxnLst/>
              <a:rect l="l" t="t" r="r" b="b"/>
              <a:pathLst>
                <a:path w="7077456" h="6400800">
                  <a:moveTo>
                    <a:pt x="0" y="1066800"/>
                  </a:moveTo>
                  <a:cubicBezTo>
                    <a:pt x="0" y="477647"/>
                    <a:pt x="477647" y="0"/>
                    <a:pt x="1066800" y="0"/>
                  </a:cubicBezTo>
                  <a:lnTo>
                    <a:pt x="6010656" y="0"/>
                  </a:lnTo>
                  <a:cubicBezTo>
                    <a:pt x="6599809" y="0"/>
                    <a:pt x="7077456" y="477647"/>
                    <a:pt x="7077456" y="1066800"/>
                  </a:cubicBezTo>
                  <a:lnTo>
                    <a:pt x="7077456" y="5334000"/>
                  </a:lnTo>
                  <a:cubicBezTo>
                    <a:pt x="7077456" y="5923153"/>
                    <a:pt x="6599809" y="6400800"/>
                    <a:pt x="6010656" y="6400800"/>
                  </a:cubicBezTo>
                  <a:lnTo>
                    <a:pt x="1066800" y="6400800"/>
                  </a:lnTo>
                  <a:cubicBezTo>
                    <a:pt x="477647" y="6400800"/>
                    <a:pt x="0" y="5923153"/>
                    <a:pt x="0" y="5334000"/>
                  </a:cubicBezTo>
                  <a:close/>
                </a:path>
              </a:pathLst>
            </a:custGeom>
            <a:solidFill>
              <a:srgbClr val="EBF7F5"/>
            </a:solidFill>
          </p:spPr>
          <p:txBody>
            <a:bodyPr/>
            <a:lstStyle/>
            <a:p>
              <a:endParaRPr lang="en-GB"/>
            </a:p>
          </p:txBody>
        </p:sp>
      </p:grpSp>
      <p:sp>
        <p:nvSpPr>
          <p:cNvPr id="42" name="TextBox 41">
            <a:extLst>
              <a:ext uri="{FF2B5EF4-FFF2-40B4-BE49-F238E27FC236}">
                <a16:creationId xmlns:a16="http://schemas.microsoft.com/office/drawing/2014/main" id="{08DB7FCD-4CB3-DE42-86A7-4DEAFEDFE07B}"/>
              </a:ext>
            </a:extLst>
          </p:cNvPr>
          <p:cNvSpPr txBox="1"/>
          <p:nvPr/>
        </p:nvSpPr>
        <p:spPr>
          <a:xfrm>
            <a:off x="3700231" y="6290672"/>
            <a:ext cx="2093046" cy="1200329"/>
          </a:xfrm>
          <a:prstGeom prst="rect">
            <a:avLst/>
          </a:prstGeom>
          <a:noFill/>
        </p:spPr>
        <p:txBody>
          <a:bodyPr wrap="square" rtlCol="0">
            <a:spAutoFit/>
          </a:bodyPr>
          <a:lstStyle/>
          <a:p>
            <a:pPr algn="ctr"/>
            <a:r>
              <a:rPr lang="en-GB" sz="2400" b="1"/>
              <a:t>Cost per QALY / Net Health Value</a:t>
            </a:r>
          </a:p>
        </p:txBody>
      </p:sp>
      <p:sp>
        <p:nvSpPr>
          <p:cNvPr id="40" name="TextBox 39">
            <a:extLst>
              <a:ext uri="{FF2B5EF4-FFF2-40B4-BE49-F238E27FC236}">
                <a16:creationId xmlns:a16="http://schemas.microsoft.com/office/drawing/2014/main" id="{95409EEA-9970-3FEF-E466-D9951093E45F}"/>
              </a:ext>
            </a:extLst>
          </p:cNvPr>
          <p:cNvSpPr txBox="1"/>
          <p:nvPr/>
        </p:nvSpPr>
        <p:spPr>
          <a:xfrm>
            <a:off x="12347910" y="6339754"/>
            <a:ext cx="2010947" cy="830997"/>
          </a:xfrm>
          <a:prstGeom prst="rect">
            <a:avLst/>
          </a:prstGeom>
          <a:noFill/>
        </p:spPr>
        <p:txBody>
          <a:bodyPr wrap="square" rtlCol="0">
            <a:spAutoFit/>
          </a:bodyPr>
          <a:lstStyle/>
          <a:p>
            <a:pPr algn="ctr"/>
            <a:r>
              <a:rPr lang="en-GB" sz="2400" b="1"/>
              <a:t>BW / Waist circumference</a:t>
            </a:r>
          </a:p>
        </p:txBody>
      </p:sp>
      <p:sp>
        <p:nvSpPr>
          <p:cNvPr id="52" name="TextBox 51">
            <a:extLst>
              <a:ext uri="{FF2B5EF4-FFF2-40B4-BE49-F238E27FC236}">
                <a16:creationId xmlns:a16="http://schemas.microsoft.com/office/drawing/2014/main" id="{9D0E67AC-73B6-102B-4AD4-BC66F44844FA}"/>
              </a:ext>
            </a:extLst>
          </p:cNvPr>
          <p:cNvSpPr txBox="1"/>
          <p:nvPr/>
        </p:nvSpPr>
        <p:spPr>
          <a:xfrm>
            <a:off x="779144" y="3415558"/>
            <a:ext cx="15444082" cy="584775"/>
          </a:xfrm>
          <a:prstGeom prst="rect">
            <a:avLst/>
          </a:prstGeom>
          <a:noFill/>
        </p:spPr>
        <p:txBody>
          <a:bodyPr wrap="square" rtlCol="0">
            <a:spAutoFit/>
          </a:bodyPr>
          <a:lstStyle/>
          <a:p>
            <a:pPr marL="285750" indent="-285750">
              <a:buFont typeface="Wingdings" panose="05000000000000000000" pitchFamily="2" charset="2"/>
              <a:buChar char="Ø"/>
            </a:pPr>
            <a:r>
              <a:rPr lang="en-GB" sz="3200"/>
              <a:t>Consistently use a combination of behavioural, PROMS,PREMS and economic outcomes</a:t>
            </a:r>
          </a:p>
        </p:txBody>
      </p:sp>
      <p:sp>
        <p:nvSpPr>
          <p:cNvPr id="53" name="TextBox 52">
            <a:extLst>
              <a:ext uri="{FF2B5EF4-FFF2-40B4-BE49-F238E27FC236}">
                <a16:creationId xmlns:a16="http://schemas.microsoft.com/office/drawing/2014/main" id="{EFFCA277-C58B-2ADE-647D-CE7402461BA1}"/>
              </a:ext>
            </a:extLst>
          </p:cNvPr>
          <p:cNvSpPr txBox="1"/>
          <p:nvPr/>
        </p:nvSpPr>
        <p:spPr>
          <a:xfrm>
            <a:off x="779144" y="4499476"/>
            <a:ext cx="15753798" cy="584775"/>
          </a:xfrm>
          <a:prstGeom prst="rect">
            <a:avLst/>
          </a:prstGeom>
          <a:noFill/>
        </p:spPr>
        <p:txBody>
          <a:bodyPr wrap="square" rtlCol="0">
            <a:spAutoFit/>
          </a:bodyPr>
          <a:lstStyle/>
          <a:p>
            <a:pPr marL="285750" indent="-285750">
              <a:buFont typeface="Wingdings" panose="05000000000000000000" pitchFamily="2" charset="2"/>
              <a:buChar char="Ø"/>
            </a:pPr>
            <a:r>
              <a:rPr lang="en-GB" sz="3200"/>
              <a:t>Attempt to speak a shared language with primary care colleagues and commissioners</a:t>
            </a:r>
          </a:p>
        </p:txBody>
      </p:sp>
      <p:pic>
        <p:nvPicPr>
          <p:cNvPr id="7" name="Picture 6">
            <a:extLst>
              <a:ext uri="{FF2B5EF4-FFF2-40B4-BE49-F238E27FC236}">
                <a16:creationId xmlns:a16="http://schemas.microsoft.com/office/drawing/2014/main" id="{017063C9-ECFD-A364-7523-D2AF2107573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
        <p:nvSpPr>
          <p:cNvPr id="9" name="Freeform 14">
            <a:extLst>
              <a:ext uri="{FF2B5EF4-FFF2-40B4-BE49-F238E27FC236}">
                <a16:creationId xmlns:a16="http://schemas.microsoft.com/office/drawing/2014/main" id="{142D2EBE-B9CB-C873-76A0-5406283351A7}"/>
              </a:ext>
            </a:extLst>
          </p:cNvPr>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5">
              <a:alphaModFix amt="50000"/>
            </a:blip>
            <a:stretch>
              <a:fillRect/>
            </a:stretch>
          </a:blipFill>
        </p:spPr>
        <p:txBody>
          <a:bodyPr/>
          <a:lstStyle/>
          <a:p>
            <a:endParaRPr lang="en-GB"/>
          </a:p>
        </p:txBody>
      </p:sp>
    </p:spTree>
    <p:extLst>
      <p:ext uri="{BB962C8B-B14F-4D97-AF65-F5344CB8AC3E}">
        <p14:creationId xmlns:p14="http://schemas.microsoft.com/office/powerpoint/2010/main" val="1186432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30384"/>
            <a:ext cx="18287543" cy="356616"/>
            <a:chOff x="0" y="0"/>
            <a:chExt cx="24383390" cy="475488"/>
          </a:xfrm>
        </p:grpSpPr>
        <p:sp>
          <p:nvSpPr>
            <p:cNvPr id="3" name="Freeform 3"/>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p:cNvSpPr txBox="1"/>
          <p:nvPr/>
        </p:nvSpPr>
        <p:spPr>
          <a:xfrm>
            <a:off x="960120" y="1873758"/>
            <a:ext cx="16230600" cy="771525"/>
          </a:xfrm>
          <a:prstGeom prst="rect">
            <a:avLst/>
          </a:prstGeom>
        </p:spPr>
        <p:txBody>
          <a:bodyPr lIns="0" tIns="0" rIns="0" bIns="0" rtlCol="0" anchor="t">
            <a:spAutoFit/>
          </a:bodyPr>
          <a:lstStyle/>
          <a:p>
            <a:pPr algn="l">
              <a:lnSpc>
                <a:spcPts val="5940"/>
              </a:lnSpc>
            </a:pPr>
            <a:r>
              <a:rPr lang="en-US" sz="4950" b="1">
                <a:solidFill>
                  <a:srgbClr val="182D44"/>
                </a:solidFill>
                <a:latin typeface="Trebuchet MS Bold"/>
                <a:ea typeface="Trebuchet MS Bold"/>
                <a:cs typeface="Trebuchet MS Bold"/>
                <a:sym typeface="Trebuchet MS Bold"/>
              </a:rPr>
              <a:t>How we present our data to partners…..</a:t>
            </a:r>
          </a:p>
        </p:txBody>
      </p:sp>
      <p:sp>
        <p:nvSpPr>
          <p:cNvPr id="14" name="Freeform 14"/>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sp>
        <p:nvSpPr>
          <p:cNvPr id="16" name="TextBox 16"/>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18" name="Freeform 19">
            <a:extLst>
              <a:ext uri="{FF2B5EF4-FFF2-40B4-BE49-F238E27FC236}">
                <a16:creationId xmlns:a16="http://schemas.microsoft.com/office/drawing/2014/main" id="{5DFA511F-520D-AF9E-89A0-8AF15F82EA11}"/>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pic>
        <p:nvPicPr>
          <p:cNvPr id="13" name="Picture 12">
            <a:extLst>
              <a:ext uri="{FF2B5EF4-FFF2-40B4-BE49-F238E27FC236}">
                <a16:creationId xmlns:a16="http://schemas.microsoft.com/office/drawing/2014/main" id="{51931561-5961-DE69-93B6-1F383A9C64E1}"/>
              </a:ext>
            </a:extLst>
          </p:cNvPr>
          <p:cNvPicPr>
            <a:picLocks noChangeAspect="1"/>
          </p:cNvPicPr>
          <p:nvPr/>
        </p:nvPicPr>
        <p:blipFill>
          <a:blip r:embed="rId4"/>
          <a:stretch>
            <a:fillRect/>
          </a:stretch>
        </p:blipFill>
        <p:spPr>
          <a:xfrm>
            <a:off x="1097280" y="3554362"/>
            <a:ext cx="7410367" cy="4351413"/>
          </a:xfrm>
          <a:prstGeom prst="rect">
            <a:avLst/>
          </a:prstGeom>
        </p:spPr>
      </p:pic>
      <p:pic>
        <p:nvPicPr>
          <p:cNvPr id="21" name="Picture 20">
            <a:extLst>
              <a:ext uri="{FF2B5EF4-FFF2-40B4-BE49-F238E27FC236}">
                <a16:creationId xmlns:a16="http://schemas.microsoft.com/office/drawing/2014/main" id="{65282F1C-1322-E00E-2EC5-02A18B5D24B7}"/>
              </a:ext>
            </a:extLst>
          </p:cNvPr>
          <p:cNvPicPr>
            <a:picLocks noChangeAspect="1"/>
          </p:cNvPicPr>
          <p:nvPr/>
        </p:nvPicPr>
        <p:blipFill>
          <a:blip r:embed="rId5"/>
          <a:stretch>
            <a:fillRect/>
          </a:stretch>
        </p:blipFill>
        <p:spPr>
          <a:xfrm>
            <a:off x="9461858" y="3436374"/>
            <a:ext cx="7728862" cy="4469401"/>
          </a:xfrm>
          <a:prstGeom prst="rect">
            <a:avLst/>
          </a:prstGeom>
        </p:spPr>
      </p:pic>
      <p:pic>
        <p:nvPicPr>
          <p:cNvPr id="6" name="Picture 5">
            <a:extLst>
              <a:ext uri="{FF2B5EF4-FFF2-40B4-BE49-F238E27FC236}">
                <a16:creationId xmlns:a16="http://schemas.microsoft.com/office/drawing/2014/main" id="{6FB89F4E-6B22-B7D6-52A8-EC325AEC70C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Tree>
    <p:extLst>
      <p:ext uri="{BB962C8B-B14F-4D97-AF65-F5344CB8AC3E}">
        <p14:creationId xmlns:p14="http://schemas.microsoft.com/office/powerpoint/2010/main" val="1090513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4A67DB-9BE0-6AE4-853D-1AF7528DEC1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7A37854D-133C-9B66-7BCB-EF844BEDBB2D}"/>
              </a:ext>
            </a:extLst>
          </p:cNvPr>
          <p:cNvGrpSpPr/>
          <p:nvPr/>
        </p:nvGrpSpPr>
        <p:grpSpPr>
          <a:xfrm>
            <a:off x="0" y="9930384"/>
            <a:ext cx="18287543" cy="356616"/>
            <a:chOff x="0" y="0"/>
            <a:chExt cx="24383390" cy="475488"/>
          </a:xfrm>
        </p:grpSpPr>
        <p:sp>
          <p:nvSpPr>
            <p:cNvPr id="3" name="Freeform 3">
              <a:extLst>
                <a:ext uri="{FF2B5EF4-FFF2-40B4-BE49-F238E27FC236}">
                  <a16:creationId xmlns:a16="http://schemas.microsoft.com/office/drawing/2014/main" id="{778CC987-30D4-71E7-50F0-A943E6E32E25}"/>
                </a:ext>
              </a:extLst>
            </p:cNvPr>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sp>
        <p:nvSpPr>
          <p:cNvPr id="4" name="TextBox 4">
            <a:extLst>
              <a:ext uri="{FF2B5EF4-FFF2-40B4-BE49-F238E27FC236}">
                <a16:creationId xmlns:a16="http://schemas.microsoft.com/office/drawing/2014/main" id="{BCE3C29B-DCC0-CA65-663C-B925C411EE90}"/>
              </a:ext>
            </a:extLst>
          </p:cNvPr>
          <p:cNvSpPr txBox="1"/>
          <p:nvPr/>
        </p:nvSpPr>
        <p:spPr>
          <a:xfrm>
            <a:off x="960120" y="1873758"/>
            <a:ext cx="16230600" cy="771525"/>
          </a:xfrm>
          <a:prstGeom prst="rect">
            <a:avLst/>
          </a:prstGeom>
        </p:spPr>
        <p:txBody>
          <a:bodyPr lIns="0" tIns="0" rIns="0" bIns="0" rtlCol="0" anchor="t">
            <a:spAutoFit/>
          </a:bodyPr>
          <a:lstStyle/>
          <a:p>
            <a:pPr algn="l">
              <a:lnSpc>
                <a:spcPts val="5940"/>
              </a:lnSpc>
            </a:pPr>
            <a:r>
              <a:rPr lang="en-US" sz="4950" b="1">
                <a:solidFill>
                  <a:srgbClr val="182D44"/>
                </a:solidFill>
                <a:latin typeface="Trebuchet MS Bold"/>
                <a:ea typeface="Trebuchet MS Bold"/>
                <a:cs typeface="Trebuchet MS Bold"/>
                <a:sym typeface="Trebuchet MS Bold"/>
              </a:rPr>
              <a:t>What next….</a:t>
            </a:r>
          </a:p>
        </p:txBody>
      </p:sp>
      <p:sp>
        <p:nvSpPr>
          <p:cNvPr id="20" name="TextBox 20">
            <a:extLst>
              <a:ext uri="{FF2B5EF4-FFF2-40B4-BE49-F238E27FC236}">
                <a16:creationId xmlns:a16="http://schemas.microsoft.com/office/drawing/2014/main" id="{71885647-FFC6-8E52-1F88-4C403AB8795E}"/>
              </a:ext>
            </a:extLst>
          </p:cNvPr>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sp>
        <p:nvSpPr>
          <p:cNvPr id="24" name="Freeform 19">
            <a:extLst>
              <a:ext uri="{FF2B5EF4-FFF2-40B4-BE49-F238E27FC236}">
                <a16:creationId xmlns:a16="http://schemas.microsoft.com/office/drawing/2014/main" id="{27C1A2F7-B02A-C5C8-FA28-313C5AF66EFB}"/>
              </a:ext>
            </a:extLst>
          </p:cNvPr>
          <p:cNvSpPr/>
          <p:nvPr/>
        </p:nvSpPr>
        <p:spPr>
          <a:xfrm>
            <a:off x="14212387" y="8394740"/>
            <a:ext cx="3811934" cy="1303673"/>
          </a:xfrm>
          <a:custGeom>
            <a:avLst/>
            <a:gdLst/>
            <a:ahLst/>
            <a:cxnLst/>
            <a:rect l="l" t="t" r="r" b="b"/>
            <a:pathLst>
              <a:path w="6436168" h="2038120">
                <a:moveTo>
                  <a:pt x="0" y="0"/>
                </a:moveTo>
                <a:lnTo>
                  <a:pt x="6436168" y="0"/>
                </a:lnTo>
                <a:lnTo>
                  <a:pt x="6436168" y="2038120"/>
                </a:lnTo>
                <a:lnTo>
                  <a:pt x="0" y="2038120"/>
                </a:lnTo>
                <a:lnTo>
                  <a:pt x="0" y="0"/>
                </a:lnTo>
                <a:close/>
              </a:path>
            </a:pathLst>
          </a:custGeom>
          <a:blipFill>
            <a:blip r:embed="rId3"/>
            <a:stretch>
              <a:fillRect/>
            </a:stretch>
          </a:blipFill>
        </p:spPr>
        <p:txBody>
          <a:bodyPr/>
          <a:lstStyle/>
          <a:p>
            <a:endParaRPr lang="en-GB"/>
          </a:p>
        </p:txBody>
      </p:sp>
      <p:sp>
        <p:nvSpPr>
          <p:cNvPr id="5" name="TextBox 4">
            <a:extLst>
              <a:ext uri="{FF2B5EF4-FFF2-40B4-BE49-F238E27FC236}">
                <a16:creationId xmlns:a16="http://schemas.microsoft.com/office/drawing/2014/main" id="{36D39941-1417-A5A6-E4FD-BCB711A00240}"/>
              </a:ext>
            </a:extLst>
          </p:cNvPr>
          <p:cNvSpPr txBox="1"/>
          <p:nvPr/>
        </p:nvSpPr>
        <p:spPr>
          <a:xfrm>
            <a:off x="811160" y="3689419"/>
            <a:ext cx="15869265" cy="1077218"/>
          </a:xfrm>
          <a:prstGeom prst="rect">
            <a:avLst/>
          </a:prstGeom>
          <a:noFill/>
        </p:spPr>
        <p:txBody>
          <a:bodyPr wrap="square" rtlCol="0">
            <a:spAutoFit/>
          </a:bodyPr>
          <a:lstStyle/>
          <a:p>
            <a:pPr marL="285750" indent="-285750">
              <a:buFont typeface="Wingdings" panose="05000000000000000000" pitchFamily="2" charset="2"/>
              <a:buChar char="Ø"/>
            </a:pPr>
            <a:r>
              <a:rPr lang="en-GB" sz="3200"/>
              <a:t>Continue to advocate for movement on prescription using health outcomes and value for money to frame conversation </a:t>
            </a:r>
          </a:p>
        </p:txBody>
      </p:sp>
      <p:sp>
        <p:nvSpPr>
          <p:cNvPr id="7" name="TextBox 6">
            <a:extLst>
              <a:ext uri="{FF2B5EF4-FFF2-40B4-BE49-F238E27FC236}">
                <a16:creationId xmlns:a16="http://schemas.microsoft.com/office/drawing/2014/main" id="{7007B66E-78C1-3B13-6B43-59CB6395E971}"/>
              </a:ext>
            </a:extLst>
          </p:cNvPr>
          <p:cNvSpPr txBox="1"/>
          <p:nvPr/>
        </p:nvSpPr>
        <p:spPr>
          <a:xfrm>
            <a:off x="811160" y="5436233"/>
            <a:ext cx="16090491" cy="1077218"/>
          </a:xfrm>
          <a:prstGeom prst="rect">
            <a:avLst/>
          </a:prstGeom>
          <a:noFill/>
        </p:spPr>
        <p:txBody>
          <a:bodyPr wrap="square" rtlCol="0">
            <a:spAutoFit/>
          </a:bodyPr>
          <a:lstStyle/>
          <a:p>
            <a:pPr marL="285750" indent="-285750">
              <a:buFont typeface="Wingdings" panose="05000000000000000000" pitchFamily="2" charset="2"/>
              <a:buChar char="Ø"/>
            </a:pPr>
            <a:r>
              <a:rPr lang="en-GB" sz="3200"/>
              <a:t>Expand use of health system tech services – digital nudge offer, evaluate impact against health utilisation</a:t>
            </a:r>
          </a:p>
        </p:txBody>
      </p:sp>
      <p:pic>
        <p:nvPicPr>
          <p:cNvPr id="8" name="Picture 7">
            <a:extLst>
              <a:ext uri="{FF2B5EF4-FFF2-40B4-BE49-F238E27FC236}">
                <a16:creationId xmlns:a16="http://schemas.microsoft.com/office/drawing/2014/main" id="{A516CE0D-3FFA-8C48-5BD7-99180E3AB2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0120" y="607346"/>
            <a:ext cx="2187917" cy="624674"/>
          </a:xfrm>
          <a:prstGeom prst="rect">
            <a:avLst/>
          </a:prstGeom>
        </p:spPr>
      </p:pic>
      <p:sp>
        <p:nvSpPr>
          <p:cNvPr id="10" name="Freeform 14">
            <a:extLst>
              <a:ext uri="{FF2B5EF4-FFF2-40B4-BE49-F238E27FC236}">
                <a16:creationId xmlns:a16="http://schemas.microsoft.com/office/drawing/2014/main" id="{967892F4-976B-CF64-AB86-169B57C17512}"/>
              </a:ext>
            </a:extLst>
          </p:cNvPr>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5">
              <a:alphaModFix amt="50000"/>
            </a:blip>
            <a:stretch>
              <a:fillRect/>
            </a:stretch>
          </a:blipFill>
        </p:spPr>
        <p:txBody>
          <a:bodyPr/>
          <a:lstStyle/>
          <a:p>
            <a:endParaRPr lang="en-GB"/>
          </a:p>
        </p:txBody>
      </p:sp>
    </p:spTree>
    <p:extLst>
      <p:ext uri="{BB962C8B-B14F-4D97-AF65-F5344CB8AC3E}">
        <p14:creationId xmlns:p14="http://schemas.microsoft.com/office/powerpoint/2010/main" val="1015431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7">
            <a:extLst>
              <a:ext uri="{FF2B5EF4-FFF2-40B4-BE49-F238E27FC236}">
                <a16:creationId xmlns:a16="http://schemas.microsoft.com/office/drawing/2014/main" id="{F874CA22-9E72-7AB7-5854-E0271C5AF7EF}"/>
              </a:ext>
            </a:extLst>
          </p:cNvPr>
          <p:cNvSpPr/>
          <p:nvPr/>
        </p:nvSpPr>
        <p:spPr>
          <a:xfrm>
            <a:off x="10398433" y="-407021"/>
            <a:ext cx="8307694" cy="5487007"/>
          </a:xfrm>
          <a:custGeom>
            <a:avLst/>
            <a:gdLst/>
            <a:ahLst/>
            <a:cxnLst/>
            <a:rect l="l" t="t" r="r" b="b"/>
            <a:pathLst>
              <a:path w="8307694" h="5487007">
                <a:moveTo>
                  <a:pt x="0" y="0"/>
                </a:moveTo>
                <a:lnTo>
                  <a:pt x="8307694" y="0"/>
                </a:lnTo>
                <a:lnTo>
                  <a:pt x="8307694" y="5487007"/>
                </a:lnTo>
                <a:lnTo>
                  <a:pt x="0" y="5487007"/>
                </a:lnTo>
                <a:lnTo>
                  <a:pt x="0" y="0"/>
                </a:lnTo>
                <a:close/>
              </a:path>
            </a:pathLst>
          </a:custGeom>
          <a:blipFill>
            <a:blip r:embed="rId2">
              <a:alphaModFix amt="50000"/>
            </a:blip>
            <a:stretch>
              <a:fillRect/>
            </a:stretch>
          </a:blipFill>
        </p:spPr>
        <p:txBody>
          <a:bodyPr/>
          <a:lstStyle/>
          <a:p>
            <a:endParaRPr lang="en-GB"/>
          </a:p>
        </p:txBody>
      </p:sp>
      <p:grpSp>
        <p:nvGrpSpPr>
          <p:cNvPr id="29" name="Group 29"/>
          <p:cNvGrpSpPr/>
          <p:nvPr/>
        </p:nvGrpSpPr>
        <p:grpSpPr>
          <a:xfrm>
            <a:off x="12419534" y="1973377"/>
            <a:ext cx="5010255" cy="6794725"/>
            <a:chOff x="0" y="0"/>
            <a:chExt cx="6680340" cy="9059634"/>
          </a:xfrm>
        </p:grpSpPr>
        <p:sp>
          <p:nvSpPr>
            <p:cNvPr id="30" name="Freeform 30"/>
            <p:cNvSpPr/>
            <p:nvPr/>
          </p:nvSpPr>
          <p:spPr>
            <a:xfrm>
              <a:off x="0" y="0"/>
              <a:ext cx="6680327" cy="9059672"/>
            </a:xfrm>
            <a:custGeom>
              <a:avLst/>
              <a:gdLst/>
              <a:ahLst/>
              <a:cxnLst/>
              <a:rect l="l" t="t" r="r" b="b"/>
              <a:pathLst>
                <a:path w="6680327" h="9059672">
                  <a:moveTo>
                    <a:pt x="0" y="1113409"/>
                  </a:moveTo>
                  <a:cubicBezTo>
                    <a:pt x="0" y="498475"/>
                    <a:pt x="498475" y="0"/>
                    <a:pt x="1113409" y="0"/>
                  </a:cubicBezTo>
                  <a:lnTo>
                    <a:pt x="5566918" y="0"/>
                  </a:lnTo>
                  <a:cubicBezTo>
                    <a:pt x="6181852" y="0"/>
                    <a:pt x="6680327" y="498475"/>
                    <a:pt x="6680327" y="1113409"/>
                  </a:cubicBezTo>
                  <a:lnTo>
                    <a:pt x="6680327" y="7946263"/>
                  </a:lnTo>
                  <a:cubicBezTo>
                    <a:pt x="6680327" y="8561197"/>
                    <a:pt x="6181852" y="9059672"/>
                    <a:pt x="5566918" y="9059672"/>
                  </a:cubicBezTo>
                  <a:lnTo>
                    <a:pt x="1113409" y="9059672"/>
                  </a:lnTo>
                  <a:cubicBezTo>
                    <a:pt x="498475" y="9059672"/>
                    <a:pt x="0" y="8561197"/>
                    <a:pt x="0" y="7946263"/>
                  </a:cubicBezTo>
                  <a:close/>
                </a:path>
              </a:pathLst>
            </a:custGeom>
            <a:solidFill>
              <a:srgbClr val="DDF5F4"/>
            </a:solidFill>
          </p:spPr>
          <p:txBody>
            <a:bodyPr/>
            <a:lstStyle/>
            <a:p>
              <a:endParaRPr lang="en-GB"/>
            </a:p>
          </p:txBody>
        </p:sp>
      </p:grpSp>
      <p:sp>
        <p:nvSpPr>
          <p:cNvPr id="3" name="TextBox 3"/>
          <p:cNvSpPr txBox="1"/>
          <p:nvPr/>
        </p:nvSpPr>
        <p:spPr>
          <a:xfrm>
            <a:off x="892235" y="1188901"/>
            <a:ext cx="10981382" cy="790575"/>
          </a:xfrm>
          <a:prstGeom prst="rect">
            <a:avLst/>
          </a:prstGeom>
        </p:spPr>
        <p:txBody>
          <a:bodyPr lIns="0" tIns="0" rIns="0" bIns="0" rtlCol="0" anchor="t">
            <a:spAutoFit/>
          </a:bodyPr>
          <a:lstStyle/>
          <a:p>
            <a:pPr algn="l">
              <a:lnSpc>
                <a:spcPts val="6124"/>
              </a:lnSpc>
            </a:pPr>
            <a:r>
              <a:rPr lang="en-US" sz="5103" b="1">
                <a:solidFill>
                  <a:srgbClr val="192E46"/>
                </a:solidFill>
                <a:latin typeface="Trebuchet MS Bold"/>
                <a:ea typeface="Trebuchet MS Bold"/>
                <a:cs typeface="Trebuchet MS Bold"/>
                <a:sym typeface="Trebuchet MS Bold"/>
              </a:rPr>
              <a:t>Keep the momentum going</a:t>
            </a:r>
          </a:p>
        </p:txBody>
      </p:sp>
      <p:sp>
        <p:nvSpPr>
          <p:cNvPr id="12" name="TextBox 12"/>
          <p:cNvSpPr txBox="1"/>
          <p:nvPr/>
        </p:nvSpPr>
        <p:spPr>
          <a:xfrm>
            <a:off x="12814436" y="3554564"/>
            <a:ext cx="3840310" cy="884858"/>
          </a:xfrm>
          <a:prstGeom prst="rect">
            <a:avLst/>
          </a:prstGeom>
        </p:spPr>
        <p:txBody>
          <a:bodyPr wrap="square" lIns="0" tIns="0" rIns="0" bIns="0" rtlCol="0" anchor="t">
            <a:spAutoFit/>
          </a:bodyPr>
          <a:lstStyle/>
          <a:p>
            <a:pPr algn="l">
              <a:lnSpc>
                <a:spcPts val="2341"/>
              </a:lnSpc>
            </a:pPr>
            <a:r>
              <a:rPr lang="en-US" sz="2400">
                <a:solidFill>
                  <a:srgbClr val="192E46"/>
                </a:solidFill>
                <a:latin typeface="Trebuchet MS"/>
                <a:ea typeface="Trebuchet MS"/>
                <a:cs typeface="Trebuchet MS"/>
                <a:sym typeface="Trebuchet MS"/>
              </a:rPr>
              <a:t>Discover future Movement on Prescription and NASP webinars and events.</a:t>
            </a:r>
          </a:p>
        </p:txBody>
      </p:sp>
      <p:grpSp>
        <p:nvGrpSpPr>
          <p:cNvPr id="13" name="Group 13"/>
          <p:cNvGrpSpPr/>
          <p:nvPr/>
        </p:nvGrpSpPr>
        <p:grpSpPr>
          <a:xfrm>
            <a:off x="533400" y="2770028"/>
            <a:ext cx="5105316" cy="5038328"/>
            <a:chOff x="0" y="0"/>
            <a:chExt cx="4612183" cy="5710314"/>
          </a:xfrm>
        </p:grpSpPr>
        <p:sp>
          <p:nvSpPr>
            <p:cNvPr id="14" name="Freeform 14"/>
            <p:cNvSpPr/>
            <p:nvPr/>
          </p:nvSpPr>
          <p:spPr>
            <a:xfrm>
              <a:off x="0" y="0"/>
              <a:ext cx="4612259" cy="5710301"/>
            </a:xfrm>
            <a:custGeom>
              <a:avLst/>
              <a:gdLst/>
              <a:ahLst/>
              <a:cxnLst/>
              <a:rect l="l" t="t" r="r" b="b"/>
              <a:pathLst>
                <a:path w="4612259" h="5710301">
                  <a:moveTo>
                    <a:pt x="0" y="768731"/>
                  </a:moveTo>
                  <a:cubicBezTo>
                    <a:pt x="0" y="344170"/>
                    <a:pt x="344170" y="0"/>
                    <a:pt x="768731" y="0"/>
                  </a:cubicBezTo>
                  <a:lnTo>
                    <a:pt x="3843528" y="0"/>
                  </a:lnTo>
                  <a:cubicBezTo>
                    <a:pt x="4268089" y="0"/>
                    <a:pt x="4612259" y="344170"/>
                    <a:pt x="4612259" y="768731"/>
                  </a:cubicBezTo>
                  <a:lnTo>
                    <a:pt x="4612259" y="4941570"/>
                  </a:lnTo>
                  <a:cubicBezTo>
                    <a:pt x="4612259" y="5366131"/>
                    <a:pt x="4268089" y="5710301"/>
                    <a:pt x="3843528" y="5710301"/>
                  </a:cubicBezTo>
                  <a:lnTo>
                    <a:pt x="768731" y="5710301"/>
                  </a:lnTo>
                  <a:cubicBezTo>
                    <a:pt x="344170" y="5710301"/>
                    <a:pt x="0" y="5366131"/>
                    <a:pt x="0" y="4941570"/>
                  </a:cubicBezTo>
                  <a:close/>
                </a:path>
              </a:pathLst>
            </a:custGeom>
            <a:solidFill>
              <a:srgbClr val="F3F9F9"/>
            </a:solidFill>
          </p:spPr>
          <p:txBody>
            <a:bodyPr/>
            <a:lstStyle/>
            <a:p>
              <a:endParaRPr lang="en-GB"/>
            </a:p>
          </p:txBody>
        </p:sp>
      </p:grpSp>
      <p:sp>
        <p:nvSpPr>
          <p:cNvPr id="19" name="TextBox 19"/>
          <p:cNvSpPr txBox="1"/>
          <p:nvPr/>
        </p:nvSpPr>
        <p:spPr>
          <a:xfrm>
            <a:off x="938590" y="3994433"/>
            <a:ext cx="4700210" cy="880754"/>
          </a:xfrm>
          <a:prstGeom prst="rect">
            <a:avLst/>
          </a:prstGeom>
        </p:spPr>
        <p:txBody>
          <a:bodyPr wrap="square" lIns="0" tIns="0" rIns="0" bIns="0" rtlCol="0" anchor="t">
            <a:spAutoFit/>
          </a:bodyPr>
          <a:lstStyle/>
          <a:p>
            <a:pPr>
              <a:lnSpc>
                <a:spcPts val="3422"/>
              </a:lnSpc>
            </a:pPr>
            <a:r>
              <a:rPr lang="en-US" sz="4000" b="1">
                <a:solidFill>
                  <a:srgbClr val="192E46"/>
                </a:solidFill>
                <a:latin typeface="Trebuchet MS Bold"/>
                <a:ea typeface="Trebuchet MS Bold"/>
                <a:cs typeface="Trebuchet MS Bold"/>
              </a:rPr>
              <a:t>Contribute a Case Study</a:t>
            </a:r>
          </a:p>
        </p:txBody>
      </p:sp>
      <p:sp>
        <p:nvSpPr>
          <p:cNvPr id="20" name="TextBox 20"/>
          <p:cNvSpPr txBox="1"/>
          <p:nvPr/>
        </p:nvSpPr>
        <p:spPr>
          <a:xfrm>
            <a:off x="858660" y="5676953"/>
            <a:ext cx="4254421" cy="1483483"/>
          </a:xfrm>
          <a:prstGeom prst="rect">
            <a:avLst/>
          </a:prstGeom>
        </p:spPr>
        <p:txBody>
          <a:bodyPr lIns="0" tIns="0" rIns="0" bIns="0" rtlCol="0" anchor="t">
            <a:spAutoFit/>
          </a:bodyPr>
          <a:lstStyle/>
          <a:p>
            <a:pPr>
              <a:lnSpc>
                <a:spcPts val="2341"/>
              </a:lnSpc>
            </a:pPr>
            <a:r>
              <a:rPr lang="en-US" sz="2800">
                <a:solidFill>
                  <a:srgbClr val="192E46"/>
                </a:solidFill>
                <a:latin typeface="Trebuchet MS"/>
                <a:ea typeface="+mn-lt"/>
                <a:cs typeface="+mn-lt"/>
              </a:rPr>
              <a:t>Help us showcase how social prescribing is connecting people with movement opportunities</a:t>
            </a:r>
            <a:endParaRPr lang="en-US" sz="2800">
              <a:solidFill>
                <a:srgbClr val="192E46"/>
              </a:solidFill>
              <a:latin typeface="Trebuchet MS"/>
              <a:ea typeface="Trebuchet MS"/>
              <a:cs typeface="Trebuchet MS"/>
            </a:endParaRPr>
          </a:p>
          <a:p>
            <a:pPr>
              <a:lnSpc>
                <a:spcPts val="2341"/>
              </a:lnSpc>
            </a:pPr>
            <a:endParaRPr lang="en-US" sz="2800">
              <a:solidFill>
                <a:srgbClr val="192E46"/>
              </a:solidFill>
              <a:latin typeface="Trebuchet MS"/>
              <a:ea typeface="Trebuchet MS"/>
              <a:cs typeface="Trebuchet MS"/>
            </a:endParaRPr>
          </a:p>
        </p:txBody>
      </p:sp>
      <p:grpSp>
        <p:nvGrpSpPr>
          <p:cNvPr id="54" name="Group 53">
            <a:extLst>
              <a:ext uri="{FF2B5EF4-FFF2-40B4-BE49-F238E27FC236}">
                <a16:creationId xmlns:a16="http://schemas.microsoft.com/office/drawing/2014/main" id="{CC838816-C400-089D-17B7-9455148CA7B9}"/>
              </a:ext>
            </a:extLst>
          </p:cNvPr>
          <p:cNvGrpSpPr/>
          <p:nvPr/>
        </p:nvGrpSpPr>
        <p:grpSpPr>
          <a:xfrm>
            <a:off x="6442062" y="2801077"/>
            <a:ext cx="5010245" cy="5007267"/>
            <a:chOff x="8359578" y="3500314"/>
            <a:chExt cx="3459137" cy="4282735"/>
          </a:xfrm>
        </p:grpSpPr>
        <p:grpSp>
          <p:nvGrpSpPr>
            <p:cNvPr id="21" name="Group 21"/>
            <p:cNvGrpSpPr/>
            <p:nvPr/>
          </p:nvGrpSpPr>
          <p:grpSpPr>
            <a:xfrm>
              <a:off x="8359578" y="3500314"/>
              <a:ext cx="3459137" cy="4282735"/>
              <a:chOff x="0" y="0"/>
              <a:chExt cx="4612183" cy="5710314"/>
            </a:xfrm>
          </p:grpSpPr>
          <p:sp>
            <p:nvSpPr>
              <p:cNvPr id="22" name="Freeform 22"/>
              <p:cNvSpPr/>
              <p:nvPr/>
            </p:nvSpPr>
            <p:spPr>
              <a:xfrm>
                <a:off x="0" y="0"/>
                <a:ext cx="4612259" cy="5710301"/>
              </a:xfrm>
              <a:custGeom>
                <a:avLst/>
                <a:gdLst/>
                <a:ahLst/>
                <a:cxnLst/>
                <a:rect l="l" t="t" r="r" b="b"/>
                <a:pathLst>
                  <a:path w="4612259" h="5710301">
                    <a:moveTo>
                      <a:pt x="0" y="768731"/>
                    </a:moveTo>
                    <a:cubicBezTo>
                      <a:pt x="0" y="344170"/>
                      <a:pt x="344170" y="0"/>
                      <a:pt x="768731" y="0"/>
                    </a:cubicBezTo>
                    <a:lnTo>
                      <a:pt x="3843528" y="0"/>
                    </a:lnTo>
                    <a:cubicBezTo>
                      <a:pt x="4268089" y="0"/>
                      <a:pt x="4612259" y="344170"/>
                      <a:pt x="4612259" y="768731"/>
                    </a:cubicBezTo>
                    <a:lnTo>
                      <a:pt x="4612259" y="4941570"/>
                    </a:lnTo>
                    <a:cubicBezTo>
                      <a:pt x="4612259" y="5366131"/>
                      <a:pt x="4268089" y="5710301"/>
                      <a:pt x="3843528" y="5710301"/>
                    </a:cubicBezTo>
                    <a:lnTo>
                      <a:pt x="768731" y="5710301"/>
                    </a:lnTo>
                    <a:cubicBezTo>
                      <a:pt x="344170" y="5710301"/>
                      <a:pt x="0" y="5366131"/>
                      <a:pt x="0" y="4941570"/>
                    </a:cubicBezTo>
                    <a:close/>
                  </a:path>
                </a:pathLst>
              </a:custGeom>
              <a:solidFill>
                <a:srgbClr val="F3F9F9"/>
              </a:solidFill>
            </p:spPr>
            <p:txBody>
              <a:bodyPr/>
              <a:lstStyle/>
              <a:p>
                <a:endParaRPr lang="en-GB"/>
              </a:p>
            </p:txBody>
          </p:sp>
        </p:grpSp>
        <p:sp>
          <p:nvSpPr>
            <p:cNvPr id="25" name="TextBox 25"/>
            <p:cNvSpPr txBox="1"/>
            <p:nvPr/>
          </p:nvSpPr>
          <p:spPr>
            <a:xfrm>
              <a:off x="8634108" y="3810705"/>
              <a:ext cx="1372676" cy="319291"/>
            </a:xfrm>
            <a:prstGeom prst="rect">
              <a:avLst/>
            </a:prstGeom>
          </p:spPr>
          <p:txBody>
            <a:bodyPr lIns="0" tIns="0" rIns="0" bIns="0" rtlCol="0" anchor="t">
              <a:spAutoFit/>
            </a:bodyPr>
            <a:lstStyle/>
            <a:p>
              <a:pPr algn="l">
                <a:lnSpc>
                  <a:spcPts val="3062"/>
                </a:lnSpc>
              </a:pPr>
              <a:endParaRPr lang="en-US" sz="2550" b="1">
                <a:solidFill>
                  <a:srgbClr val="008B92"/>
                </a:solidFill>
                <a:latin typeface="Trebuchet MS Bold"/>
                <a:ea typeface="Trebuchet MS Bold"/>
                <a:cs typeface="Trebuchet MS Bold"/>
              </a:endParaRPr>
            </a:p>
          </p:txBody>
        </p:sp>
        <p:sp>
          <p:nvSpPr>
            <p:cNvPr id="26" name="TextBox 26"/>
            <p:cNvSpPr txBox="1"/>
            <p:nvPr/>
          </p:nvSpPr>
          <p:spPr>
            <a:xfrm>
              <a:off x="8634108" y="4424210"/>
              <a:ext cx="2882608" cy="208510"/>
            </a:xfrm>
            <a:prstGeom prst="rect">
              <a:avLst/>
            </a:prstGeom>
          </p:spPr>
          <p:txBody>
            <a:bodyPr lIns="0" tIns="0" rIns="0" bIns="0" rtlCol="0" anchor="t">
              <a:spAutoFit/>
            </a:bodyPr>
            <a:lstStyle/>
            <a:p>
              <a:pPr algn="l">
                <a:lnSpc>
                  <a:spcPts val="1801"/>
                </a:lnSpc>
              </a:pPr>
              <a:endParaRPr lang="en-US" sz="2400" b="1">
                <a:solidFill>
                  <a:srgbClr val="008B92"/>
                </a:solidFill>
                <a:latin typeface="Trebuchet MS Bold"/>
                <a:ea typeface="Trebuchet MS Bold"/>
                <a:cs typeface="Trebuchet MS Bold"/>
              </a:endParaRPr>
            </a:p>
          </p:txBody>
        </p:sp>
        <p:sp>
          <p:nvSpPr>
            <p:cNvPr id="27" name="TextBox 27"/>
            <p:cNvSpPr txBox="1"/>
            <p:nvPr/>
          </p:nvSpPr>
          <p:spPr>
            <a:xfrm>
              <a:off x="8610826" y="4516437"/>
              <a:ext cx="2951245" cy="380385"/>
            </a:xfrm>
            <a:prstGeom prst="rect">
              <a:avLst/>
            </a:prstGeom>
          </p:spPr>
          <p:txBody>
            <a:bodyPr lIns="0" tIns="0" rIns="0" bIns="0" rtlCol="0" anchor="t">
              <a:spAutoFit/>
            </a:bodyPr>
            <a:lstStyle/>
            <a:p>
              <a:pPr algn="l">
                <a:lnSpc>
                  <a:spcPts val="3422"/>
                </a:lnSpc>
              </a:pPr>
              <a:r>
                <a:rPr lang="en-US" sz="4000" b="1">
                  <a:solidFill>
                    <a:srgbClr val="192E46"/>
                  </a:solidFill>
                  <a:latin typeface="Trebuchet MS Bold"/>
                  <a:ea typeface="Trebuchet MS Bold"/>
                  <a:cs typeface="Trebuchet MS Bold"/>
                  <a:sym typeface="Trebuchet MS Bold"/>
                </a:rPr>
                <a:t>Today’s resources</a:t>
              </a:r>
            </a:p>
          </p:txBody>
        </p:sp>
        <p:sp>
          <p:nvSpPr>
            <p:cNvPr id="28" name="TextBox 28"/>
            <p:cNvSpPr txBox="1"/>
            <p:nvPr/>
          </p:nvSpPr>
          <p:spPr>
            <a:xfrm>
              <a:off x="8703323" y="5959663"/>
              <a:ext cx="2606922" cy="764281"/>
            </a:xfrm>
            <a:prstGeom prst="rect">
              <a:avLst/>
            </a:prstGeom>
          </p:spPr>
          <p:txBody>
            <a:bodyPr wrap="square" lIns="0" tIns="0" rIns="0" bIns="0" rtlCol="0" anchor="t">
              <a:spAutoFit/>
            </a:bodyPr>
            <a:lstStyle/>
            <a:p>
              <a:pPr algn="l">
                <a:lnSpc>
                  <a:spcPts val="2341"/>
                </a:lnSpc>
              </a:pPr>
              <a:r>
                <a:rPr lang="en-US" sz="2800">
                  <a:solidFill>
                    <a:srgbClr val="192E46"/>
                  </a:solidFill>
                  <a:latin typeface="Trebuchet MS"/>
                  <a:ea typeface="Trebuchet MS"/>
                  <a:cs typeface="Trebuchet MS"/>
                  <a:sym typeface="Trebuchet MS"/>
                </a:rPr>
                <a:t>A webinar summary, slides and recording will be shared soon.</a:t>
              </a:r>
            </a:p>
          </p:txBody>
        </p:sp>
      </p:grpSp>
      <p:sp>
        <p:nvSpPr>
          <p:cNvPr id="31" name="TextBox 31"/>
          <p:cNvSpPr txBox="1"/>
          <p:nvPr/>
        </p:nvSpPr>
        <p:spPr>
          <a:xfrm>
            <a:off x="12848214" y="2429627"/>
            <a:ext cx="3534785" cy="1025922"/>
          </a:xfrm>
          <a:prstGeom prst="rect">
            <a:avLst/>
          </a:prstGeom>
        </p:spPr>
        <p:txBody>
          <a:bodyPr wrap="square" lIns="0" tIns="0" rIns="0" bIns="0" rtlCol="0" anchor="t">
            <a:spAutoFit/>
          </a:bodyPr>
          <a:lstStyle/>
          <a:p>
            <a:pPr algn="l">
              <a:lnSpc>
                <a:spcPts val="3963"/>
              </a:lnSpc>
            </a:pPr>
            <a:r>
              <a:rPr lang="en-US" sz="4000" b="1">
                <a:solidFill>
                  <a:srgbClr val="192E46"/>
                </a:solidFill>
                <a:latin typeface="Trebuchet MS Bold"/>
                <a:ea typeface="Trebuchet MS Bold"/>
                <a:cs typeface="Trebuchet MS Bold"/>
                <a:sym typeface="Trebuchet MS Bold"/>
              </a:rPr>
              <a:t>Stay connected</a:t>
            </a:r>
          </a:p>
        </p:txBody>
      </p:sp>
      <p:grpSp>
        <p:nvGrpSpPr>
          <p:cNvPr id="33" name="Group 33"/>
          <p:cNvGrpSpPr/>
          <p:nvPr/>
        </p:nvGrpSpPr>
        <p:grpSpPr>
          <a:xfrm>
            <a:off x="13071548" y="4592836"/>
            <a:ext cx="3706216" cy="3706216"/>
            <a:chOff x="0" y="0"/>
            <a:chExt cx="4941621" cy="4941621"/>
          </a:xfrm>
        </p:grpSpPr>
        <p:sp>
          <p:nvSpPr>
            <p:cNvPr id="34" name="Freeform 34"/>
            <p:cNvSpPr/>
            <p:nvPr/>
          </p:nvSpPr>
          <p:spPr>
            <a:xfrm>
              <a:off x="0" y="0"/>
              <a:ext cx="4941570" cy="4941570"/>
            </a:xfrm>
            <a:custGeom>
              <a:avLst/>
              <a:gdLst/>
              <a:ahLst/>
              <a:cxnLst/>
              <a:rect l="l" t="t" r="r" b="b"/>
              <a:pathLst>
                <a:path w="4941570" h="4941570">
                  <a:moveTo>
                    <a:pt x="0" y="823595"/>
                  </a:moveTo>
                  <a:cubicBezTo>
                    <a:pt x="0" y="368808"/>
                    <a:pt x="368808" y="0"/>
                    <a:pt x="823595" y="0"/>
                  </a:cubicBezTo>
                  <a:lnTo>
                    <a:pt x="4117975" y="0"/>
                  </a:lnTo>
                  <a:cubicBezTo>
                    <a:pt x="4572889" y="0"/>
                    <a:pt x="4941570" y="368808"/>
                    <a:pt x="4941570" y="823595"/>
                  </a:cubicBezTo>
                  <a:lnTo>
                    <a:pt x="4941570" y="4117975"/>
                  </a:lnTo>
                  <a:cubicBezTo>
                    <a:pt x="4941570" y="4572889"/>
                    <a:pt x="4572762" y="4941570"/>
                    <a:pt x="4117975" y="4941570"/>
                  </a:cubicBezTo>
                  <a:lnTo>
                    <a:pt x="823595" y="4941570"/>
                  </a:lnTo>
                  <a:cubicBezTo>
                    <a:pt x="368808" y="4941570"/>
                    <a:pt x="0" y="4572889"/>
                    <a:pt x="0" y="4117975"/>
                  </a:cubicBezTo>
                  <a:close/>
                </a:path>
              </a:pathLst>
            </a:custGeom>
            <a:solidFill>
              <a:srgbClr val="FFFFFF"/>
            </a:solidFill>
          </p:spPr>
          <p:txBody>
            <a:bodyPr/>
            <a:lstStyle/>
            <a:p>
              <a:endParaRPr lang="en-GB"/>
            </a:p>
          </p:txBody>
        </p:sp>
      </p:grpSp>
      <p:grpSp>
        <p:nvGrpSpPr>
          <p:cNvPr id="38" name="Group 38"/>
          <p:cNvGrpSpPr/>
          <p:nvPr/>
        </p:nvGrpSpPr>
        <p:grpSpPr>
          <a:xfrm>
            <a:off x="858211" y="8411122"/>
            <a:ext cx="10926470" cy="960872"/>
            <a:chOff x="0" y="0"/>
            <a:chExt cx="14568627" cy="1281163"/>
          </a:xfrm>
        </p:grpSpPr>
        <p:sp>
          <p:nvSpPr>
            <p:cNvPr id="39" name="Freeform 39"/>
            <p:cNvSpPr/>
            <p:nvPr/>
          </p:nvSpPr>
          <p:spPr>
            <a:xfrm>
              <a:off x="0" y="0"/>
              <a:ext cx="14568551" cy="1281176"/>
            </a:xfrm>
            <a:prstGeom prst="homePlate">
              <a:avLst/>
            </a:prstGeom>
            <a:solidFill>
              <a:srgbClr val="192E46"/>
            </a:solidFill>
          </p:spPr>
          <p:txBody>
            <a:bodyPr/>
            <a:lstStyle/>
            <a:p>
              <a:endParaRPr lang="en-GB"/>
            </a:p>
          </p:txBody>
        </p:sp>
      </p:grpSp>
      <p:sp>
        <p:nvSpPr>
          <p:cNvPr id="40" name="TextBox 40"/>
          <p:cNvSpPr txBox="1"/>
          <p:nvPr/>
        </p:nvSpPr>
        <p:spPr>
          <a:xfrm>
            <a:off x="1249128" y="8724871"/>
            <a:ext cx="10295039" cy="333375"/>
          </a:xfrm>
          <a:prstGeom prst="rect">
            <a:avLst/>
          </a:prstGeom>
        </p:spPr>
        <p:txBody>
          <a:bodyPr lIns="0" tIns="0" rIns="0" bIns="0" rtlCol="0" anchor="t">
            <a:spAutoFit/>
          </a:bodyPr>
          <a:lstStyle/>
          <a:p>
            <a:pPr>
              <a:lnSpc>
                <a:spcPts val="2521"/>
              </a:lnSpc>
            </a:pPr>
            <a:r>
              <a:rPr lang="en-US" sz="2100" b="1">
                <a:solidFill>
                  <a:srgbClr val="FFFFFF"/>
                </a:solidFill>
                <a:latin typeface="Trebuchet MS Bold"/>
                <a:ea typeface="Trebuchet MS Bold"/>
                <a:cs typeface="Trebuchet MS Bold"/>
                <a:sym typeface="Trebuchet MS Bold"/>
              </a:rPr>
              <a:t>Get </a:t>
            </a:r>
            <a:r>
              <a:rPr lang="en-US" sz="2100" b="1" err="1">
                <a:solidFill>
                  <a:srgbClr val="FFFFFF"/>
                </a:solidFill>
                <a:latin typeface="Trebuchet MS Bold"/>
                <a:ea typeface="Trebuchet MS Bold"/>
                <a:cs typeface="Trebuchet MS Bold"/>
                <a:sym typeface="Trebuchet MS Bold"/>
              </a:rPr>
              <a:t>MoP</a:t>
            </a:r>
            <a:r>
              <a:rPr lang="en-US" sz="2100" b="1">
                <a:solidFill>
                  <a:srgbClr val="FFFFFF"/>
                </a:solidFill>
                <a:latin typeface="Trebuchet MS Bold"/>
                <a:ea typeface="Trebuchet MS Bold"/>
                <a:cs typeface="Trebuchet MS Bold"/>
                <a:sym typeface="Trebuchet MS Bold"/>
              </a:rPr>
              <a:t> updates -  Sign up to the </a:t>
            </a:r>
            <a:r>
              <a:rPr lang="en-US" sz="2100" b="1" err="1">
                <a:solidFill>
                  <a:srgbClr val="FFFFFF"/>
                </a:solidFill>
                <a:latin typeface="Trebuchet MS Bold"/>
                <a:ea typeface="Trebuchet MS Bold"/>
                <a:cs typeface="Trebuchet MS Bold"/>
                <a:sym typeface="Trebuchet MS Bold"/>
              </a:rPr>
              <a:t>programme</a:t>
            </a:r>
            <a:r>
              <a:rPr lang="en-US" sz="2100" b="1">
                <a:solidFill>
                  <a:srgbClr val="FFFFFF"/>
                </a:solidFill>
                <a:latin typeface="Trebuchet MS Bold"/>
                <a:ea typeface="Trebuchet MS Bold"/>
                <a:cs typeface="Trebuchet MS Bold"/>
                <a:sym typeface="Trebuchet MS Bold"/>
              </a:rPr>
              <a:t> mailing list</a:t>
            </a:r>
          </a:p>
        </p:txBody>
      </p:sp>
      <p:sp>
        <p:nvSpPr>
          <p:cNvPr id="48" name="TextBox 9">
            <a:extLst>
              <a:ext uri="{FF2B5EF4-FFF2-40B4-BE49-F238E27FC236}">
                <a16:creationId xmlns:a16="http://schemas.microsoft.com/office/drawing/2014/main" id="{1443A00D-8F7F-6111-9858-3201FC76A42D}"/>
              </a:ext>
            </a:extLst>
          </p:cNvPr>
          <p:cNvSpPr txBox="1"/>
          <p:nvPr/>
        </p:nvSpPr>
        <p:spPr>
          <a:xfrm>
            <a:off x="11315700" y="580263"/>
            <a:ext cx="6149340" cy="230832"/>
          </a:xfrm>
          <a:prstGeom prst="rect">
            <a:avLst/>
          </a:prstGeom>
        </p:spPr>
        <p:txBody>
          <a:bodyPr lIns="0" tIns="0" rIns="0" bIns="0" rtlCol="0" anchor="t">
            <a:spAutoFit/>
          </a:bodyPr>
          <a:lstStyle/>
          <a:p>
            <a:pPr algn="l">
              <a:lnSpc>
                <a:spcPts val="1800"/>
              </a:lnSpc>
            </a:pPr>
            <a:r>
              <a:rPr lang="en-US" sz="1500" b="1">
                <a:solidFill>
                  <a:srgbClr val="00898E"/>
                </a:solidFill>
                <a:latin typeface="Trebuchet MS Bold"/>
                <a:ea typeface="Trebuchet MS Bold"/>
                <a:cs typeface="Trebuchet MS Bold"/>
                <a:sym typeface="Trebuchet MS Bold"/>
              </a:rPr>
              <a:t>MOVEMENT ON PRESCRIPTION  /  WEBINAR SERIES</a:t>
            </a:r>
          </a:p>
        </p:txBody>
      </p:sp>
      <p:grpSp>
        <p:nvGrpSpPr>
          <p:cNvPr id="51" name="Group 2">
            <a:extLst>
              <a:ext uri="{FF2B5EF4-FFF2-40B4-BE49-F238E27FC236}">
                <a16:creationId xmlns:a16="http://schemas.microsoft.com/office/drawing/2014/main" id="{D8A897EC-E6C8-679E-E3DC-9461A93A190D}"/>
              </a:ext>
            </a:extLst>
          </p:cNvPr>
          <p:cNvGrpSpPr/>
          <p:nvPr/>
        </p:nvGrpSpPr>
        <p:grpSpPr>
          <a:xfrm>
            <a:off x="0" y="9930384"/>
            <a:ext cx="18287543" cy="356616"/>
            <a:chOff x="0" y="0"/>
            <a:chExt cx="24383390" cy="475488"/>
          </a:xfrm>
        </p:grpSpPr>
        <p:sp>
          <p:nvSpPr>
            <p:cNvPr id="52" name="Freeform 3">
              <a:extLst>
                <a:ext uri="{FF2B5EF4-FFF2-40B4-BE49-F238E27FC236}">
                  <a16:creationId xmlns:a16="http://schemas.microsoft.com/office/drawing/2014/main" id="{3195ECCF-B561-18B3-8679-07EBA61C377D}"/>
                </a:ext>
              </a:extLst>
            </p:cNvPr>
            <p:cNvSpPr/>
            <p:nvPr/>
          </p:nvSpPr>
          <p:spPr>
            <a:xfrm>
              <a:off x="0" y="0"/>
              <a:ext cx="24383364" cy="475488"/>
            </a:xfrm>
            <a:custGeom>
              <a:avLst/>
              <a:gdLst/>
              <a:ahLst/>
              <a:cxnLst/>
              <a:rect l="l" t="t" r="r" b="b"/>
              <a:pathLst>
                <a:path w="24383364" h="475488">
                  <a:moveTo>
                    <a:pt x="0" y="0"/>
                  </a:moveTo>
                  <a:lnTo>
                    <a:pt x="24383364" y="0"/>
                  </a:lnTo>
                  <a:lnTo>
                    <a:pt x="24383364" y="475488"/>
                  </a:lnTo>
                  <a:lnTo>
                    <a:pt x="0" y="475488"/>
                  </a:lnTo>
                  <a:close/>
                </a:path>
              </a:pathLst>
            </a:custGeom>
            <a:solidFill>
              <a:srgbClr val="00898E"/>
            </a:solidFill>
          </p:spPr>
          <p:txBody>
            <a:bodyPr/>
            <a:lstStyle/>
            <a:p>
              <a:endParaRPr lang="en-GB"/>
            </a:p>
          </p:txBody>
        </p:sp>
      </p:grpSp>
      <p:pic>
        <p:nvPicPr>
          <p:cNvPr id="60" name="Picture 59">
            <a:extLst>
              <a:ext uri="{FF2B5EF4-FFF2-40B4-BE49-F238E27FC236}">
                <a16:creationId xmlns:a16="http://schemas.microsoft.com/office/drawing/2014/main" id="{75D674BE-A8CA-6BA5-EF99-A9CE2A1513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335000" y="4838700"/>
            <a:ext cx="3207865" cy="3207865"/>
          </a:xfrm>
          <a:prstGeom prst="rect">
            <a:avLst/>
          </a:prstGeom>
        </p:spPr>
      </p:pic>
      <p:grpSp>
        <p:nvGrpSpPr>
          <p:cNvPr id="2" name="Group 1">
            <a:extLst>
              <a:ext uri="{FF2B5EF4-FFF2-40B4-BE49-F238E27FC236}">
                <a16:creationId xmlns:a16="http://schemas.microsoft.com/office/drawing/2014/main" id="{164A83A6-093E-6A5E-17B1-E953717E5BD3}"/>
              </a:ext>
            </a:extLst>
          </p:cNvPr>
          <p:cNvGrpSpPr/>
          <p:nvPr/>
        </p:nvGrpSpPr>
        <p:grpSpPr>
          <a:xfrm>
            <a:off x="15860382" y="576036"/>
            <a:ext cx="2282368" cy="1761135"/>
            <a:chOff x="8359578" y="3500314"/>
            <a:chExt cx="3459194" cy="4282725"/>
          </a:xfrm>
        </p:grpSpPr>
        <p:grpSp>
          <p:nvGrpSpPr>
            <p:cNvPr id="4" name="Group 21">
              <a:extLst>
                <a:ext uri="{FF2B5EF4-FFF2-40B4-BE49-F238E27FC236}">
                  <a16:creationId xmlns:a16="http://schemas.microsoft.com/office/drawing/2014/main" id="{C432508C-CC91-C75D-C411-CAFB919FB92D}"/>
                </a:ext>
              </a:extLst>
            </p:cNvPr>
            <p:cNvGrpSpPr/>
            <p:nvPr/>
          </p:nvGrpSpPr>
          <p:grpSpPr>
            <a:xfrm>
              <a:off x="8359578" y="3500314"/>
              <a:ext cx="3459194" cy="4282725"/>
              <a:chOff x="0" y="0"/>
              <a:chExt cx="4612259" cy="5710301"/>
            </a:xfrm>
          </p:grpSpPr>
          <p:sp>
            <p:nvSpPr>
              <p:cNvPr id="9" name="Freeform 22">
                <a:extLst>
                  <a:ext uri="{FF2B5EF4-FFF2-40B4-BE49-F238E27FC236}">
                    <a16:creationId xmlns:a16="http://schemas.microsoft.com/office/drawing/2014/main" id="{51F33F82-2156-A8C5-A036-A40080F3F2EF}"/>
                  </a:ext>
                </a:extLst>
              </p:cNvPr>
              <p:cNvSpPr/>
              <p:nvPr/>
            </p:nvSpPr>
            <p:spPr>
              <a:xfrm>
                <a:off x="0" y="0"/>
                <a:ext cx="4612259" cy="5710301"/>
              </a:xfrm>
              <a:custGeom>
                <a:avLst/>
                <a:gdLst/>
                <a:ahLst/>
                <a:cxnLst/>
                <a:rect l="l" t="t" r="r" b="b"/>
                <a:pathLst>
                  <a:path w="4612259" h="5710301">
                    <a:moveTo>
                      <a:pt x="0" y="768731"/>
                    </a:moveTo>
                    <a:cubicBezTo>
                      <a:pt x="0" y="344170"/>
                      <a:pt x="344170" y="0"/>
                      <a:pt x="768731" y="0"/>
                    </a:cubicBezTo>
                    <a:lnTo>
                      <a:pt x="3843528" y="0"/>
                    </a:lnTo>
                    <a:cubicBezTo>
                      <a:pt x="4268089" y="0"/>
                      <a:pt x="4612259" y="344170"/>
                      <a:pt x="4612259" y="768731"/>
                    </a:cubicBezTo>
                    <a:lnTo>
                      <a:pt x="4612259" y="4941570"/>
                    </a:lnTo>
                    <a:cubicBezTo>
                      <a:pt x="4612259" y="5366131"/>
                      <a:pt x="4268089" y="5710301"/>
                      <a:pt x="3843528" y="5710301"/>
                    </a:cubicBezTo>
                    <a:lnTo>
                      <a:pt x="768731" y="5710301"/>
                    </a:lnTo>
                    <a:cubicBezTo>
                      <a:pt x="344170" y="5710301"/>
                      <a:pt x="0" y="5366131"/>
                      <a:pt x="0" y="4941570"/>
                    </a:cubicBezTo>
                    <a:close/>
                  </a:path>
                </a:pathLst>
              </a:custGeom>
              <a:solidFill>
                <a:schemeClr val="accent4">
                  <a:lumMod val="60000"/>
                  <a:lumOff val="40000"/>
                </a:schemeClr>
              </a:solidFill>
            </p:spPr>
            <p:txBody>
              <a:bodyPr/>
              <a:lstStyle/>
              <a:p>
                <a:endParaRPr lang="en-GB"/>
              </a:p>
            </p:txBody>
          </p:sp>
        </p:grpSp>
        <p:sp>
          <p:nvSpPr>
            <p:cNvPr id="5" name="TextBox 25">
              <a:extLst>
                <a:ext uri="{FF2B5EF4-FFF2-40B4-BE49-F238E27FC236}">
                  <a16:creationId xmlns:a16="http://schemas.microsoft.com/office/drawing/2014/main" id="{CBF7BBBF-E662-B43E-639B-D4584CFD1807}"/>
                </a:ext>
              </a:extLst>
            </p:cNvPr>
            <p:cNvSpPr txBox="1"/>
            <p:nvPr/>
          </p:nvSpPr>
          <p:spPr>
            <a:xfrm>
              <a:off x="8634108" y="3810705"/>
              <a:ext cx="1372676" cy="319291"/>
            </a:xfrm>
            <a:prstGeom prst="rect">
              <a:avLst/>
            </a:prstGeom>
            <a:solidFill>
              <a:schemeClr val="accent4">
                <a:lumMod val="60000"/>
                <a:lumOff val="40000"/>
              </a:schemeClr>
            </a:solidFill>
          </p:spPr>
          <p:txBody>
            <a:bodyPr lIns="0" tIns="0" rIns="0" bIns="0" rtlCol="0" anchor="t">
              <a:spAutoFit/>
            </a:bodyPr>
            <a:lstStyle/>
            <a:p>
              <a:pPr algn="l">
                <a:lnSpc>
                  <a:spcPts val="3062"/>
                </a:lnSpc>
              </a:pPr>
              <a:endParaRPr lang="en-US" sz="2550" b="1">
                <a:solidFill>
                  <a:srgbClr val="008B92"/>
                </a:solidFill>
                <a:latin typeface="Trebuchet MS Bold"/>
                <a:ea typeface="Trebuchet MS Bold"/>
                <a:cs typeface="Trebuchet MS Bold"/>
              </a:endParaRPr>
            </a:p>
          </p:txBody>
        </p:sp>
        <p:sp>
          <p:nvSpPr>
            <p:cNvPr id="6" name="TextBox 26">
              <a:extLst>
                <a:ext uri="{FF2B5EF4-FFF2-40B4-BE49-F238E27FC236}">
                  <a16:creationId xmlns:a16="http://schemas.microsoft.com/office/drawing/2014/main" id="{0FF9D8A8-A4A4-80BC-868F-EC4DCC1403CF}"/>
                </a:ext>
              </a:extLst>
            </p:cNvPr>
            <p:cNvSpPr txBox="1"/>
            <p:nvPr/>
          </p:nvSpPr>
          <p:spPr>
            <a:xfrm>
              <a:off x="8634108" y="4424210"/>
              <a:ext cx="2882608" cy="208510"/>
            </a:xfrm>
            <a:prstGeom prst="rect">
              <a:avLst/>
            </a:prstGeom>
            <a:solidFill>
              <a:schemeClr val="accent4">
                <a:lumMod val="60000"/>
                <a:lumOff val="40000"/>
              </a:schemeClr>
            </a:solidFill>
          </p:spPr>
          <p:txBody>
            <a:bodyPr lIns="0" tIns="0" rIns="0" bIns="0" rtlCol="0" anchor="t">
              <a:spAutoFit/>
            </a:bodyPr>
            <a:lstStyle/>
            <a:p>
              <a:pPr algn="l">
                <a:lnSpc>
                  <a:spcPts val="1801"/>
                </a:lnSpc>
              </a:pPr>
              <a:endParaRPr lang="en-US" sz="2400" b="1">
                <a:solidFill>
                  <a:srgbClr val="008B92"/>
                </a:solidFill>
                <a:latin typeface="Trebuchet MS Bold"/>
                <a:ea typeface="Trebuchet MS Bold"/>
                <a:cs typeface="Trebuchet MS Bold"/>
              </a:endParaRPr>
            </a:p>
          </p:txBody>
        </p:sp>
        <p:sp>
          <p:nvSpPr>
            <p:cNvPr id="7" name="TextBox 27">
              <a:extLst>
                <a:ext uri="{FF2B5EF4-FFF2-40B4-BE49-F238E27FC236}">
                  <a16:creationId xmlns:a16="http://schemas.microsoft.com/office/drawing/2014/main" id="{8CFDC287-69B1-85AE-E4C6-84B23F55AD19}"/>
                </a:ext>
              </a:extLst>
            </p:cNvPr>
            <p:cNvSpPr txBox="1"/>
            <p:nvPr/>
          </p:nvSpPr>
          <p:spPr>
            <a:xfrm>
              <a:off x="8610826" y="4071711"/>
              <a:ext cx="2951246" cy="3075977"/>
            </a:xfrm>
            <a:prstGeom prst="rect">
              <a:avLst/>
            </a:prstGeom>
            <a:solidFill>
              <a:schemeClr val="accent4">
                <a:lumMod val="60000"/>
                <a:lumOff val="40000"/>
              </a:schemeClr>
            </a:solidFill>
          </p:spPr>
          <p:txBody>
            <a:bodyPr lIns="0" tIns="0" rIns="0" bIns="0" rtlCol="0" anchor="t">
              <a:spAutoFit/>
            </a:bodyPr>
            <a:lstStyle/>
            <a:p>
              <a:pPr algn="ctr">
                <a:lnSpc>
                  <a:spcPts val="3422"/>
                </a:lnSpc>
              </a:pPr>
              <a:r>
                <a:rPr lang="en-US" sz="2000" b="1">
                  <a:solidFill>
                    <a:srgbClr val="192E46"/>
                  </a:solidFill>
                  <a:latin typeface="Trebuchet MS Bold"/>
                  <a:sym typeface="Trebuchet MS Bold"/>
                </a:rPr>
                <a:t>Please complete the poll on screen!</a:t>
              </a:r>
              <a:endParaRPr lang="en-US" sz="2000">
                <a:ea typeface="Calibri"/>
                <a:cs typeface="Calibri"/>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1364a245-e493-41ed-bb8d-07b284efa9d7" xsi:nil="true"/>
    <datetimr xmlns="1364a245-e493-41ed-bb8d-07b284efa9d7" xsi:nil="true"/>
    <Session xmlns="1364a245-e493-41ed-bb8d-07b284efa9d7" xsi:nil="true"/>
    <TaxCatchAll xmlns="369a6785-7c20-4394-a076-f65286349692" xsi:nil="true"/>
    <lcf76f155ced4ddcb4097134ff3c332f xmlns="1364a245-e493-41ed-bb8d-07b284efa9d7">
      <Terms xmlns="http://schemas.microsoft.com/office/infopath/2007/PartnerControls"/>
    </lcf76f155ced4ddcb4097134ff3c332f>
    <Session_x0028__x002f_5_x0029_ xmlns="1364a245-e493-41ed-bb8d-07b284efa9d7" xsi:nil="true"/>
    <ApplicationNo_x002e_ xmlns="1364a245-e493-41ed-bb8d-07b284efa9d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1E39600B21014991592B10C4BE6E14" ma:contentTypeVersion="25" ma:contentTypeDescription="Create a new document." ma:contentTypeScope="" ma:versionID="81a85617b62ada1b8e9784d065654cbc">
  <xsd:schema xmlns:xsd="http://www.w3.org/2001/XMLSchema" xmlns:xs="http://www.w3.org/2001/XMLSchema" xmlns:p="http://schemas.microsoft.com/office/2006/metadata/properties" xmlns:ns2="1364a245-e493-41ed-bb8d-07b284efa9d7" xmlns:ns3="369a6785-7c20-4394-a076-f65286349692" targetNamespace="http://schemas.microsoft.com/office/2006/metadata/properties" ma:root="true" ma:fieldsID="ade5e1e528c1e98e3855148c50d8add4" ns2:_="" ns3:_="">
    <xsd:import namespace="1364a245-e493-41ed-bb8d-07b284efa9d7"/>
    <xsd:import namespace="369a6785-7c20-4394-a076-f6528634969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Session_x0028__x002f_5_x0029_" minOccurs="0"/>
                <xsd:element ref="ns2:Session" minOccurs="0"/>
                <xsd:element ref="ns2:MediaServiceSearchProperties" minOccurs="0"/>
                <xsd:element ref="ns2:Notes" minOccurs="0"/>
                <xsd:element ref="ns2:ApplicationNo_x002e_" minOccurs="0"/>
                <xsd:element ref="ns2:MediaServiceBillingMetadata" minOccurs="0"/>
                <xsd:element ref="ns2:datetim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64a245-e493-41ed-bb8d-07b284efa9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3e4efc2-323b-47dd-8bdf-129af66e90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Session_x0028__x002f_5_x0029_" ma:index="24" nillable="true" ma:displayName="Session (/5)" ma:format="Dropdown" ma:internalName="Session_x0028__x002f_5_x0029_">
      <xsd:simpleType>
        <xsd:restriction base="dms:Text">
          <xsd:maxLength value="255"/>
        </xsd:restriction>
      </xsd:simpleType>
    </xsd:element>
    <xsd:element name="Session" ma:index="25" nillable="true" ma:displayName="Session" ma:format="Dropdown" ma:internalName="Session">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Notes" ma:index="27" nillable="true" ma:displayName="Notes" ma:description="Reason useful cross-sector" ma:format="Dropdown" ma:internalName="Notes">
      <xsd:simpleType>
        <xsd:restriction base="dms:Note">
          <xsd:maxLength value="255"/>
        </xsd:restriction>
      </xsd:simpleType>
    </xsd:element>
    <xsd:element name="ApplicationNo_x002e_" ma:index="28" nillable="true" ma:displayName="Application No." ma:format="Dropdown" ma:internalName="ApplicationNo_x002e_" ma:percentage="FALSE">
      <xsd:simpleType>
        <xsd:restriction base="dms:Number"/>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datetimr" ma:index="30" nillable="true" ma:displayName="datetimr" ma:format="DateOnly" ma:internalName="datetimr">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369a6785-7c20-4394-a076-f6528634969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afd2c15-7117-4a99-a4ad-7db48f8eacbd}" ma:internalName="TaxCatchAll" ma:showField="CatchAllData" ma:web="369a6785-7c20-4394-a076-f6528634969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909CA0-97AC-4358-B520-873D8CC41C6A}">
  <ds:schemaRefs>
    <ds:schemaRef ds:uri="1364a245-e493-41ed-bb8d-07b284efa9d7"/>
    <ds:schemaRef ds:uri="369a6785-7c20-4394-a076-f652863496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3E3DB09-34EE-46D7-B2E8-6F2635A44BD0}">
  <ds:schemaRefs>
    <ds:schemaRef ds:uri="http://schemas.microsoft.com/sharepoint/v3/contenttype/forms"/>
  </ds:schemaRefs>
</ds:datastoreItem>
</file>

<file path=customXml/itemProps3.xml><?xml version="1.0" encoding="utf-8"?>
<ds:datastoreItem xmlns:ds="http://schemas.openxmlformats.org/officeDocument/2006/customXml" ds:itemID="{6B6D2C2C-9DB1-4FF2-8E24-D760AC5ABA4A}">
  <ds:schemaRefs>
    <ds:schemaRef ds:uri="1364a245-e493-41ed-bb8d-07b284efa9d7"/>
    <ds:schemaRef ds:uri="369a6785-7c20-4394-a076-f6528634969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2360</Words>
  <Application>Microsoft Office PowerPoint</Application>
  <PresentationFormat>Custom</PresentationFormat>
  <Paragraphs>197</Paragraphs>
  <Slides>29</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Trebuchet MS</vt:lpstr>
      <vt:lpstr>Calibri</vt:lpstr>
      <vt:lpstr>Aptos</vt:lpstr>
      <vt:lpstr>Trebuchet MS Bold</vt:lpstr>
      <vt:lpstr>Arial,Sans-Serif</vt:lpstr>
      <vt:lpstr>Aptos Display</vt:lpstr>
      <vt:lpstr>Symbol,Sans-Serif</vt:lpstr>
      <vt:lpstr>Courier New</vt:lpstr>
      <vt:lpstr>Wingdings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Who is accessing social prescribing?</vt:lpstr>
      <vt:lpstr>PowerPoint Presentation</vt:lpstr>
      <vt:lpstr>Impact of the rollout of the national social prescribing link worker programme on population outcomes: evidence from a repeated cross-sectional survey | British Journal of General Practice  Anna Wilding, Efundem Agboraw, Luke Munford, Matthew Sutton, Stewart W. Mercer, Chris Salisbury, Morgan Beeson, John Wildman and Paul Wilson June 2025</vt:lpstr>
      <vt:lpstr>This study estimated the impact of ARRS-funded social prescribing link workers on population outcomes and found that the rollout of link workers was associated with small improvements in patient experience and slightly better outcomes for population groups specifically targeted for social prescribing.  An additional full-time equivalent link worker per 50,000 patients was associated with   higher probabilities of having confidence in managing long-term condition(s) and having enough support from local services, for respondents with long-term conditions  a higher probability of having their mental health needs understood, for respondents with mental health needs  a higher probability of having a good experience at their general practice, for all respondents  </vt:lpstr>
      <vt:lpstr>PowerPoint Presentation</vt:lpstr>
      <vt:lpstr>PowerPoint Presentation</vt:lpstr>
      <vt:lpstr>PowerPoint Presentation</vt:lpstr>
      <vt:lpstr>PowerPoint Presentation</vt:lpstr>
      <vt:lpstr>National Evaluation of the Preventing and Tackling Mental Ill Health through Green Social Prescribing (GSP) Project</vt:lpstr>
      <vt:lpstr>GSP had a positive impact on participants' mental health and wellbeing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MoP webinar Slide Deck</dc:title>
  <dc:creator>Isobel Haywood</dc:creator>
  <cp:lastModifiedBy>Audrey Briggs</cp:lastModifiedBy>
  <cp:revision>4</cp:revision>
  <cp:lastPrinted>2026-10-12T15:09:54Z</cp:lastPrinted>
  <dcterms:created xsi:type="dcterms:W3CDTF">2006-08-16T00:00:00Z</dcterms:created>
  <dcterms:modified xsi:type="dcterms:W3CDTF">2026-10-30T09:22:30Z</dcterms:modified>
  <dc:identifier>DAHV62nqgUk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0x010100391E39600B21014991592B10C4BE6E14</vt:lpwstr>
  </property>
  <property fmtid="{D5CDD505-2E9C-101B-9397-08002B2CF9AE}" pid="3" name="MediaServiceImageTags">
    <vt:lpwstr/>
  </property>
</Properties>
</file>