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709" r:id="rId5"/>
    <p:sldMasterId id="2147483721" r:id="rId6"/>
    <p:sldMasterId id="2147483735" r:id="rId7"/>
  </p:sldMasterIdLst>
  <p:notesMasterIdLst>
    <p:notesMasterId r:id="rId45"/>
  </p:notesMasterIdLst>
  <p:sldIdLst>
    <p:sldId id="2521" r:id="rId8"/>
    <p:sldId id="289" r:id="rId9"/>
    <p:sldId id="260" r:id="rId10"/>
    <p:sldId id="256" r:id="rId11"/>
    <p:sldId id="257" r:id="rId12"/>
    <p:sldId id="2128752175" r:id="rId13"/>
    <p:sldId id="2128752167" r:id="rId14"/>
    <p:sldId id="2128752164" r:id="rId15"/>
    <p:sldId id="2128752166" r:id="rId16"/>
    <p:sldId id="2128752165" r:id="rId17"/>
    <p:sldId id="2609" r:id="rId18"/>
    <p:sldId id="282" r:id="rId19"/>
    <p:sldId id="280" r:id="rId20"/>
    <p:sldId id="272" r:id="rId21"/>
    <p:sldId id="262" r:id="rId22"/>
    <p:sldId id="261" r:id="rId23"/>
    <p:sldId id="287" r:id="rId24"/>
    <p:sldId id="277" r:id="rId25"/>
    <p:sldId id="275" r:id="rId26"/>
    <p:sldId id="276" r:id="rId27"/>
    <p:sldId id="2128752168" r:id="rId28"/>
    <p:sldId id="278" r:id="rId29"/>
    <p:sldId id="279" r:id="rId30"/>
    <p:sldId id="281" r:id="rId31"/>
    <p:sldId id="269" r:id="rId32"/>
    <p:sldId id="271" r:id="rId33"/>
    <p:sldId id="2128752169" r:id="rId34"/>
    <p:sldId id="273" r:id="rId35"/>
    <p:sldId id="274" r:id="rId36"/>
    <p:sldId id="2128752172" r:id="rId37"/>
    <p:sldId id="2128752173" r:id="rId38"/>
    <p:sldId id="265" r:id="rId39"/>
    <p:sldId id="266" r:id="rId40"/>
    <p:sldId id="268" r:id="rId41"/>
    <p:sldId id="267" r:id="rId42"/>
    <p:sldId id="2128752174" r:id="rId43"/>
    <p:sldId id="25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p:scale>
          <a:sx n="80" d="100"/>
          <a:sy n="80" d="100"/>
        </p:scale>
        <p:origin x="552" y="70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278524739716816"/>
          <c:y val="0"/>
          <c:w val="0.63721475260283178"/>
          <c:h val="1"/>
        </c:manualLayout>
      </c:layout>
      <c:barChart>
        <c:barDir val="bar"/>
        <c:grouping val="clustered"/>
        <c:varyColors val="0"/>
        <c:ser>
          <c:idx val="0"/>
          <c:order val="0"/>
          <c:tx>
            <c:strRef>
              <c:f>Sheet1!$B$1</c:f>
              <c:strCache>
                <c:ptCount val="1"/>
                <c:pt idx="0">
                  <c:v>LTC</c:v>
                </c:pt>
              </c:strCache>
            </c:strRef>
          </c:tx>
          <c:spPr>
            <a:solidFill>
              <a:schemeClr val="accent3"/>
            </a:solidFill>
            <a:ln>
              <a:noFill/>
            </a:ln>
            <a:effectLst/>
          </c:spPr>
          <c:invertIfNegative val="0"/>
          <c:dPt>
            <c:idx val="7"/>
            <c:invertIfNegative val="0"/>
            <c:bubble3D val="0"/>
            <c:spPr>
              <a:solidFill>
                <a:schemeClr val="accent2"/>
              </a:solidFill>
              <a:ln>
                <a:noFill/>
              </a:ln>
              <a:effectLst/>
            </c:spPr>
            <c:extLst>
              <c:ext xmlns:c16="http://schemas.microsoft.com/office/drawing/2014/chart" uri="{C3380CC4-5D6E-409C-BE32-E72D297353CC}">
                <c16:uniqueId val="{00000004-C0B3-5C40-91FD-278C467A84FF}"/>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C0B3-5C40-91FD-278C467A84FF}"/>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2-C0B3-5C40-91FD-278C467A84FF}"/>
              </c:ext>
            </c:extLst>
          </c:dPt>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Tw Cen MT" panose="020B0602020104020603" pitchFamily="34" charset="0"/>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Sheet1!$A$2:$A$31</c:f>
              <c:strCache>
                <c:ptCount val="10"/>
                <c:pt idx="0">
                  <c:v>Location / access to transport</c:v>
                </c:pt>
                <c:pt idx="1">
                  <c:v>Breathlessness / breathing difficulties</c:v>
                </c:pt>
                <c:pt idx="2">
                  <c:v>Mental health / depression / anxiety</c:v>
                </c:pt>
                <c:pt idx="3">
                  <c:v>Lack of money / cost</c:v>
                </c:pt>
                <c:pt idx="4">
                  <c:v>Mobility issues</c:v>
                </c:pt>
                <c:pt idx="5">
                  <c:v>Motivation / mindset / willpower</c:v>
                </c:pt>
                <c:pt idx="6">
                  <c:v>Time</c:v>
                </c:pt>
                <c:pt idx="7">
                  <c:v>Physical limitations</c:v>
                </c:pt>
                <c:pt idx="8">
                  <c:v>Lack of energy / too tired / fatigue</c:v>
                </c:pt>
                <c:pt idx="9">
                  <c:v>Pain</c:v>
                </c:pt>
              </c:strCache>
            </c:strRef>
          </c:cat>
          <c:val>
            <c:numRef>
              <c:f>Sheet1!$B$2:$B$31</c:f>
              <c:numCache>
                <c:formatCode>0%</c:formatCode>
                <c:ptCount val="10"/>
                <c:pt idx="0">
                  <c:v>3.9643211100099107E-2</c:v>
                </c:pt>
                <c:pt idx="1">
                  <c:v>4.5589692765113973E-2</c:v>
                </c:pt>
                <c:pt idx="2">
                  <c:v>5.7482656095143705E-2</c:v>
                </c:pt>
                <c:pt idx="3">
                  <c:v>6.7393458870168482E-2</c:v>
                </c:pt>
                <c:pt idx="4">
                  <c:v>9.1179385530227947E-2</c:v>
                </c:pt>
                <c:pt idx="5">
                  <c:v>0.11694747274529237</c:v>
                </c:pt>
                <c:pt idx="6">
                  <c:v>0.12586719524281467</c:v>
                </c:pt>
                <c:pt idx="7">
                  <c:v>0.16253716551040631</c:v>
                </c:pt>
                <c:pt idx="8">
                  <c:v>0.19326065411298315</c:v>
                </c:pt>
                <c:pt idx="9">
                  <c:v>0.21407333994053521</c:v>
                </c:pt>
              </c:numCache>
            </c:numRef>
          </c:val>
          <c:extLst xmlns:c15="http://schemas.microsoft.com/office/drawing/2012/chart">
            <c:ext xmlns:c16="http://schemas.microsoft.com/office/drawing/2014/chart" uri="{C3380CC4-5D6E-409C-BE32-E72D297353CC}">
              <c16:uniqueId val="{00000000-C0B3-5C40-91FD-278C467A84FF}"/>
            </c:ext>
          </c:extLst>
        </c:ser>
        <c:dLbls>
          <c:showLegendKey val="0"/>
          <c:showVal val="0"/>
          <c:showCatName val="0"/>
          <c:showSerName val="0"/>
          <c:showPercent val="0"/>
          <c:showBubbleSize val="0"/>
        </c:dLbls>
        <c:gapWidth val="70"/>
        <c:axId val="482783488"/>
        <c:axId val="482785128"/>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HCP</c:v>
                      </c:pt>
                    </c:strCache>
                  </c:strRef>
                </c:tx>
                <c:spPr>
                  <a:solidFill>
                    <a:srgbClr val="0947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3"/>
                          </a:solidFill>
                          <a:latin typeface="Tw Cen MT" panose="020B0602020104020603" pitchFamily="34" charset="0"/>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Sheet1!$A$2:$A$31</c15:sqref>
                        </c15:formulaRef>
                      </c:ext>
                    </c:extLst>
                    <c:strCache>
                      <c:ptCount val="10"/>
                      <c:pt idx="0">
                        <c:v>Location / access to transport</c:v>
                      </c:pt>
                      <c:pt idx="1">
                        <c:v>Breathlessness / breathing difficulties</c:v>
                      </c:pt>
                      <c:pt idx="2">
                        <c:v>Mental health / depression / anxiety</c:v>
                      </c:pt>
                      <c:pt idx="3">
                        <c:v>Lack of money / cost</c:v>
                      </c:pt>
                      <c:pt idx="4">
                        <c:v>Mobility issues</c:v>
                      </c:pt>
                      <c:pt idx="5">
                        <c:v>Motivation / mindset / willpower</c:v>
                      </c:pt>
                      <c:pt idx="6">
                        <c:v>Time</c:v>
                      </c:pt>
                      <c:pt idx="7">
                        <c:v>Physical limitations</c:v>
                      </c:pt>
                      <c:pt idx="8">
                        <c:v>Lack of energy / too tired / fatigue</c:v>
                      </c:pt>
                      <c:pt idx="9">
                        <c:v>Pain</c:v>
                      </c:pt>
                    </c:strCache>
                  </c:strRef>
                </c:cat>
                <c:val>
                  <c:numRef>
                    <c:extLst>
                      <c:ext uri="{02D57815-91ED-43cb-92C2-25804820EDAC}">
                        <c15:formulaRef>
                          <c15:sqref>Sheet1!$C$2:$C$31</c15:sqref>
                        </c15:formulaRef>
                      </c:ext>
                    </c:extLst>
                    <c:numCache>
                      <c:formatCode>0%</c:formatCode>
                      <c:ptCount val="10"/>
                      <c:pt idx="0">
                        <c:v>0.13172043010752688</c:v>
                      </c:pt>
                      <c:pt idx="1">
                        <c:v>1.075268817204301E-2</c:v>
                      </c:pt>
                      <c:pt idx="2">
                        <c:v>0.1129032258064516</c:v>
                      </c:pt>
                      <c:pt idx="3">
                        <c:v>0.2661290322580645</c:v>
                      </c:pt>
                      <c:pt idx="4">
                        <c:v>0.1129032258064516</c:v>
                      </c:pt>
                      <c:pt idx="5">
                        <c:v>0.35752688172043007</c:v>
                      </c:pt>
                      <c:pt idx="6">
                        <c:v>0.18817204301075269</c:v>
                      </c:pt>
                      <c:pt idx="7">
                        <c:v>0.12365591397849462</c:v>
                      </c:pt>
                      <c:pt idx="8">
                        <c:v>6.9892473118279563E-2</c:v>
                      </c:pt>
                      <c:pt idx="9">
                        <c:v>0.21774193548387091</c:v>
                      </c:pt>
                    </c:numCache>
                  </c:numRef>
                </c:val>
                <c:extLst>
                  <c:ext xmlns:c16="http://schemas.microsoft.com/office/drawing/2014/chart" uri="{C3380CC4-5D6E-409C-BE32-E72D297353CC}">
                    <c16:uniqueId val="{00000001-C0B3-5C40-91FD-278C467A84FF}"/>
                  </c:ext>
                </c:extLst>
              </c15:ser>
            </c15:filteredBarSeries>
          </c:ext>
        </c:extLst>
      </c:barChart>
      <c:catAx>
        <c:axId val="482783488"/>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r">
              <a:defRPr sz="1800" b="0" i="0" u="none" strike="noStrike" kern="1200" baseline="0">
                <a:solidFill>
                  <a:schemeClr val="accent3"/>
                </a:solidFill>
                <a:latin typeface="Tw Cen MT" panose="020B0602020104020603" pitchFamily="34" charset="0"/>
                <a:ea typeface="+mn-ea"/>
                <a:cs typeface="+mn-cs"/>
              </a:defRPr>
            </a:pPr>
            <a:endParaRPr lang="en-US"/>
          </a:p>
        </c:txPr>
        <c:crossAx val="482785128"/>
        <c:crosses val="autoZero"/>
        <c:auto val="1"/>
        <c:lblAlgn val="ctr"/>
        <c:lblOffset val="100"/>
        <c:noMultiLvlLbl val="0"/>
      </c:catAx>
      <c:valAx>
        <c:axId val="482785128"/>
        <c:scaling>
          <c:orientation val="minMax"/>
          <c:max val="0.4"/>
        </c:scaling>
        <c:delete val="1"/>
        <c:axPos val="b"/>
        <c:numFmt formatCode="0%" sourceLinked="1"/>
        <c:majorTickMark val="out"/>
        <c:minorTickMark val="none"/>
        <c:tickLblPos val="nextTo"/>
        <c:crossAx val="4827834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accent3"/>
          </a:solidFill>
          <a:latin typeface="Tw Cen MT" panose="020B06020201040206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675411421416924"/>
          <c:y val="0"/>
          <c:w val="0.71324585534818374"/>
          <c:h val="0.9800106814544558"/>
        </c:manualLayout>
      </c:layout>
      <c:barChart>
        <c:barDir val="bar"/>
        <c:grouping val="clustered"/>
        <c:varyColors val="0"/>
        <c:ser>
          <c:idx val="0"/>
          <c:order val="0"/>
          <c:tx>
            <c:strRef>
              <c:f>Sheet1!$B$1</c:f>
              <c:strCache>
                <c:ptCount val="1"/>
                <c:pt idx="0">
                  <c:v>Total</c:v>
                </c:pt>
              </c:strCache>
            </c:strRef>
          </c:tx>
          <c:spPr>
            <a:solidFill>
              <a:srgbClr val="62C7DC"/>
            </a:solidFill>
            <a:ln>
              <a:noFill/>
            </a:ln>
            <a:effectLst/>
          </c:spPr>
          <c:invertIfNegative val="0"/>
          <c:dPt>
            <c:idx val="0"/>
            <c:invertIfNegative val="0"/>
            <c:bubble3D val="0"/>
            <c:spPr>
              <a:solidFill>
                <a:srgbClr val="4F2483"/>
              </a:solidFill>
              <a:ln>
                <a:noFill/>
              </a:ln>
              <a:effectLst/>
            </c:spPr>
            <c:extLst>
              <c:ext xmlns:c16="http://schemas.microsoft.com/office/drawing/2014/chart" uri="{C3380CC4-5D6E-409C-BE32-E72D297353CC}">
                <c16:uniqueId val="{00000002-7A5A-944D-86E2-73D56A3284E6}"/>
              </c:ext>
            </c:extLst>
          </c:dPt>
          <c:dPt>
            <c:idx val="1"/>
            <c:invertIfNegative val="0"/>
            <c:bubble3D val="0"/>
            <c:spPr>
              <a:solidFill>
                <a:srgbClr val="4F2483"/>
              </a:solidFill>
              <a:ln>
                <a:noFill/>
              </a:ln>
              <a:effectLst/>
            </c:spPr>
            <c:extLst>
              <c:ext xmlns:c16="http://schemas.microsoft.com/office/drawing/2014/chart" uri="{C3380CC4-5D6E-409C-BE32-E72D297353CC}">
                <c16:uniqueId val="{00000003-7A5A-944D-86E2-73D56A3284E6}"/>
              </c:ext>
            </c:extLst>
          </c:dPt>
          <c:dPt>
            <c:idx val="2"/>
            <c:invertIfNegative val="0"/>
            <c:bubble3D val="0"/>
            <c:spPr>
              <a:solidFill>
                <a:srgbClr val="4F2483"/>
              </a:solidFill>
              <a:ln>
                <a:noFill/>
              </a:ln>
              <a:effectLst/>
            </c:spPr>
            <c:extLst>
              <c:ext xmlns:c16="http://schemas.microsoft.com/office/drawing/2014/chart" uri="{C3380CC4-5D6E-409C-BE32-E72D297353CC}">
                <c16:uniqueId val="{00000004-7A5A-944D-86E2-73D56A3284E6}"/>
              </c:ext>
            </c:extLst>
          </c:dPt>
          <c:dLbls>
            <c:dLbl>
              <c:idx val="10"/>
              <c:layout>
                <c:manualLayout>
                  <c:x val="-3.5077698244776932E-2"/>
                  <c:y val="-4.6270913050444696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6815646601392376E-2"/>
                      <c:h val="6.4177605170700633E-2"/>
                    </c:manualLayout>
                  </c15:layout>
                </c:ext>
                <c:ext xmlns:c16="http://schemas.microsoft.com/office/drawing/2014/chart" uri="{C3380CC4-5D6E-409C-BE32-E72D297353CC}">
                  <c16:uniqueId val="{00000000-0414-40DD-95EC-BDD4AA02E993}"/>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Tw Cen MT" panose="020B06020201040206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1"/>
                <c:pt idx="0">
                  <c:v>The NHS</c:v>
                </c:pt>
                <c:pt idx="1">
                  <c:v>Healthcare professionals other than my GP</c:v>
                </c:pt>
                <c:pt idx="2">
                  <c:v>My GP</c:v>
                </c:pt>
                <c:pt idx="3">
                  <c:v>Health or physical activity organisations</c:v>
                </c:pt>
                <c:pt idx="4">
                  <c:v>Charities</c:v>
                </c:pt>
                <c:pt idx="5">
                  <c:v>Friends and family</c:v>
                </c:pt>
                <c:pt idx="6">
                  <c:v>Mobile apps related to health/fitness</c:v>
                </c:pt>
                <c:pt idx="7">
                  <c:v>Online search engine</c:v>
                </c:pt>
                <c:pt idx="8">
                  <c:v>Carers </c:v>
                </c:pt>
                <c:pt idx="9">
                  <c:v>Online forums</c:v>
                </c:pt>
                <c:pt idx="10">
                  <c:v>Celebrities or influencers</c:v>
                </c:pt>
              </c:strCache>
            </c:strRef>
          </c:cat>
          <c:val>
            <c:numRef>
              <c:f>Sheet1!$B$2:$B$16</c:f>
              <c:numCache>
                <c:formatCode>0%</c:formatCode>
                <c:ptCount val="11"/>
                <c:pt idx="0">
                  <c:v>0.7157518964747881</c:v>
                </c:pt>
                <c:pt idx="1">
                  <c:v>0.66622043730477454</c:v>
                </c:pt>
                <c:pt idx="2">
                  <c:v>0.65104863900044618</c:v>
                </c:pt>
                <c:pt idx="3">
                  <c:v>0.56180276662204376</c:v>
                </c:pt>
                <c:pt idx="4">
                  <c:v>0.34672021419009369</c:v>
                </c:pt>
                <c:pt idx="5">
                  <c:v>0.26550647032574742</c:v>
                </c:pt>
                <c:pt idx="6">
                  <c:v>0.21686746987951808</c:v>
                </c:pt>
                <c:pt idx="7">
                  <c:v>0.15796519410977242</c:v>
                </c:pt>
                <c:pt idx="8">
                  <c:v>0.11557340473003123</c:v>
                </c:pt>
                <c:pt idx="9">
                  <c:v>9.6831771530566713E-2</c:v>
                </c:pt>
                <c:pt idx="10">
                  <c:v>3.0343596608656851E-2</c:v>
                </c:pt>
              </c:numCache>
            </c:numRef>
          </c:val>
          <c:extLst>
            <c:ext xmlns:c16="http://schemas.microsoft.com/office/drawing/2014/chart" uri="{C3380CC4-5D6E-409C-BE32-E72D297353CC}">
              <c16:uniqueId val="{00000000-7A5A-944D-86E2-73D56A3284E6}"/>
            </c:ext>
          </c:extLst>
        </c:ser>
        <c:ser>
          <c:idx val="1"/>
          <c:order val="1"/>
          <c:tx>
            <c:strRef>
              <c:f>Sheet1!$C$1</c:f>
              <c:strCache>
                <c:ptCount val="1"/>
                <c:pt idx="0">
                  <c:v>Spring 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Tw Cen MT" panose="020B06020201040206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The NHS</c:v>
                </c:pt>
                <c:pt idx="1">
                  <c:v>Healthcare professionals other than my GP</c:v>
                </c:pt>
                <c:pt idx="2">
                  <c:v>My GP</c:v>
                </c:pt>
                <c:pt idx="3">
                  <c:v>Health or physical activity organisations</c:v>
                </c:pt>
                <c:pt idx="4">
                  <c:v>Charities</c:v>
                </c:pt>
                <c:pt idx="5">
                  <c:v>Friends and family</c:v>
                </c:pt>
                <c:pt idx="6">
                  <c:v>Mobile apps related to health/fitness</c:v>
                </c:pt>
                <c:pt idx="7">
                  <c:v>Online search engine</c:v>
                </c:pt>
                <c:pt idx="8">
                  <c:v>Carers </c:v>
                </c:pt>
                <c:pt idx="9">
                  <c:v>Online forums</c:v>
                </c:pt>
                <c:pt idx="10">
                  <c:v>Celebrities or influencers</c:v>
                </c:pt>
                <c:pt idx="11">
                  <c:v>I do not actively seek physical activity related advice/ information</c:v>
                </c:pt>
                <c:pt idx="12">
                  <c:v>Somewhere/someone else</c:v>
                </c:pt>
                <c:pt idx="13">
                  <c:v>None of the above</c:v>
                </c:pt>
                <c:pt idx="14">
                  <c:v>I’m not sure</c:v>
                </c:pt>
              </c:strCache>
            </c:strRef>
          </c:cat>
          <c:val>
            <c:numRef>
              <c:f>Sheet1!$C$2:$C$16</c:f>
            </c:numRef>
          </c:val>
          <c:extLst>
            <c:ext xmlns:c16="http://schemas.microsoft.com/office/drawing/2014/chart" uri="{C3380CC4-5D6E-409C-BE32-E72D297353CC}">
              <c16:uniqueId val="{00000001-7A5A-944D-86E2-73D56A3284E6}"/>
            </c:ext>
          </c:extLst>
        </c:ser>
        <c:dLbls>
          <c:dLblPos val="outEnd"/>
          <c:showLegendKey val="0"/>
          <c:showVal val="1"/>
          <c:showCatName val="0"/>
          <c:showSerName val="0"/>
          <c:showPercent val="0"/>
          <c:showBubbleSize val="0"/>
        </c:dLbls>
        <c:gapWidth val="80"/>
        <c:axId val="498447568"/>
        <c:axId val="498448400"/>
      </c:barChart>
      <c:catAx>
        <c:axId val="4984475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800" b="0" i="0" u="none" strike="noStrike" kern="1200" baseline="0">
                <a:solidFill>
                  <a:schemeClr val="tx1">
                    <a:lumMod val="65000"/>
                    <a:lumOff val="35000"/>
                  </a:schemeClr>
                </a:solidFill>
                <a:latin typeface="Tw Cen MT" panose="020B0602020104020603" pitchFamily="34" charset="0"/>
                <a:ea typeface="+mn-ea"/>
                <a:cs typeface="+mn-cs"/>
              </a:defRPr>
            </a:pPr>
            <a:endParaRPr lang="en-US"/>
          </a:p>
        </c:txPr>
        <c:crossAx val="498448400"/>
        <c:crosses val="autoZero"/>
        <c:auto val="1"/>
        <c:lblAlgn val="ctr"/>
        <c:lblOffset val="100"/>
        <c:noMultiLvlLbl val="0"/>
      </c:catAx>
      <c:valAx>
        <c:axId val="498448400"/>
        <c:scaling>
          <c:orientation val="minMax"/>
          <c:max val="1"/>
        </c:scaling>
        <c:delete val="1"/>
        <c:axPos val="t"/>
        <c:numFmt formatCode="0%" sourceLinked="1"/>
        <c:majorTickMark val="out"/>
        <c:minorTickMark val="none"/>
        <c:tickLblPos val="nextTo"/>
        <c:crossAx val="498447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latin typeface="Tw Cen MT" panose="020B06020201040206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102917441075122E-2"/>
          <c:y val="0.1436727053844413"/>
          <c:w val="0.96210503687995386"/>
          <c:h val="0.55038814456442176"/>
        </c:manualLayout>
      </c:layout>
      <c:barChart>
        <c:barDir val="col"/>
        <c:grouping val="clustered"/>
        <c:varyColors val="0"/>
        <c:ser>
          <c:idx val="5"/>
          <c:order val="0"/>
          <c:tx>
            <c:strRef>
              <c:f>Sheet1!$H$1</c:f>
              <c:strCache>
                <c:ptCount val="1"/>
                <c:pt idx="0">
                  <c:v>Summer 23</c:v>
                </c:pt>
              </c:strCache>
            </c:strRef>
          </c:tx>
          <c:spPr>
            <a:solidFill>
              <a:srgbClr val="4F2483"/>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0-F518-4EAA-AF82-3B178DCB466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Nunito"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Did HCP talk about being physically active</c:v>
                </c:pt>
              </c:strCache>
            </c:strRef>
          </c:cat>
          <c:val>
            <c:numRef>
              <c:f>Sheet1!$H$2</c:f>
              <c:numCache>
                <c:formatCode>0%</c:formatCode>
                <c:ptCount val="1"/>
                <c:pt idx="0">
                  <c:v>0.41331997834577544</c:v>
                </c:pt>
              </c:numCache>
            </c:numRef>
          </c:val>
          <c:extLst>
            <c:ext xmlns:c16="http://schemas.microsoft.com/office/drawing/2014/chart" uri="{C3380CC4-5D6E-409C-BE32-E72D297353CC}">
              <c16:uniqueId val="{00000000-F18D-40D1-A7B7-BB444D6AF268}"/>
            </c:ext>
          </c:extLst>
        </c:ser>
        <c:dLbls>
          <c:showLegendKey val="0"/>
          <c:showVal val="0"/>
          <c:showCatName val="0"/>
          <c:showSerName val="0"/>
          <c:showPercent val="0"/>
          <c:showBubbleSize val="0"/>
        </c:dLbls>
        <c:gapWidth val="219"/>
        <c:overlap val="-27"/>
        <c:axId val="531576592"/>
        <c:axId val="531568720"/>
      </c:barChart>
      <c:catAx>
        <c:axId val="531576592"/>
        <c:scaling>
          <c:orientation val="minMax"/>
        </c:scaling>
        <c:delete val="1"/>
        <c:axPos val="b"/>
        <c:numFmt formatCode="General" sourceLinked="1"/>
        <c:majorTickMark val="none"/>
        <c:minorTickMark val="none"/>
        <c:tickLblPos val="nextTo"/>
        <c:crossAx val="531568720"/>
        <c:crosses val="autoZero"/>
        <c:auto val="1"/>
        <c:lblAlgn val="ctr"/>
        <c:lblOffset val="100"/>
        <c:noMultiLvlLbl val="0"/>
      </c:catAx>
      <c:valAx>
        <c:axId val="531568720"/>
        <c:scaling>
          <c:orientation val="minMax"/>
          <c:min val="0.1"/>
        </c:scaling>
        <c:delete val="1"/>
        <c:axPos val="l"/>
        <c:numFmt formatCode="0%" sourceLinked="1"/>
        <c:majorTickMark val="out"/>
        <c:minorTickMark val="none"/>
        <c:tickLblPos val="nextTo"/>
        <c:crossAx val="531576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776835373021613E-3"/>
          <c:y val="3.6546360624058055E-2"/>
          <c:w val="0.94800527696845449"/>
          <c:h val="0.86464032192870899"/>
        </c:manualLayout>
      </c:layout>
      <c:barChart>
        <c:barDir val="bar"/>
        <c:grouping val="clustered"/>
        <c:varyColors val="0"/>
        <c:ser>
          <c:idx val="0"/>
          <c:order val="0"/>
          <c:tx>
            <c:strRef>
              <c:f>Sheet1!$B$1</c:f>
              <c:strCache>
                <c:ptCount val="1"/>
                <c:pt idx="0">
                  <c:v>Summer 2023</c:v>
                </c:pt>
              </c:strCache>
            </c:strRef>
          </c:tx>
          <c:spPr>
            <a:solidFill>
              <a:srgbClr val="62C7DC"/>
            </a:solidFill>
            <a:ln>
              <a:solidFill>
                <a:schemeClr val="accent1">
                  <a:lumMod val="60000"/>
                  <a:lumOff val="40000"/>
                </a:schemeClr>
              </a:solidFill>
            </a:ln>
            <a:effectLst/>
          </c:spPr>
          <c:invertIfNegative val="0"/>
          <c:dPt>
            <c:idx val="0"/>
            <c:invertIfNegative val="0"/>
            <c:bubble3D val="0"/>
            <c:spPr>
              <a:solidFill>
                <a:schemeClr val="accent1">
                  <a:lumMod val="20000"/>
                  <a:lumOff val="80000"/>
                </a:schemeClr>
              </a:solidFill>
              <a:ln>
                <a:solidFill>
                  <a:schemeClr val="accent1">
                    <a:lumMod val="60000"/>
                    <a:lumOff val="40000"/>
                  </a:schemeClr>
                </a:solidFill>
              </a:ln>
              <a:effectLst/>
            </c:spPr>
            <c:extLst>
              <c:ext xmlns:c16="http://schemas.microsoft.com/office/drawing/2014/chart" uri="{C3380CC4-5D6E-409C-BE32-E72D297353CC}">
                <c16:uniqueId val="{00000002-2F80-4620-9597-39A14737DF1A}"/>
              </c:ext>
            </c:extLst>
          </c:dPt>
          <c:dPt>
            <c:idx val="1"/>
            <c:invertIfNegative val="0"/>
            <c:bubble3D val="0"/>
            <c:spPr>
              <a:solidFill>
                <a:schemeClr val="accent1">
                  <a:lumMod val="40000"/>
                  <a:lumOff val="60000"/>
                </a:schemeClr>
              </a:solidFill>
              <a:ln>
                <a:solidFill>
                  <a:schemeClr val="accent1">
                    <a:lumMod val="60000"/>
                    <a:lumOff val="40000"/>
                  </a:schemeClr>
                </a:solidFill>
              </a:ln>
              <a:effectLst/>
            </c:spPr>
            <c:extLst>
              <c:ext xmlns:c16="http://schemas.microsoft.com/office/drawing/2014/chart" uri="{C3380CC4-5D6E-409C-BE32-E72D297353CC}">
                <c16:uniqueId val="{00000001-2F80-4620-9597-39A14737DF1A}"/>
              </c:ext>
            </c:extLst>
          </c:dPt>
          <c:dPt>
            <c:idx val="2"/>
            <c:invertIfNegative val="0"/>
            <c:bubble3D val="0"/>
            <c:spPr>
              <a:solidFill>
                <a:schemeClr val="accent1">
                  <a:lumMod val="60000"/>
                  <a:lumOff val="40000"/>
                </a:schemeClr>
              </a:solidFill>
              <a:ln>
                <a:solidFill>
                  <a:schemeClr val="accent1">
                    <a:lumMod val="60000"/>
                    <a:lumOff val="40000"/>
                  </a:schemeClr>
                </a:solidFill>
              </a:ln>
              <a:effectLst/>
            </c:spPr>
            <c:extLst>
              <c:ext xmlns:c16="http://schemas.microsoft.com/office/drawing/2014/chart" uri="{C3380CC4-5D6E-409C-BE32-E72D297353CC}">
                <c16:uniqueId val="{00000000-2F80-4620-9597-39A14737DF1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Nunito"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It did not have any impact</c:v>
                </c:pt>
                <c:pt idx="1">
                  <c:v>It made me think about being more physically active</c:v>
                </c:pt>
                <c:pt idx="2">
                  <c:v>I have taken action to become more physically active</c:v>
                </c:pt>
              </c:strCache>
            </c:strRef>
          </c:cat>
          <c:val>
            <c:numRef>
              <c:f>Sheet1!$B$3:$B$5</c:f>
              <c:numCache>
                <c:formatCode>0%</c:formatCode>
                <c:ptCount val="3"/>
                <c:pt idx="0">
                  <c:v>0.26582629236860505</c:v>
                </c:pt>
                <c:pt idx="1">
                  <c:v>0.4635321123772343</c:v>
                </c:pt>
                <c:pt idx="2">
                  <c:v>0.25603757081666711</c:v>
                </c:pt>
              </c:numCache>
            </c:numRef>
          </c:val>
          <c:extLst>
            <c:ext xmlns:c16="http://schemas.microsoft.com/office/drawing/2014/chart" uri="{C3380CC4-5D6E-409C-BE32-E72D297353CC}">
              <c16:uniqueId val="{00000000-BF6A-4776-9D10-301CDBBE246B}"/>
            </c:ext>
          </c:extLst>
        </c:ser>
        <c:dLbls>
          <c:showLegendKey val="0"/>
          <c:showVal val="0"/>
          <c:showCatName val="0"/>
          <c:showSerName val="0"/>
          <c:showPercent val="0"/>
          <c:showBubbleSize val="0"/>
        </c:dLbls>
        <c:gapWidth val="70"/>
        <c:axId val="482783488"/>
        <c:axId val="482785128"/>
      </c:barChart>
      <c:catAx>
        <c:axId val="48278348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400" b="0" i="0" u="none" strike="noStrike" kern="1200" baseline="0">
                <a:solidFill>
                  <a:schemeClr val="tx1">
                    <a:lumMod val="65000"/>
                    <a:lumOff val="35000"/>
                  </a:schemeClr>
                </a:solidFill>
                <a:latin typeface="Tw Cen MT (body)"/>
                <a:ea typeface="+mn-ea"/>
                <a:cs typeface="+mn-cs"/>
              </a:defRPr>
            </a:pPr>
            <a:endParaRPr lang="en-US"/>
          </a:p>
        </c:txPr>
        <c:crossAx val="482785128"/>
        <c:crosses val="autoZero"/>
        <c:auto val="1"/>
        <c:lblAlgn val="ctr"/>
        <c:lblOffset val="100"/>
        <c:noMultiLvlLbl val="0"/>
      </c:catAx>
      <c:valAx>
        <c:axId val="482785128"/>
        <c:scaling>
          <c:orientation val="minMax"/>
          <c:max val="0.8"/>
        </c:scaling>
        <c:delete val="1"/>
        <c:axPos val="b"/>
        <c:numFmt formatCode="0%" sourceLinked="1"/>
        <c:majorTickMark val="none"/>
        <c:minorTickMark val="none"/>
        <c:tickLblPos val="nextTo"/>
        <c:crossAx val="4827834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0EC22E-8113-492F-A6C7-DB9E773DACD1}"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A9A3C374-489F-40E8-BE7E-85F5E8C1425F}">
      <dgm:prSet custT="1"/>
      <dgm:spPr/>
      <dgm:t>
        <a:bodyPr/>
        <a:lstStyle/>
        <a:p>
          <a:r>
            <a:rPr lang="en-US" sz="2000" b="0" i="0" dirty="0"/>
            <a:t>Whilst Long Covid has wide-ranging impacts, there are common themes, symptoms, and shared experiences among those living with the condition. </a:t>
          </a:r>
          <a:endParaRPr lang="en-US" sz="2000" dirty="0"/>
        </a:p>
      </dgm:t>
    </dgm:pt>
    <dgm:pt modelId="{5BD124C7-38FB-4106-90C3-609D900FDEB3}" type="parTrans" cxnId="{9B2BC119-A00F-4AA7-A140-4FD7FD36380B}">
      <dgm:prSet/>
      <dgm:spPr/>
      <dgm:t>
        <a:bodyPr/>
        <a:lstStyle/>
        <a:p>
          <a:endParaRPr lang="en-US"/>
        </a:p>
      </dgm:t>
    </dgm:pt>
    <dgm:pt modelId="{2AD24866-51C2-4D19-9A14-0AA925E22B9B}" type="sibTrans" cxnId="{9B2BC119-A00F-4AA7-A140-4FD7FD36380B}">
      <dgm:prSet/>
      <dgm:spPr/>
      <dgm:t>
        <a:bodyPr/>
        <a:lstStyle/>
        <a:p>
          <a:endParaRPr lang="en-US"/>
        </a:p>
      </dgm:t>
    </dgm:pt>
    <dgm:pt modelId="{1566626E-059E-4F03-8F02-4BB1541868A3}">
      <dgm:prSet custT="1"/>
      <dgm:spPr/>
      <dgm:t>
        <a:bodyPr/>
        <a:lstStyle/>
        <a:p>
          <a:r>
            <a:rPr lang="en-US" sz="2000" dirty="0"/>
            <a:t>As a Social Prescriber focusing on this condition, my understanding of these impacts has enabled me to develop a resource database of relevant local and national </a:t>
          </a:r>
          <a:r>
            <a:rPr lang="en-US" sz="2000" dirty="0" err="1"/>
            <a:t>programmes</a:t>
          </a:r>
          <a:r>
            <a:rPr lang="en-US" sz="2000" dirty="0"/>
            <a:t>, services and peer support and a comprehensive set of resources for patients on a variety of aspects of the condition.</a:t>
          </a:r>
        </a:p>
      </dgm:t>
    </dgm:pt>
    <dgm:pt modelId="{03BB0DFB-7D1F-48ED-BB0F-6124982DEDBD}" type="parTrans" cxnId="{01A28993-00D8-4F20-B563-18B0E71884F6}">
      <dgm:prSet/>
      <dgm:spPr/>
      <dgm:t>
        <a:bodyPr/>
        <a:lstStyle/>
        <a:p>
          <a:endParaRPr lang="en-US"/>
        </a:p>
      </dgm:t>
    </dgm:pt>
    <dgm:pt modelId="{03918F6A-536F-45E1-B256-91A46EF24427}" type="sibTrans" cxnId="{01A28993-00D8-4F20-B563-18B0E71884F6}">
      <dgm:prSet/>
      <dgm:spPr/>
      <dgm:t>
        <a:bodyPr/>
        <a:lstStyle/>
        <a:p>
          <a:endParaRPr lang="en-US"/>
        </a:p>
      </dgm:t>
    </dgm:pt>
    <dgm:pt modelId="{B198A0A5-0529-4274-9D4E-7280AC33E22B}">
      <dgm:prSet custT="1"/>
      <dgm:spPr/>
      <dgm:t>
        <a:bodyPr/>
        <a:lstStyle/>
        <a:p>
          <a:r>
            <a:rPr lang="en-US" sz="2000" b="0" i="0" dirty="0"/>
            <a:t>Being part of the Long Covid support team has enabled me, as a Social Prescriber, to</a:t>
          </a:r>
          <a:r>
            <a:rPr lang="en-US" sz="2000" dirty="0"/>
            <a:t> hone my skillset in supporting people with the condition, learning from patient’s experiences and from the expertise of other members of the team.</a:t>
          </a:r>
        </a:p>
      </dgm:t>
    </dgm:pt>
    <dgm:pt modelId="{DC8A46A0-33A8-47BA-BDCB-38CD47A9809E}" type="parTrans" cxnId="{3B8E2F3C-3FA2-448F-8FAE-0D7E2F5F99D9}">
      <dgm:prSet/>
      <dgm:spPr/>
      <dgm:t>
        <a:bodyPr/>
        <a:lstStyle/>
        <a:p>
          <a:endParaRPr lang="en-US"/>
        </a:p>
      </dgm:t>
    </dgm:pt>
    <dgm:pt modelId="{D36AE1AD-9F6B-4569-BF3B-FC82A3CFD448}" type="sibTrans" cxnId="{3B8E2F3C-3FA2-448F-8FAE-0D7E2F5F99D9}">
      <dgm:prSet/>
      <dgm:spPr/>
      <dgm:t>
        <a:bodyPr/>
        <a:lstStyle/>
        <a:p>
          <a:endParaRPr lang="en-US"/>
        </a:p>
      </dgm:t>
    </dgm:pt>
    <dgm:pt modelId="{8CEE09DA-2E6D-4684-824A-3B7D43DB14D6}">
      <dgm:prSet custT="1"/>
      <dgm:spPr/>
      <dgm:t>
        <a:bodyPr/>
        <a:lstStyle/>
        <a:p>
          <a:r>
            <a:rPr lang="en-US" sz="2000" dirty="0"/>
            <a:t>One of the most significant areas of learning for me has been how to work with uncertainty with a condition where there are few definite answers. Supporting people with Long Covid has taught me the value of listening and providing a space for people to be heard, validated and understood, often for the first time, and to focus on what might be most helpful going forwards.  </a:t>
          </a:r>
          <a:r>
            <a:rPr lang="en-US" sz="2000" b="0" i="0" dirty="0"/>
            <a:t> </a:t>
          </a:r>
          <a:endParaRPr lang="en-US" sz="2000" dirty="0"/>
        </a:p>
      </dgm:t>
    </dgm:pt>
    <dgm:pt modelId="{17A5E9CF-275F-491A-83D1-4D3C8DBF0019}" type="parTrans" cxnId="{AB61FF16-1CA5-457F-860B-2C79B492F47A}">
      <dgm:prSet/>
      <dgm:spPr/>
      <dgm:t>
        <a:bodyPr/>
        <a:lstStyle/>
        <a:p>
          <a:endParaRPr lang="en-US"/>
        </a:p>
      </dgm:t>
    </dgm:pt>
    <dgm:pt modelId="{274CE083-49F0-4166-8BA4-DD87EDB77B4A}" type="sibTrans" cxnId="{AB61FF16-1CA5-457F-860B-2C79B492F47A}">
      <dgm:prSet/>
      <dgm:spPr/>
      <dgm:t>
        <a:bodyPr/>
        <a:lstStyle/>
        <a:p>
          <a:endParaRPr lang="en-US"/>
        </a:p>
      </dgm:t>
    </dgm:pt>
    <dgm:pt modelId="{86564E96-FA69-4FE9-AE69-405CE175C6B4}" type="pres">
      <dgm:prSet presAssocID="{BB0EC22E-8113-492F-A6C7-DB9E773DACD1}" presName="vert0" presStyleCnt="0">
        <dgm:presLayoutVars>
          <dgm:dir/>
          <dgm:animOne val="branch"/>
          <dgm:animLvl val="lvl"/>
        </dgm:presLayoutVars>
      </dgm:prSet>
      <dgm:spPr/>
    </dgm:pt>
    <dgm:pt modelId="{AA30F18A-316C-4C66-92BC-E69351554569}" type="pres">
      <dgm:prSet presAssocID="{A9A3C374-489F-40E8-BE7E-85F5E8C1425F}" presName="thickLine" presStyleLbl="alignNode1" presStyleIdx="0" presStyleCnt="4"/>
      <dgm:spPr/>
    </dgm:pt>
    <dgm:pt modelId="{C8196C82-17DD-4F17-9CE3-0064637ECCFD}" type="pres">
      <dgm:prSet presAssocID="{A9A3C374-489F-40E8-BE7E-85F5E8C1425F}" presName="horz1" presStyleCnt="0"/>
      <dgm:spPr/>
    </dgm:pt>
    <dgm:pt modelId="{20561D42-4504-49B4-9C4E-66257902D92D}" type="pres">
      <dgm:prSet presAssocID="{A9A3C374-489F-40E8-BE7E-85F5E8C1425F}" presName="tx1" presStyleLbl="revTx" presStyleIdx="0" presStyleCnt="4"/>
      <dgm:spPr/>
    </dgm:pt>
    <dgm:pt modelId="{A1A98373-47FC-49AE-B50F-844164AA36C4}" type="pres">
      <dgm:prSet presAssocID="{A9A3C374-489F-40E8-BE7E-85F5E8C1425F}" presName="vert1" presStyleCnt="0"/>
      <dgm:spPr/>
    </dgm:pt>
    <dgm:pt modelId="{F8F25E69-CE60-4000-8B80-4682A7BC9BF7}" type="pres">
      <dgm:prSet presAssocID="{1566626E-059E-4F03-8F02-4BB1541868A3}" presName="thickLine" presStyleLbl="alignNode1" presStyleIdx="1" presStyleCnt="4"/>
      <dgm:spPr/>
    </dgm:pt>
    <dgm:pt modelId="{B7636F76-505A-4089-A18F-F0D22C972B62}" type="pres">
      <dgm:prSet presAssocID="{1566626E-059E-4F03-8F02-4BB1541868A3}" presName="horz1" presStyleCnt="0"/>
      <dgm:spPr/>
    </dgm:pt>
    <dgm:pt modelId="{378D3CE5-1EC0-43B3-B45B-9102949CF24F}" type="pres">
      <dgm:prSet presAssocID="{1566626E-059E-4F03-8F02-4BB1541868A3}" presName="tx1" presStyleLbl="revTx" presStyleIdx="1" presStyleCnt="4"/>
      <dgm:spPr/>
    </dgm:pt>
    <dgm:pt modelId="{061C0804-CFBF-4AE9-BFE0-5B70030CBE15}" type="pres">
      <dgm:prSet presAssocID="{1566626E-059E-4F03-8F02-4BB1541868A3}" presName="vert1" presStyleCnt="0"/>
      <dgm:spPr/>
    </dgm:pt>
    <dgm:pt modelId="{92E3C67B-B8C0-4CC3-A7C6-A2999CDD851C}" type="pres">
      <dgm:prSet presAssocID="{B198A0A5-0529-4274-9D4E-7280AC33E22B}" presName="thickLine" presStyleLbl="alignNode1" presStyleIdx="2" presStyleCnt="4"/>
      <dgm:spPr/>
    </dgm:pt>
    <dgm:pt modelId="{1B01F125-DE64-40BC-B912-B3E76076F14F}" type="pres">
      <dgm:prSet presAssocID="{B198A0A5-0529-4274-9D4E-7280AC33E22B}" presName="horz1" presStyleCnt="0"/>
      <dgm:spPr/>
    </dgm:pt>
    <dgm:pt modelId="{1F6AA15F-2AD3-4B2D-BAC7-85B53551FC7D}" type="pres">
      <dgm:prSet presAssocID="{B198A0A5-0529-4274-9D4E-7280AC33E22B}" presName="tx1" presStyleLbl="revTx" presStyleIdx="2" presStyleCnt="4"/>
      <dgm:spPr/>
    </dgm:pt>
    <dgm:pt modelId="{B528AFB1-309A-42AA-94A5-8A54222A49E2}" type="pres">
      <dgm:prSet presAssocID="{B198A0A5-0529-4274-9D4E-7280AC33E22B}" presName="vert1" presStyleCnt="0"/>
      <dgm:spPr/>
    </dgm:pt>
    <dgm:pt modelId="{BD54EDF9-9D63-4397-AA84-73741C674A53}" type="pres">
      <dgm:prSet presAssocID="{8CEE09DA-2E6D-4684-824A-3B7D43DB14D6}" presName="thickLine" presStyleLbl="alignNode1" presStyleIdx="3" presStyleCnt="4"/>
      <dgm:spPr/>
    </dgm:pt>
    <dgm:pt modelId="{1C668675-FAF9-41B9-A5AB-727F96DC8948}" type="pres">
      <dgm:prSet presAssocID="{8CEE09DA-2E6D-4684-824A-3B7D43DB14D6}" presName="horz1" presStyleCnt="0"/>
      <dgm:spPr/>
    </dgm:pt>
    <dgm:pt modelId="{6C7A28F0-8FD1-4219-8F14-FA3D5C1C3C23}" type="pres">
      <dgm:prSet presAssocID="{8CEE09DA-2E6D-4684-824A-3B7D43DB14D6}" presName="tx1" presStyleLbl="revTx" presStyleIdx="3" presStyleCnt="4"/>
      <dgm:spPr/>
    </dgm:pt>
    <dgm:pt modelId="{5C3AEE51-1DD5-46FC-A93B-EF32FA80D903}" type="pres">
      <dgm:prSet presAssocID="{8CEE09DA-2E6D-4684-824A-3B7D43DB14D6}" presName="vert1" presStyleCnt="0"/>
      <dgm:spPr/>
    </dgm:pt>
  </dgm:ptLst>
  <dgm:cxnLst>
    <dgm:cxn modelId="{AB61FF16-1CA5-457F-860B-2C79B492F47A}" srcId="{BB0EC22E-8113-492F-A6C7-DB9E773DACD1}" destId="{8CEE09DA-2E6D-4684-824A-3B7D43DB14D6}" srcOrd="3" destOrd="0" parTransId="{17A5E9CF-275F-491A-83D1-4D3C8DBF0019}" sibTransId="{274CE083-49F0-4166-8BA4-DD87EDB77B4A}"/>
    <dgm:cxn modelId="{9B2BC119-A00F-4AA7-A140-4FD7FD36380B}" srcId="{BB0EC22E-8113-492F-A6C7-DB9E773DACD1}" destId="{A9A3C374-489F-40E8-BE7E-85F5E8C1425F}" srcOrd="0" destOrd="0" parTransId="{5BD124C7-38FB-4106-90C3-609D900FDEB3}" sibTransId="{2AD24866-51C2-4D19-9A14-0AA925E22B9B}"/>
    <dgm:cxn modelId="{01ED1E22-E3A6-428F-BC3D-C3FB4EE83C69}" type="presOf" srcId="{1566626E-059E-4F03-8F02-4BB1541868A3}" destId="{378D3CE5-1EC0-43B3-B45B-9102949CF24F}" srcOrd="0" destOrd="0" presId="urn:microsoft.com/office/officeart/2008/layout/LinedList"/>
    <dgm:cxn modelId="{42382528-6A74-4195-BD19-53EEAC5E26C6}" type="presOf" srcId="{A9A3C374-489F-40E8-BE7E-85F5E8C1425F}" destId="{20561D42-4504-49B4-9C4E-66257902D92D}" srcOrd="0" destOrd="0" presId="urn:microsoft.com/office/officeart/2008/layout/LinedList"/>
    <dgm:cxn modelId="{3B8E2F3C-3FA2-448F-8FAE-0D7E2F5F99D9}" srcId="{BB0EC22E-8113-492F-A6C7-DB9E773DACD1}" destId="{B198A0A5-0529-4274-9D4E-7280AC33E22B}" srcOrd="2" destOrd="0" parTransId="{DC8A46A0-33A8-47BA-BDCB-38CD47A9809E}" sibTransId="{D36AE1AD-9F6B-4569-BF3B-FC82A3CFD448}"/>
    <dgm:cxn modelId="{01A28993-00D8-4F20-B563-18B0E71884F6}" srcId="{BB0EC22E-8113-492F-A6C7-DB9E773DACD1}" destId="{1566626E-059E-4F03-8F02-4BB1541868A3}" srcOrd="1" destOrd="0" parTransId="{03BB0DFB-7D1F-48ED-BB0F-6124982DEDBD}" sibTransId="{03918F6A-536F-45E1-B256-91A46EF24427}"/>
    <dgm:cxn modelId="{F0641498-4FAA-47D1-96A3-9CEB0E1A5B74}" type="presOf" srcId="{B198A0A5-0529-4274-9D4E-7280AC33E22B}" destId="{1F6AA15F-2AD3-4B2D-BAC7-85B53551FC7D}" srcOrd="0" destOrd="0" presId="urn:microsoft.com/office/officeart/2008/layout/LinedList"/>
    <dgm:cxn modelId="{A22ACABF-6FB9-45E6-8D4D-6F11BC97DEDB}" type="presOf" srcId="{8CEE09DA-2E6D-4684-824A-3B7D43DB14D6}" destId="{6C7A28F0-8FD1-4219-8F14-FA3D5C1C3C23}" srcOrd="0" destOrd="0" presId="urn:microsoft.com/office/officeart/2008/layout/LinedList"/>
    <dgm:cxn modelId="{ACEF59D1-F9F0-4875-A7EA-F8E9BE9B6971}" type="presOf" srcId="{BB0EC22E-8113-492F-A6C7-DB9E773DACD1}" destId="{86564E96-FA69-4FE9-AE69-405CE175C6B4}" srcOrd="0" destOrd="0" presId="urn:microsoft.com/office/officeart/2008/layout/LinedList"/>
    <dgm:cxn modelId="{2DD92149-04AF-463A-AEA8-6CDCFEE3CCBB}" type="presParOf" srcId="{86564E96-FA69-4FE9-AE69-405CE175C6B4}" destId="{AA30F18A-316C-4C66-92BC-E69351554569}" srcOrd="0" destOrd="0" presId="urn:microsoft.com/office/officeart/2008/layout/LinedList"/>
    <dgm:cxn modelId="{8675C5A6-B342-49FE-A5C4-FE26BFBB522F}" type="presParOf" srcId="{86564E96-FA69-4FE9-AE69-405CE175C6B4}" destId="{C8196C82-17DD-4F17-9CE3-0064637ECCFD}" srcOrd="1" destOrd="0" presId="urn:microsoft.com/office/officeart/2008/layout/LinedList"/>
    <dgm:cxn modelId="{ADEBC529-48E8-42F8-9350-064289BBAAFC}" type="presParOf" srcId="{C8196C82-17DD-4F17-9CE3-0064637ECCFD}" destId="{20561D42-4504-49B4-9C4E-66257902D92D}" srcOrd="0" destOrd="0" presId="urn:microsoft.com/office/officeart/2008/layout/LinedList"/>
    <dgm:cxn modelId="{D67B98C4-DC53-449C-98ED-FD88BBF2580A}" type="presParOf" srcId="{C8196C82-17DD-4F17-9CE3-0064637ECCFD}" destId="{A1A98373-47FC-49AE-B50F-844164AA36C4}" srcOrd="1" destOrd="0" presId="urn:microsoft.com/office/officeart/2008/layout/LinedList"/>
    <dgm:cxn modelId="{EFE6B914-0527-41FA-AE9C-208D56841B67}" type="presParOf" srcId="{86564E96-FA69-4FE9-AE69-405CE175C6B4}" destId="{F8F25E69-CE60-4000-8B80-4682A7BC9BF7}" srcOrd="2" destOrd="0" presId="urn:microsoft.com/office/officeart/2008/layout/LinedList"/>
    <dgm:cxn modelId="{EBB4876B-5803-4547-A1A3-8682D6359112}" type="presParOf" srcId="{86564E96-FA69-4FE9-AE69-405CE175C6B4}" destId="{B7636F76-505A-4089-A18F-F0D22C972B62}" srcOrd="3" destOrd="0" presId="urn:microsoft.com/office/officeart/2008/layout/LinedList"/>
    <dgm:cxn modelId="{360DBB74-7B3B-4187-A689-B69FE5CED5E8}" type="presParOf" srcId="{B7636F76-505A-4089-A18F-F0D22C972B62}" destId="{378D3CE5-1EC0-43B3-B45B-9102949CF24F}" srcOrd="0" destOrd="0" presId="urn:microsoft.com/office/officeart/2008/layout/LinedList"/>
    <dgm:cxn modelId="{DE75E425-ADED-4BE4-BE02-B3CB0FFAE568}" type="presParOf" srcId="{B7636F76-505A-4089-A18F-F0D22C972B62}" destId="{061C0804-CFBF-4AE9-BFE0-5B70030CBE15}" srcOrd="1" destOrd="0" presId="urn:microsoft.com/office/officeart/2008/layout/LinedList"/>
    <dgm:cxn modelId="{E3755813-11A2-4D03-9B91-EC2562F013C8}" type="presParOf" srcId="{86564E96-FA69-4FE9-AE69-405CE175C6B4}" destId="{92E3C67B-B8C0-4CC3-A7C6-A2999CDD851C}" srcOrd="4" destOrd="0" presId="urn:microsoft.com/office/officeart/2008/layout/LinedList"/>
    <dgm:cxn modelId="{F194C60A-F4B7-442A-8342-F76DB058BAE2}" type="presParOf" srcId="{86564E96-FA69-4FE9-AE69-405CE175C6B4}" destId="{1B01F125-DE64-40BC-B912-B3E76076F14F}" srcOrd="5" destOrd="0" presId="urn:microsoft.com/office/officeart/2008/layout/LinedList"/>
    <dgm:cxn modelId="{5D150454-391A-4DB4-85BB-E73B893FC64E}" type="presParOf" srcId="{1B01F125-DE64-40BC-B912-B3E76076F14F}" destId="{1F6AA15F-2AD3-4B2D-BAC7-85B53551FC7D}" srcOrd="0" destOrd="0" presId="urn:microsoft.com/office/officeart/2008/layout/LinedList"/>
    <dgm:cxn modelId="{708B6B9F-8374-45E2-9B80-0605C3812535}" type="presParOf" srcId="{1B01F125-DE64-40BC-B912-B3E76076F14F}" destId="{B528AFB1-309A-42AA-94A5-8A54222A49E2}" srcOrd="1" destOrd="0" presId="urn:microsoft.com/office/officeart/2008/layout/LinedList"/>
    <dgm:cxn modelId="{943B49FE-17F5-4CFB-8E88-CDCFF4F95CB3}" type="presParOf" srcId="{86564E96-FA69-4FE9-AE69-405CE175C6B4}" destId="{BD54EDF9-9D63-4397-AA84-73741C674A53}" srcOrd="6" destOrd="0" presId="urn:microsoft.com/office/officeart/2008/layout/LinedList"/>
    <dgm:cxn modelId="{B5DB1580-F32D-4594-8F94-60654AF9AA6F}" type="presParOf" srcId="{86564E96-FA69-4FE9-AE69-405CE175C6B4}" destId="{1C668675-FAF9-41B9-A5AB-727F96DC8948}" srcOrd="7" destOrd="0" presId="urn:microsoft.com/office/officeart/2008/layout/LinedList"/>
    <dgm:cxn modelId="{20A510FB-A554-4DBF-A56B-065E8539EA93}" type="presParOf" srcId="{1C668675-FAF9-41B9-A5AB-727F96DC8948}" destId="{6C7A28F0-8FD1-4219-8F14-FA3D5C1C3C23}" srcOrd="0" destOrd="0" presId="urn:microsoft.com/office/officeart/2008/layout/LinedList"/>
    <dgm:cxn modelId="{C013D6DF-99B2-4683-99C5-4E1994C652EB}" type="presParOf" srcId="{1C668675-FAF9-41B9-A5AB-727F96DC8948}" destId="{5C3AEE51-1DD5-46FC-A93B-EF32FA80D90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0F18A-316C-4C66-92BC-E69351554569}">
      <dsp:nvSpPr>
        <dsp:cNvPr id="0" name=""/>
        <dsp:cNvSpPr/>
      </dsp:nvSpPr>
      <dsp:spPr>
        <a:xfrm>
          <a:off x="0" y="0"/>
          <a:ext cx="1089660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561D42-4504-49B4-9C4E-66257902D92D}">
      <dsp:nvSpPr>
        <dsp:cNvPr id="0" name=""/>
        <dsp:cNvSpPr/>
      </dsp:nvSpPr>
      <dsp:spPr>
        <a:xfrm>
          <a:off x="0" y="0"/>
          <a:ext cx="10896600" cy="838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Whilst Long Covid has wide-ranging impacts, there are common themes, symptoms, and shared experiences among those living with the condition. </a:t>
          </a:r>
          <a:endParaRPr lang="en-US" sz="2000" kern="1200" dirty="0"/>
        </a:p>
      </dsp:txBody>
      <dsp:txXfrm>
        <a:off x="0" y="0"/>
        <a:ext cx="10896600" cy="838782"/>
      </dsp:txXfrm>
    </dsp:sp>
    <dsp:sp modelId="{F8F25E69-CE60-4000-8B80-4682A7BC9BF7}">
      <dsp:nvSpPr>
        <dsp:cNvPr id="0" name=""/>
        <dsp:cNvSpPr/>
      </dsp:nvSpPr>
      <dsp:spPr>
        <a:xfrm>
          <a:off x="0" y="838782"/>
          <a:ext cx="10896600"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8D3CE5-1EC0-43B3-B45B-9102949CF24F}">
      <dsp:nvSpPr>
        <dsp:cNvPr id="0" name=""/>
        <dsp:cNvSpPr/>
      </dsp:nvSpPr>
      <dsp:spPr>
        <a:xfrm>
          <a:off x="0" y="838782"/>
          <a:ext cx="10896600" cy="838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As a Social Prescriber focusing on this condition, my understanding of these impacts has enabled me to develop a resource database of relevant local and national </a:t>
          </a:r>
          <a:r>
            <a:rPr lang="en-US" sz="2000" kern="1200" dirty="0" err="1"/>
            <a:t>programmes</a:t>
          </a:r>
          <a:r>
            <a:rPr lang="en-US" sz="2000" kern="1200" dirty="0"/>
            <a:t>, services and peer support and a comprehensive set of resources for patients on a variety of aspects of the condition.</a:t>
          </a:r>
        </a:p>
      </dsp:txBody>
      <dsp:txXfrm>
        <a:off x="0" y="838782"/>
        <a:ext cx="10896600" cy="838782"/>
      </dsp:txXfrm>
    </dsp:sp>
    <dsp:sp modelId="{92E3C67B-B8C0-4CC3-A7C6-A2999CDD851C}">
      <dsp:nvSpPr>
        <dsp:cNvPr id="0" name=""/>
        <dsp:cNvSpPr/>
      </dsp:nvSpPr>
      <dsp:spPr>
        <a:xfrm>
          <a:off x="0" y="1677564"/>
          <a:ext cx="10896600"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6AA15F-2AD3-4B2D-BAC7-85B53551FC7D}">
      <dsp:nvSpPr>
        <dsp:cNvPr id="0" name=""/>
        <dsp:cNvSpPr/>
      </dsp:nvSpPr>
      <dsp:spPr>
        <a:xfrm>
          <a:off x="0" y="1677564"/>
          <a:ext cx="10896600" cy="838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Being part of the Long Covid support team has enabled me, as a Social Prescriber, to</a:t>
          </a:r>
          <a:r>
            <a:rPr lang="en-US" sz="2000" kern="1200" dirty="0"/>
            <a:t> hone my skillset in supporting people with the condition, learning from patient’s experiences and from the expertise of other members of the team.</a:t>
          </a:r>
        </a:p>
      </dsp:txBody>
      <dsp:txXfrm>
        <a:off x="0" y="1677564"/>
        <a:ext cx="10896600" cy="838782"/>
      </dsp:txXfrm>
    </dsp:sp>
    <dsp:sp modelId="{BD54EDF9-9D63-4397-AA84-73741C674A53}">
      <dsp:nvSpPr>
        <dsp:cNvPr id="0" name=""/>
        <dsp:cNvSpPr/>
      </dsp:nvSpPr>
      <dsp:spPr>
        <a:xfrm>
          <a:off x="0" y="2516347"/>
          <a:ext cx="10896600"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7A28F0-8FD1-4219-8F14-FA3D5C1C3C23}">
      <dsp:nvSpPr>
        <dsp:cNvPr id="0" name=""/>
        <dsp:cNvSpPr/>
      </dsp:nvSpPr>
      <dsp:spPr>
        <a:xfrm>
          <a:off x="0" y="2516347"/>
          <a:ext cx="10896600" cy="838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One of the most significant areas of learning for me has been how to work with uncertainty with a condition where there are few definite answers. Supporting people with Long Covid has taught me the value of listening and providing a space for people to be heard, validated and understood, often for the first time, and to focus on what might be most helpful going forwards.  </a:t>
          </a:r>
          <a:r>
            <a:rPr lang="en-US" sz="2000" b="0" i="0" kern="1200" dirty="0"/>
            <a:t> </a:t>
          </a:r>
          <a:endParaRPr lang="en-US" sz="2000" kern="1200" dirty="0"/>
        </a:p>
      </dsp:txBody>
      <dsp:txXfrm>
        <a:off x="0" y="2516347"/>
        <a:ext cx="10896600" cy="83878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5DC76-E0F2-4FEF-A43C-915DD77AE81D}" type="datetimeFigureOut">
              <a:rPr lang="en-GB" smtClean="0"/>
              <a:t>28/04/2026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E076F9-88D5-4C58-8859-5E353A50CB67}" type="slidenum">
              <a:rPr lang="en-GB" smtClean="0"/>
              <a:t>‹#›</a:t>
            </a:fld>
            <a:endParaRPr lang="en-GB"/>
          </a:p>
        </p:txBody>
      </p:sp>
    </p:spTree>
    <p:extLst>
      <p:ext uri="{BB962C8B-B14F-4D97-AF65-F5344CB8AC3E}">
        <p14:creationId xmlns:p14="http://schemas.microsoft.com/office/powerpoint/2010/main" val="431023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E4FC01-DA70-1442-90FD-983F2F12613E}" type="slidenum">
              <a:rPr lang="en-US" smtClean="0"/>
              <a:t>1</a:t>
            </a:fld>
            <a:endParaRPr lang="en-US"/>
          </a:p>
        </p:txBody>
      </p:sp>
    </p:spTree>
    <p:extLst>
      <p:ext uri="{BB962C8B-B14F-4D97-AF65-F5344CB8AC3E}">
        <p14:creationId xmlns:p14="http://schemas.microsoft.com/office/powerpoint/2010/main" val="3617296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277979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FC298-1AD7-4A5F-927B-A64817DB32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43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0d5983e30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0d5983e30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0" i="0" dirty="0">
              <a:solidFill>
                <a:srgbClr val="FFFFFF"/>
              </a:solidFill>
              <a:effectLst/>
              <a:highlight>
                <a:srgbClr val="333333"/>
              </a:highlight>
              <a:latin typeface="filson-pro"/>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6286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80A1A0-2651-9D40-90C0-5A4EAF5550D5}" type="slidenum">
              <a:rPr lang="en-US" smtClean="0"/>
              <a:t>24</a:t>
            </a:fld>
            <a:endParaRPr lang="en-US"/>
          </a:p>
        </p:txBody>
      </p:sp>
    </p:spTree>
    <p:extLst>
      <p:ext uri="{BB962C8B-B14F-4D97-AF65-F5344CB8AC3E}">
        <p14:creationId xmlns:p14="http://schemas.microsoft.com/office/powerpoint/2010/main" val="1670706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80A1A0-2651-9D40-90C0-5A4EAF5550D5}" type="slidenum">
              <a:rPr lang="en-US" smtClean="0"/>
              <a:t>25</a:t>
            </a:fld>
            <a:endParaRPr lang="en-US"/>
          </a:p>
        </p:txBody>
      </p:sp>
    </p:spTree>
    <p:extLst>
      <p:ext uri="{BB962C8B-B14F-4D97-AF65-F5344CB8AC3E}">
        <p14:creationId xmlns:p14="http://schemas.microsoft.com/office/powerpoint/2010/main" val="1197245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80A1A0-2651-9D40-90C0-5A4EAF5550D5}" type="slidenum">
              <a:rPr lang="en-US" smtClean="0"/>
              <a:t>26</a:t>
            </a:fld>
            <a:endParaRPr lang="en-US"/>
          </a:p>
        </p:txBody>
      </p:sp>
    </p:spTree>
    <p:extLst>
      <p:ext uri="{BB962C8B-B14F-4D97-AF65-F5344CB8AC3E}">
        <p14:creationId xmlns:p14="http://schemas.microsoft.com/office/powerpoint/2010/main" val="1359950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80A1A0-2651-9D40-90C0-5A4EAF5550D5}" type="slidenum">
              <a:rPr lang="en-US" smtClean="0"/>
              <a:t>27</a:t>
            </a:fld>
            <a:endParaRPr lang="en-US"/>
          </a:p>
        </p:txBody>
      </p:sp>
    </p:spTree>
    <p:extLst>
      <p:ext uri="{BB962C8B-B14F-4D97-AF65-F5344CB8AC3E}">
        <p14:creationId xmlns:p14="http://schemas.microsoft.com/office/powerpoint/2010/main" val="2819603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B50F7-30B9-07C7-1898-C4C3419A0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FA8B75C-6347-CDF5-C11C-5BA39C13E2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29BBC5-D747-7868-F7C4-4F0B790A47EB}"/>
              </a:ext>
            </a:extLst>
          </p:cNvPr>
          <p:cNvSpPr>
            <a:spLocks noGrp="1"/>
          </p:cNvSpPr>
          <p:nvPr>
            <p:ph type="dt" sz="half" idx="10"/>
          </p:nvPr>
        </p:nvSpPr>
        <p:spPr/>
        <p:txBody>
          <a:bodyPr/>
          <a:lstStyle/>
          <a:p>
            <a:fld id="{B59B5700-6DA6-498B-83C3-07C4A068D071}" type="datetimeFigureOut">
              <a:rPr lang="en-GB" smtClean="0"/>
              <a:t>28/04/2026</a:t>
            </a:fld>
            <a:endParaRPr lang="en-GB"/>
          </a:p>
        </p:txBody>
      </p:sp>
      <p:sp>
        <p:nvSpPr>
          <p:cNvPr id="5" name="Footer Placeholder 4">
            <a:extLst>
              <a:ext uri="{FF2B5EF4-FFF2-40B4-BE49-F238E27FC236}">
                <a16:creationId xmlns:a16="http://schemas.microsoft.com/office/drawing/2014/main" id="{BB94D997-61A3-3FE2-D4D5-31267FD4C6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72A8DD-EEBC-2770-3A65-C18E386129C0}"/>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2789561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5E541-0E0D-D342-D004-73B97F2AA6B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455EF7-ABB9-C6DE-7885-547C38FE49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975197-96FE-9387-9A9C-1DE1ECBA44FB}"/>
              </a:ext>
            </a:extLst>
          </p:cNvPr>
          <p:cNvSpPr>
            <a:spLocks noGrp="1"/>
          </p:cNvSpPr>
          <p:nvPr>
            <p:ph type="dt" sz="half" idx="10"/>
          </p:nvPr>
        </p:nvSpPr>
        <p:spPr/>
        <p:txBody>
          <a:bodyPr/>
          <a:lstStyle/>
          <a:p>
            <a:fld id="{B59B5700-6DA6-498B-83C3-07C4A068D071}" type="datetimeFigureOut">
              <a:rPr lang="en-GB" smtClean="0"/>
              <a:t>28/04/2026</a:t>
            </a:fld>
            <a:endParaRPr lang="en-GB"/>
          </a:p>
        </p:txBody>
      </p:sp>
      <p:sp>
        <p:nvSpPr>
          <p:cNvPr id="5" name="Footer Placeholder 4">
            <a:extLst>
              <a:ext uri="{FF2B5EF4-FFF2-40B4-BE49-F238E27FC236}">
                <a16:creationId xmlns:a16="http://schemas.microsoft.com/office/drawing/2014/main" id="{EAFCD0B9-4CB3-BB77-D032-DE3D453F14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26F127-D4A2-E247-A2C6-DE1E16389FB3}"/>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2015160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C8B0EC-3925-DDE9-001F-371C49363A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120892-AD8B-2714-06BD-093F3FA6E0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4BD1CF-E91D-3FF1-33D4-B6A609A63532}"/>
              </a:ext>
            </a:extLst>
          </p:cNvPr>
          <p:cNvSpPr>
            <a:spLocks noGrp="1"/>
          </p:cNvSpPr>
          <p:nvPr>
            <p:ph type="dt" sz="half" idx="10"/>
          </p:nvPr>
        </p:nvSpPr>
        <p:spPr/>
        <p:txBody>
          <a:bodyPr/>
          <a:lstStyle/>
          <a:p>
            <a:fld id="{B59B5700-6DA6-498B-83C3-07C4A068D071}" type="datetimeFigureOut">
              <a:rPr lang="en-GB" smtClean="0"/>
              <a:t>28/04/2026</a:t>
            </a:fld>
            <a:endParaRPr lang="en-GB"/>
          </a:p>
        </p:txBody>
      </p:sp>
      <p:sp>
        <p:nvSpPr>
          <p:cNvPr id="5" name="Footer Placeholder 4">
            <a:extLst>
              <a:ext uri="{FF2B5EF4-FFF2-40B4-BE49-F238E27FC236}">
                <a16:creationId xmlns:a16="http://schemas.microsoft.com/office/drawing/2014/main" id="{1341FC65-C375-05E0-D148-29D694B2F8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62151B-21F2-C287-A07C-E8274E36044E}"/>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261014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Light Front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F7442519-7DB8-3844-A771-A49E9B94638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EF4D84"/>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019646" y="4715898"/>
            <a:ext cx="7648353" cy="106033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descr="Painting Easel, computer screen and book icons.">
            <a:extLst>
              <a:ext uri="{FF2B5EF4-FFF2-40B4-BE49-F238E27FC236}">
                <a16:creationId xmlns:a16="http://schemas.microsoft.com/office/drawing/2014/main" id="{A10EE1A4-9EF3-BE4B-A260-BA9E2AB285CE}"/>
              </a:ext>
            </a:extLst>
          </p:cNvPr>
          <p:cNvPicPr>
            <a:picLocks noChangeAspect="1"/>
          </p:cNvPicPr>
          <p:nvPr userDrawn="1"/>
        </p:nvPicPr>
        <p:blipFill>
          <a:blip r:embed="rId4"/>
          <a:stretch>
            <a:fill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2880420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 Section Title Page">
  <p:cSld name="Sub Section Title Page">
    <p:spTree>
      <p:nvGrpSpPr>
        <p:cNvPr id="1" name="Shape 25"/>
        <p:cNvGrpSpPr/>
        <p:nvPr/>
      </p:nvGrpSpPr>
      <p:grpSpPr>
        <a:xfrm>
          <a:off x="0" y="0"/>
          <a:ext cx="0" cy="0"/>
          <a:chOff x="0" y="0"/>
          <a:chExt cx="0" cy="0"/>
        </a:xfrm>
      </p:grpSpPr>
      <p:sp>
        <p:nvSpPr>
          <p:cNvPr id="26" name="Google Shape;26;p10"/>
          <p:cNvSpPr txBox="1">
            <a:spLocks noGrp="1"/>
          </p:cNvSpPr>
          <p:nvPr>
            <p:ph type="body" idx="1"/>
          </p:nvPr>
        </p:nvSpPr>
        <p:spPr>
          <a:xfrm>
            <a:off x="838200" y="2998381"/>
            <a:ext cx="10515600" cy="281762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rgbClr val="2E3A4D"/>
              </a:buClr>
              <a:buSzPts val="2000"/>
              <a:buChar char="•"/>
              <a:defRPr b="0" i="0">
                <a:solidFill>
                  <a:srgbClr val="2E3A4D"/>
                </a:solidFill>
                <a:latin typeface="Trebuchet MS" panose="020B0703020202090204" pitchFamily="34" charset="0"/>
              </a:defRPr>
            </a:lvl1pPr>
            <a:lvl2pPr marL="914400" lvl="1" indent="-355600" algn="l">
              <a:lnSpc>
                <a:spcPct val="90000"/>
              </a:lnSpc>
              <a:spcBef>
                <a:spcPts val="500"/>
              </a:spcBef>
              <a:spcAft>
                <a:spcPts val="0"/>
              </a:spcAft>
              <a:buClr>
                <a:srgbClr val="2E3A4D"/>
              </a:buClr>
              <a:buSzPts val="2000"/>
              <a:buChar char="•"/>
              <a:defRPr>
                <a:solidFill>
                  <a:srgbClr val="2E3A4D"/>
                </a:solidFill>
              </a:defRPr>
            </a:lvl2pPr>
            <a:lvl3pPr marL="1371600" lvl="2" indent="-355600" algn="l">
              <a:lnSpc>
                <a:spcPct val="90000"/>
              </a:lnSpc>
              <a:spcBef>
                <a:spcPts val="500"/>
              </a:spcBef>
              <a:spcAft>
                <a:spcPts val="0"/>
              </a:spcAft>
              <a:buClr>
                <a:srgbClr val="2E3A4D"/>
              </a:buClr>
              <a:buSzPts val="2000"/>
              <a:buChar char="•"/>
              <a:defRPr>
                <a:solidFill>
                  <a:srgbClr val="2E3A4D"/>
                </a:solidFill>
              </a:defRPr>
            </a:lvl3pPr>
            <a:lvl4pPr marL="1828800" lvl="3" indent="-355600" algn="l">
              <a:lnSpc>
                <a:spcPct val="90000"/>
              </a:lnSpc>
              <a:spcBef>
                <a:spcPts val="500"/>
              </a:spcBef>
              <a:spcAft>
                <a:spcPts val="0"/>
              </a:spcAft>
              <a:buClr>
                <a:srgbClr val="2E3A4D"/>
              </a:buClr>
              <a:buSzPts val="2000"/>
              <a:buChar char="•"/>
              <a:defRPr>
                <a:solidFill>
                  <a:srgbClr val="2E3A4D"/>
                </a:solidFill>
              </a:defRPr>
            </a:lvl4pPr>
            <a:lvl5pPr marL="2286000" lvl="4" indent="-355600" algn="l">
              <a:lnSpc>
                <a:spcPct val="90000"/>
              </a:lnSpc>
              <a:spcBef>
                <a:spcPts val="500"/>
              </a:spcBef>
              <a:spcAft>
                <a:spcPts val="0"/>
              </a:spcAft>
              <a:buClr>
                <a:srgbClr val="2E3A4D"/>
              </a:buClr>
              <a:buSzPts val="2000"/>
              <a:buChar char="•"/>
              <a:defRPr>
                <a:solidFill>
                  <a:srgbClr val="2E3A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title"/>
          </p:nvPr>
        </p:nvSpPr>
        <p:spPr>
          <a:xfrm>
            <a:off x="838200" y="1548733"/>
            <a:ext cx="10515600" cy="1258262"/>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F4D84"/>
              </a:buClr>
              <a:buSzPts val="1800"/>
              <a:buNone/>
              <a:defRPr b="0" i="0">
                <a:latin typeface="Trebuchet MS" panose="020B070302020209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 name="Google Shape;28;p10"/>
          <p:cNvPicPr preferRelativeResize="0"/>
          <p:nvPr/>
        </p:nvPicPr>
        <p:blipFill rotWithShape="1">
          <a:blip r:embed="rId2">
            <a:alphaModFix amt="20000"/>
          </a:blip>
          <a:srcRect/>
          <a:stretch/>
        </p:blipFill>
        <p:spPr>
          <a:xfrm>
            <a:off x="6260466" y="0"/>
            <a:ext cx="5931534" cy="3923414"/>
          </a:xfrm>
          <a:prstGeom prst="rect">
            <a:avLst/>
          </a:prstGeom>
          <a:noFill/>
          <a:ln>
            <a:noFill/>
          </a:ln>
        </p:spPr>
      </p:pic>
      <p:sp>
        <p:nvSpPr>
          <p:cNvPr id="29" name="Google Shape;29;p10"/>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GB"/>
          </a:p>
        </p:txBody>
      </p:sp>
      <p:sp>
        <p:nvSpPr>
          <p:cNvPr id="30" name="Google Shape;30;p10"/>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r>
              <a:rPr lang="en-US">
                <a:latin typeface="Trebuchet MS" panose="020B0703020202090204" pitchFamily="34" charset="0"/>
              </a:rPr>
              <a:t>Page </a:t>
            </a:r>
            <a:fld id="{00000000-1234-1234-1234-123412341234}" type="slidenum">
              <a:rPr lang="en-US" smtClean="0">
                <a:latin typeface="Trebuchet MS" panose="020B0703020202090204" pitchFamily="34" charset="0"/>
              </a:rPr>
              <a:pPr/>
              <a:t>‹#›</a:t>
            </a:fld>
            <a:endParaRPr>
              <a:latin typeface="Trebuchet MS" panose="020B0703020202090204" pitchFamily="34" charset="0"/>
            </a:endParaRPr>
          </a:p>
        </p:txBody>
      </p:sp>
    </p:spTree>
    <p:extLst>
      <p:ext uri="{BB962C8B-B14F-4D97-AF65-F5344CB8AC3E}">
        <p14:creationId xmlns:p14="http://schemas.microsoft.com/office/powerpoint/2010/main" val="1112503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ack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306726" y="3705448"/>
            <a:ext cx="7361273" cy="207078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sp>
        <p:nvSpPr>
          <p:cNvPr id="12" name="Slide Number Placeholder 5">
            <a:extLst>
              <a:ext uri="{FF2B5EF4-FFF2-40B4-BE49-F238E27FC236}">
                <a16:creationId xmlns:a16="http://schemas.microsoft.com/office/drawing/2014/main" id="{6D69C179-397E-8340-BCAB-CE1F52278CD0}"/>
              </a:ext>
            </a:extLst>
          </p:cNvPr>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sp>
        <p:nvSpPr>
          <p:cNvPr id="14" name="Footer Placeholder 13">
            <a:extLst>
              <a:ext uri="{FF2B5EF4-FFF2-40B4-BE49-F238E27FC236}">
                <a16:creationId xmlns:a16="http://schemas.microsoft.com/office/drawing/2014/main" id="{27C4457B-C7A7-8247-AC29-2D761B9E9209}"/>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2192204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72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5ECE4-93A5-F04C-8C4E-ED4AE99F9996}"/>
              </a:ext>
            </a:extLst>
          </p:cNvPr>
          <p:cNvSpPr>
            <a:spLocks noGrp="1"/>
          </p:cNvSpPr>
          <p:nvPr>
            <p:ph type="ctrTitle"/>
          </p:nvPr>
        </p:nvSpPr>
        <p:spPr>
          <a:xfrm>
            <a:off x="4498848" y="441325"/>
            <a:ext cx="7237644" cy="5975350"/>
          </a:xfrm>
          <a:prstGeom prst="rect">
            <a:avLst/>
          </a:prstGeom>
        </p:spPr>
        <p:txBody>
          <a:bodyPr anchor="ctr">
            <a:normAutofit/>
          </a:bodyPr>
          <a:lstStyle>
            <a:lvl1pPr algn="l">
              <a:defRPr sz="4000" b="1">
                <a:solidFill>
                  <a:schemeClr val="bg2"/>
                </a:solidFill>
                <a:latin typeface="Century Gothic" panose="020B0502020202020204" pitchFamily="34" charset="0"/>
              </a:defRPr>
            </a:lvl1pPr>
          </a:lstStyle>
          <a:p>
            <a:endParaRPr lang="en-US" dirty="0"/>
          </a:p>
        </p:txBody>
      </p:sp>
      <p:pic>
        <p:nvPicPr>
          <p:cNvPr id="10" name="Picture 9">
            <a:extLst>
              <a:ext uri="{FF2B5EF4-FFF2-40B4-BE49-F238E27FC236}">
                <a16:creationId xmlns:a16="http://schemas.microsoft.com/office/drawing/2014/main" id="{4F6F3969-8658-D743-AAEF-6E73E6145DBD}"/>
              </a:ext>
            </a:extLst>
          </p:cNvPr>
          <p:cNvPicPr>
            <a:picLocks noChangeAspect="1"/>
          </p:cNvPicPr>
          <p:nvPr userDrawn="1"/>
        </p:nvPicPr>
        <p:blipFill>
          <a:blip r:embed="rId2"/>
          <a:srcRect/>
          <a:stretch/>
        </p:blipFill>
        <p:spPr>
          <a:xfrm>
            <a:off x="455508" y="441325"/>
            <a:ext cx="2724255" cy="750683"/>
          </a:xfrm>
          <a:prstGeom prst="rect">
            <a:avLst/>
          </a:prstGeom>
        </p:spPr>
      </p:pic>
      <p:sp>
        <p:nvSpPr>
          <p:cNvPr id="4" name="Slide Number Placeholder 3">
            <a:extLst>
              <a:ext uri="{FF2B5EF4-FFF2-40B4-BE49-F238E27FC236}">
                <a16:creationId xmlns:a16="http://schemas.microsoft.com/office/drawing/2014/main" id="{E36EF570-F497-2E59-1B05-BE4FAD05425D}"/>
              </a:ext>
            </a:extLst>
          </p:cNvPr>
          <p:cNvSpPr>
            <a:spLocks noGrp="1"/>
          </p:cNvSpPr>
          <p:nvPr>
            <p:ph type="sldNum" sz="quarter" idx="10"/>
          </p:nvPr>
        </p:nvSpPr>
        <p:spPr>
          <a:xfrm>
            <a:off x="9012238" y="6416675"/>
            <a:ext cx="2736850" cy="215900"/>
          </a:xfrm>
        </p:spPr>
        <p:txBody>
          <a:bodyPr lIns="0" tIns="0" rIns="0" bIns="0"/>
          <a:lstStyle>
            <a:lvl1pPr>
              <a:defRPr>
                <a:solidFill>
                  <a:schemeClr val="bg1"/>
                </a:solidFill>
              </a:defRPr>
            </a:lvl1pPr>
          </a:lstStyle>
          <a:p>
            <a:fld id="{17AF3C74-AD97-3A4B-861C-C28399CF825B}" type="slidenum">
              <a:rPr lang="en-US" smtClean="0"/>
              <a:pPr/>
              <a:t>‹#›</a:t>
            </a:fld>
            <a:endParaRPr lang="en-US"/>
          </a:p>
        </p:txBody>
      </p:sp>
    </p:spTree>
    <p:extLst>
      <p:ext uri="{BB962C8B-B14F-4D97-AF65-F5344CB8AC3E}">
        <p14:creationId xmlns:p14="http://schemas.microsoft.com/office/powerpoint/2010/main" val="1830876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A95DCA9-BFBD-44EA-AC26-E5212AFF16DE}"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F17502-3188-4D27-A036-0AFCDBDE3251}"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212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95DCA9-BFBD-44EA-AC26-E5212AFF16DE}"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F17502-3188-4D27-A036-0AFCDBDE3251}" type="slidenum">
              <a:rPr lang="en-GB" smtClean="0"/>
              <a:t>‹#›</a:t>
            </a:fld>
            <a:endParaRPr lang="en-GB"/>
          </a:p>
        </p:txBody>
      </p:sp>
    </p:spTree>
    <p:extLst>
      <p:ext uri="{BB962C8B-B14F-4D97-AF65-F5344CB8AC3E}">
        <p14:creationId xmlns:p14="http://schemas.microsoft.com/office/powerpoint/2010/main" val="2035879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95DCA9-BFBD-44EA-AC26-E5212AFF16DE}"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F17502-3188-4D27-A036-0AFCDBDE3251}"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596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95DCA9-BFBD-44EA-AC26-E5212AFF16DE}" type="datetimeFigureOut">
              <a:rPr lang="en-GB" smtClean="0"/>
              <a:t>28/04/2026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F17502-3188-4D27-A036-0AFCDBDE3251}" type="slidenum">
              <a:rPr lang="en-GB" smtClean="0"/>
              <a:t>‹#›</a:t>
            </a:fld>
            <a:endParaRPr lang="en-GB"/>
          </a:p>
        </p:txBody>
      </p:sp>
    </p:spTree>
    <p:extLst>
      <p:ext uri="{BB962C8B-B14F-4D97-AF65-F5344CB8AC3E}">
        <p14:creationId xmlns:p14="http://schemas.microsoft.com/office/powerpoint/2010/main" val="308095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67053-F380-0DBA-26F3-C736106E29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4F87F7-400D-0324-3517-DC431B2A0B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F8A477-3DA5-BCE9-E41D-642F36F2BCD9}"/>
              </a:ext>
            </a:extLst>
          </p:cNvPr>
          <p:cNvSpPr>
            <a:spLocks noGrp="1"/>
          </p:cNvSpPr>
          <p:nvPr>
            <p:ph type="dt" sz="half" idx="10"/>
          </p:nvPr>
        </p:nvSpPr>
        <p:spPr/>
        <p:txBody>
          <a:bodyPr/>
          <a:lstStyle/>
          <a:p>
            <a:fld id="{B59B5700-6DA6-498B-83C3-07C4A068D071}" type="datetimeFigureOut">
              <a:rPr lang="en-GB" smtClean="0"/>
              <a:t>28/04/2026</a:t>
            </a:fld>
            <a:endParaRPr lang="en-GB"/>
          </a:p>
        </p:txBody>
      </p:sp>
      <p:sp>
        <p:nvSpPr>
          <p:cNvPr id="5" name="Footer Placeholder 4">
            <a:extLst>
              <a:ext uri="{FF2B5EF4-FFF2-40B4-BE49-F238E27FC236}">
                <a16:creationId xmlns:a16="http://schemas.microsoft.com/office/drawing/2014/main" id="{61DAE1FE-3F08-EEC7-C4AE-C7976CA9B7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472E8B-5266-0818-3D6E-21BF5E09664B}"/>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233336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95DCA9-BFBD-44EA-AC26-E5212AFF16DE}" type="datetimeFigureOut">
              <a:rPr lang="en-GB" smtClean="0"/>
              <a:t>28/04/2026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1F17502-3188-4D27-A036-0AFCDBDE3251}" type="slidenum">
              <a:rPr lang="en-GB" smtClean="0"/>
              <a:t>‹#›</a:t>
            </a:fld>
            <a:endParaRPr lang="en-GB"/>
          </a:p>
        </p:txBody>
      </p:sp>
    </p:spTree>
    <p:extLst>
      <p:ext uri="{BB962C8B-B14F-4D97-AF65-F5344CB8AC3E}">
        <p14:creationId xmlns:p14="http://schemas.microsoft.com/office/powerpoint/2010/main" val="1256822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95DCA9-BFBD-44EA-AC26-E5212AFF16DE}" type="datetimeFigureOut">
              <a:rPr lang="en-GB" smtClean="0"/>
              <a:t>28/04/2026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1F17502-3188-4D27-A036-0AFCDBDE3251}" type="slidenum">
              <a:rPr lang="en-GB" smtClean="0"/>
              <a:t>‹#›</a:t>
            </a:fld>
            <a:endParaRPr lang="en-GB"/>
          </a:p>
        </p:txBody>
      </p:sp>
    </p:spTree>
    <p:extLst>
      <p:ext uri="{BB962C8B-B14F-4D97-AF65-F5344CB8AC3E}">
        <p14:creationId xmlns:p14="http://schemas.microsoft.com/office/powerpoint/2010/main" val="1757100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5DCA9-BFBD-44EA-AC26-E5212AFF16DE}" type="datetimeFigureOut">
              <a:rPr lang="en-GB" smtClean="0"/>
              <a:t>28/04/2026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1F17502-3188-4D27-A036-0AFCDBDE3251}" type="slidenum">
              <a:rPr lang="en-GB" smtClean="0"/>
              <a:t>‹#›</a:t>
            </a:fld>
            <a:endParaRPr lang="en-GB"/>
          </a:p>
        </p:txBody>
      </p:sp>
    </p:spTree>
    <p:extLst>
      <p:ext uri="{BB962C8B-B14F-4D97-AF65-F5344CB8AC3E}">
        <p14:creationId xmlns:p14="http://schemas.microsoft.com/office/powerpoint/2010/main" val="4385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95DCA9-BFBD-44EA-AC26-E5212AFF16DE}" type="datetimeFigureOut">
              <a:rPr lang="en-GB" smtClean="0"/>
              <a:t>28/04/2026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F17502-3188-4D27-A036-0AFCDBDE3251}" type="slidenum">
              <a:rPr lang="en-GB" smtClean="0"/>
              <a:t>‹#›</a:t>
            </a:fld>
            <a:endParaRPr lang="en-GB"/>
          </a:p>
        </p:txBody>
      </p:sp>
    </p:spTree>
    <p:extLst>
      <p:ext uri="{BB962C8B-B14F-4D97-AF65-F5344CB8AC3E}">
        <p14:creationId xmlns:p14="http://schemas.microsoft.com/office/powerpoint/2010/main" val="1953996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95DCA9-BFBD-44EA-AC26-E5212AFF16DE}" type="datetimeFigureOut">
              <a:rPr lang="en-GB" smtClean="0"/>
              <a:t>28/04/2026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F17502-3188-4D27-A036-0AFCDBDE3251}"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674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95DCA9-BFBD-44EA-AC26-E5212AFF16DE}"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F17502-3188-4D27-A036-0AFCDBDE3251}" type="slidenum">
              <a:rPr lang="en-GB" smtClean="0"/>
              <a:t>‹#›</a:t>
            </a:fld>
            <a:endParaRPr lang="en-GB"/>
          </a:p>
        </p:txBody>
      </p:sp>
    </p:spTree>
    <p:extLst>
      <p:ext uri="{BB962C8B-B14F-4D97-AF65-F5344CB8AC3E}">
        <p14:creationId xmlns:p14="http://schemas.microsoft.com/office/powerpoint/2010/main" val="4273159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95DCA9-BFBD-44EA-AC26-E5212AFF16DE}"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F17502-3188-4D27-A036-0AFCDBDE3251}"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154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6810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3409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3047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DCEB2-C0A8-ADF9-F7FA-35D40D3099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902D7DD-4BEC-1E19-7FF5-A45B8E61CB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0FDF4D-12E9-3BC1-210C-8C7EC9A366D1}"/>
              </a:ext>
            </a:extLst>
          </p:cNvPr>
          <p:cNvSpPr>
            <a:spLocks noGrp="1"/>
          </p:cNvSpPr>
          <p:nvPr>
            <p:ph type="dt" sz="half" idx="10"/>
          </p:nvPr>
        </p:nvSpPr>
        <p:spPr/>
        <p:txBody>
          <a:bodyPr/>
          <a:lstStyle/>
          <a:p>
            <a:fld id="{B59B5700-6DA6-498B-83C3-07C4A068D071}" type="datetimeFigureOut">
              <a:rPr lang="en-GB" smtClean="0"/>
              <a:t>28/04/2026</a:t>
            </a:fld>
            <a:endParaRPr lang="en-GB"/>
          </a:p>
        </p:txBody>
      </p:sp>
      <p:sp>
        <p:nvSpPr>
          <p:cNvPr id="5" name="Footer Placeholder 4">
            <a:extLst>
              <a:ext uri="{FF2B5EF4-FFF2-40B4-BE49-F238E27FC236}">
                <a16:creationId xmlns:a16="http://schemas.microsoft.com/office/drawing/2014/main" id="{26AF156E-8C16-56DB-B1C3-6E3C1C585F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E355FC-9990-A1CB-1019-65A0E7A74EB2}"/>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22338442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4030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57667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0395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165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856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37192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1098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04222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 line heading">
    <p:spTree>
      <p:nvGrpSpPr>
        <p:cNvPr id="1" name=""/>
        <p:cNvGrpSpPr/>
        <p:nvPr/>
      </p:nvGrpSpPr>
      <p:grpSpPr>
        <a:xfrm>
          <a:off x="0" y="0"/>
          <a:ext cx="0" cy="0"/>
          <a:chOff x="0" y="0"/>
          <a:chExt cx="0" cy="0"/>
        </a:xfrm>
      </p:grpSpPr>
      <p:sp>
        <p:nvSpPr>
          <p:cNvPr id="11" name="Title 6"/>
          <p:cNvSpPr>
            <a:spLocks noGrp="1"/>
          </p:cNvSpPr>
          <p:nvPr>
            <p:ph type="title" hasCustomPrompt="1"/>
          </p:nvPr>
        </p:nvSpPr>
        <p:spPr>
          <a:xfrm>
            <a:off x="520718" y="622094"/>
            <a:ext cx="11155411" cy="451405"/>
          </a:xfrm>
          <a:prstGeom prst="rect">
            <a:avLst/>
          </a:prstGeom>
        </p:spPr>
        <p:txBody>
          <a:bodyPr vert="horz" wrap="square" lIns="0" tIns="0" rIns="0" bIns="0" anchor="t" anchorCtr="0">
            <a:spAutoFit/>
          </a:bodyPr>
          <a:lstStyle>
            <a:lvl1pPr>
              <a:defRPr baseline="0">
                <a:solidFill>
                  <a:srgbClr val="454341"/>
                </a:solidFill>
              </a:defRPr>
            </a:lvl1pPr>
          </a:lstStyle>
          <a:p>
            <a:r>
              <a:rPr lang="en-US"/>
              <a:t>HEADING, ONE LINE EXAMPLE, SET AT 28PT</a:t>
            </a:r>
            <a:endParaRPr lang="en-GB"/>
          </a:p>
        </p:txBody>
      </p:sp>
      <p:sp>
        <p:nvSpPr>
          <p:cNvPr id="12" name="Text Placeholder 9"/>
          <p:cNvSpPr>
            <a:spLocks noGrp="1"/>
          </p:cNvSpPr>
          <p:nvPr>
            <p:ph type="body" sz="quarter" idx="13" hasCustomPrompt="1"/>
          </p:nvPr>
        </p:nvSpPr>
        <p:spPr>
          <a:xfrm>
            <a:off x="521942" y="2389206"/>
            <a:ext cx="5321646" cy="2585323"/>
          </a:xfrm>
          <a:prstGeom prst="rect">
            <a:avLst/>
          </a:prstGeom>
        </p:spPr>
        <p:txBody>
          <a:bodyPr vert="horz" wrap="square" lIns="0" tIns="0" rIns="0" bIns="0" anchor="t" anchorCtr="0">
            <a:spAutoFit/>
          </a:bodyPr>
          <a:lstStyle>
            <a:lvl1pPr marL="0" marR="0" indent="0" algn="l" defTabSz="914446" rtl="0" eaLnBrk="1" fontAlgn="auto" latinLnBrk="0" hangingPunct="1">
              <a:lnSpc>
                <a:spcPct val="100000"/>
              </a:lnSpc>
              <a:spcBef>
                <a:spcPts val="1000"/>
              </a:spcBef>
              <a:spcAft>
                <a:spcPts val="0"/>
              </a:spcAft>
              <a:buClrTx/>
              <a:buSzTx/>
              <a:buFont typeface="Arial" panose="020B0604020202020204" pitchFamily="34" charset="0"/>
              <a:buNone/>
              <a:tabLst/>
              <a:defRPr sz="1400" baseline="0">
                <a:solidFill>
                  <a:srgbClr val="454341"/>
                </a:solidFill>
              </a:defRPr>
            </a:lvl1pPr>
            <a:lvl2pPr marL="457223" indent="0">
              <a:buNone/>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Body copy here, set at 14pt. Setting for body text (which should be pre-set within the template:</a:t>
            </a:r>
            <a:br>
              <a:rPr lang="en-US"/>
            </a:br>
            <a:r>
              <a:rPr lang="en-US"/>
              <a:t>Paragraph &gt; Idents &amp; Spacing &gt; General alignment: Left. Paragraph &gt; Idents &amp; Spacing &gt; Indentation &gt; Before text 0cm </a:t>
            </a:r>
            <a:br>
              <a:rPr lang="en-US"/>
            </a:br>
            <a:r>
              <a:rPr lang="en-US"/>
              <a:t>Paragraph &gt; Idents &amp; Spacing &gt; Spacing &gt; Before &gt; 10pt Paragraph &gt; Idents &amp; Spacing &gt; Spacing &gt; After &gt; 0pt Paragraph &gt; Idents &amp; Spacing &gt; Line Spacing &gt; Single</a:t>
            </a:r>
            <a:br>
              <a:rPr lang="en-US"/>
            </a:br>
            <a:r>
              <a:rPr lang="en-US"/>
              <a:t>Be careful when copying text over from other sources as these setting could be lost. To copy text into this template correctly, you will need to either Insert &gt; Textbox (and draw one) to maintain the correct settings OR copy it straight into one of the textboxes generated from a master Layout, such as this one. </a:t>
            </a:r>
          </a:p>
        </p:txBody>
      </p:sp>
      <p:sp>
        <p:nvSpPr>
          <p:cNvPr id="13" name="Text Placeholder 9"/>
          <p:cNvSpPr>
            <a:spLocks noGrp="1"/>
          </p:cNvSpPr>
          <p:nvPr>
            <p:ph type="body" sz="quarter" idx="14" hasCustomPrompt="1"/>
          </p:nvPr>
        </p:nvSpPr>
        <p:spPr>
          <a:xfrm>
            <a:off x="6355566" y="2387134"/>
            <a:ext cx="5320498" cy="1292662"/>
          </a:xfrm>
          <a:prstGeom prst="rect">
            <a:avLst/>
          </a:prstGeom>
        </p:spPr>
        <p:txBody>
          <a:bodyPr vert="horz" wrap="square" lIns="0" tIns="0" rIns="0" bIns="0" anchor="t" anchorCtr="0">
            <a:spAutoFit/>
          </a:bodyPr>
          <a:lstStyle>
            <a:lvl1pPr marL="0" marR="0" indent="0" algn="l" defTabSz="914446" rtl="0" eaLnBrk="1" fontAlgn="auto" latinLnBrk="0" hangingPunct="1">
              <a:lnSpc>
                <a:spcPct val="100000"/>
              </a:lnSpc>
              <a:spcBef>
                <a:spcPts val="1000"/>
              </a:spcBef>
              <a:spcAft>
                <a:spcPts val="0"/>
              </a:spcAft>
              <a:buClrTx/>
              <a:buSzTx/>
              <a:buFont typeface="Arial" panose="020B0604020202020204" pitchFamily="34" charset="0"/>
              <a:buNone/>
              <a:tabLst/>
              <a:defRPr sz="1400" baseline="0">
                <a:solidFill>
                  <a:srgbClr val="454341"/>
                </a:solidFill>
              </a:defRPr>
            </a:lvl1pPr>
            <a:lvl2pPr marL="457223" indent="0">
              <a:buNone/>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Format Shape &gt; TEXT OPTIONS &gt; Textbox &gt; Vertical alignment: Top </a:t>
            </a:r>
            <a:br>
              <a:rPr lang="en-US"/>
            </a:br>
            <a:r>
              <a:rPr lang="en-US"/>
              <a:t>Format Shape &gt; TEXT OPTIONS &gt; Textbox &gt; Text direction: Horizontal </a:t>
            </a:r>
            <a:br>
              <a:rPr lang="en-US"/>
            </a:br>
            <a:r>
              <a:rPr lang="en-US"/>
              <a:t>Format Shape &gt; TEXT OPTIONS &gt; Textbox &gt; Resize shape to fit text</a:t>
            </a:r>
            <a:br>
              <a:rPr lang="en-US"/>
            </a:br>
            <a:r>
              <a:rPr lang="en-US"/>
              <a:t>Format Shape &gt; TEXT OPTIONS &gt; Textbox &gt; Left/Right/Top/Bottom margins: 0cm</a:t>
            </a:r>
            <a:br>
              <a:rPr lang="en-US"/>
            </a:br>
            <a:r>
              <a:rPr lang="en-US"/>
              <a:t>TICK: Wrap text in shape</a:t>
            </a:r>
          </a:p>
        </p:txBody>
      </p:sp>
      <p:sp>
        <p:nvSpPr>
          <p:cNvPr id="9" name="Text Placeholder 8"/>
          <p:cNvSpPr>
            <a:spLocks noGrp="1"/>
          </p:cNvSpPr>
          <p:nvPr>
            <p:ph type="body" sz="quarter" idx="15" hasCustomPrompt="1"/>
          </p:nvPr>
        </p:nvSpPr>
        <p:spPr>
          <a:xfrm>
            <a:off x="521380" y="1269482"/>
            <a:ext cx="11154683" cy="830997"/>
          </a:xfrm>
          <a:prstGeom prst="rect">
            <a:avLst/>
          </a:prstGeom>
        </p:spPr>
        <p:txBody>
          <a:bodyPr wrap="square" lIns="0" tIns="0" rIns="0" bIns="0">
            <a:spAutoFit/>
          </a:bodyPr>
          <a:lstStyle>
            <a:lvl1pPr marL="0" indent="0">
              <a:lnSpc>
                <a:spcPct val="100000"/>
              </a:lnSpc>
              <a:buNone/>
              <a:defRPr sz="1800">
                <a:solidFill>
                  <a:srgbClr val="454341"/>
                </a:solidFill>
              </a:defRPr>
            </a:lvl1pPr>
          </a:lstStyle>
          <a:p>
            <a:pPr lvl="0"/>
            <a:r>
              <a:rPr lang="en-GB"/>
              <a:t>Subtitle, two lines preference, four lines maximum, set at 18pt. Subtitles that are one or two lines of text – below text boxes align to the top guide line. Subtitles that are three lines of text – below text boxes align to the middle guide line. Subtitles that are four lines of text – below text boxes align to the bottom guide line.</a:t>
            </a:r>
          </a:p>
        </p:txBody>
      </p:sp>
      <p:sp>
        <p:nvSpPr>
          <p:cNvPr id="3" name="Footer Placeholder 4">
            <a:extLst>
              <a:ext uri="{FF2B5EF4-FFF2-40B4-BE49-F238E27FC236}">
                <a16:creationId xmlns:a16="http://schemas.microsoft.com/office/drawing/2014/main" id="{59E64B26-5878-0C60-60EE-DD26AE83D109}"/>
              </a:ext>
            </a:extLst>
          </p:cNvPr>
          <p:cNvSpPr>
            <a:spLocks noGrp="1"/>
          </p:cNvSpPr>
          <p:nvPr>
            <p:ph type="ftr" sz="quarter" idx="3"/>
          </p:nvPr>
        </p:nvSpPr>
        <p:spPr>
          <a:xfrm>
            <a:off x="518466" y="6406417"/>
            <a:ext cx="10777678" cy="123111"/>
          </a:xfrm>
          <a:prstGeom prst="rect">
            <a:avLst/>
          </a:prstGeom>
        </p:spPr>
        <p:txBody>
          <a:bodyPr vert="horz" lIns="0" tIns="0" rIns="0" bIns="0" rtlCol="0" anchor="b" anchorCtr="0"/>
          <a:lstStyle>
            <a:lvl1pPr algn="l">
              <a:defRPr sz="1000">
                <a:solidFill>
                  <a:srgbClr val="454341"/>
                </a:solidFill>
                <a:latin typeface="+mn-lt"/>
                <a:ea typeface="Verdana" panose="020B0604030504040204" pitchFamily="34" charset="0"/>
                <a:cs typeface="Verdana" panose="020B0604030504040204" pitchFamily="34" charset="0"/>
              </a:defRPr>
            </a:lvl1pPr>
          </a:lstStyle>
          <a:p>
            <a:r>
              <a:rPr lang="en-US" b="1"/>
              <a:t>Base: </a:t>
            </a:r>
            <a:r>
              <a:rPr lang="en-US"/>
              <a:t>text before colon bold, text after first letter shouldn’t be a capital, set at 10pt, vertical alignment set to ‘Bottom’. All footer info to go here including * notes – just start a new sentence.</a:t>
            </a:r>
          </a:p>
        </p:txBody>
      </p:sp>
    </p:spTree>
    <p:extLst>
      <p:ext uri="{BB962C8B-B14F-4D97-AF65-F5344CB8AC3E}">
        <p14:creationId xmlns:p14="http://schemas.microsoft.com/office/powerpoint/2010/main" val="298158244"/>
      </p:ext>
    </p:extLst>
  </p:cSld>
  <p:clrMapOvr>
    <a:masterClrMapping/>
  </p:clrMapOvr>
  <p:extLst>
    <p:ext uri="{DCECCB84-F9BA-43D5-87BE-67443E8EF086}">
      <p15:sldGuideLst xmlns:p15="http://schemas.microsoft.com/office/powerpoint/2012/main">
        <p15:guide id="1" orient="horz" pos="799">
          <p15:clr>
            <a:srgbClr val="FBAE40"/>
          </p15:clr>
        </p15:guide>
        <p15:guide id="2" orient="horz" pos="1502">
          <p15:clr>
            <a:srgbClr val="FBAE40"/>
          </p15:clr>
        </p15:guide>
        <p15:guide id="3" orient="horz" pos="1253">
          <p15:clr>
            <a:srgbClr val="FBAE40"/>
          </p15:clr>
        </p15:guide>
        <p15:guide id="4" orient="horz" pos="136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 line headin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519231" y="644676"/>
            <a:ext cx="11156832" cy="727678"/>
          </a:xfrm>
          <a:prstGeom prst="rect">
            <a:avLst/>
          </a:prstGeom>
        </p:spPr>
        <p:txBody>
          <a:bodyPr vert="horz" wrap="square" lIns="0" tIns="0" rIns="0" bIns="0" anchor="t" anchorCtr="0">
            <a:spAutoFit/>
          </a:bodyPr>
          <a:lstStyle>
            <a:lvl1pPr>
              <a:lnSpc>
                <a:spcPts val="2800"/>
              </a:lnSpc>
              <a:defRPr>
                <a:solidFill>
                  <a:srgbClr val="454341"/>
                </a:solidFill>
              </a:defRPr>
            </a:lvl1pPr>
          </a:lstStyle>
          <a:p>
            <a:r>
              <a:rPr lang="en-US"/>
              <a:t>HEADING, TWO LINES MAXIMUM, SET AT 28PT FURTHER INFORMATION SHOULD FEATURE IN THE SUBTITLE</a:t>
            </a:r>
            <a:endParaRPr lang="en-GB"/>
          </a:p>
        </p:txBody>
      </p:sp>
      <p:sp>
        <p:nvSpPr>
          <p:cNvPr id="10" name="Text Placeholder 9"/>
          <p:cNvSpPr>
            <a:spLocks noGrp="1"/>
          </p:cNvSpPr>
          <p:nvPr>
            <p:ph type="body" sz="quarter" idx="13" hasCustomPrompt="1"/>
          </p:nvPr>
        </p:nvSpPr>
        <p:spPr>
          <a:xfrm>
            <a:off x="520680" y="2781836"/>
            <a:ext cx="5322908" cy="2585323"/>
          </a:xfrm>
          <a:prstGeom prst="rect">
            <a:avLst/>
          </a:prstGeom>
        </p:spPr>
        <p:txBody>
          <a:bodyPr vert="horz" wrap="square" lIns="0" tIns="0" rIns="0" bIns="0" anchor="t" anchorCtr="0">
            <a:spAutoFit/>
          </a:bodyPr>
          <a:lstStyle>
            <a:lvl1pPr marL="0" marR="0" indent="0" algn="l" defTabSz="914446" rtl="0" eaLnBrk="1" fontAlgn="auto" latinLnBrk="0" hangingPunct="1">
              <a:lnSpc>
                <a:spcPct val="100000"/>
              </a:lnSpc>
              <a:spcBef>
                <a:spcPts val="1000"/>
              </a:spcBef>
              <a:spcAft>
                <a:spcPts val="0"/>
              </a:spcAft>
              <a:buClrTx/>
              <a:buSzTx/>
              <a:buFont typeface="Arial" panose="020B0604020202020204" pitchFamily="34" charset="0"/>
              <a:buNone/>
              <a:tabLst/>
              <a:defRPr sz="1400" baseline="0">
                <a:solidFill>
                  <a:srgbClr val="454341"/>
                </a:solidFill>
              </a:defRPr>
            </a:lvl1pPr>
            <a:lvl2pPr marL="457223" indent="0">
              <a:buNone/>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Body copy here, set at 14pt. Setting for body text (which should be preset within the template:</a:t>
            </a:r>
            <a:br>
              <a:rPr lang="en-US"/>
            </a:br>
            <a:r>
              <a:rPr lang="en-US"/>
              <a:t>Paragraph &gt; Idents &amp; Spacing &gt; General alignment: Left. Paragraph &gt; Idents &amp; Spacing &gt; Indentation &gt; Before text 0cm </a:t>
            </a:r>
            <a:br>
              <a:rPr lang="en-US"/>
            </a:br>
            <a:r>
              <a:rPr lang="en-US"/>
              <a:t>Paragraph &gt; Idents &amp; Spacing &gt; Spacing &gt; Before &gt; 10pt Paragraph &gt; Idents &amp; Spacing &gt; Spacing &gt; After &gt; 0pt Paragraph &gt; Idents &amp; Spacing &gt; Line Spacing &gt; Single</a:t>
            </a:r>
            <a:br>
              <a:rPr lang="en-US"/>
            </a:br>
            <a:r>
              <a:rPr lang="en-US"/>
              <a:t>Be careful when copying text over from other sources as these setting could be lost. To copy text into this template correctly, you will need to either Insert &gt; Textbox (and draw one) to maintain the correct settings OR copy it straight into one of the textboxes generated from a master Layout, such as this one. </a:t>
            </a:r>
          </a:p>
        </p:txBody>
      </p:sp>
      <p:sp>
        <p:nvSpPr>
          <p:cNvPr id="11" name="Text Placeholder 9"/>
          <p:cNvSpPr>
            <a:spLocks noGrp="1"/>
          </p:cNvSpPr>
          <p:nvPr>
            <p:ph type="body" sz="quarter" idx="14" hasCustomPrompt="1"/>
          </p:nvPr>
        </p:nvSpPr>
        <p:spPr>
          <a:xfrm>
            <a:off x="6351327" y="2785478"/>
            <a:ext cx="5324737" cy="1292662"/>
          </a:xfrm>
          <a:prstGeom prst="rect">
            <a:avLst/>
          </a:prstGeom>
        </p:spPr>
        <p:txBody>
          <a:bodyPr vert="horz" wrap="square" lIns="0" tIns="0" rIns="0" bIns="0" anchor="t" anchorCtr="0">
            <a:spAutoFit/>
          </a:bodyPr>
          <a:lstStyle>
            <a:lvl1pPr marL="0" marR="0" indent="0" algn="l" defTabSz="914446" rtl="0" eaLnBrk="1" fontAlgn="auto" latinLnBrk="0" hangingPunct="1">
              <a:lnSpc>
                <a:spcPct val="100000"/>
              </a:lnSpc>
              <a:spcBef>
                <a:spcPts val="1000"/>
              </a:spcBef>
              <a:spcAft>
                <a:spcPts val="0"/>
              </a:spcAft>
              <a:buClrTx/>
              <a:buSzTx/>
              <a:buFont typeface="Arial" panose="020B0604020202020204" pitchFamily="34" charset="0"/>
              <a:buNone/>
              <a:tabLst/>
              <a:defRPr sz="1400" baseline="0">
                <a:solidFill>
                  <a:srgbClr val="454341"/>
                </a:solidFill>
              </a:defRPr>
            </a:lvl1pPr>
            <a:lvl2pPr marL="457223" indent="0">
              <a:buNone/>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Format Shape &gt; TEXT OPTIONS &gt; Textbox &gt; Vertical alignment: Top </a:t>
            </a:r>
            <a:br>
              <a:rPr lang="en-US"/>
            </a:br>
            <a:r>
              <a:rPr lang="en-US"/>
              <a:t>Format Shape &gt; TEXT OPTIONS &gt; Textbox &gt; Text direction: Horizontal </a:t>
            </a:r>
            <a:br>
              <a:rPr lang="en-US"/>
            </a:br>
            <a:r>
              <a:rPr lang="en-US"/>
              <a:t>Format Shape &gt; TEXT OPTIONS &gt; Textbox &gt; Resize shape to fit text</a:t>
            </a:r>
            <a:br>
              <a:rPr lang="en-US"/>
            </a:br>
            <a:r>
              <a:rPr lang="en-US"/>
              <a:t>Format Shape &gt; TEXT OPTIONS &gt; Textbox &gt; Left/Right/Top/Bottom margins: 0cm</a:t>
            </a:r>
            <a:br>
              <a:rPr lang="en-US"/>
            </a:br>
            <a:r>
              <a:rPr lang="en-US"/>
              <a:t>TICK: Wrap text in shape</a:t>
            </a:r>
          </a:p>
        </p:txBody>
      </p:sp>
      <p:sp>
        <p:nvSpPr>
          <p:cNvPr id="13" name="Text Placeholder 8"/>
          <p:cNvSpPr>
            <a:spLocks noGrp="1"/>
          </p:cNvSpPr>
          <p:nvPr>
            <p:ph type="body" sz="quarter" idx="15" hasCustomPrompt="1"/>
          </p:nvPr>
        </p:nvSpPr>
        <p:spPr>
          <a:xfrm>
            <a:off x="520622" y="1703856"/>
            <a:ext cx="11155442" cy="830997"/>
          </a:xfrm>
          <a:prstGeom prst="rect">
            <a:avLst/>
          </a:prstGeom>
        </p:spPr>
        <p:txBody>
          <a:bodyPr wrap="square" lIns="0" tIns="0" rIns="0" bIns="0">
            <a:spAutoFit/>
          </a:bodyPr>
          <a:lstStyle>
            <a:lvl1pPr marL="0" indent="0">
              <a:lnSpc>
                <a:spcPct val="100000"/>
              </a:lnSpc>
              <a:buNone/>
              <a:defRPr sz="1800">
                <a:solidFill>
                  <a:srgbClr val="454341"/>
                </a:solidFill>
              </a:defRPr>
            </a:lvl1pPr>
          </a:lstStyle>
          <a:p>
            <a:pPr lvl="0"/>
            <a:r>
              <a:rPr lang="en-GB"/>
              <a:t>Subtitle, two lines preference, four lines maximum, set at 18pt. Subtitles that are one or two lines of text – below text boxes align to the top guide line. Subtitles that are three lines of text – below text boxes align to the middle guide line. Subtitles that are four lines of text – below text boxes align to the bottom guide line.</a:t>
            </a:r>
          </a:p>
        </p:txBody>
      </p:sp>
      <p:sp>
        <p:nvSpPr>
          <p:cNvPr id="2" name="Footer Placeholder 4">
            <a:extLst>
              <a:ext uri="{FF2B5EF4-FFF2-40B4-BE49-F238E27FC236}">
                <a16:creationId xmlns:a16="http://schemas.microsoft.com/office/drawing/2014/main" id="{14F8A9A4-915A-9960-67A7-1BA4A4E50A5D}"/>
              </a:ext>
            </a:extLst>
          </p:cNvPr>
          <p:cNvSpPr>
            <a:spLocks noGrp="1"/>
          </p:cNvSpPr>
          <p:nvPr>
            <p:ph type="ftr" sz="quarter" idx="3"/>
          </p:nvPr>
        </p:nvSpPr>
        <p:spPr>
          <a:xfrm>
            <a:off x="518466" y="6406417"/>
            <a:ext cx="10777678" cy="123111"/>
          </a:xfrm>
          <a:prstGeom prst="rect">
            <a:avLst/>
          </a:prstGeom>
        </p:spPr>
        <p:txBody>
          <a:bodyPr vert="horz" lIns="0" tIns="0" rIns="0" bIns="0" rtlCol="0" anchor="b" anchorCtr="0"/>
          <a:lstStyle>
            <a:lvl1pPr algn="l">
              <a:defRPr sz="1000">
                <a:solidFill>
                  <a:srgbClr val="454341"/>
                </a:solidFill>
                <a:latin typeface="+mn-lt"/>
                <a:ea typeface="Verdana" panose="020B0604030504040204" pitchFamily="34" charset="0"/>
                <a:cs typeface="Verdana" panose="020B0604030504040204" pitchFamily="34" charset="0"/>
              </a:defRPr>
            </a:lvl1pPr>
          </a:lstStyle>
          <a:p>
            <a:r>
              <a:rPr lang="en-US" b="1"/>
              <a:t>Base: </a:t>
            </a:r>
            <a:r>
              <a:rPr lang="en-US"/>
              <a:t>text before colon bold, text after first letter shouldn’t be a capital, set at 10pt, vertical alignment set to ‘Bottom’. All footer info to go here including * notes – just start a new sentence.</a:t>
            </a:r>
          </a:p>
        </p:txBody>
      </p:sp>
    </p:spTree>
    <p:extLst>
      <p:ext uri="{BB962C8B-B14F-4D97-AF65-F5344CB8AC3E}">
        <p14:creationId xmlns:p14="http://schemas.microsoft.com/office/powerpoint/2010/main" val="68149369"/>
      </p:ext>
    </p:extLst>
  </p:cSld>
  <p:clrMapOvr>
    <a:masterClrMapping/>
  </p:clrMapOvr>
  <p:extLst>
    <p:ext uri="{DCECCB84-F9BA-43D5-87BE-67443E8EF086}">
      <p15:sldGuideLst xmlns:p15="http://schemas.microsoft.com/office/powerpoint/2012/main">
        <p15:guide id="1" orient="horz" pos="1071">
          <p15:clr>
            <a:srgbClr val="FBAE40"/>
          </p15:clr>
        </p15:guide>
        <p15:guide id="2" orient="horz" pos="1525">
          <p15:clr>
            <a:srgbClr val="FBAE40"/>
          </p15:clr>
        </p15:guide>
        <p15:guide id="3" orient="horz" pos="1616">
          <p15:clr>
            <a:srgbClr val="FBAE40"/>
          </p15:clr>
        </p15:guide>
        <p15:guide id="4" orient="horz" pos="17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A2744-0E02-5620-F8AB-90A582CCE5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73D508-2C65-B3E3-D9CC-F71D9F1008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070223F-7C0E-0965-993E-2AEC24CF2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02DB97-7863-65D9-CA05-96A3463D873E}"/>
              </a:ext>
            </a:extLst>
          </p:cNvPr>
          <p:cNvSpPr>
            <a:spLocks noGrp="1"/>
          </p:cNvSpPr>
          <p:nvPr>
            <p:ph type="dt" sz="half" idx="10"/>
          </p:nvPr>
        </p:nvSpPr>
        <p:spPr/>
        <p:txBody>
          <a:bodyPr/>
          <a:lstStyle/>
          <a:p>
            <a:fld id="{B59B5700-6DA6-498B-83C3-07C4A068D071}" type="datetimeFigureOut">
              <a:rPr lang="en-GB" smtClean="0"/>
              <a:t>28/04/2026</a:t>
            </a:fld>
            <a:endParaRPr lang="en-GB"/>
          </a:p>
        </p:txBody>
      </p:sp>
      <p:sp>
        <p:nvSpPr>
          <p:cNvPr id="6" name="Footer Placeholder 5">
            <a:extLst>
              <a:ext uri="{FF2B5EF4-FFF2-40B4-BE49-F238E27FC236}">
                <a16:creationId xmlns:a16="http://schemas.microsoft.com/office/drawing/2014/main" id="{BDA99CFB-9476-DE6B-365A-8EE8DCBFB4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AC7F04-3333-0F7C-EF97-1B83E301BD8D}"/>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3049838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line heading">
    <p:spTree>
      <p:nvGrpSpPr>
        <p:cNvPr id="1" name=""/>
        <p:cNvGrpSpPr/>
        <p:nvPr/>
      </p:nvGrpSpPr>
      <p:grpSpPr>
        <a:xfrm>
          <a:off x="0" y="0"/>
          <a:ext cx="0" cy="0"/>
          <a:chOff x="0" y="0"/>
          <a:chExt cx="0" cy="0"/>
        </a:xfrm>
      </p:grpSpPr>
      <p:sp>
        <p:nvSpPr>
          <p:cNvPr id="11" name="Title 6"/>
          <p:cNvSpPr>
            <a:spLocks noGrp="1"/>
          </p:cNvSpPr>
          <p:nvPr>
            <p:ph type="title" hasCustomPrompt="1"/>
          </p:nvPr>
        </p:nvSpPr>
        <p:spPr>
          <a:xfrm>
            <a:off x="905211" y="522136"/>
            <a:ext cx="11155411" cy="445918"/>
          </a:xfrm>
          <a:prstGeom prst="rect">
            <a:avLst/>
          </a:prstGeom>
        </p:spPr>
        <p:txBody>
          <a:bodyPr vert="horz" wrap="square" lIns="0" tIns="0" rIns="0" bIns="0" anchor="t" anchorCtr="0">
            <a:spAutoFit/>
          </a:bodyPr>
          <a:lstStyle>
            <a:lvl1pPr>
              <a:defRPr baseline="0">
                <a:solidFill>
                  <a:srgbClr val="454341"/>
                </a:solidFill>
              </a:defRPr>
            </a:lvl1pPr>
          </a:lstStyle>
          <a:p>
            <a:r>
              <a:rPr lang="en-US"/>
              <a:t>HEADING, ONE LINE EXAMPLE, SET AT 28PT</a:t>
            </a:r>
            <a:endParaRPr lang="en-GB"/>
          </a:p>
        </p:txBody>
      </p:sp>
      <p:sp>
        <p:nvSpPr>
          <p:cNvPr id="12" name="Text Placeholder 9"/>
          <p:cNvSpPr>
            <a:spLocks noGrp="1"/>
          </p:cNvSpPr>
          <p:nvPr>
            <p:ph type="body" sz="quarter" idx="13" hasCustomPrompt="1"/>
          </p:nvPr>
        </p:nvSpPr>
        <p:spPr>
          <a:xfrm>
            <a:off x="906436" y="2389206"/>
            <a:ext cx="5045103" cy="2585323"/>
          </a:xfrm>
          <a:prstGeom prst="rect">
            <a:avLst/>
          </a:prstGeom>
        </p:spPr>
        <p:txBody>
          <a:bodyPr vert="horz" wrap="square" lIns="0" tIns="0" rIns="0" bIns="0" anchor="t" anchorCtr="0">
            <a:spAutoFit/>
          </a:bodyPr>
          <a:lstStyle>
            <a:lvl1pPr marL="0" marR="0" indent="0" algn="l" defTabSz="914446" rtl="0" eaLnBrk="1" fontAlgn="auto" latinLnBrk="0" hangingPunct="1">
              <a:lnSpc>
                <a:spcPct val="100000"/>
              </a:lnSpc>
              <a:spcBef>
                <a:spcPts val="1000"/>
              </a:spcBef>
              <a:spcAft>
                <a:spcPts val="0"/>
              </a:spcAft>
              <a:buClrTx/>
              <a:buSzTx/>
              <a:buFont typeface="Arial" panose="020B0604020202020204" pitchFamily="34" charset="0"/>
              <a:buNone/>
              <a:tabLst/>
              <a:defRPr sz="1400" baseline="0">
                <a:solidFill>
                  <a:srgbClr val="454341"/>
                </a:solidFill>
              </a:defRPr>
            </a:lvl1pPr>
            <a:lvl2pPr marL="457223" indent="0">
              <a:buNone/>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Body copy here, set at 14pt. Setting for body text (which should be pre-set within the template:</a:t>
            </a:r>
            <a:br>
              <a:rPr lang="en-US"/>
            </a:br>
            <a:r>
              <a:rPr lang="en-US"/>
              <a:t>Paragraph &gt; Idents &amp; Spacing &gt; General alignment: Left. Paragraph &gt; Idents &amp; Spacing &gt; Indentation &gt; Before text 0cm </a:t>
            </a:r>
            <a:br>
              <a:rPr lang="en-US"/>
            </a:br>
            <a:r>
              <a:rPr lang="en-US"/>
              <a:t>Paragraph &gt; Idents &amp; Spacing &gt; Spacing &gt; Before &gt; 10pt Paragraph &gt; Idents &amp; Spacing &gt; Spacing &gt; After &gt; 0pt Paragraph &gt; Idents &amp; Spacing &gt; Line Spacing &gt; Single</a:t>
            </a:r>
            <a:br>
              <a:rPr lang="en-US"/>
            </a:br>
            <a:r>
              <a:rPr lang="en-US"/>
              <a:t>Be careful when copying text over from other sources as these setting could be lost. To copy text into this template correctly, you will need to either Insert &gt; Textbox (and draw one) to maintain the correct settings OR copy it straight into one of the textboxes generated from a master Layout, such as this one. </a:t>
            </a:r>
          </a:p>
        </p:txBody>
      </p:sp>
      <p:sp>
        <p:nvSpPr>
          <p:cNvPr id="9" name="Text Placeholder 8"/>
          <p:cNvSpPr>
            <a:spLocks noGrp="1"/>
          </p:cNvSpPr>
          <p:nvPr>
            <p:ph type="body" sz="quarter" idx="15" hasCustomPrompt="1"/>
          </p:nvPr>
        </p:nvSpPr>
        <p:spPr>
          <a:xfrm>
            <a:off x="905872" y="1269482"/>
            <a:ext cx="11154683" cy="830997"/>
          </a:xfrm>
          <a:prstGeom prst="rect">
            <a:avLst/>
          </a:prstGeom>
        </p:spPr>
        <p:txBody>
          <a:bodyPr wrap="square" lIns="0" tIns="0" rIns="0" bIns="0">
            <a:spAutoFit/>
          </a:bodyPr>
          <a:lstStyle>
            <a:lvl1pPr marL="0" indent="0">
              <a:lnSpc>
                <a:spcPct val="100000"/>
              </a:lnSpc>
              <a:buNone/>
              <a:defRPr sz="1800">
                <a:solidFill>
                  <a:srgbClr val="454341"/>
                </a:solidFill>
              </a:defRPr>
            </a:lvl1pPr>
          </a:lstStyle>
          <a:p>
            <a:pPr lvl="0"/>
            <a:r>
              <a:rPr lang="en-GB"/>
              <a:t>Subtitle, two lines preference, four lines maximum, set at 18pt. Subtitles that are one or two lines of text – below text boxes align to the top guide line. Subtitles that are three lines of text – below text boxes align to the middle guide line. Subtitles that are four lines of text – below text boxes align to the bottom guide line.</a:t>
            </a:r>
          </a:p>
        </p:txBody>
      </p:sp>
      <p:sp>
        <p:nvSpPr>
          <p:cNvPr id="3" name="Footer Placeholder 4">
            <a:extLst>
              <a:ext uri="{FF2B5EF4-FFF2-40B4-BE49-F238E27FC236}">
                <a16:creationId xmlns:a16="http://schemas.microsoft.com/office/drawing/2014/main" id="{59E64B26-5878-0C60-60EE-DD26AE83D109}"/>
              </a:ext>
            </a:extLst>
          </p:cNvPr>
          <p:cNvSpPr>
            <a:spLocks noGrp="1"/>
          </p:cNvSpPr>
          <p:nvPr>
            <p:ph type="ftr" sz="quarter" idx="3"/>
          </p:nvPr>
        </p:nvSpPr>
        <p:spPr>
          <a:xfrm>
            <a:off x="905210" y="6406417"/>
            <a:ext cx="10777678" cy="123111"/>
          </a:xfrm>
          <a:prstGeom prst="rect">
            <a:avLst/>
          </a:prstGeom>
        </p:spPr>
        <p:txBody>
          <a:bodyPr vert="horz" lIns="0" tIns="0" rIns="0" bIns="0" rtlCol="0" anchor="b" anchorCtr="0"/>
          <a:lstStyle>
            <a:lvl1pPr algn="l">
              <a:defRPr sz="1000">
                <a:solidFill>
                  <a:srgbClr val="454341"/>
                </a:solidFill>
                <a:latin typeface="+mn-lt"/>
                <a:ea typeface="Verdana" panose="020B0604030504040204" pitchFamily="34" charset="0"/>
                <a:cs typeface="Verdana" panose="020B0604030504040204" pitchFamily="34" charset="0"/>
              </a:defRPr>
            </a:lvl1pPr>
          </a:lstStyle>
          <a:p>
            <a:r>
              <a:rPr lang="en-US" b="1"/>
              <a:t>Base: </a:t>
            </a:r>
            <a:r>
              <a:rPr lang="en-US"/>
              <a:t>text before colon bold, text after first letter shouldn’t be a capital, set at 10pt, vertical alignment set to ‘Bottom’. All footer info to go here including * notes – just start a new sentence.</a:t>
            </a:r>
          </a:p>
        </p:txBody>
      </p:sp>
      <p:sp>
        <p:nvSpPr>
          <p:cNvPr id="6" name="Text Placeholder 9">
            <a:extLst>
              <a:ext uri="{FF2B5EF4-FFF2-40B4-BE49-F238E27FC236}">
                <a16:creationId xmlns:a16="http://schemas.microsoft.com/office/drawing/2014/main" id="{86DAA400-EFF7-C898-EB74-0249DCFE9725}"/>
              </a:ext>
            </a:extLst>
          </p:cNvPr>
          <p:cNvSpPr>
            <a:spLocks noGrp="1"/>
          </p:cNvSpPr>
          <p:nvPr>
            <p:ph type="body" sz="quarter" idx="16" hasCustomPrompt="1"/>
          </p:nvPr>
        </p:nvSpPr>
        <p:spPr>
          <a:xfrm>
            <a:off x="6456364" y="2389206"/>
            <a:ext cx="5040312" cy="2585323"/>
          </a:xfrm>
          <a:prstGeom prst="rect">
            <a:avLst/>
          </a:prstGeom>
        </p:spPr>
        <p:txBody>
          <a:bodyPr vert="horz" wrap="square" lIns="0" tIns="0" rIns="0" bIns="0" anchor="t" anchorCtr="0">
            <a:spAutoFit/>
          </a:bodyPr>
          <a:lstStyle>
            <a:lvl1pPr marL="0" marR="0" indent="0" algn="l" defTabSz="914446" rtl="0" eaLnBrk="1" fontAlgn="auto" latinLnBrk="0" hangingPunct="1">
              <a:lnSpc>
                <a:spcPct val="100000"/>
              </a:lnSpc>
              <a:spcBef>
                <a:spcPts val="1000"/>
              </a:spcBef>
              <a:spcAft>
                <a:spcPts val="0"/>
              </a:spcAft>
              <a:buClrTx/>
              <a:buSzTx/>
              <a:buFont typeface="Arial" panose="020B0604020202020204" pitchFamily="34" charset="0"/>
              <a:buNone/>
              <a:tabLst/>
              <a:defRPr sz="1400" baseline="0">
                <a:solidFill>
                  <a:srgbClr val="454341"/>
                </a:solidFill>
              </a:defRPr>
            </a:lvl1pPr>
            <a:lvl2pPr marL="457223" indent="0">
              <a:buNone/>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Body copy here, set at 14pt. Setting for body text (which should be pre-set within the template:</a:t>
            </a:r>
            <a:br>
              <a:rPr lang="en-US"/>
            </a:br>
            <a:r>
              <a:rPr lang="en-US"/>
              <a:t>Paragraph &gt; Idents &amp; Spacing &gt; General alignment: Left. Paragraph &gt; Idents &amp; Spacing &gt; Indentation &gt; Before text 0cm </a:t>
            </a:r>
            <a:br>
              <a:rPr lang="en-US"/>
            </a:br>
            <a:r>
              <a:rPr lang="en-US"/>
              <a:t>Paragraph &gt; Idents &amp; Spacing &gt; Spacing &gt; Before &gt; 10pt Paragraph &gt; Idents &amp; Spacing &gt; Spacing &gt; After &gt; 0pt Paragraph &gt; Idents &amp; Spacing &gt; Line Spacing &gt; Single</a:t>
            </a:r>
            <a:br>
              <a:rPr lang="en-US"/>
            </a:br>
            <a:r>
              <a:rPr lang="en-US"/>
              <a:t>Be careful when copying text over from other sources as these setting could be lost. To copy text into this template correctly, you will need to either Insert &gt; Textbox (and draw one) to maintain the correct settings OR copy it straight into one of the textboxes generated from a master Layout, such as this one. </a:t>
            </a:r>
          </a:p>
        </p:txBody>
      </p:sp>
    </p:spTree>
    <p:extLst>
      <p:ext uri="{BB962C8B-B14F-4D97-AF65-F5344CB8AC3E}">
        <p14:creationId xmlns:p14="http://schemas.microsoft.com/office/powerpoint/2010/main" val="235453932"/>
      </p:ext>
    </p:extLst>
  </p:cSld>
  <p:clrMapOvr>
    <a:masterClrMapping/>
  </p:clrMapOvr>
  <p:extLst>
    <p:ext uri="{DCECCB84-F9BA-43D5-87BE-67443E8EF086}">
      <p15:sldGuideLst xmlns:p15="http://schemas.microsoft.com/office/powerpoint/2012/main">
        <p15:guide id="1" orient="horz" pos="799">
          <p15:clr>
            <a:srgbClr val="FBAE40"/>
          </p15:clr>
        </p15:guide>
        <p15:guide id="2" orient="horz" pos="1502">
          <p15:clr>
            <a:srgbClr val="FBAE40"/>
          </p15:clr>
        </p15:guide>
        <p15:guide id="3" orient="horz" pos="1253">
          <p15:clr>
            <a:srgbClr val="FBAE40"/>
          </p15:clr>
        </p15:guide>
        <p15:guide id="4" orient="horz" pos="136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line headin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77947" y="644676"/>
            <a:ext cx="10618728" cy="720518"/>
          </a:xfrm>
          <a:prstGeom prst="rect">
            <a:avLst/>
          </a:prstGeom>
        </p:spPr>
        <p:txBody>
          <a:bodyPr vert="horz" wrap="square" lIns="0" tIns="0" rIns="0" bIns="0" anchor="t" anchorCtr="0">
            <a:spAutoFit/>
          </a:bodyPr>
          <a:lstStyle>
            <a:lvl1pPr>
              <a:lnSpc>
                <a:spcPts val="2800"/>
              </a:lnSpc>
              <a:defRPr>
                <a:solidFill>
                  <a:srgbClr val="454341"/>
                </a:solidFill>
              </a:defRPr>
            </a:lvl1pPr>
          </a:lstStyle>
          <a:p>
            <a:r>
              <a:rPr lang="en-US"/>
              <a:t>HEADING, TWO LINES MAXIMUM, SET AT 28PT FURTHER INFORMATION SHOULD FEATURE IN THE SUBTITLE</a:t>
            </a:r>
            <a:endParaRPr lang="en-GB"/>
          </a:p>
        </p:txBody>
      </p:sp>
      <p:sp>
        <p:nvSpPr>
          <p:cNvPr id="10" name="Text Placeholder 9"/>
          <p:cNvSpPr>
            <a:spLocks noGrp="1"/>
          </p:cNvSpPr>
          <p:nvPr>
            <p:ph type="body" sz="quarter" idx="13" hasCustomPrompt="1"/>
          </p:nvPr>
        </p:nvSpPr>
        <p:spPr>
          <a:xfrm>
            <a:off x="879396" y="2781836"/>
            <a:ext cx="5072142" cy="2585323"/>
          </a:xfrm>
          <a:prstGeom prst="rect">
            <a:avLst/>
          </a:prstGeom>
        </p:spPr>
        <p:txBody>
          <a:bodyPr vert="horz" wrap="square" lIns="0" tIns="0" rIns="0" bIns="0" anchor="t" anchorCtr="0">
            <a:spAutoFit/>
          </a:bodyPr>
          <a:lstStyle>
            <a:lvl1pPr marL="0" marR="0" indent="0" algn="l" defTabSz="914446" rtl="0" eaLnBrk="1" fontAlgn="auto" latinLnBrk="0" hangingPunct="1">
              <a:lnSpc>
                <a:spcPct val="100000"/>
              </a:lnSpc>
              <a:spcBef>
                <a:spcPts val="1000"/>
              </a:spcBef>
              <a:spcAft>
                <a:spcPts val="0"/>
              </a:spcAft>
              <a:buClrTx/>
              <a:buSzTx/>
              <a:buFont typeface="Arial" panose="020B0604020202020204" pitchFamily="34" charset="0"/>
              <a:buNone/>
              <a:tabLst/>
              <a:defRPr sz="1400" baseline="0">
                <a:solidFill>
                  <a:srgbClr val="454341"/>
                </a:solidFill>
              </a:defRPr>
            </a:lvl1pPr>
            <a:lvl2pPr marL="457223" indent="0">
              <a:buNone/>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Body copy here, set at 14pt. Setting for body text (which should be preset within the template:</a:t>
            </a:r>
            <a:br>
              <a:rPr lang="en-US"/>
            </a:br>
            <a:r>
              <a:rPr lang="en-US"/>
              <a:t>Paragraph &gt; Idents &amp; Spacing &gt; General alignment: Left. Paragraph &gt; Idents &amp; Spacing &gt; Indentation &gt; Before text 0cm </a:t>
            </a:r>
            <a:br>
              <a:rPr lang="en-US"/>
            </a:br>
            <a:r>
              <a:rPr lang="en-US"/>
              <a:t>Paragraph &gt; Idents &amp; Spacing &gt; Spacing &gt; Before &gt; 10pt Paragraph &gt; Idents &amp; Spacing &gt; Spacing &gt; After &gt; 0pt Paragraph &gt; Idents &amp; Spacing &gt; Line Spacing &gt; Single</a:t>
            </a:r>
            <a:br>
              <a:rPr lang="en-US"/>
            </a:br>
            <a:r>
              <a:rPr lang="en-US"/>
              <a:t>Be careful when copying text over from other sources as these setting could be lost. To copy text into this template correctly, you will need to either Insert &gt; Textbox (and draw one) to maintain the correct settings OR copy it straight into one of the textboxes generated from a master Layout, such as this one. </a:t>
            </a:r>
          </a:p>
        </p:txBody>
      </p:sp>
      <p:sp>
        <p:nvSpPr>
          <p:cNvPr id="11" name="Text Placeholder 9"/>
          <p:cNvSpPr>
            <a:spLocks noGrp="1"/>
          </p:cNvSpPr>
          <p:nvPr>
            <p:ph type="body" sz="quarter" idx="14" hasCustomPrompt="1"/>
          </p:nvPr>
        </p:nvSpPr>
        <p:spPr>
          <a:xfrm>
            <a:off x="6456363" y="2785478"/>
            <a:ext cx="5040312" cy="1292662"/>
          </a:xfrm>
          <a:prstGeom prst="rect">
            <a:avLst/>
          </a:prstGeom>
        </p:spPr>
        <p:txBody>
          <a:bodyPr vert="horz" wrap="square" lIns="0" tIns="0" rIns="0" bIns="0" anchor="t" anchorCtr="0">
            <a:spAutoFit/>
          </a:bodyPr>
          <a:lstStyle>
            <a:lvl1pPr marL="0" marR="0" indent="0" algn="l" defTabSz="914446" rtl="0" eaLnBrk="1" fontAlgn="auto" latinLnBrk="0" hangingPunct="1">
              <a:lnSpc>
                <a:spcPct val="100000"/>
              </a:lnSpc>
              <a:spcBef>
                <a:spcPts val="1000"/>
              </a:spcBef>
              <a:spcAft>
                <a:spcPts val="0"/>
              </a:spcAft>
              <a:buClrTx/>
              <a:buSzTx/>
              <a:buFont typeface="Arial" panose="020B0604020202020204" pitchFamily="34" charset="0"/>
              <a:buNone/>
              <a:tabLst/>
              <a:defRPr sz="1400" baseline="0">
                <a:solidFill>
                  <a:srgbClr val="454341"/>
                </a:solidFill>
              </a:defRPr>
            </a:lvl1pPr>
            <a:lvl2pPr marL="457223" indent="0">
              <a:buNone/>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Format Shape &gt; TEXT OPTIONS &gt; Textbox &gt; Vertical alignment: Top </a:t>
            </a:r>
            <a:br>
              <a:rPr lang="en-US"/>
            </a:br>
            <a:r>
              <a:rPr lang="en-US"/>
              <a:t>Format Shape &gt; TEXT OPTIONS &gt; Textbox &gt; Text direction: Horizontal </a:t>
            </a:r>
            <a:br>
              <a:rPr lang="en-US"/>
            </a:br>
            <a:r>
              <a:rPr lang="en-US"/>
              <a:t>Format Shape &gt; TEXT OPTIONS &gt; Textbox &gt; Resize shape to fit text</a:t>
            </a:r>
            <a:br>
              <a:rPr lang="en-US"/>
            </a:br>
            <a:r>
              <a:rPr lang="en-US"/>
              <a:t>Format Shape &gt; TEXT OPTIONS &gt; Textbox &gt; Left/Right/Top/Bottom margins: 0cm</a:t>
            </a:r>
            <a:br>
              <a:rPr lang="en-US"/>
            </a:br>
            <a:r>
              <a:rPr lang="en-US"/>
              <a:t>TICK: Wrap text in shape</a:t>
            </a:r>
          </a:p>
        </p:txBody>
      </p:sp>
      <p:sp>
        <p:nvSpPr>
          <p:cNvPr id="13" name="Text Placeholder 8"/>
          <p:cNvSpPr>
            <a:spLocks noGrp="1"/>
          </p:cNvSpPr>
          <p:nvPr>
            <p:ph type="body" sz="quarter" idx="15" hasCustomPrompt="1"/>
          </p:nvPr>
        </p:nvSpPr>
        <p:spPr>
          <a:xfrm>
            <a:off x="879338" y="1703856"/>
            <a:ext cx="10617338" cy="830997"/>
          </a:xfrm>
          <a:prstGeom prst="rect">
            <a:avLst/>
          </a:prstGeom>
        </p:spPr>
        <p:txBody>
          <a:bodyPr wrap="square" lIns="0" tIns="0" rIns="0" bIns="0">
            <a:spAutoFit/>
          </a:bodyPr>
          <a:lstStyle>
            <a:lvl1pPr marL="0" indent="0">
              <a:lnSpc>
                <a:spcPct val="100000"/>
              </a:lnSpc>
              <a:buNone/>
              <a:defRPr sz="1800">
                <a:solidFill>
                  <a:srgbClr val="454341"/>
                </a:solidFill>
              </a:defRPr>
            </a:lvl1pPr>
          </a:lstStyle>
          <a:p>
            <a:pPr lvl="0"/>
            <a:r>
              <a:rPr lang="en-GB"/>
              <a:t>Subtitle, two lines preference, four lines maximum, set at 18pt. Subtitles that are one or two lines of text – below text boxes align to the top guide line. Subtitles that are three lines of text – below text boxes align to the middle guide line. Subtitles that are four lines of text – below text boxes align to the bottom guide line.</a:t>
            </a:r>
          </a:p>
        </p:txBody>
      </p:sp>
      <p:sp>
        <p:nvSpPr>
          <p:cNvPr id="2" name="Footer Placeholder 4">
            <a:extLst>
              <a:ext uri="{FF2B5EF4-FFF2-40B4-BE49-F238E27FC236}">
                <a16:creationId xmlns:a16="http://schemas.microsoft.com/office/drawing/2014/main" id="{14F8A9A4-915A-9960-67A7-1BA4A4E50A5D}"/>
              </a:ext>
            </a:extLst>
          </p:cNvPr>
          <p:cNvSpPr>
            <a:spLocks noGrp="1"/>
          </p:cNvSpPr>
          <p:nvPr>
            <p:ph type="ftr" sz="quarter" idx="3"/>
          </p:nvPr>
        </p:nvSpPr>
        <p:spPr>
          <a:xfrm>
            <a:off x="877948" y="6406417"/>
            <a:ext cx="10777678" cy="123111"/>
          </a:xfrm>
          <a:prstGeom prst="rect">
            <a:avLst/>
          </a:prstGeom>
        </p:spPr>
        <p:txBody>
          <a:bodyPr vert="horz" lIns="0" tIns="0" rIns="0" bIns="0" rtlCol="0" anchor="b" anchorCtr="0"/>
          <a:lstStyle>
            <a:lvl1pPr algn="l">
              <a:defRPr sz="1000">
                <a:solidFill>
                  <a:srgbClr val="454341"/>
                </a:solidFill>
                <a:latin typeface="+mn-lt"/>
                <a:ea typeface="Verdana" panose="020B0604030504040204" pitchFamily="34" charset="0"/>
                <a:cs typeface="Verdana" panose="020B0604030504040204" pitchFamily="34" charset="0"/>
              </a:defRPr>
            </a:lvl1pPr>
          </a:lstStyle>
          <a:p>
            <a:r>
              <a:rPr lang="en-US" b="1"/>
              <a:t>Base: </a:t>
            </a:r>
            <a:r>
              <a:rPr lang="en-US"/>
              <a:t>text before colon bold, text after first letter shouldn’t be a capital, set at 10pt, vertical alignment set to ‘Bottom’. All footer info to go here including * notes – just start a new sentence.</a:t>
            </a:r>
          </a:p>
        </p:txBody>
      </p:sp>
    </p:spTree>
    <p:extLst>
      <p:ext uri="{BB962C8B-B14F-4D97-AF65-F5344CB8AC3E}">
        <p14:creationId xmlns:p14="http://schemas.microsoft.com/office/powerpoint/2010/main" val="3319363295"/>
      </p:ext>
    </p:extLst>
  </p:cSld>
  <p:clrMapOvr>
    <a:masterClrMapping/>
  </p:clrMapOvr>
  <p:extLst>
    <p:ext uri="{DCECCB84-F9BA-43D5-87BE-67443E8EF086}">
      <p15:sldGuideLst xmlns:p15="http://schemas.microsoft.com/office/powerpoint/2012/main">
        <p15:guide id="1" orient="horz" pos="1071">
          <p15:clr>
            <a:srgbClr val="FBAE40"/>
          </p15:clr>
        </p15:guide>
        <p15:guide id="2" orient="horz" pos="1525">
          <p15:clr>
            <a:srgbClr val="FBAE40"/>
          </p15:clr>
        </p15:guide>
        <p15:guide id="3" orient="horz" pos="1616">
          <p15:clr>
            <a:srgbClr val="FBAE40"/>
          </p15:clr>
        </p15:guide>
        <p15:guide id="4" orient="horz" pos="175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Divider: blue">
    <p:spTree>
      <p:nvGrpSpPr>
        <p:cNvPr id="1" name=""/>
        <p:cNvGrpSpPr/>
        <p:nvPr/>
      </p:nvGrpSpPr>
      <p:grpSpPr>
        <a:xfrm>
          <a:off x="0" y="0"/>
          <a:ext cx="0" cy="0"/>
          <a:chOff x="0" y="0"/>
          <a:chExt cx="0" cy="0"/>
        </a:xfrm>
      </p:grpSpPr>
      <p:sp>
        <p:nvSpPr>
          <p:cNvPr id="4" name="Title Placeholder 10"/>
          <p:cNvSpPr>
            <a:spLocks noGrp="1"/>
          </p:cNvSpPr>
          <p:nvPr>
            <p:ph type="title" hasCustomPrompt="1"/>
          </p:nvPr>
        </p:nvSpPr>
        <p:spPr>
          <a:xfrm>
            <a:off x="515938" y="604894"/>
            <a:ext cx="11160125" cy="720518"/>
          </a:xfrm>
          <a:prstGeom prst="rect">
            <a:avLst/>
          </a:prstGeom>
        </p:spPr>
        <p:txBody>
          <a:bodyPr vert="horz" wrap="square" lIns="0" tIns="0" rIns="0" bIns="0" rtlCol="0" anchor="t" anchorCtr="0">
            <a:spAutoFit/>
          </a:bodyPr>
          <a:lstStyle>
            <a:lvl1pPr>
              <a:lnSpc>
                <a:spcPts val="2800"/>
              </a:lnSpc>
              <a:defRPr sz="2800">
                <a:solidFill>
                  <a:srgbClr val="454341"/>
                </a:solidFill>
              </a:defRPr>
            </a:lvl1pPr>
          </a:lstStyle>
          <a:p>
            <a:r>
              <a:rPr lang="en-US"/>
              <a:t>1. SECTION TITLE, SET AT 28PT, MAXIMUM OF THREE LINES THEN USE SUBTITLE BOX WITH WHITE ICON</a:t>
            </a:r>
            <a:endParaRPr lang="en-GB"/>
          </a:p>
        </p:txBody>
      </p:sp>
      <p:sp>
        <p:nvSpPr>
          <p:cNvPr id="5" name="Footer Placeholder 4">
            <a:extLst>
              <a:ext uri="{FF2B5EF4-FFF2-40B4-BE49-F238E27FC236}">
                <a16:creationId xmlns:a16="http://schemas.microsoft.com/office/drawing/2014/main" id="{898843F0-2059-FB4B-B97B-CBF2F71FE129}"/>
              </a:ext>
            </a:extLst>
          </p:cNvPr>
          <p:cNvSpPr>
            <a:spLocks noGrp="1"/>
          </p:cNvSpPr>
          <p:nvPr>
            <p:ph type="ftr" sz="quarter" idx="3"/>
          </p:nvPr>
        </p:nvSpPr>
        <p:spPr>
          <a:xfrm>
            <a:off x="556683" y="6347458"/>
            <a:ext cx="10069448" cy="153888"/>
          </a:xfrm>
          <a:prstGeom prst="rect">
            <a:avLst/>
          </a:prstGeom>
        </p:spPr>
        <p:txBody>
          <a:bodyPr vert="horz" lIns="0" tIns="0" rIns="0" bIns="0" rtlCol="0" anchor="b" anchorCtr="0">
            <a:spAutoFit/>
          </a:bodyPr>
          <a:lstStyle>
            <a:lvl1pPr algn="l">
              <a:defRPr sz="1000">
                <a:solidFill>
                  <a:srgbClr val="454341"/>
                </a:solidFill>
                <a:latin typeface="+mn-lt"/>
                <a:ea typeface="Verdana" panose="020B0604030504040204" pitchFamily="34" charset="0"/>
                <a:cs typeface="Verdana" panose="020B0604030504040204" pitchFamily="34" charset="0"/>
              </a:defRPr>
            </a:lvl1pPr>
          </a:lstStyle>
          <a:p>
            <a:r>
              <a:rPr lang="en-US" b="1"/>
              <a:t>Base: </a:t>
            </a:r>
            <a:r>
              <a:rPr lang="en-US"/>
              <a:t>text before colon bold, text after first letter shouldn’t be a capital, set at 10pt, vertical alignment set to ‘Bottom’. All footer info to go here including * notes – just start a new sentence.</a:t>
            </a:r>
          </a:p>
        </p:txBody>
      </p:sp>
      <p:sp>
        <p:nvSpPr>
          <p:cNvPr id="7" name="Text Placeholder 6"/>
          <p:cNvSpPr>
            <a:spLocks noGrp="1"/>
          </p:cNvSpPr>
          <p:nvPr>
            <p:ph type="body" sz="quarter" idx="11" hasCustomPrompt="1"/>
          </p:nvPr>
        </p:nvSpPr>
        <p:spPr>
          <a:xfrm>
            <a:off x="515939" y="1986746"/>
            <a:ext cx="7272337" cy="1292662"/>
          </a:xfrm>
          <a:prstGeom prst="rect">
            <a:avLst/>
          </a:prstGeom>
        </p:spPr>
        <p:txBody>
          <a:bodyPr wrap="square" lIns="0" tIns="0" rIns="0" bIns="0">
            <a:spAutoFit/>
          </a:bodyPr>
          <a:lstStyle>
            <a:lvl1pPr marL="0" indent="0">
              <a:lnSpc>
                <a:spcPct val="100000"/>
              </a:lnSpc>
              <a:buNone/>
              <a:defRPr baseline="0">
                <a:solidFill>
                  <a:srgbClr val="454341"/>
                </a:solidFill>
              </a:defRPr>
            </a:lvl1pPr>
          </a:lstStyle>
          <a:p>
            <a:pPr lvl="0"/>
            <a:r>
              <a:rPr lang="en-GB"/>
              <a:t>Think about using ampersands or colons on divider pages to save space &amp; look tidy. Delete this box &amp; footer if not in use. </a:t>
            </a:r>
          </a:p>
        </p:txBody>
      </p:sp>
      <p:sp>
        <p:nvSpPr>
          <p:cNvPr id="6" name="Rectangle 5">
            <a:extLst>
              <a:ext uri="{FF2B5EF4-FFF2-40B4-BE49-F238E27FC236}">
                <a16:creationId xmlns:a16="http://schemas.microsoft.com/office/drawing/2014/main" id="{93AD133B-B040-2190-0DCF-68A195EB94AE}"/>
              </a:ext>
            </a:extLst>
          </p:cNvPr>
          <p:cNvSpPr/>
          <p:nvPr userDrawn="1"/>
        </p:nvSpPr>
        <p:spPr>
          <a:xfrm>
            <a:off x="11320988" y="6384185"/>
            <a:ext cx="354920" cy="123111"/>
          </a:xfrm>
          <a:prstGeom prst="rect">
            <a:avLst/>
          </a:prstGeom>
        </p:spPr>
        <p:txBody>
          <a:bodyPr wrap="square" lIns="0" tIns="0" rIns="0" bIns="0" anchor="b" anchorCtr="0">
            <a:spAutoFit/>
          </a:bodyPr>
          <a:lstStyle/>
          <a:p>
            <a:pPr algn="r"/>
            <a:fld id="{C5283808-45C9-A34F-A585-CE10DC679CA9}" type="slidenum">
              <a:rPr lang="en-GB" sz="800" smtClean="0">
                <a:solidFill>
                  <a:srgbClr val="454341"/>
                </a:solidFill>
              </a:rPr>
              <a:pPr algn="r"/>
              <a:t>‹#›</a:t>
            </a:fld>
            <a:endParaRPr lang="en-GB" sz="800">
              <a:solidFill>
                <a:srgbClr val="454341"/>
              </a:solidFill>
            </a:endParaRPr>
          </a:p>
        </p:txBody>
      </p:sp>
    </p:spTree>
    <p:extLst>
      <p:ext uri="{BB962C8B-B14F-4D97-AF65-F5344CB8AC3E}">
        <p14:creationId xmlns:p14="http://schemas.microsoft.com/office/powerpoint/2010/main" val="3005155873"/>
      </p:ext>
    </p:extLst>
  </p:cSld>
  <p:clrMapOvr>
    <a:masterClrMapping/>
  </p:clrMapOvr>
  <p:hf hd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64048-9E30-A0CD-2338-128252233E7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A9B926-AE77-08CB-6EE4-1F95E5523E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74E35E-0001-5BD7-5206-051954A2A9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09776DB-0294-BFB3-4760-44630360B0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F662EC-DC56-5E07-94C2-012E0540CD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0121B6-DA09-5B4C-02AC-D7CA0A8B81D6}"/>
              </a:ext>
            </a:extLst>
          </p:cNvPr>
          <p:cNvSpPr>
            <a:spLocks noGrp="1"/>
          </p:cNvSpPr>
          <p:nvPr>
            <p:ph type="dt" sz="half" idx="10"/>
          </p:nvPr>
        </p:nvSpPr>
        <p:spPr/>
        <p:txBody>
          <a:bodyPr/>
          <a:lstStyle/>
          <a:p>
            <a:fld id="{B59B5700-6DA6-498B-83C3-07C4A068D071}" type="datetimeFigureOut">
              <a:rPr lang="en-GB" smtClean="0"/>
              <a:t>28/04/2026</a:t>
            </a:fld>
            <a:endParaRPr lang="en-GB"/>
          </a:p>
        </p:txBody>
      </p:sp>
      <p:sp>
        <p:nvSpPr>
          <p:cNvPr id="8" name="Footer Placeholder 7">
            <a:extLst>
              <a:ext uri="{FF2B5EF4-FFF2-40B4-BE49-F238E27FC236}">
                <a16:creationId xmlns:a16="http://schemas.microsoft.com/office/drawing/2014/main" id="{76915999-B89E-FE4D-8A5A-E94F7269A2C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9E00218-9458-0E97-3075-9D2053BBC803}"/>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217050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53BED-69B7-851F-6BAB-31CF2AF406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252FAAA-5067-FDE7-041C-863DFB5F5230}"/>
              </a:ext>
            </a:extLst>
          </p:cNvPr>
          <p:cNvSpPr>
            <a:spLocks noGrp="1"/>
          </p:cNvSpPr>
          <p:nvPr>
            <p:ph type="dt" sz="half" idx="10"/>
          </p:nvPr>
        </p:nvSpPr>
        <p:spPr/>
        <p:txBody>
          <a:bodyPr/>
          <a:lstStyle/>
          <a:p>
            <a:fld id="{B59B5700-6DA6-498B-83C3-07C4A068D071}" type="datetimeFigureOut">
              <a:rPr lang="en-GB" smtClean="0"/>
              <a:t>28/04/2026</a:t>
            </a:fld>
            <a:endParaRPr lang="en-GB"/>
          </a:p>
        </p:txBody>
      </p:sp>
      <p:sp>
        <p:nvSpPr>
          <p:cNvPr id="4" name="Footer Placeholder 3">
            <a:extLst>
              <a:ext uri="{FF2B5EF4-FFF2-40B4-BE49-F238E27FC236}">
                <a16:creationId xmlns:a16="http://schemas.microsoft.com/office/drawing/2014/main" id="{B288AF8F-958B-D91B-4B33-CDBBE651052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F6770B-FE2C-890F-2827-7DE287D6876E}"/>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1515823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D9CB15-CC93-AF68-0C8A-2F52268C55EF}"/>
              </a:ext>
            </a:extLst>
          </p:cNvPr>
          <p:cNvSpPr>
            <a:spLocks noGrp="1"/>
          </p:cNvSpPr>
          <p:nvPr>
            <p:ph type="dt" sz="half" idx="10"/>
          </p:nvPr>
        </p:nvSpPr>
        <p:spPr/>
        <p:txBody>
          <a:bodyPr/>
          <a:lstStyle/>
          <a:p>
            <a:fld id="{B59B5700-6DA6-498B-83C3-07C4A068D071}" type="datetimeFigureOut">
              <a:rPr lang="en-GB" smtClean="0"/>
              <a:t>28/04/2026</a:t>
            </a:fld>
            <a:endParaRPr lang="en-GB"/>
          </a:p>
        </p:txBody>
      </p:sp>
      <p:sp>
        <p:nvSpPr>
          <p:cNvPr id="3" name="Footer Placeholder 2">
            <a:extLst>
              <a:ext uri="{FF2B5EF4-FFF2-40B4-BE49-F238E27FC236}">
                <a16:creationId xmlns:a16="http://schemas.microsoft.com/office/drawing/2014/main" id="{3B65FC4C-9F33-30DC-7BFB-2CAB824D1C6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F0B907-B96F-41A7-FD49-C94DC5F5DF92}"/>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395254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DD554-6724-927B-B3D3-E6DAB0B6BC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9AB6BD-77CF-72CD-2811-05F53B136B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F72CC06-6C56-5DEF-EC77-5F0123FD9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619F9-6DBC-F931-6776-BD7907B1E0BF}"/>
              </a:ext>
            </a:extLst>
          </p:cNvPr>
          <p:cNvSpPr>
            <a:spLocks noGrp="1"/>
          </p:cNvSpPr>
          <p:nvPr>
            <p:ph type="dt" sz="half" idx="10"/>
          </p:nvPr>
        </p:nvSpPr>
        <p:spPr/>
        <p:txBody>
          <a:bodyPr/>
          <a:lstStyle/>
          <a:p>
            <a:fld id="{B59B5700-6DA6-498B-83C3-07C4A068D071}" type="datetimeFigureOut">
              <a:rPr lang="en-GB" smtClean="0"/>
              <a:t>28/04/2026</a:t>
            </a:fld>
            <a:endParaRPr lang="en-GB"/>
          </a:p>
        </p:txBody>
      </p:sp>
      <p:sp>
        <p:nvSpPr>
          <p:cNvPr id="6" name="Footer Placeholder 5">
            <a:extLst>
              <a:ext uri="{FF2B5EF4-FFF2-40B4-BE49-F238E27FC236}">
                <a16:creationId xmlns:a16="http://schemas.microsoft.com/office/drawing/2014/main" id="{163F40CF-08E1-9B3F-FC4B-234D044212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A5BBDE-D9D5-313F-6CD2-656A2A3C9F77}"/>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1702531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BA064-12DD-5A0A-1766-400BE5219C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BB37607-8DAD-0530-C2E5-7DDCADA54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F7CB23B-52C1-488B-E038-80B4957D6C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6DA1DC-5CA2-508C-06F8-E8A69F06A9F2}"/>
              </a:ext>
            </a:extLst>
          </p:cNvPr>
          <p:cNvSpPr>
            <a:spLocks noGrp="1"/>
          </p:cNvSpPr>
          <p:nvPr>
            <p:ph type="dt" sz="half" idx="10"/>
          </p:nvPr>
        </p:nvSpPr>
        <p:spPr/>
        <p:txBody>
          <a:bodyPr/>
          <a:lstStyle/>
          <a:p>
            <a:fld id="{B59B5700-6DA6-498B-83C3-07C4A068D071}" type="datetimeFigureOut">
              <a:rPr lang="en-GB" smtClean="0"/>
              <a:t>28/04/2026</a:t>
            </a:fld>
            <a:endParaRPr lang="en-GB"/>
          </a:p>
        </p:txBody>
      </p:sp>
      <p:sp>
        <p:nvSpPr>
          <p:cNvPr id="6" name="Footer Placeholder 5">
            <a:extLst>
              <a:ext uri="{FF2B5EF4-FFF2-40B4-BE49-F238E27FC236}">
                <a16:creationId xmlns:a16="http://schemas.microsoft.com/office/drawing/2014/main" id="{19FF9D2D-1C56-FB91-07AC-296D60EBBC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DAE5D3-9E8F-4275-1AE8-1BAB9C40DC81}"/>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2182342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3A48C8-7C20-EED0-B971-800F4AF2F0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FFAE16-226A-E92C-8620-B8A45094C1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67BC79-8E98-C468-5559-A5D0729B98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9B5700-6DA6-498B-83C3-07C4A068D071}" type="datetimeFigureOut">
              <a:rPr lang="en-GB" smtClean="0"/>
              <a:t>28/04/2026</a:t>
            </a:fld>
            <a:endParaRPr lang="en-GB"/>
          </a:p>
        </p:txBody>
      </p:sp>
      <p:sp>
        <p:nvSpPr>
          <p:cNvPr id="5" name="Footer Placeholder 4">
            <a:extLst>
              <a:ext uri="{FF2B5EF4-FFF2-40B4-BE49-F238E27FC236}">
                <a16:creationId xmlns:a16="http://schemas.microsoft.com/office/drawing/2014/main" id="{140096AE-8BA8-1E67-CB46-8ECE576441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89C493A-68EE-5378-A9AA-C9B7487ADC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088108-E3CA-4770-903C-C857E18D72ED}" type="slidenum">
              <a:rPr lang="en-GB" smtClean="0"/>
              <a:t>‹#›</a:t>
            </a:fld>
            <a:endParaRPr lang="en-GB"/>
          </a:p>
        </p:txBody>
      </p:sp>
    </p:spTree>
    <p:extLst>
      <p:ext uri="{BB962C8B-B14F-4D97-AF65-F5344CB8AC3E}">
        <p14:creationId xmlns:p14="http://schemas.microsoft.com/office/powerpoint/2010/main" val="351719512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701" r:id="rId9"/>
    <p:sldLayoutId id="2147483702" r:id="rId10"/>
    <p:sldLayoutId id="2147483703" r:id="rId11"/>
    <p:sldLayoutId id="2147483699" r:id="rId12"/>
    <p:sldLayoutId id="2147483700" r:id="rId13"/>
    <p:sldLayoutId id="2147483662" r:id="rId14"/>
    <p:sldLayoutId id="214748370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A95DCA9-BFBD-44EA-AC26-E5212AFF16DE}" type="datetimeFigureOut">
              <a:rPr lang="en-GB" smtClean="0"/>
              <a:t>28/04/2026</a:t>
            </a:fld>
            <a:endParaRPr lang="en-GB"/>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GB"/>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1F17502-3188-4D27-A036-0AFCDBDE3251}" type="slidenum">
              <a:rPr lang="en-GB" smtClean="0"/>
              <a:t>‹#›</a:t>
            </a:fld>
            <a:endParaRPr lang="en-GB"/>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4260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8540349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1321143" y="6390803"/>
            <a:ext cx="354920" cy="123111"/>
          </a:xfrm>
          <a:prstGeom prst="rect">
            <a:avLst/>
          </a:prstGeom>
        </p:spPr>
        <p:txBody>
          <a:bodyPr wrap="square" lIns="0" tIns="0" rIns="0" bIns="0" anchor="b" anchorCtr="0">
            <a:spAutoFit/>
          </a:bodyPr>
          <a:lstStyle/>
          <a:p>
            <a:pPr algn="r"/>
            <a:fld id="{C5283808-45C9-A34F-A585-CE10DC679CA9}" type="slidenum">
              <a:rPr lang="en-GB" sz="800" smtClean="0">
                <a:solidFill>
                  <a:srgbClr val="454341"/>
                </a:solidFill>
              </a:rPr>
              <a:pPr algn="r"/>
              <a:t>‹#›</a:t>
            </a:fld>
            <a:endParaRPr lang="en-GB" sz="800">
              <a:solidFill>
                <a:srgbClr val="454341"/>
              </a:solidFill>
            </a:endParaRPr>
          </a:p>
        </p:txBody>
      </p:sp>
    </p:spTree>
    <p:extLst>
      <p:ext uri="{BB962C8B-B14F-4D97-AF65-F5344CB8AC3E}">
        <p14:creationId xmlns:p14="http://schemas.microsoft.com/office/powerpoint/2010/main" val="416949033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Lst>
  <p:hf hdr="0" dt="0"/>
  <p:txStyles>
    <p:titleStyle>
      <a:lvl1pPr marL="0" indent="0" algn="l" defTabSz="914446" rtl="0" eaLnBrk="1" latinLnBrk="0" hangingPunct="1">
        <a:lnSpc>
          <a:spcPct val="100000"/>
        </a:lnSpc>
        <a:spcBef>
          <a:spcPct val="0"/>
        </a:spcBef>
        <a:buNone/>
        <a:tabLst>
          <a:tab pos="4043566" algn="l"/>
        </a:tabLst>
        <a:defRPr sz="2800" b="1" kern="1200" baseline="0">
          <a:solidFill>
            <a:schemeClr val="accent1"/>
          </a:solidFill>
          <a:latin typeface="+mj-lt"/>
          <a:ea typeface="SimSun" panose="02010600030101010101" pitchFamily="2" charset="-122"/>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p15:clr>
            <a:srgbClr val="F26B43"/>
          </p15:clr>
        </p15:guide>
        <p15:guide id="2" pos="551">
          <p15:clr>
            <a:srgbClr val="F26B43"/>
          </p15:clr>
        </p15:guide>
        <p15:guide id="3" pos="7242">
          <p15:clr>
            <a:srgbClr val="F26B43"/>
          </p15:clr>
        </p15:guide>
        <p15:guide id="4" orient="horz" pos="391">
          <p15:clr>
            <a:srgbClr val="F26B43"/>
          </p15:clr>
        </p15:guide>
        <p15:guide id="5" pos="3749">
          <p15:clr>
            <a:srgbClr val="F26B43"/>
          </p15:clr>
        </p15:guide>
        <p15:guide id="6" orient="horz" pos="3974">
          <p15:clr>
            <a:srgbClr val="F26B43"/>
          </p15:clr>
        </p15:guide>
        <p15:guide id="7" pos="4067">
          <p15:clr>
            <a:srgbClr val="F26B43"/>
          </p15:clr>
        </p15:guide>
        <p15:guide id="8" orient="horz" pos="504">
          <p15:clr>
            <a:srgbClr val="F26B43"/>
          </p15:clr>
        </p15:guide>
        <p15:guide id="9" pos="2547">
          <p15:clr>
            <a:srgbClr val="F26B43"/>
          </p15:clr>
        </p15:guide>
        <p15:guide id="10" pos="2910">
          <p15:clr>
            <a:srgbClr val="F26B43"/>
          </p15:clr>
        </p15:guide>
        <p15:guide id="11" pos="4883">
          <p15:clr>
            <a:srgbClr val="F26B43"/>
          </p15:clr>
        </p15:guide>
        <p15:guide id="12" pos="52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Layout" Target="../slideLayouts/slideLayout3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hyperlink" Target="https://weareundefeatable.co.uk/resources/" TargetMode="External"/><Relationship Id="rId2" Type="http://schemas.openxmlformats.org/officeDocument/2006/relationships/image" Target="../media/image11.png"/><Relationship Id="rId1" Type="http://schemas.openxmlformats.org/officeDocument/2006/relationships/slideLayout" Target="../slideLayouts/slideLayout33.xml"/><Relationship Id="rId5" Type="http://schemas.openxmlformats.org/officeDocument/2006/relationships/hyperlink" Target="https://insight-angels.datatile.eu/view/41898085-02d3-4d9a-849b-91cf98092b3f" TargetMode="External"/><Relationship Id="rId4" Type="http://schemas.openxmlformats.org/officeDocument/2006/relationships/hyperlink" Target="https://weareundefeatable.co.uk/campaign-hub/resources-for-us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4.xml"/><Relationship Id="rId5" Type="http://schemas.openxmlformats.org/officeDocument/2006/relationships/image" Target="../media/image41.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slideLayout" Target="../slideLayouts/slideLayout40.xml"/><Relationship Id="rId6" Type="http://schemas.openxmlformats.org/officeDocument/2006/relationships/image" Target="../media/image20.svg"/><Relationship Id="rId5" Type="http://schemas.openxmlformats.org/officeDocument/2006/relationships/image" Target="../media/image19.svg"/><Relationship Id="rId10" Type="http://schemas.openxmlformats.org/officeDocument/2006/relationships/hyperlink" Target="https://www.health.org.uk/reports-and-analysis/analysis/what-we-know-about-the-uk-s-working-age-health-challenge" TargetMode="External"/><Relationship Id="rId4" Type="http://schemas.openxmlformats.org/officeDocument/2006/relationships/image" Target="../media/image18.svg"/><Relationship Id="rId9" Type="http://schemas.openxmlformats.org/officeDocument/2006/relationships/hyperlink" Target="https://www.gov.uk/government/publications/physical-activity-applying-all-our-health/physical-activity-applying-all-our-health" TargetMode="Externa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1E27-888D-CE42-A541-F5A60BCD3933}"/>
              </a:ext>
            </a:extLst>
          </p:cNvPr>
          <p:cNvSpPr>
            <a:spLocks noGrp="1"/>
          </p:cNvSpPr>
          <p:nvPr>
            <p:ph type="ctrTitle"/>
          </p:nvPr>
        </p:nvSpPr>
        <p:spPr>
          <a:xfrm>
            <a:off x="489098" y="3650672"/>
            <a:ext cx="9688832" cy="1267692"/>
          </a:xfrm>
        </p:spPr>
        <p:txBody>
          <a:bodyPr>
            <a:noAutofit/>
          </a:bodyPr>
          <a:lstStyle/>
          <a:p>
            <a:r>
              <a:rPr lang="en-US" sz="2800" dirty="0">
                <a:solidFill>
                  <a:srgbClr val="00B0F0"/>
                </a:solidFill>
                <a:latin typeface="Trebuchet MS"/>
              </a:rPr>
              <a:t>NASP Webinar Series: </a:t>
            </a:r>
            <a:r>
              <a:rPr lang="en-GB" sz="2800" dirty="0">
                <a:solidFill>
                  <a:srgbClr val="00B0F0"/>
                </a:solidFill>
                <a:latin typeface="Trebuchet MS"/>
              </a:rPr>
              <a:t>Supporting people with long-term conditions: A whole-person approach for Social Prescribing Link Workers</a:t>
            </a:r>
            <a:br>
              <a:rPr lang="en-US" sz="2800" dirty="0"/>
            </a:br>
            <a:endParaRPr lang="en-US" sz="2800" dirty="0">
              <a:solidFill>
                <a:srgbClr val="000000"/>
              </a:solidFill>
              <a:ea typeface="+mj-lt"/>
              <a:cs typeface="+mj-lt"/>
            </a:endParaRPr>
          </a:p>
        </p:txBody>
      </p:sp>
      <p:sp>
        <p:nvSpPr>
          <p:cNvPr id="6" name="TextBox 5">
            <a:extLst>
              <a:ext uri="{FF2B5EF4-FFF2-40B4-BE49-F238E27FC236}">
                <a16:creationId xmlns:a16="http://schemas.microsoft.com/office/drawing/2014/main" id="{C8CDD013-436B-424A-F9FA-E917F86D379C}"/>
              </a:ext>
            </a:extLst>
          </p:cNvPr>
          <p:cNvSpPr txBox="1"/>
          <p:nvPr/>
        </p:nvSpPr>
        <p:spPr>
          <a:xfrm>
            <a:off x="489097" y="4918364"/>
            <a:ext cx="8534400" cy="461665"/>
          </a:xfrm>
          <a:prstGeom prst="rect">
            <a:avLst/>
          </a:prstGeom>
          <a:noFill/>
        </p:spPr>
        <p:txBody>
          <a:bodyPr wrap="square" rtlCol="0">
            <a:spAutoFit/>
          </a:bodyPr>
          <a:lstStyle/>
          <a:p>
            <a:r>
              <a:rPr lang="en-GB" sz="2400" dirty="0">
                <a:latin typeface="Trebuchet MS" panose="020B0603020202020204" pitchFamily="34" charset="0"/>
              </a:rPr>
              <a:t>Thank you for joining us. The webinar will begin shortly. </a:t>
            </a:r>
          </a:p>
        </p:txBody>
      </p:sp>
    </p:spTree>
    <p:extLst>
      <p:ext uri="{BB962C8B-B14F-4D97-AF65-F5344CB8AC3E}">
        <p14:creationId xmlns:p14="http://schemas.microsoft.com/office/powerpoint/2010/main" val="3237793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C8851D-8776-89A8-0DB1-557EA7A6EC6C}"/>
              </a:ext>
            </a:extLst>
          </p:cNvPr>
          <p:cNvSpPr>
            <a:spLocks noGrp="1"/>
          </p:cNvSpPr>
          <p:nvPr>
            <p:ph type="title"/>
          </p:nvPr>
        </p:nvSpPr>
        <p:spPr/>
        <p:txBody>
          <a:bodyPr/>
          <a:lstStyle/>
          <a:p>
            <a:r>
              <a:rPr lang="en-GB" b="1" dirty="0">
                <a:solidFill>
                  <a:srgbClr val="4F2483"/>
                </a:solidFill>
                <a:latin typeface="Tw Cen MT" panose="020B0602020104020603" pitchFamily="34" charset="0"/>
              </a:rPr>
              <a:t>THE STARTING POINT FOR TRUSTED ADVICE IS THE NHS</a:t>
            </a:r>
          </a:p>
        </p:txBody>
      </p:sp>
      <p:sp>
        <p:nvSpPr>
          <p:cNvPr id="10" name="Text Placeholder 9">
            <a:extLst>
              <a:ext uri="{FF2B5EF4-FFF2-40B4-BE49-F238E27FC236}">
                <a16:creationId xmlns:a16="http://schemas.microsoft.com/office/drawing/2014/main" id="{B5E17546-0DB3-8DBD-B395-BA529D791AFD}"/>
              </a:ext>
            </a:extLst>
          </p:cNvPr>
          <p:cNvSpPr>
            <a:spLocks noGrp="1"/>
          </p:cNvSpPr>
          <p:nvPr>
            <p:ph type="body" sz="quarter" idx="15"/>
          </p:nvPr>
        </p:nvSpPr>
        <p:spPr>
          <a:xfrm>
            <a:off x="4832768" y="1255915"/>
            <a:ext cx="7275629" cy="276999"/>
          </a:xfrm>
        </p:spPr>
        <p:txBody>
          <a:bodyPr/>
          <a:lstStyle/>
          <a:p>
            <a:r>
              <a:rPr lang="en-GB" dirty="0">
                <a:latin typeface="Tw Cen MT" panose="020B0602020104020603" pitchFamily="34" charset="0"/>
              </a:rPr>
              <a:t>Most trusted sources of physical activity advice/information</a:t>
            </a:r>
          </a:p>
        </p:txBody>
      </p:sp>
      <p:graphicFrame>
        <p:nvGraphicFramePr>
          <p:cNvPr id="11" name="Chart 10">
            <a:extLst>
              <a:ext uri="{FF2B5EF4-FFF2-40B4-BE49-F238E27FC236}">
                <a16:creationId xmlns:a16="http://schemas.microsoft.com/office/drawing/2014/main" id="{62ACD8E0-78C3-7BD0-061E-86EC9B7A2E59}"/>
              </a:ext>
            </a:extLst>
          </p:cNvPr>
          <p:cNvGraphicFramePr/>
          <p:nvPr/>
        </p:nvGraphicFramePr>
        <p:xfrm>
          <a:off x="4261758" y="1609157"/>
          <a:ext cx="7846638" cy="485884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2">
            <a:extLst>
              <a:ext uri="{FF2B5EF4-FFF2-40B4-BE49-F238E27FC236}">
                <a16:creationId xmlns:a16="http://schemas.microsoft.com/office/drawing/2014/main" id="{2297A06B-D4CF-1190-4BAE-3AC6D08DB30F}"/>
              </a:ext>
            </a:extLst>
          </p:cNvPr>
          <p:cNvSpPr txBox="1">
            <a:spLocks/>
          </p:cNvSpPr>
          <p:nvPr/>
        </p:nvSpPr>
        <p:spPr>
          <a:xfrm>
            <a:off x="520622" y="1548155"/>
            <a:ext cx="3379867" cy="2621230"/>
          </a:xfrm>
          <a:prstGeom prst="rect">
            <a:avLst/>
          </a:prstGeom>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4543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46">
              <a:defRPr/>
            </a:pPr>
            <a:r>
              <a:rPr lang="en-GB" dirty="0">
                <a:latin typeface="Tw Cen MT" panose="020B0602020104020603"/>
              </a:rPr>
              <a:t>People naturally turn to the healthcare system for advice on how to get active with a LTHC.</a:t>
            </a:r>
          </a:p>
          <a:p>
            <a:pPr defTabSz="914446">
              <a:defRPr/>
            </a:pPr>
            <a:r>
              <a:rPr lang="en-GB" dirty="0">
                <a:latin typeface="Tw Cen MT" panose="020B0602020104020603"/>
              </a:rPr>
              <a:t>However, many verbatim responses point to the challenges faced by the NHS and the fact that the healthcare system cannot succeed alone in the mission of supporting more people with LTHC to be physically active.</a:t>
            </a:r>
          </a:p>
        </p:txBody>
      </p:sp>
      <p:sp>
        <p:nvSpPr>
          <p:cNvPr id="3" name="Footer Placeholder 5">
            <a:extLst>
              <a:ext uri="{FF2B5EF4-FFF2-40B4-BE49-F238E27FC236}">
                <a16:creationId xmlns:a16="http://schemas.microsoft.com/office/drawing/2014/main" id="{A66A6BA1-63E5-A118-EFF9-FAE10BDA64DF}"/>
              </a:ext>
            </a:extLst>
          </p:cNvPr>
          <p:cNvSpPr>
            <a:spLocks noGrp="1"/>
          </p:cNvSpPr>
          <p:nvPr>
            <p:ph type="ftr" sz="quarter" idx="3"/>
          </p:nvPr>
        </p:nvSpPr>
        <p:spPr>
          <a:xfrm>
            <a:off x="520622" y="6482694"/>
            <a:ext cx="10777678" cy="123111"/>
          </a:xfrm>
        </p:spPr>
        <p:txBody>
          <a:bodyPr/>
          <a:lstStyle/>
          <a:p>
            <a:pPr defTabSz="914446">
              <a:defRPr/>
            </a:pPr>
            <a:r>
              <a:rPr lang="en-US" b="1" dirty="0">
                <a:latin typeface="Tw Cen MT" panose="020B0602020104020603"/>
              </a:rPr>
              <a:t>Source: </a:t>
            </a:r>
            <a:r>
              <a:rPr lang="en-US" dirty="0">
                <a:latin typeface="Tw Cen MT" panose="020B0602020104020603"/>
              </a:rPr>
              <a:t>Q02. Which of the following sources of physical activity related advice and/or information would you trust? </a:t>
            </a:r>
          </a:p>
        </p:txBody>
      </p:sp>
      <p:grpSp>
        <p:nvGrpSpPr>
          <p:cNvPr id="4" name="Group 61">
            <a:extLst>
              <a:ext uri="{FF2B5EF4-FFF2-40B4-BE49-F238E27FC236}">
                <a16:creationId xmlns:a16="http://schemas.microsoft.com/office/drawing/2014/main" id="{CD2553D8-E28B-4FE5-185E-7FC804DEF558}"/>
              </a:ext>
            </a:extLst>
          </p:cNvPr>
          <p:cNvGrpSpPr/>
          <p:nvPr/>
        </p:nvGrpSpPr>
        <p:grpSpPr>
          <a:xfrm rot="7879100">
            <a:off x="10753583" y="-1851926"/>
            <a:ext cx="1965543" cy="4713973"/>
            <a:chOff x="0" y="0"/>
            <a:chExt cx="3931085" cy="9427946"/>
          </a:xfrm>
        </p:grpSpPr>
        <p:grpSp>
          <p:nvGrpSpPr>
            <p:cNvPr id="6" name="Group 62">
              <a:extLst>
                <a:ext uri="{FF2B5EF4-FFF2-40B4-BE49-F238E27FC236}">
                  <a16:creationId xmlns:a16="http://schemas.microsoft.com/office/drawing/2014/main" id="{C5B9D3D9-F3F2-679D-BE32-7C5C6CFF3E49}"/>
                </a:ext>
              </a:extLst>
            </p:cNvPr>
            <p:cNvGrpSpPr/>
            <p:nvPr/>
          </p:nvGrpSpPr>
          <p:grpSpPr>
            <a:xfrm rot="-1967111">
              <a:off x="63228" y="5050550"/>
              <a:ext cx="3855375" cy="1180257"/>
              <a:chOff x="0" y="0"/>
              <a:chExt cx="1229112" cy="376272"/>
            </a:xfrm>
          </p:grpSpPr>
          <p:sp>
            <p:nvSpPr>
              <p:cNvPr id="28" name="Freeform 63">
                <a:extLst>
                  <a:ext uri="{FF2B5EF4-FFF2-40B4-BE49-F238E27FC236}">
                    <a16:creationId xmlns:a16="http://schemas.microsoft.com/office/drawing/2014/main" id="{932CB86E-9462-2C13-EFEB-05DED2EB0286}"/>
                  </a:ext>
                </a:extLst>
              </p:cNvPr>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29" name="TextBox 64">
                <a:extLst>
                  <a:ext uri="{FF2B5EF4-FFF2-40B4-BE49-F238E27FC236}">
                    <a16:creationId xmlns:a16="http://schemas.microsoft.com/office/drawing/2014/main" id="{F35279AE-AD53-05AE-02AE-615342D561CC}"/>
                  </a:ext>
                </a:extLst>
              </p:cNvPr>
              <p:cNvSpPr txBox="1"/>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8" name="Group 65">
              <a:extLst>
                <a:ext uri="{FF2B5EF4-FFF2-40B4-BE49-F238E27FC236}">
                  <a16:creationId xmlns:a16="http://schemas.microsoft.com/office/drawing/2014/main" id="{A323C4AF-EF49-4364-1108-09193744A03D}"/>
                </a:ext>
              </a:extLst>
            </p:cNvPr>
            <p:cNvGrpSpPr/>
            <p:nvPr/>
          </p:nvGrpSpPr>
          <p:grpSpPr>
            <a:xfrm rot="-1967111">
              <a:off x="63228" y="7297867"/>
              <a:ext cx="3855375" cy="1180257"/>
              <a:chOff x="0" y="0"/>
              <a:chExt cx="1229112" cy="376272"/>
            </a:xfrm>
          </p:grpSpPr>
          <p:sp>
            <p:nvSpPr>
              <p:cNvPr id="26" name="Freeform 66">
                <a:extLst>
                  <a:ext uri="{FF2B5EF4-FFF2-40B4-BE49-F238E27FC236}">
                    <a16:creationId xmlns:a16="http://schemas.microsoft.com/office/drawing/2014/main" id="{731BA87E-0604-3403-4413-2F35F0CBA65F}"/>
                  </a:ext>
                </a:extLst>
              </p:cNvPr>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27" name="TextBox 67">
                <a:extLst>
                  <a:ext uri="{FF2B5EF4-FFF2-40B4-BE49-F238E27FC236}">
                    <a16:creationId xmlns:a16="http://schemas.microsoft.com/office/drawing/2014/main" id="{EEBBCBE0-AF2A-6F0F-5FD5-3907FA8AF6B5}"/>
                  </a:ext>
                </a:extLst>
              </p:cNvPr>
              <p:cNvSpPr txBox="1"/>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9" name="Group 68">
              <a:extLst>
                <a:ext uri="{FF2B5EF4-FFF2-40B4-BE49-F238E27FC236}">
                  <a16:creationId xmlns:a16="http://schemas.microsoft.com/office/drawing/2014/main" id="{C93AB368-4224-CD96-75A1-A094622A9CD6}"/>
                </a:ext>
              </a:extLst>
            </p:cNvPr>
            <p:cNvGrpSpPr/>
            <p:nvPr/>
          </p:nvGrpSpPr>
          <p:grpSpPr>
            <a:xfrm rot="-2344164">
              <a:off x="1616649" y="6092808"/>
              <a:ext cx="1642846" cy="1912142"/>
              <a:chOff x="0" y="0"/>
              <a:chExt cx="523747" cy="609600"/>
            </a:xfrm>
          </p:grpSpPr>
          <p:sp>
            <p:nvSpPr>
              <p:cNvPr id="24" name="Freeform 69">
                <a:extLst>
                  <a:ext uri="{FF2B5EF4-FFF2-40B4-BE49-F238E27FC236}">
                    <a16:creationId xmlns:a16="http://schemas.microsoft.com/office/drawing/2014/main" id="{726836FD-EFB8-ED75-78BC-C770769F351F}"/>
                  </a:ext>
                </a:extLst>
              </p:cNvPr>
              <p:cNvSpPr/>
              <p:nvPr/>
            </p:nvSpPr>
            <p:spPr>
              <a:xfrm>
                <a:off x="0" y="0"/>
                <a:ext cx="523747" cy="609600"/>
              </a:xfrm>
              <a:custGeom>
                <a:avLst/>
                <a:gdLst/>
                <a:ahLst/>
                <a:cxnLst/>
                <a:rect l="l" t="t" r="r" b="b"/>
                <a:pathLst>
                  <a:path w="523747" h="609600">
                    <a:moveTo>
                      <a:pt x="320547" y="0"/>
                    </a:moveTo>
                    <a:lnTo>
                      <a:pt x="0" y="0"/>
                    </a:lnTo>
                    <a:lnTo>
                      <a:pt x="203200" y="609600"/>
                    </a:lnTo>
                    <a:lnTo>
                      <a:pt x="523747" y="609600"/>
                    </a:lnTo>
                    <a:lnTo>
                      <a:pt x="320547" y="0"/>
                    </a:lnTo>
                    <a:close/>
                  </a:path>
                </a:pathLst>
              </a:custGeom>
              <a:solidFill>
                <a:srgbClr val="F0C24B"/>
              </a:solidFill>
            </p:spPr>
            <p:txBody>
              <a:bodyPr/>
              <a:lstStyle/>
              <a:p>
                <a:pPr defTabSz="609630"/>
                <a:endParaRPr lang="en-GB" sz="1200">
                  <a:solidFill>
                    <a:prstClr val="black"/>
                  </a:solidFill>
                  <a:latin typeface="Calibri"/>
                </a:endParaRPr>
              </a:p>
            </p:txBody>
          </p:sp>
          <p:sp>
            <p:nvSpPr>
              <p:cNvPr id="25" name="TextBox 70">
                <a:extLst>
                  <a:ext uri="{FF2B5EF4-FFF2-40B4-BE49-F238E27FC236}">
                    <a16:creationId xmlns:a16="http://schemas.microsoft.com/office/drawing/2014/main" id="{D4A55388-9A49-A360-CA50-84DA637A2319}"/>
                  </a:ext>
                </a:extLst>
              </p:cNvPr>
              <p:cNvSpPr txBox="1"/>
              <p:nvPr/>
            </p:nvSpPr>
            <p:spPr>
              <a:xfrm>
                <a:off x="101600" y="0"/>
                <a:ext cx="320547" cy="609600"/>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2" name="Group 71">
              <a:extLst>
                <a:ext uri="{FF2B5EF4-FFF2-40B4-BE49-F238E27FC236}">
                  <a16:creationId xmlns:a16="http://schemas.microsoft.com/office/drawing/2014/main" id="{6B437F53-5D39-0DE1-2BAA-0FDD93DEC332}"/>
                </a:ext>
              </a:extLst>
            </p:cNvPr>
            <p:cNvGrpSpPr/>
            <p:nvPr/>
          </p:nvGrpSpPr>
          <p:grpSpPr>
            <a:xfrm rot="2003265">
              <a:off x="761008" y="4062801"/>
              <a:ext cx="2530079" cy="1156872"/>
              <a:chOff x="0" y="0"/>
              <a:chExt cx="867075" cy="396468"/>
            </a:xfrm>
          </p:grpSpPr>
          <p:sp>
            <p:nvSpPr>
              <p:cNvPr id="22" name="Freeform 72">
                <a:extLst>
                  <a:ext uri="{FF2B5EF4-FFF2-40B4-BE49-F238E27FC236}">
                    <a16:creationId xmlns:a16="http://schemas.microsoft.com/office/drawing/2014/main" id="{D525BF6D-D523-E19B-ABFA-A8EB7F62AC9E}"/>
                  </a:ext>
                </a:extLst>
              </p:cNvPr>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endParaRPr lang="en-GB" sz="1200">
                  <a:solidFill>
                    <a:prstClr val="black"/>
                  </a:solidFill>
                  <a:latin typeface="Calibri"/>
                </a:endParaRPr>
              </a:p>
            </p:txBody>
          </p:sp>
          <p:sp>
            <p:nvSpPr>
              <p:cNvPr id="23" name="TextBox 73">
                <a:extLst>
                  <a:ext uri="{FF2B5EF4-FFF2-40B4-BE49-F238E27FC236}">
                    <a16:creationId xmlns:a16="http://schemas.microsoft.com/office/drawing/2014/main" id="{76D1C86A-06A2-B62E-F821-1CA2EA48E107}"/>
                  </a:ext>
                </a:extLst>
              </p:cNvPr>
              <p:cNvSpPr txBox="1"/>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3" name="Group 74">
              <a:extLst>
                <a:ext uri="{FF2B5EF4-FFF2-40B4-BE49-F238E27FC236}">
                  <a16:creationId xmlns:a16="http://schemas.microsoft.com/office/drawing/2014/main" id="{22C151D4-820C-75A8-AC2C-33C09CFAEE03}"/>
                </a:ext>
              </a:extLst>
            </p:cNvPr>
            <p:cNvGrpSpPr/>
            <p:nvPr/>
          </p:nvGrpSpPr>
          <p:grpSpPr>
            <a:xfrm rot="-1967111">
              <a:off x="12481" y="2986131"/>
              <a:ext cx="3855375" cy="1180257"/>
              <a:chOff x="0" y="0"/>
              <a:chExt cx="1229112" cy="376272"/>
            </a:xfrm>
          </p:grpSpPr>
          <p:sp>
            <p:nvSpPr>
              <p:cNvPr id="20" name="Freeform 75">
                <a:extLst>
                  <a:ext uri="{FF2B5EF4-FFF2-40B4-BE49-F238E27FC236}">
                    <a16:creationId xmlns:a16="http://schemas.microsoft.com/office/drawing/2014/main" id="{0C449D12-5BAD-AB6F-8781-DEF97B2C072F}"/>
                  </a:ext>
                </a:extLst>
              </p:cNvPr>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21" name="TextBox 76">
                <a:extLst>
                  <a:ext uri="{FF2B5EF4-FFF2-40B4-BE49-F238E27FC236}">
                    <a16:creationId xmlns:a16="http://schemas.microsoft.com/office/drawing/2014/main" id="{BB17F617-12AE-D845-FE44-691C443D6B5B}"/>
                  </a:ext>
                </a:extLst>
              </p:cNvPr>
              <p:cNvSpPr txBox="1"/>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4" name="Group 77">
              <a:extLst>
                <a:ext uri="{FF2B5EF4-FFF2-40B4-BE49-F238E27FC236}">
                  <a16:creationId xmlns:a16="http://schemas.microsoft.com/office/drawing/2014/main" id="{2F856BB0-52F9-1668-417F-98361BEB9C4C}"/>
                </a:ext>
              </a:extLst>
            </p:cNvPr>
            <p:cNvGrpSpPr/>
            <p:nvPr/>
          </p:nvGrpSpPr>
          <p:grpSpPr>
            <a:xfrm rot="2003265">
              <a:off x="690867" y="1974644"/>
              <a:ext cx="2530079" cy="1156872"/>
              <a:chOff x="0" y="0"/>
              <a:chExt cx="867075" cy="396468"/>
            </a:xfrm>
          </p:grpSpPr>
          <p:sp>
            <p:nvSpPr>
              <p:cNvPr id="18" name="Freeform 78">
                <a:extLst>
                  <a:ext uri="{FF2B5EF4-FFF2-40B4-BE49-F238E27FC236}">
                    <a16:creationId xmlns:a16="http://schemas.microsoft.com/office/drawing/2014/main" id="{07B19DD3-6848-B287-2261-9EE47D10AD88}"/>
                  </a:ext>
                </a:extLst>
              </p:cNvPr>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endParaRPr lang="en-GB" sz="1200">
                  <a:solidFill>
                    <a:prstClr val="black"/>
                  </a:solidFill>
                  <a:latin typeface="Calibri"/>
                </a:endParaRPr>
              </a:p>
            </p:txBody>
          </p:sp>
          <p:sp>
            <p:nvSpPr>
              <p:cNvPr id="19" name="TextBox 79">
                <a:extLst>
                  <a:ext uri="{FF2B5EF4-FFF2-40B4-BE49-F238E27FC236}">
                    <a16:creationId xmlns:a16="http://schemas.microsoft.com/office/drawing/2014/main" id="{C271F1A4-12EA-F301-FD97-745DF4CB3C72}"/>
                  </a:ext>
                </a:extLst>
              </p:cNvPr>
              <p:cNvSpPr txBox="1"/>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5" name="Group 80">
              <a:extLst>
                <a:ext uri="{FF2B5EF4-FFF2-40B4-BE49-F238E27FC236}">
                  <a16:creationId xmlns:a16="http://schemas.microsoft.com/office/drawing/2014/main" id="{EC47C852-D777-DF33-265A-DA8A47294DF1}"/>
                </a:ext>
              </a:extLst>
            </p:cNvPr>
            <p:cNvGrpSpPr/>
            <p:nvPr/>
          </p:nvGrpSpPr>
          <p:grpSpPr>
            <a:xfrm rot="-1967111">
              <a:off x="12481" y="949822"/>
              <a:ext cx="3855375" cy="1180257"/>
              <a:chOff x="0" y="0"/>
              <a:chExt cx="1229112" cy="376272"/>
            </a:xfrm>
          </p:grpSpPr>
          <p:sp>
            <p:nvSpPr>
              <p:cNvPr id="16" name="Freeform 81">
                <a:extLst>
                  <a:ext uri="{FF2B5EF4-FFF2-40B4-BE49-F238E27FC236}">
                    <a16:creationId xmlns:a16="http://schemas.microsoft.com/office/drawing/2014/main" id="{3C40C5BD-E53C-3038-F7DC-3EEF01B6F000}"/>
                  </a:ext>
                </a:extLst>
              </p:cNvPr>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17" name="TextBox 82">
                <a:extLst>
                  <a:ext uri="{FF2B5EF4-FFF2-40B4-BE49-F238E27FC236}">
                    <a16:creationId xmlns:a16="http://schemas.microsoft.com/office/drawing/2014/main" id="{AA6BBC4E-1621-E329-D345-70C6A83C058D}"/>
                  </a:ext>
                </a:extLst>
              </p:cNvPr>
              <p:cNvSpPr txBox="1"/>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sp>
        <p:nvSpPr>
          <p:cNvPr id="30" name="TextBox 28">
            <a:extLst>
              <a:ext uri="{FF2B5EF4-FFF2-40B4-BE49-F238E27FC236}">
                <a16:creationId xmlns:a16="http://schemas.microsoft.com/office/drawing/2014/main" id="{EBE878FB-1732-08A7-A7D3-F7C74C4A2572}"/>
              </a:ext>
            </a:extLst>
          </p:cNvPr>
          <p:cNvSpPr txBox="1"/>
          <p:nvPr/>
        </p:nvSpPr>
        <p:spPr>
          <a:xfrm>
            <a:off x="317500" y="378648"/>
            <a:ext cx="3698875" cy="672300"/>
          </a:xfrm>
          <a:prstGeom prst="rect">
            <a:avLst/>
          </a:prstGeom>
        </p:spPr>
        <p:txBody>
          <a:bodyPr lIns="0" tIns="0" rIns="0" bIns="0" rtlCol="0" anchor="t">
            <a:spAutoFit/>
          </a:bodyPr>
          <a:lstStyle/>
          <a:p>
            <a:pPr defTabSz="609630">
              <a:lnSpc>
                <a:spcPts val="4800"/>
              </a:lnSpc>
              <a:spcBef>
                <a:spcPct val="0"/>
              </a:spcBef>
              <a:defRPr/>
            </a:pPr>
            <a:r>
              <a:rPr lang="en-US" sz="6400" b="1" dirty="0">
                <a:solidFill>
                  <a:srgbClr val="323C50"/>
                </a:solidFill>
                <a:latin typeface="Tw Cen MT" panose="020B0602020104020603" pitchFamily="34" charset="0"/>
                <a:ea typeface="Futura Heavy"/>
                <a:cs typeface="Futura Heavy"/>
                <a:sym typeface="Futura Heavy"/>
              </a:rPr>
              <a:t>02</a:t>
            </a:r>
          </a:p>
        </p:txBody>
      </p:sp>
    </p:spTree>
    <p:extLst>
      <p:ext uri="{BB962C8B-B14F-4D97-AF65-F5344CB8AC3E}">
        <p14:creationId xmlns:p14="http://schemas.microsoft.com/office/powerpoint/2010/main" val="1510243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1604E41A-7F0F-2BAC-1719-6FB9DEA39E4F}"/>
              </a:ext>
            </a:extLst>
          </p:cNvPr>
          <p:cNvGraphicFramePr/>
          <p:nvPr/>
        </p:nvGraphicFramePr>
        <p:xfrm>
          <a:off x="792103" y="2350307"/>
          <a:ext cx="5454464" cy="428724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F0F151B2-9328-19E5-9D11-E7C9ACBAD7F8}"/>
              </a:ext>
            </a:extLst>
          </p:cNvPr>
          <p:cNvSpPr txBox="1"/>
          <p:nvPr/>
        </p:nvSpPr>
        <p:spPr>
          <a:xfrm>
            <a:off x="286429" y="6464447"/>
            <a:ext cx="7963531" cy="338554"/>
          </a:xfrm>
          <a:prstGeom prst="rect">
            <a:avLst/>
          </a:prstGeom>
          <a:noFill/>
        </p:spPr>
        <p:txBody>
          <a:bodyPr wrap="square">
            <a:spAutoFit/>
          </a:bodyPr>
          <a:lstStyle/>
          <a:p>
            <a:pPr defTabSz="1219231">
              <a:buClr>
                <a:srgbClr val="000000"/>
              </a:buClr>
              <a:defRPr/>
            </a:pPr>
            <a:r>
              <a:rPr lang="en-GB" sz="800" kern="0" dirty="0">
                <a:solidFill>
                  <a:srgbClr val="000000"/>
                </a:solidFill>
                <a:latin typeface="Nunito" pitchFamily="2" charset="0"/>
                <a:cs typeface="Arial"/>
                <a:sym typeface="Arial"/>
              </a:rPr>
              <a:t>Source: DJS tracking research on behalf of We Are Undefeatable, Summer 2023</a:t>
            </a:r>
          </a:p>
          <a:p>
            <a:pPr defTabSz="1219231">
              <a:buClr>
                <a:srgbClr val="000000"/>
              </a:buClr>
              <a:defRPr/>
            </a:pPr>
            <a:r>
              <a:rPr lang="en-GB" sz="800" kern="0" dirty="0">
                <a:solidFill>
                  <a:srgbClr val="000000"/>
                </a:solidFill>
                <a:latin typeface="Nunito" pitchFamily="2" charset="0"/>
                <a:cs typeface="Arial"/>
                <a:sym typeface="Arial"/>
              </a:rPr>
              <a:t>Base: 1,435 who have visited/spoken with any type of HCP/ 606 who have had conversations with HCP about physical activity </a:t>
            </a:r>
          </a:p>
        </p:txBody>
      </p:sp>
      <p:sp>
        <p:nvSpPr>
          <p:cNvPr id="7" name="TextBox 6">
            <a:extLst>
              <a:ext uri="{FF2B5EF4-FFF2-40B4-BE49-F238E27FC236}">
                <a16:creationId xmlns:a16="http://schemas.microsoft.com/office/drawing/2014/main" id="{0D15323E-2AF3-41B9-8500-1FCF1313B44D}"/>
              </a:ext>
            </a:extLst>
          </p:cNvPr>
          <p:cNvSpPr txBox="1"/>
          <p:nvPr/>
        </p:nvSpPr>
        <p:spPr>
          <a:xfrm>
            <a:off x="1142761" y="1943035"/>
            <a:ext cx="4753149" cy="627651"/>
          </a:xfrm>
          <a:prstGeom prst="rect">
            <a:avLst/>
          </a:prstGeom>
        </p:spPr>
        <p:txBody>
          <a:bodyPr wrap="square" lIns="0" tIns="0" rIns="0" bIns="0" rtlCol="0">
            <a:noAutofit/>
          </a:bodyPr>
          <a:lstStyle/>
          <a:p>
            <a:pPr defTabSz="914423">
              <a:spcAft>
                <a:spcPts val="1000"/>
              </a:spcAft>
              <a:defRPr/>
            </a:pPr>
            <a:r>
              <a:rPr lang="en-GB" sz="1600" dirty="0">
                <a:solidFill>
                  <a:srgbClr val="000000">
                    <a:lumMod val="75000"/>
                    <a:lumOff val="25000"/>
                  </a:srgbClr>
                </a:solidFill>
                <a:latin typeface="Tw Cen MT (body)"/>
                <a:ea typeface="Verdana" panose="020B0604030504040204" pitchFamily="34" charset="0"/>
                <a:cs typeface="Arial" panose="020B0604020202020204" pitchFamily="34" charset="0"/>
                <a:sym typeface="Arial"/>
              </a:rPr>
              <a:t>Proportion of those whose HCP spoke about being physically active:</a:t>
            </a:r>
          </a:p>
          <a:p>
            <a:pPr defTabSz="914423">
              <a:spcAft>
                <a:spcPts val="1000"/>
              </a:spcAft>
              <a:defRPr/>
            </a:pPr>
            <a:endParaRPr lang="en-GB" sz="1867" b="1" dirty="0">
              <a:solidFill>
                <a:srgbClr val="003F68"/>
              </a:solidFill>
              <a:latin typeface="Tw Cen MT (body)"/>
              <a:ea typeface="Verdana" panose="020B0604030504040204" pitchFamily="34" charset="0"/>
              <a:cs typeface="Arial" panose="020B0604020202020204" pitchFamily="34" charset="0"/>
              <a:sym typeface="Arial"/>
            </a:endParaRPr>
          </a:p>
        </p:txBody>
      </p:sp>
      <p:graphicFrame>
        <p:nvGraphicFramePr>
          <p:cNvPr id="12" name="Chart 11">
            <a:extLst>
              <a:ext uri="{FF2B5EF4-FFF2-40B4-BE49-F238E27FC236}">
                <a16:creationId xmlns:a16="http://schemas.microsoft.com/office/drawing/2014/main" id="{630BC7E2-DFAF-D173-15E6-6A9C66257B7E}"/>
              </a:ext>
            </a:extLst>
          </p:cNvPr>
          <p:cNvGraphicFramePr/>
          <p:nvPr/>
        </p:nvGraphicFramePr>
        <p:xfrm>
          <a:off x="6246567" y="2272085"/>
          <a:ext cx="5519868" cy="4443689"/>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DF6209D4-FCD3-1037-1077-7E009B6C45BE}"/>
              </a:ext>
            </a:extLst>
          </p:cNvPr>
          <p:cNvSpPr txBox="1"/>
          <p:nvPr/>
        </p:nvSpPr>
        <p:spPr>
          <a:xfrm>
            <a:off x="6399669" y="1943036"/>
            <a:ext cx="5020827" cy="627651"/>
          </a:xfrm>
          <a:prstGeom prst="rect">
            <a:avLst/>
          </a:prstGeom>
        </p:spPr>
        <p:txBody>
          <a:bodyPr wrap="square" lIns="0" tIns="0" rIns="0" bIns="0" rtlCol="0">
            <a:noAutofit/>
          </a:bodyPr>
          <a:lstStyle/>
          <a:p>
            <a:pPr defTabSz="914423">
              <a:spcAft>
                <a:spcPts val="1000"/>
              </a:spcAft>
              <a:defRPr/>
            </a:pPr>
            <a:r>
              <a:rPr lang="en-GB" sz="1600" dirty="0">
                <a:solidFill>
                  <a:srgbClr val="000000">
                    <a:lumMod val="75000"/>
                    <a:lumOff val="25000"/>
                  </a:srgbClr>
                </a:solidFill>
                <a:latin typeface="Tw Cen MT (body)"/>
                <a:ea typeface="Verdana" panose="020B0604030504040204" pitchFamily="34" charset="0"/>
                <a:cs typeface="Arial" panose="020B0604020202020204" pitchFamily="34" charset="0"/>
                <a:sym typeface="Arial"/>
              </a:rPr>
              <a:t>Impact of conversation on physical activity:</a:t>
            </a:r>
          </a:p>
          <a:p>
            <a:pPr defTabSz="914423">
              <a:spcAft>
                <a:spcPts val="1000"/>
              </a:spcAft>
              <a:defRPr/>
            </a:pPr>
            <a:endParaRPr lang="en-GB" sz="1867" b="1" dirty="0">
              <a:solidFill>
                <a:srgbClr val="003F68"/>
              </a:solidFill>
              <a:latin typeface="Tw Cen MT (body)"/>
              <a:ea typeface="Verdana" panose="020B0604030504040204" pitchFamily="34" charset="0"/>
              <a:cs typeface="Arial" panose="020B0604020202020204" pitchFamily="34" charset="0"/>
              <a:sym typeface="Arial"/>
            </a:endParaRPr>
          </a:p>
        </p:txBody>
      </p:sp>
      <p:sp>
        <p:nvSpPr>
          <p:cNvPr id="6" name="Title 6">
            <a:extLst>
              <a:ext uri="{FF2B5EF4-FFF2-40B4-BE49-F238E27FC236}">
                <a16:creationId xmlns:a16="http://schemas.microsoft.com/office/drawing/2014/main" id="{EA7E3A7B-1A1E-0CB4-2D7D-20757FD34AE6}"/>
              </a:ext>
            </a:extLst>
          </p:cNvPr>
          <p:cNvSpPr txBox="1">
            <a:spLocks/>
          </p:cNvSpPr>
          <p:nvPr/>
        </p:nvSpPr>
        <p:spPr>
          <a:xfrm>
            <a:off x="1318179" y="722583"/>
            <a:ext cx="11155411" cy="861774"/>
          </a:xfrm>
          <a:prstGeom prst="rect">
            <a:avLst/>
          </a:prstGeom>
        </p:spPr>
        <p:txBody>
          <a:bodyPr vert="horz" wrap="square" lIns="0" tIns="0" rIns="0" bIns="0" anchor="t" anchorCtr="0">
            <a:spAutoFit/>
          </a:bodyPr>
          <a:lstStyle>
            <a:lvl1pPr marL="0" indent="0" algn="l" defTabSz="914400" rtl="0" eaLnBrk="1" latinLnBrk="0" hangingPunct="1">
              <a:lnSpc>
                <a:spcPct val="100000"/>
              </a:lnSpc>
              <a:spcBef>
                <a:spcPct val="0"/>
              </a:spcBef>
              <a:buNone/>
              <a:tabLst>
                <a:tab pos="4043363" algn="l"/>
              </a:tabLst>
              <a:defRPr sz="2800" b="1" kern="1200" baseline="0">
                <a:solidFill>
                  <a:srgbClr val="454341"/>
                </a:solidFill>
                <a:latin typeface="+mj-lt"/>
                <a:ea typeface="SimSun" panose="02010600030101010101" pitchFamily="2" charset="-122"/>
                <a:cs typeface="+mj-cs"/>
              </a:defRPr>
            </a:lvl1pPr>
          </a:lstStyle>
          <a:p>
            <a:pPr defTabSz="914446">
              <a:tabLst>
                <a:tab pos="4043566" algn="l"/>
              </a:tabLst>
              <a:defRPr/>
            </a:pPr>
            <a:r>
              <a:rPr lang="en-GB" dirty="0">
                <a:solidFill>
                  <a:srgbClr val="323C50"/>
                </a:solidFill>
                <a:latin typeface="Tw Cen MT" panose="020B0602020104020603"/>
              </a:rPr>
              <a:t>1 IN 4 HAVE TAKEN ACTION TO BECOME MORE ACTIVE</a:t>
            </a:r>
          </a:p>
          <a:p>
            <a:pPr defTabSz="914446">
              <a:tabLst>
                <a:tab pos="4043566" algn="l"/>
              </a:tabLst>
              <a:defRPr/>
            </a:pPr>
            <a:r>
              <a:rPr lang="en-GB" dirty="0">
                <a:solidFill>
                  <a:srgbClr val="323C50"/>
                </a:solidFill>
                <a:latin typeface="Tw Cen MT" panose="020B0602020104020603"/>
              </a:rPr>
              <a:t>AFTER A CONVERSATION WITH THEIR HEALTHCARE PROFESSIONAL</a:t>
            </a:r>
          </a:p>
        </p:txBody>
      </p:sp>
      <p:grpSp>
        <p:nvGrpSpPr>
          <p:cNvPr id="3" name="Group 61">
            <a:extLst>
              <a:ext uri="{FF2B5EF4-FFF2-40B4-BE49-F238E27FC236}">
                <a16:creationId xmlns:a16="http://schemas.microsoft.com/office/drawing/2014/main" id="{82E16938-D08D-433E-A4C8-2CB28C355950}"/>
              </a:ext>
            </a:extLst>
          </p:cNvPr>
          <p:cNvGrpSpPr/>
          <p:nvPr/>
        </p:nvGrpSpPr>
        <p:grpSpPr>
          <a:xfrm rot="7879100">
            <a:off x="10753583" y="-1851926"/>
            <a:ext cx="1965543" cy="4713973"/>
            <a:chOff x="0" y="0"/>
            <a:chExt cx="3931085" cy="9427946"/>
          </a:xfrm>
        </p:grpSpPr>
        <p:grpSp>
          <p:nvGrpSpPr>
            <p:cNvPr id="4" name="Group 62">
              <a:extLst>
                <a:ext uri="{FF2B5EF4-FFF2-40B4-BE49-F238E27FC236}">
                  <a16:creationId xmlns:a16="http://schemas.microsoft.com/office/drawing/2014/main" id="{CFDC7AFB-FC32-06DD-FBCE-93941639156E}"/>
                </a:ext>
              </a:extLst>
            </p:cNvPr>
            <p:cNvGrpSpPr/>
            <p:nvPr/>
          </p:nvGrpSpPr>
          <p:grpSpPr>
            <a:xfrm rot="-1967111">
              <a:off x="63228" y="5050550"/>
              <a:ext cx="3855375" cy="1180257"/>
              <a:chOff x="0" y="0"/>
              <a:chExt cx="1229112" cy="376272"/>
            </a:xfrm>
          </p:grpSpPr>
          <p:sp>
            <p:nvSpPr>
              <p:cNvPr id="29" name="Freeform 63">
                <a:extLst>
                  <a:ext uri="{FF2B5EF4-FFF2-40B4-BE49-F238E27FC236}">
                    <a16:creationId xmlns:a16="http://schemas.microsoft.com/office/drawing/2014/main" id="{29006E6B-6431-1D34-D5B6-348EFBD66D5E}"/>
                  </a:ext>
                </a:extLst>
              </p:cNvPr>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30" name="TextBox 64">
                <a:extLst>
                  <a:ext uri="{FF2B5EF4-FFF2-40B4-BE49-F238E27FC236}">
                    <a16:creationId xmlns:a16="http://schemas.microsoft.com/office/drawing/2014/main" id="{63860972-DA8D-9586-F650-3129440A243B}"/>
                  </a:ext>
                </a:extLst>
              </p:cNvPr>
              <p:cNvSpPr txBox="1"/>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8" name="Group 65">
              <a:extLst>
                <a:ext uri="{FF2B5EF4-FFF2-40B4-BE49-F238E27FC236}">
                  <a16:creationId xmlns:a16="http://schemas.microsoft.com/office/drawing/2014/main" id="{E0B94DEB-9EBF-0A6D-EC6F-EB3C8C8328DA}"/>
                </a:ext>
              </a:extLst>
            </p:cNvPr>
            <p:cNvGrpSpPr/>
            <p:nvPr/>
          </p:nvGrpSpPr>
          <p:grpSpPr>
            <a:xfrm rot="-1967111">
              <a:off x="63228" y="7297867"/>
              <a:ext cx="3855375" cy="1180257"/>
              <a:chOff x="0" y="0"/>
              <a:chExt cx="1229112" cy="376272"/>
            </a:xfrm>
          </p:grpSpPr>
          <p:sp>
            <p:nvSpPr>
              <p:cNvPr id="27" name="Freeform 66">
                <a:extLst>
                  <a:ext uri="{FF2B5EF4-FFF2-40B4-BE49-F238E27FC236}">
                    <a16:creationId xmlns:a16="http://schemas.microsoft.com/office/drawing/2014/main" id="{A22434A1-7CD5-51A4-25FB-EB076473CF9C}"/>
                  </a:ext>
                </a:extLst>
              </p:cNvPr>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28" name="TextBox 67">
                <a:extLst>
                  <a:ext uri="{FF2B5EF4-FFF2-40B4-BE49-F238E27FC236}">
                    <a16:creationId xmlns:a16="http://schemas.microsoft.com/office/drawing/2014/main" id="{6577D1A2-CFBB-EAB0-1E03-10DE0846EC7B}"/>
                  </a:ext>
                </a:extLst>
              </p:cNvPr>
              <p:cNvSpPr txBox="1"/>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9" name="Group 68">
              <a:extLst>
                <a:ext uri="{FF2B5EF4-FFF2-40B4-BE49-F238E27FC236}">
                  <a16:creationId xmlns:a16="http://schemas.microsoft.com/office/drawing/2014/main" id="{5F0F6D28-3F55-537A-4AE8-47B2B8D82508}"/>
                </a:ext>
              </a:extLst>
            </p:cNvPr>
            <p:cNvGrpSpPr/>
            <p:nvPr/>
          </p:nvGrpSpPr>
          <p:grpSpPr>
            <a:xfrm rot="-2344164">
              <a:off x="1616649" y="6092808"/>
              <a:ext cx="1642846" cy="1912142"/>
              <a:chOff x="0" y="0"/>
              <a:chExt cx="523747" cy="609600"/>
            </a:xfrm>
          </p:grpSpPr>
          <p:sp>
            <p:nvSpPr>
              <p:cNvPr id="25" name="Freeform 69">
                <a:extLst>
                  <a:ext uri="{FF2B5EF4-FFF2-40B4-BE49-F238E27FC236}">
                    <a16:creationId xmlns:a16="http://schemas.microsoft.com/office/drawing/2014/main" id="{87BE1BB9-633D-784D-EE45-894A5056E94F}"/>
                  </a:ext>
                </a:extLst>
              </p:cNvPr>
              <p:cNvSpPr/>
              <p:nvPr/>
            </p:nvSpPr>
            <p:spPr>
              <a:xfrm>
                <a:off x="0" y="0"/>
                <a:ext cx="523747" cy="609600"/>
              </a:xfrm>
              <a:custGeom>
                <a:avLst/>
                <a:gdLst/>
                <a:ahLst/>
                <a:cxnLst/>
                <a:rect l="l" t="t" r="r" b="b"/>
                <a:pathLst>
                  <a:path w="523747" h="609600">
                    <a:moveTo>
                      <a:pt x="320547" y="0"/>
                    </a:moveTo>
                    <a:lnTo>
                      <a:pt x="0" y="0"/>
                    </a:lnTo>
                    <a:lnTo>
                      <a:pt x="203200" y="609600"/>
                    </a:lnTo>
                    <a:lnTo>
                      <a:pt x="523747" y="609600"/>
                    </a:lnTo>
                    <a:lnTo>
                      <a:pt x="320547" y="0"/>
                    </a:lnTo>
                    <a:close/>
                  </a:path>
                </a:pathLst>
              </a:custGeom>
              <a:solidFill>
                <a:srgbClr val="F0C24B"/>
              </a:solidFill>
            </p:spPr>
            <p:txBody>
              <a:bodyPr/>
              <a:lstStyle/>
              <a:p>
                <a:pPr defTabSz="609630"/>
                <a:endParaRPr lang="en-GB" sz="1200">
                  <a:solidFill>
                    <a:prstClr val="black"/>
                  </a:solidFill>
                  <a:latin typeface="Calibri"/>
                </a:endParaRPr>
              </a:p>
            </p:txBody>
          </p:sp>
          <p:sp>
            <p:nvSpPr>
              <p:cNvPr id="26" name="TextBox 70">
                <a:extLst>
                  <a:ext uri="{FF2B5EF4-FFF2-40B4-BE49-F238E27FC236}">
                    <a16:creationId xmlns:a16="http://schemas.microsoft.com/office/drawing/2014/main" id="{BFAA519A-1E57-8E2B-A44B-FE18E94F9181}"/>
                  </a:ext>
                </a:extLst>
              </p:cNvPr>
              <p:cNvSpPr txBox="1"/>
              <p:nvPr/>
            </p:nvSpPr>
            <p:spPr>
              <a:xfrm>
                <a:off x="101600" y="0"/>
                <a:ext cx="320547" cy="609600"/>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0" name="Group 71">
              <a:extLst>
                <a:ext uri="{FF2B5EF4-FFF2-40B4-BE49-F238E27FC236}">
                  <a16:creationId xmlns:a16="http://schemas.microsoft.com/office/drawing/2014/main" id="{B0C0E983-A1CD-4372-76F7-E5E3CE6C5DAB}"/>
                </a:ext>
              </a:extLst>
            </p:cNvPr>
            <p:cNvGrpSpPr/>
            <p:nvPr/>
          </p:nvGrpSpPr>
          <p:grpSpPr>
            <a:xfrm rot="2003265">
              <a:off x="761008" y="4062801"/>
              <a:ext cx="2530079" cy="1156872"/>
              <a:chOff x="0" y="0"/>
              <a:chExt cx="867075" cy="396468"/>
            </a:xfrm>
          </p:grpSpPr>
          <p:sp>
            <p:nvSpPr>
              <p:cNvPr id="23" name="Freeform 72">
                <a:extLst>
                  <a:ext uri="{FF2B5EF4-FFF2-40B4-BE49-F238E27FC236}">
                    <a16:creationId xmlns:a16="http://schemas.microsoft.com/office/drawing/2014/main" id="{99B97914-0F40-FAC7-9EA1-64FA650696AA}"/>
                  </a:ext>
                </a:extLst>
              </p:cNvPr>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endParaRPr lang="en-GB" sz="1200">
                  <a:solidFill>
                    <a:prstClr val="black"/>
                  </a:solidFill>
                  <a:latin typeface="Calibri"/>
                </a:endParaRPr>
              </a:p>
            </p:txBody>
          </p:sp>
          <p:sp>
            <p:nvSpPr>
              <p:cNvPr id="24" name="TextBox 73">
                <a:extLst>
                  <a:ext uri="{FF2B5EF4-FFF2-40B4-BE49-F238E27FC236}">
                    <a16:creationId xmlns:a16="http://schemas.microsoft.com/office/drawing/2014/main" id="{FC2D49DC-B34A-2760-9BFF-D1DDDE069600}"/>
                  </a:ext>
                </a:extLst>
              </p:cNvPr>
              <p:cNvSpPr txBox="1"/>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3" name="Group 74">
              <a:extLst>
                <a:ext uri="{FF2B5EF4-FFF2-40B4-BE49-F238E27FC236}">
                  <a16:creationId xmlns:a16="http://schemas.microsoft.com/office/drawing/2014/main" id="{9FA616FD-2F30-D4EC-3549-CB9D021FD3FD}"/>
                </a:ext>
              </a:extLst>
            </p:cNvPr>
            <p:cNvGrpSpPr/>
            <p:nvPr/>
          </p:nvGrpSpPr>
          <p:grpSpPr>
            <a:xfrm rot="-1967111">
              <a:off x="12481" y="2986131"/>
              <a:ext cx="3855375" cy="1180257"/>
              <a:chOff x="0" y="0"/>
              <a:chExt cx="1229112" cy="376272"/>
            </a:xfrm>
          </p:grpSpPr>
          <p:sp>
            <p:nvSpPr>
              <p:cNvPr id="21" name="Freeform 75">
                <a:extLst>
                  <a:ext uri="{FF2B5EF4-FFF2-40B4-BE49-F238E27FC236}">
                    <a16:creationId xmlns:a16="http://schemas.microsoft.com/office/drawing/2014/main" id="{BD6A42D8-4DCC-7B87-CDF7-EF6365D96BCA}"/>
                  </a:ext>
                </a:extLst>
              </p:cNvPr>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22" name="TextBox 76">
                <a:extLst>
                  <a:ext uri="{FF2B5EF4-FFF2-40B4-BE49-F238E27FC236}">
                    <a16:creationId xmlns:a16="http://schemas.microsoft.com/office/drawing/2014/main" id="{3945751C-349C-2EC8-D29B-DB57E989ACC7}"/>
                  </a:ext>
                </a:extLst>
              </p:cNvPr>
              <p:cNvSpPr txBox="1"/>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5" name="Group 77">
              <a:extLst>
                <a:ext uri="{FF2B5EF4-FFF2-40B4-BE49-F238E27FC236}">
                  <a16:creationId xmlns:a16="http://schemas.microsoft.com/office/drawing/2014/main" id="{272F2E6F-B5E6-6369-9C1D-F3841702F526}"/>
                </a:ext>
              </a:extLst>
            </p:cNvPr>
            <p:cNvGrpSpPr/>
            <p:nvPr/>
          </p:nvGrpSpPr>
          <p:grpSpPr>
            <a:xfrm rot="2003265">
              <a:off x="690867" y="1974644"/>
              <a:ext cx="2530079" cy="1156872"/>
              <a:chOff x="0" y="0"/>
              <a:chExt cx="867075" cy="396468"/>
            </a:xfrm>
          </p:grpSpPr>
          <p:sp>
            <p:nvSpPr>
              <p:cNvPr id="19" name="Freeform 78">
                <a:extLst>
                  <a:ext uri="{FF2B5EF4-FFF2-40B4-BE49-F238E27FC236}">
                    <a16:creationId xmlns:a16="http://schemas.microsoft.com/office/drawing/2014/main" id="{C68FAAE2-2A86-71C4-C66D-399A196FCD64}"/>
                  </a:ext>
                </a:extLst>
              </p:cNvPr>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endParaRPr lang="en-GB" sz="1200">
                  <a:solidFill>
                    <a:prstClr val="black"/>
                  </a:solidFill>
                  <a:latin typeface="Calibri"/>
                </a:endParaRPr>
              </a:p>
            </p:txBody>
          </p:sp>
          <p:sp>
            <p:nvSpPr>
              <p:cNvPr id="20" name="TextBox 79">
                <a:extLst>
                  <a:ext uri="{FF2B5EF4-FFF2-40B4-BE49-F238E27FC236}">
                    <a16:creationId xmlns:a16="http://schemas.microsoft.com/office/drawing/2014/main" id="{CBE28307-D4FA-3FF0-0404-B345B00952BA}"/>
                  </a:ext>
                </a:extLst>
              </p:cNvPr>
              <p:cNvSpPr txBox="1"/>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6" name="Group 80">
              <a:extLst>
                <a:ext uri="{FF2B5EF4-FFF2-40B4-BE49-F238E27FC236}">
                  <a16:creationId xmlns:a16="http://schemas.microsoft.com/office/drawing/2014/main" id="{B98AF909-040E-A9C8-9DD4-9E60A8502F64}"/>
                </a:ext>
              </a:extLst>
            </p:cNvPr>
            <p:cNvGrpSpPr/>
            <p:nvPr/>
          </p:nvGrpSpPr>
          <p:grpSpPr>
            <a:xfrm rot="-1967111">
              <a:off x="12481" y="949822"/>
              <a:ext cx="3855375" cy="1180257"/>
              <a:chOff x="0" y="0"/>
              <a:chExt cx="1229112" cy="376272"/>
            </a:xfrm>
          </p:grpSpPr>
          <p:sp>
            <p:nvSpPr>
              <p:cNvPr id="17" name="Freeform 81">
                <a:extLst>
                  <a:ext uri="{FF2B5EF4-FFF2-40B4-BE49-F238E27FC236}">
                    <a16:creationId xmlns:a16="http://schemas.microsoft.com/office/drawing/2014/main" id="{B76C850A-475B-E83F-AD30-A2D153F4C57A}"/>
                  </a:ext>
                </a:extLst>
              </p:cNvPr>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18" name="TextBox 82">
                <a:extLst>
                  <a:ext uri="{FF2B5EF4-FFF2-40B4-BE49-F238E27FC236}">
                    <a16:creationId xmlns:a16="http://schemas.microsoft.com/office/drawing/2014/main" id="{5BF220E1-D0E6-E88A-B483-E778251F147A}"/>
                  </a:ext>
                </a:extLst>
              </p:cNvPr>
              <p:cNvSpPr txBox="1"/>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sp>
        <p:nvSpPr>
          <p:cNvPr id="31" name="TextBox 28">
            <a:extLst>
              <a:ext uri="{FF2B5EF4-FFF2-40B4-BE49-F238E27FC236}">
                <a16:creationId xmlns:a16="http://schemas.microsoft.com/office/drawing/2014/main" id="{2E87F2AB-D024-A981-94DA-6D56AD8A4FF2}"/>
              </a:ext>
            </a:extLst>
          </p:cNvPr>
          <p:cNvSpPr txBox="1"/>
          <p:nvPr/>
        </p:nvSpPr>
        <p:spPr>
          <a:xfrm>
            <a:off x="317500" y="378648"/>
            <a:ext cx="3698875" cy="672300"/>
          </a:xfrm>
          <a:prstGeom prst="rect">
            <a:avLst/>
          </a:prstGeom>
        </p:spPr>
        <p:txBody>
          <a:bodyPr lIns="0" tIns="0" rIns="0" bIns="0" rtlCol="0" anchor="t">
            <a:spAutoFit/>
          </a:bodyPr>
          <a:lstStyle/>
          <a:p>
            <a:pPr defTabSz="609630">
              <a:lnSpc>
                <a:spcPts val="4800"/>
              </a:lnSpc>
              <a:spcBef>
                <a:spcPct val="0"/>
              </a:spcBef>
              <a:defRPr/>
            </a:pPr>
            <a:r>
              <a:rPr lang="en-US" sz="6400" b="1" dirty="0">
                <a:solidFill>
                  <a:srgbClr val="323C50"/>
                </a:solidFill>
                <a:latin typeface="Tw Cen MT" panose="020B0602020104020603" pitchFamily="34" charset="0"/>
                <a:ea typeface="Futura Heavy"/>
                <a:cs typeface="Futura Heavy"/>
                <a:sym typeface="Futura Heavy"/>
              </a:rPr>
              <a:t>02</a:t>
            </a:r>
          </a:p>
        </p:txBody>
      </p:sp>
    </p:spTree>
    <p:extLst>
      <p:ext uri="{BB962C8B-B14F-4D97-AF65-F5344CB8AC3E}">
        <p14:creationId xmlns:p14="http://schemas.microsoft.com/office/powerpoint/2010/main" val="378090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75626" y="-76331"/>
            <a:ext cx="4102137" cy="7010661"/>
            <a:chOff x="0" y="0"/>
            <a:chExt cx="953292" cy="1629202"/>
          </a:xfrm>
        </p:grpSpPr>
        <p:sp>
          <p:nvSpPr>
            <p:cNvPr id="3" name="Freeform 3"/>
            <p:cNvSpPr/>
            <p:nvPr/>
          </p:nvSpPr>
          <p:spPr>
            <a:xfrm>
              <a:off x="0" y="0"/>
              <a:ext cx="953292" cy="1629202"/>
            </a:xfrm>
            <a:custGeom>
              <a:avLst/>
              <a:gdLst/>
              <a:ahLst/>
              <a:cxnLst/>
              <a:rect l="l" t="t" r="r" b="b"/>
              <a:pathLst>
                <a:path w="953292" h="1629202">
                  <a:moveTo>
                    <a:pt x="0" y="0"/>
                  </a:moveTo>
                  <a:lnTo>
                    <a:pt x="953292" y="0"/>
                  </a:lnTo>
                  <a:lnTo>
                    <a:pt x="953292" y="1629202"/>
                  </a:lnTo>
                  <a:lnTo>
                    <a:pt x="0" y="1629202"/>
                  </a:lnTo>
                  <a:close/>
                </a:path>
              </a:pathLst>
            </a:custGeom>
            <a:blipFill>
              <a:blip r:embed="rId2"/>
              <a:stretch>
                <a:fillRect l="-6863" r="-6863"/>
              </a:stretch>
            </a:blipFill>
          </p:spPr>
          <p:txBody>
            <a:bodyPr/>
            <a:lstStyle/>
            <a:p>
              <a:pPr defTabSz="609630"/>
              <a:endParaRPr lang="en-GB" sz="1200">
                <a:solidFill>
                  <a:prstClr val="black"/>
                </a:solidFill>
                <a:latin typeface="Calibri"/>
              </a:endParaRPr>
            </a:p>
          </p:txBody>
        </p:sp>
      </p:grpSp>
      <p:grpSp>
        <p:nvGrpSpPr>
          <p:cNvPr id="4" name="Group 4"/>
          <p:cNvGrpSpPr>
            <a:grpSpLocks noGrp="1" noUngrp="1" noRot="1" noMove="1" noResize="1"/>
          </p:cNvGrpSpPr>
          <p:nvPr/>
        </p:nvGrpSpPr>
        <p:grpSpPr>
          <a:xfrm rot="1343605">
            <a:off x="6647889" y="1975461"/>
            <a:ext cx="3650925" cy="8756035"/>
            <a:chOff x="0" y="0"/>
            <a:chExt cx="7301849" cy="17512069"/>
          </a:xfrm>
        </p:grpSpPr>
        <p:grpSp>
          <p:nvGrpSpPr>
            <p:cNvPr id="5" name="Group 5"/>
            <p:cNvGrpSpPr>
              <a:grpSpLocks noGrp="1" noUngrp="1" noRot="1" noMove="1" noResize="1"/>
            </p:cNvGrpSpPr>
            <p:nvPr/>
          </p:nvGrpSpPr>
          <p:grpSpPr>
            <a:xfrm rot="-1967111">
              <a:off x="117444" y="9381214"/>
              <a:ext cx="7161221" cy="2192285"/>
              <a:chOff x="0" y="0"/>
              <a:chExt cx="1229112" cy="376272"/>
            </a:xfrm>
          </p:grpSpPr>
          <p:sp>
            <p:nvSpPr>
              <p:cNvPr id="6" name="Freeform 6"/>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0FAAAF"/>
              </a:solidFill>
            </p:spPr>
            <p:txBody>
              <a:bodyPr/>
              <a:lstStyle/>
              <a:p>
                <a:pPr defTabSz="609630"/>
                <a:endParaRPr lang="en-GB" sz="1200">
                  <a:solidFill>
                    <a:prstClr val="black"/>
                  </a:solidFill>
                  <a:latin typeface="Calibri"/>
                </a:endParaRPr>
              </a:p>
            </p:txBody>
          </p:sp>
          <p:sp>
            <p:nvSpPr>
              <p:cNvPr id="7" name="TextBox 7"/>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8" name="Group 8"/>
            <p:cNvGrpSpPr>
              <a:grpSpLocks noGrp="1" noUngrp="1" noRot="1" noMove="1" noResize="1"/>
            </p:cNvGrpSpPr>
            <p:nvPr/>
          </p:nvGrpSpPr>
          <p:grpSpPr>
            <a:xfrm rot="-1967111">
              <a:off x="117444" y="13555524"/>
              <a:ext cx="7161221" cy="2192285"/>
              <a:chOff x="0" y="0"/>
              <a:chExt cx="1229112" cy="376272"/>
            </a:xfrm>
          </p:grpSpPr>
          <p:sp>
            <p:nvSpPr>
              <p:cNvPr id="9" name="Freeform 9"/>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0FAAAF"/>
              </a:solidFill>
            </p:spPr>
            <p:txBody>
              <a:bodyPr/>
              <a:lstStyle/>
              <a:p>
                <a:pPr defTabSz="609630"/>
                <a:endParaRPr lang="en-GB" sz="1200">
                  <a:solidFill>
                    <a:prstClr val="black"/>
                  </a:solidFill>
                  <a:latin typeface="Calibri"/>
                </a:endParaRPr>
              </a:p>
            </p:txBody>
          </p:sp>
          <p:sp>
            <p:nvSpPr>
              <p:cNvPr id="10" name="TextBox 10"/>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1" name="Group 11"/>
            <p:cNvGrpSpPr>
              <a:grpSpLocks noGrp="1" noUngrp="1" noRot="1" noMove="1" noResize="1"/>
            </p:cNvGrpSpPr>
            <p:nvPr/>
          </p:nvGrpSpPr>
          <p:grpSpPr>
            <a:xfrm rot="-2344164">
              <a:off x="3002867" y="11317170"/>
              <a:ext cx="3051526" cy="3551734"/>
              <a:chOff x="0" y="0"/>
              <a:chExt cx="523747" cy="609600"/>
            </a:xfrm>
          </p:grpSpPr>
          <p:sp>
            <p:nvSpPr>
              <p:cNvPr id="12" name="Freeform 12"/>
              <p:cNvSpPr>
                <a:spLocks noGrp="1" noRot="1" noMove="1" noResize="1" noEditPoints="1" noAdjustHandles="1" noChangeArrowheads="1" noChangeShapeType="1"/>
              </p:cNvSpPr>
              <p:nvPr/>
            </p:nvSpPr>
            <p:spPr>
              <a:xfrm>
                <a:off x="0" y="0"/>
                <a:ext cx="523747" cy="609600"/>
              </a:xfrm>
              <a:custGeom>
                <a:avLst/>
                <a:gdLst/>
                <a:ahLst/>
                <a:cxnLst/>
                <a:rect l="l" t="t" r="r" b="b"/>
                <a:pathLst>
                  <a:path w="523747" h="609600">
                    <a:moveTo>
                      <a:pt x="320547" y="0"/>
                    </a:moveTo>
                    <a:lnTo>
                      <a:pt x="0" y="0"/>
                    </a:lnTo>
                    <a:lnTo>
                      <a:pt x="203200" y="609600"/>
                    </a:lnTo>
                    <a:lnTo>
                      <a:pt x="523747" y="609600"/>
                    </a:lnTo>
                    <a:lnTo>
                      <a:pt x="320547" y="0"/>
                    </a:lnTo>
                    <a:close/>
                  </a:path>
                </a:pathLst>
              </a:custGeom>
              <a:solidFill>
                <a:srgbClr val="0FAAAF"/>
              </a:solidFill>
            </p:spPr>
            <p:txBody>
              <a:bodyPr/>
              <a:lstStyle/>
              <a:p>
                <a:pPr defTabSz="609630"/>
                <a:endParaRPr lang="en-GB" sz="1200">
                  <a:solidFill>
                    <a:prstClr val="black"/>
                  </a:solidFill>
                  <a:latin typeface="Calibri"/>
                </a:endParaRPr>
              </a:p>
            </p:txBody>
          </p:sp>
          <p:sp>
            <p:nvSpPr>
              <p:cNvPr id="13" name="TextBox 13"/>
              <p:cNvSpPr txBox="1">
                <a:spLocks noGrp="1" noRot="1" noMove="1" noResize="1" noEditPoints="1" noAdjustHandles="1" noChangeArrowheads="1" noChangeShapeType="1"/>
              </p:cNvSpPr>
              <p:nvPr/>
            </p:nvSpPr>
            <p:spPr>
              <a:xfrm>
                <a:off x="101600" y="0"/>
                <a:ext cx="320547" cy="609600"/>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4" name="Group 14"/>
            <p:cNvGrpSpPr>
              <a:grpSpLocks noGrp="1" noUngrp="1" noRot="1" noMove="1" noResize="1"/>
            </p:cNvGrpSpPr>
            <p:nvPr/>
          </p:nvGrpSpPr>
          <p:grpSpPr>
            <a:xfrm rot="2003265">
              <a:off x="1413545" y="7546507"/>
              <a:ext cx="4699531" cy="2148848"/>
              <a:chOff x="0" y="0"/>
              <a:chExt cx="867075" cy="396468"/>
            </a:xfrm>
          </p:grpSpPr>
          <p:sp>
            <p:nvSpPr>
              <p:cNvPr id="15" name="Freeform 15"/>
              <p:cNvSpPr>
                <a:spLocks noGrp="1" noRot="1" noMove="1" noResize="1" noEditPoints="1" noAdjustHandles="1" noChangeArrowheads="1" noChangeShapeType="1"/>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0FAAAF"/>
              </a:solidFill>
            </p:spPr>
            <p:txBody>
              <a:bodyPr/>
              <a:lstStyle/>
              <a:p>
                <a:pPr defTabSz="609630"/>
                <a:endParaRPr lang="en-GB" sz="1200">
                  <a:solidFill>
                    <a:prstClr val="black"/>
                  </a:solidFill>
                  <a:latin typeface="Calibri"/>
                </a:endParaRPr>
              </a:p>
            </p:txBody>
          </p:sp>
          <p:sp>
            <p:nvSpPr>
              <p:cNvPr id="16" name="TextBox 16"/>
              <p:cNvSpPr txBox="1">
                <a:spLocks noGrp="1" noRot="1" noMove="1" noResize="1" noEditPoints="1" noAdjustHandles="1" noChangeArrowheads="1" noChangeShapeType="1"/>
              </p:cNvSpPr>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7" name="Group 17"/>
            <p:cNvGrpSpPr>
              <a:grpSpLocks noGrp="1" noUngrp="1" noRot="1" noMove="1" noResize="1"/>
            </p:cNvGrpSpPr>
            <p:nvPr/>
          </p:nvGrpSpPr>
          <p:grpSpPr>
            <a:xfrm rot="-1967111">
              <a:off x="23184" y="5546630"/>
              <a:ext cx="7161221" cy="2192285"/>
              <a:chOff x="0" y="0"/>
              <a:chExt cx="1229112" cy="376272"/>
            </a:xfrm>
          </p:grpSpPr>
          <p:sp>
            <p:nvSpPr>
              <p:cNvPr id="18" name="Freeform 18"/>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0FAAAF"/>
              </a:solidFill>
            </p:spPr>
            <p:txBody>
              <a:bodyPr/>
              <a:lstStyle/>
              <a:p>
                <a:pPr defTabSz="609630"/>
                <a:endParaRPr lang="en-GB" sz="1200" dirty="0">
                  <a:solidFill>
                    <a:prstClr val="black"/>
                  </a:solidFill>
                  <a:latin typeface="Calibri"/>
                </a:endParaRPr>
              </a:p>
            </p:txBody>
          </p:sp>
          <p:sp>
            <p:nvSpPr>
              <p:cNvPr id="19" name="TextBox 19"/>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20" name="Group 20"/>
            <p:cNvGrpSpPr>
              <a:grpSpLocks noGrp="1" noUngrp="1" noRot="1" noMove="1" noResize="1"/>
            </p:cNvGrpSpPr>
            <p:nvPr/>
          </p:nvGrpSpPr>
          <p:grpSpPr>
            <a:xfrm rot="2003265">
              <a:off x="1283261" y="3667829"/>
              <a:ext cx="4699531" cy="2148848"/>
              <a:chOff x="0" y="0"/>
              <a:chExt cx="867075" cy="396468"/>
            </a:xfrm>
          </p:grpSpPr>
          <p:sp>
            <p:nvSpPr>
              <p:cNvPr id="21" name="Freeform 21"/>
              <p:cNvSpPr>
                <a:spLocks noGrp="1" noRot="1" noMove="1" noResize="1" noEditPoints="1" noAdjustHandles="1" noChangeArrowheads="1" noChangeShapeType="1"/>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0FAAAF"/>
              </a:solidFill>
            </p:spPr>
            <p:txBody>
              <a:bodyPr/>
              <a:lstStyle/>
              <a:p>
                <a:pPr defTabSz="609630"/>
                <a:endParaRPr lang="en-GB" sz="1200">
                  <a:solidFill>
                    <a:prstClr val="black"/>
                  </a:solidFill>
                  <a:latin typeface="Calibri"/>
                </a:endParaRPr>
              </a:p>
            </p:txBody>
          </p:sp>
          <p:sp>
            <p:nvSpPr>
              <p:cNvPr id="22" name="TextBox 22"/>
              <p:cNvSpPr txBox="1">
                <a:spLocks noGrp="1" noRot="1" noMove="1" noResize="1" noEditPoints="1" noAdjustHandles="1" noChangeArrowheads="1" noChangeShapeType="1"/>
              </p:cNvSpPr>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23" name="Group 23"/>
            <p:cNvGrpSpPr>
              <a:grpSpLocks noGrp="1" noUngrp="1" noRot="1" noMove="1" noResize="1"/>
            </p:cNvGrpSpPr>
            <p:nvPr/>
          </p:nvGrpSpPr>
          <p:grpSpPr>
            <a:xfrm rot="-1967111">
              <a:off x="23184" y="1764260"/>
              <a:ext cx="7161221" cy="2192285"/>
              <a:chOff x="0" y="0"/>
              <a:chExt cx="1229112" cy="376272"/>
            </a:xfrm>
          </p:grpSpPr>
          <p:sp>
            <p:nvSpPr>
              <p:cNvPr id="24" name="Freeform 24"/>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0FAAAF"/>
              </a:solidFill>
            </p:spPr>
            <p:txBody>
              <a:bodyPr/>
              <a:lstStyle/>
              <a:p>
                <a:pPr defTabSz="609630"/>
                <a:endParaRPr lang="en-GB" sz="1200">
                  <a:solidFill>
                    <a:prstClr val="black"/>
                  </a:solidFill>
                  <a:latin typeface="Calibri"/>
                </a:endParaRPr>
              </a:p>
            </p:txBody>
          </p:sp>
          <p:sp>
            <p:nvSpPr>
              <p:cNvPr id="25" name="TextBox 25"/>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grpSp>
        <p:nvGrpSpPr>
          <p:cNvPr id="26" name="Group 26"/>
          <p:cNvGrpSpPr/>
          <p:nvPr/>
        </p:nvGrpSpPr>
        <p:grpSpPr>
          <a:xfrm>
            <a:off x="527275" y="1637430"/>
            <a:ext cx="2822101" cy="593152"/>
            <a:chOff x="0" y="0"/>
            <a:chExt cx="1502798" cy="231297"/>
          </a:xfrm>
        </p:grpSpPr>
        <p:sp>
          <p:nvSpPr>
            <p:cNvPr id="27" name="Freeform 27"/>
            <p:cNvSpPr/>
            <p:nvPr/>
          </p:nvSpPr>
          <p:spPr>
            <a:xfrm>
              <a:off x="0" y="0"/>
              <a:ext cx="1502798" cy="231297"/>
            </a:xfrm>
            <a:custGeom>
              <a:avLst/>
              <a:gdLst/>
              <a:ahLst/>
              <a:cxnLst/>
              <a:rect l="l" t="t" r="r" b="b"/>
              <a:pathLst>
                <a:path w="1502798" h="231297">
                  <a:moveTo>
                    <a:pt x="0" y="0"/>
                  </a:moveTo>
                  <a:lnTo>
                    <a:pt x="1502798" y="0"/>
                  </a:lnTo>
                  <a:lnTo>
                    <a:pt x="1502798" y="231297"/>
                  </a:lnTo>
                  <a:lnTo>
                    <a:pt x="0" y="231297"/>
                  </a:lnTo>
                  <a:close/>
                </a:path>
              </a:pathLst>
            </a:custGeom>
            <a:solidFill>
              <a:srgbClr val="910F4B"/>
            </a:solidFill>
          </p:spPr>
          <p:txBody>
            <a:bodyPr/>
            <a:lstStyle/>
            <a:p>
              <a:pPr defTabSz="609630"/>
              <a:endParaRPr lang="en-GB" sz="1200">
                <a:solidFill>
                  <a:prstClr val="black"/>
                </a:solidFill>
                <a:latin typeface="Calibri"/>
              </a:endParaRPr>
            </a:p>
          </p:txBody>
        </p:sp>
        <p:sp>
          <p:nvSpPr>
            <p:cNvPr id="28" name="TextBox 28"/>
            <p:cNvSpPr txBox="1"/>
            <p:nvPr/>
          </p:nvSpPr>
          <p:spPr>
            <a:xfrm>
              <a:off x="0" y="0"/>
              <a:ext cx="1502798" cy="231297"/>
            </a:xfrm>
            <a:prstGeom prst="rect">
              <a:avLst/>
            </a:prstGeom>
          </p:spPr>
          <p:txBody>
            <a:bodyPr lIns="33867" tIns="33867" rIns="33867" bIns="33867" rtlCol="0" anchor="ctr"/>
            <a:lstStyle/>
            <a:p>
              <a:pPr algn="ctr" defTabSz="609630">
                <a:lnSpc>
                  <a:spcPts val="1440"/>
                </a:lnSpc>
              </a:pPr>
              <a:endParaRPr sz="1200">
                <a:solidFill>
                  <a:prstClr val="black"/>
                </a:solidFill>
                <a:latin typeface="Calibri"/>
              </a:endParaRPr>
            </a:p>
          </p:txBody>
        </p:sp>
      </p:grpSp>
      <p:sp>
        <p:nvSpPr>
          <p:cNvPr id="29" name="Freeform 29"/>
          <p:cNvSpPr/>
          <p:nvPr/>
        </p:nvSpPr>
        <p:spPr>
          <a:xfrm>
            <a:off x="8615027" y="100090"/>
            <a:ext cx="3347264" cy="956361"/>
          </a:xfrm>
          <a:custGeom>
            <a:avLst/>
            <a:gdLst/>
            <a:ahLst/>
            <a:cxnLst/>
            <a:rect l="l" t="t" r="r" b="b"/>
            <a:pathLst>
              <a:path w="5020896" h="1434542">
                <a:moveTo>
                  <a:pt x="0" y="0"/>
                </a:moveTo>
                <a:lnTo>
                  <a:pt x="5020896" y="0"/>
                </a:lnTo>
                <a:lnTo>
                  <a:pt x="5020896" y="1434542"/>
                </a:lnTo>
                <a:lnTo>
                  <a:pt x="0" y="1434542"/>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30" name="TextBox 30"/>
          <p:cNvSpPr txBox="1"/>
          <p:nvPr/>
        </p:nvSpPr>
        <p:spPr>
          <a:xfrm>
            <a:off x="523205" y="2670810"/>
            <a:ext cx="6762220" cy="3411768"/>
          </a:xfrm>
          <a:prstGeom prst="rect">
            <a:avLst/>
          </a:prstGeom>
        </p:spPr>
        <p:txBody>
          <a:bodyPr wrap="square" lIns="0" tIns="0" rIns="0" bIns="0" rtlCol="0" anchor="t">
            <a:spAutoFit/>
          </a:bodyPr>
          <a:lstStyle/>
          <a:p>
            <a:pPr defTabSz="609630">
              <a:lnSpc>
                <a:spcPts val="1920"/>
              </a:lnSpc>
            </a:pPr>
            <a:r>
              <a:rPr lang="en-US" sz="1867" dirty="0">
                <a:solidFill>
                  <a:srgbClr val="1C1C1C"/>
                </a:solidFill>
                <a:latin typeface="Tw Cen MT" panose="020B0602020104020603" pitchFamily="34" charset="0"/>
                <a:ea typeface="Futura"/>
                <a:cs typeface="Futura"/>
                <a:sym typeface="Futura"/>
              </a:rPr>
              <a:t>We Are Undefeatable embeds lived experience insights throughout all development and delivery of the </a:t>
            </a:r>
            <a:r>
              <a:rPr lang="en-US" sz="1867" dirty="0" err="1">
                <a:solidFill>
                  <a:srgbClr val="1C1C1C"/>
                </a:solidFill>
                <a:latin typeface="Tw Cen MT" panose="020B0602020104020603" pitchFamily="34" charset="0"/>
                <a:ea typeface="Futura"/>
                <a:cs typeface="Futura"/>
                <a:sym typeface="Futura"/>
              </a:rPr>
              <a:t>programme</a:t>
            </a:r>
            <a:r>
              <a:rPr lang="en-US" sz="1867" dirty="0">
                <a:solidFill>
                  <a:srgbClr val="1C1C1C"/>
                </a:solidFill>
                <a:latin typeface="Tw Cen MT" panose="020B0602020104020603" pitchFamily="34" charset="0"/>
                <a:ea typeface="Futura"/>
                <a:cs typeface="Futura"/>
                <a:sym typeface="Futura"/>
              </a:rPr>
              <a:t>. </a:t>
            </a:r>
          </a:p>
          <a:p>
            <a:pPr defTabSz="609630">
              <a:lnSpc>
                <a:spcPts val="1920"/>
              </a:lnSpc>
            </a:pPr>
            <a:endParaRPr lang="en-US" sz="1867" dirty="0">
              <a:solidFill>
                <a:srgbClr val="1C1C1C"/>
              </a:solidFill>
              <a:latin typeface="Tw Cen MT" panose="020B0602020104020603" pitchFamily="34" charset="0"/>
              <a:ea typeface="Futura"/>
              <a:cs typeface="Futura"/>
              <a:sym typeface="Futura"/>
            </a:endParaRPr>
          </a:p>
          <a:p>
            <a:pPr marL="228611" indent="-228611" defTabSz="609630">
              <a:lnSpc>
                <a:spcPts val="1920"/>
              </a:lnSpc>
              <a:buFont typeface="Arial" panose="020B0604020202020204" pitchFamily="34" charset="0"/>
              <a:buChar char="•"/>
            </a:pPr>
            <a:r>
              <a:rPr lang="en-US" sz="1867" dirty="0">
                <a:solidFill>
                  <a:srgbClr val="1C1C1C"/>
                </a:solidFill>
                <a:latin typeface="Tw Cen MT" panose="020B0602020104020603" pitchFamily="34" charset="0"/>
                <a:ea typeface="Futura"/>
                <a:cs typeface="Futura"/>
                <a:sym typeface="Futura"/>
              </a:rPr>
              <a:t>Lived Experience data dashboard</a:t>
            </a:r>
          </a:p>
          <a:p>
            <a:pPr marL="228611" indent="-228611" defTabSz="609630">
              <a:lnSpc>
                <a:spcPts val="1920"/>
              </a:lnSpc>
              <a:buFont typeface="Arial" panose="020B0604020202020204" pitchFamily="34" charset="0"/>
              <a:buChar char="•"/>
            </a:pPr>
            <a:endParaRPr lang="en-US" sz="1867" dirty="0">
              <a:solidFill>
                <a:srgbClr val="1C1C1C"/>
              </a:solidFill>
              <a:latin typeface="Tw Cen MT" panose="020B0602020104020603" pitchFamily="34" charset="0"/>
              <a:ea typeface="Futura"/>
              <a:cs typeface="Futura"/>
              <a:sym typeface="Futura"/>
            </a:endParaRPr>
          </a:p>
          <a:p>
            <a:pPr marL="228611" indent="-228611" defTabSz="609630">
              <a:lnSpc>
                <a:spcPts val="1920"/>
              </a:lnSpc>
              <a:buFont typeface="Arial" panose="020B0604020202020204" pitchFamily="34" charset="0"/>
              <a:buChar char="•"/>
            </a:pPr>
            <a:r>
              <a:rPr lang="en-US" sz="1867" dirty="0">
                <a:solidFill>
                  <a:srgbClr val="1C1C1C"/>
                </a:solidFill>
                <a:latin typeface="Tw Cen MT" panose="020B0602020104020603" pitchFamily="34" charset="0"/>
                <a:ea typeface="Futura"/>
                <a:cs typeface="Futura"/>
                <a:sym typeface="Futura"/>
              </a:rPr>
              <a:t>Campaign quant tracker</a:t>
            </a:r>
          </a:p>
          <a:p>
            <a:pPr marL="228611" indent="-228611" defTabSz="609630">
              <a:lnSpc>
                <a:spcPts val="1920"/>
              </a:lnSpc>
              <a:buFont typeface="Arial" panose="020B0604020202020204" pitchFamily="34" charset="0"/>
              <a:buChar char="•"/>
            </a:pPr>
            <a:endParaRPr lang="en-US" sz="1867" dirty="0">
              <a:solidFill>
                <a:srgbClr val="1C1C1C"/>
              </a:solidFill>
              <a:latin typeface="Tw Cen MT" panose="020B0602020104020603" pitchFamily="34" charset="0"/>
              <a:ea typeface="Futura"/>
              <a:cs typeface="Futura"/>
              <a:sym typeface="Futura"/>
            </a:endParaRPr>
          </a:p>
          <a:p>
            <a:pPr marL="228611" indent="-228611" defTabSz="609630">
              <a:lnSpc>
                <a:spcPts val="1920"/>
              </a:lnSpc>
              <a:buFont typeface="Arial" panose="020B0604020202020204" pitchFamily="34" charset="0"/>
              <a:buChar char="•"/>
            </a:pPr>
            <a:r>
              <a:rPr lang="en-US" sz="1867" dirty="0">
                <a:solidFill>
                  <a:srgbClr val="1C1C1C"/>
                </a:solidFill>
                <a:latin typeface="Tw Cen MT" panose="020B0602020104020603" pitchFamily="34" charset="0"/>
                <a:ea typeface="Futura"/>
                <a:cs typeface="Futura"/>
                <a:sym typeface="Futura"/>
              </a:rPr>
              <a:t>Story tellers and user generated content</a:t>
            </a:r>
          </a:p>
          <a:p>
            <a:pPr marL="228611" indent="-228611" defTabSz="609630">
              <a:lnSpc>
                <a:spcPts val="1920"/>
              </a:lnSpc>
              <a:buFont typeface="Arial" panose="020B0604020202020204" pitchFamily="34" charset="0"/>
              <a:buChar char="•"/>
            </a:pPr>
            <a:endParaRPr lang="en-US" sz="1867" dirty="0">
              <a:solidFill>
                <a:srgbClr val="1C1C1C"/>
              </a:solidFill>
              <a:latin typeface="Tw Cen MT" panose="020B0602020104020603" pitchFamily="34" charset="0"/>
              <a:ea typeface="Futura"/>
              <a:cs typeface="Futura"/>
              <a:sym typeface="Futura"/>
            </a:endParaRPr>
          </a:p>
          <a:p>
            <a:pPr marL="228611" indent="-228611" defTabSz="609630">
              <a:lnSpc>
                <a:spcPts val="1920"/>
              </a:lnSpc>
              <a:buFont typeface="Arial" panose="020B0604020202020204" pitchFamily="34" charset="0"/>
              <a:buChar char="•"/>
            </a:pPr>
            <a:r>
              <a:rPr lang="en-US" sz="1867" dirty="0">
                <a:solidFill>
                  <a:srgbClr val="1C1C1C"/>
                </a:solidFill>
                <a:latin typeface="Tw Cen MT" panose="020B0602020104020603" pitchFamily="34" charset="0"/>
                <a:ea typeface="Futura"/>
                <a:cs typeface="Futura"/>
                <a:sym typeface="Futura"/>
              </a:rPr>
              <a:t>Lived Experience network </a:t>
            </a:r>
          </a:p>
          <a:p>
            <a:pPr defTabSz="609630">
              <a:lnSpc>
                <a:spcPts val="1920"/>
              </a:lnSpc>
            </a:pPr>
            <a:endParaRPr lang="en-US" sz="1867" dirty="0">
              <a:solidFill>
                <a:srgbClr val="1C1C1C"/>
              </a:solidFill>
              <a:latin typeface="Tw Cen MT" panose="020B0602020104020603" pitchFamily="34" charset="0"/>
              <a:ea typeface="Futura"/>
              <a:cs typeface="Futura"/>
              <a:sym typeface="Futura"/>
            </a:endParaRPr>
          </a:p>
          <a:p>
            <a:pPr defTabSz="609630">
              <a:lnSpc>
                <a:spcPts val="1920"/>
              </a:lnSpc>
            </a:pPr>
            <a:endParaRPr lang="en-US" sz="1867" dirty="0">
              <a:solidFill>
                <a:srgbClr val="1C1C1C"/>
              </a:solidFill>
              <a:latin typeface="Tw Cen MT" panose="020B0602020104020603" pitchFamily="34" charset="0"/>
              <a:ea typeface="Futura"/>
              <a:cs typeface="Futura"/>
              <a:sym typeface="Futura"/>
            </a:endParaRPr>
          </a:p>
          <a:p>
            <a:pPr defTabSz="609630">
              <a:lnSpc>
                <a:spcPts val="1920"/>
              </a:lnSpc>
            </a:pPr>
            <a:endParaRPr lang="en-US" sz="1867" dirty="0">
              <a:solidFill>
                <a:srgbClr val="1C1C1C"/>
              </a:solidFill>
              <a:latin typeface="Tw Cen MT" panose="020B0602020104020603" pitchFamily="34" charset="0"/>
              <a:ea typeface="Futura"/>
              <a:cs typeface="Futura"/>
              <a:sym typeface="Futura"/>
            </a:endParaRPr>
          </a:p>
          <a:p>
            <a:pPr defTabSz="609630">
              <a:lnSpc>
                <a:spcPts val="1920"/>
              </a:lnSpc>
              <a:spcBef>
                <a:spcPct val="0"/>
              </a:spcBef>
            </a:pPr>
            <a:endParaRPr lang="en-US" sz="1867" dirty="0">
              <a:solidFill>
                <a:srgbClr val="1C1C1C"/>
              </a:solidFill>
              <a:latin typeface="Tw Cen MT" panose="020B0602020104020603" pitchFamily="34" charset="0"/>
              <a:ea typeface="Futura"/>
              <a:cs typeface="Futura"/>
              <a:sym typeface="Futura"/>
            </a:endParaRPr>
          </a:p>
        </p:txBody>
      </p:sp>
      <p:sp>
        <p:nvSpPr>
          <p:cNvPr id="31" name="TextBox 31"/>
          <p:cNvSpPr txBox="1"/>
          <p:nvPr/>
        </p:nvSpPr>
        <p:spPr>
          <a:xfrm>
            <a:off x="589557" y="1135077"/>
            <a:ext cx="5519638" cy="1140633"/>
          </a:xfrm>
          <a:prstGeom prst="rect">
            <a:avLst/>
          </a:prstGeom>
        </p:spPr>
        <p:txBody>
          <a:bodyPr wrap="square" lIns="0" tIns="0" rIns="0" bIns="0" rtlCol="0" anchor="t">
            <a:spAutoFit/>
          </a:bodyPr>
          <a:lstStyle/>
          <a:p>
            <a:pPr defTabSz="609630">
              <a:lnSpc>
                <a:spcPts val="4340"/>
              </a:lnSpc>
            </a:pPr>
            <a:r>
              <a:rPr lang="en-US" sz="5334" b="1" dirty="0">
                <a:solidFill>
                  <a:srgbClr val="303C54"/>
                </a:solidFill>
                <a:latin typeface="Tw Cen MT" panose="020B0602020104020603" pitchFamily="34" charset="0"/>
                <a:ea typeface="Futura Ultra-Bold"/>
                <a:cs typeface="Futura Ultra-Bold"/>
                <a:sym typeface="Futura Ultra-Bold"/>
              </a:rPr>
              <a:t>LIVED EXPERIENCE</a:t>
            </a:r>
            <a:r>
              <a:rPr lang="en-US" sz="5334" b="1" dirty="0">
                <a:solidFill>
                  <a:srgbClr val="1C1C1C"/>
                </a:solidFill>
                <a:latin typeface="Tw Cen MT" panose="020B0602020104020603" pitchFamily="34" charset="0"/>
                <a:ea typeface="Futura Ultra-Bold"/>
                <a:cs typeface="Futura Ultra-Bold"/>
                <a:sym typeface="Futura Ultra-Bold"/>
              </a:rPr>
              <a:t> </a:t>
            </a:r>
            <a:r>
              <a:rPr lang="en-US" sz="5334" b="1" dirty="0">
                <a:solidFill>
                  <a:srgbClr val="FFFFFF"/>
                </a:solidFill>
                <a:latin typeface="Tw Cen MT" panose="020B0602020104020603" pitchFamily="34" charset="0"/>
                <a:ea typeface="Futura Ultra-Bold"/>
                <a:cs typeface="Futura Ultra-Bold"/>
                <a:sym typeface="Futura Ultra-Bold"/>
              </a:rPr>
              <a:t>INSIGHTS</a:t>
            </a:r>
          </a:p>
        </p:txBody>
      </p:sp>
      <p:sp>
        <p:nvSpPr>
          <p:cNvPr id="32" name="TextBox 32"/>
          <p:cNvSpPr txBox="1"/>
          <p:nvPr/>
        </p:nvSpPr>
        <p:spPr>
          <a:xfrm>
            <a:off x="377923" y="409368"/>
            <a:ext cx="3698875" cy="672300"/>
          </a:xfrm>
          <a:prstGeom prst="rect">
            <a:avLst/>
          </a:prstGeom>
        </p:spPr>
        <p:txBody>
          <a:bodyPr lIns="0" tIns="0" rIns="0" bIns="0" rtlCol="0" anchor="t">
            <a:spAutoFit/>
          </a:bodyPr>
          <a:lstStyle/>
          <a:p>
            <a:pPr defTabSz="609630">
              <a:lnSpc>
                <a:spcPts val="4800"/>
              </a:lnSpc>
              <a:spcBef>
                <a:spcPct val="0"/>
              </a:spcBef>
            </a:pPr>
            <a:r>
              <a:rPr lang="en-US" sz="6400" b="1" dirty="0">
                <a:solidFill>
                  <a:srgbClr val="303C54"/>
                </a:solidFill>
                <a:latin typeface="Tw Cen MT" panose="020B0602020104020603" pitchFamily="34" charset="0"/>
                <a:ea typeface="Futura Heavy"/>
                <a:cs typeface="Futura Heavy"/>
                <a:sym typeface="Futura Heavy"/>
              </a:rPr>
              <a:t>03</a:t>
            </a:r>
          </a:p>
        </p:txBody>
      </p:sp>
      <p:grpSp>
        <p:nvGrpSpPr>
          <p:cNvPr id="33" name="Group 33"/>
          <p:cNvGrpSpPr>
            <a:grpSpLocks noGrp="1" noUngrp="1" noRot="1" noMove="1" noResize="1"/>
          </p:cNvGrpSpPr>
          <p:nvPr/>
        </p:nvGrpSpPr>
        <p:grpSpPr>
          <a:xfrm>
            <a:off x="8175625" y="-152661"/>
            <a:ext cx="4102137" cy="7010661"/>
            <a:chOff x="0" y="0"/>
            <a:chExt cx="953292" cy="1629202"/>
          </a:xfrm>
        </p:grpSpPr>
        <p:sp>
          <p:nvSpPr>
            <p:cNvPr id="34" name="Freeform 34"/>
            <p:cNvSpPr>
              <a:spLocks noGrp="1" noRot="1" noMove="1" noResize="1" noEditPoints="1" noAdjustHandles="1" noChangeArrowheads="1" noChangeShapeType="1"/>
            </p:cNvSpPr>
            <p:nvPr/>
          </p:nvSpPr>
          <p:spPr>
            <a:xfrm>
              <a:off x="0" y="0"/>
              <a:ext cx="953292" cy="1629202"/>
            </a:xfrm>
            <a:custGeom>
              <a:avLst/>
              <a:gdLst/>
              <a:ahLst/>
              <a:cxnLst/>
              <a:rect l="l" t="t" r="r" b="b"/>
              <a:pathLst>
                <a:path w="953292" h="1629202">
                  <a:moveTo>
                    <a:pt x="0" y="0"/>
                  </a:moveTo>
                  <a:lnTo>
                    <a:pt x="953292" y="0"/>
                  </a:lnTo>
                  <a:lnTo>
                    <a:pt x="953292" y="1629202"/>
                  </a:lnTo>
                  <a:lnTo>
                    <a:pt x="0" y="1629202"/>
                  </a:lnTo>
                  <a:close/>
                </a:path>
              </a:pathLst>
            </a:custGeom>
            <a:blipFill>
              <a:blip r:embed="rId4"/>
              <a:stretch>
                <a:fillRect l="-6863" r="-6863"/>
              </a:stretch>
            </a:blipFill>
          </p:spPr>
          <p:txBody>
            <a:bodyPr/>
            <a:lstStyle/>
            <a:p>
              <a:pPr defTabSz="609630"/>
              <a:endParaRPr lang="en-GB" sz="1200">
                <a:solidFill>
                  <a:prstClr val="black"/>
                </a:solidFill>
                <a:latin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23C50"/>
        </a:solidFill>
        <a:effectLst/>
      </p:bgPr>
    </p:bg>
    <p:spTree>
      <p:nvGrpSpPr>
        <p:cNvPr id="1" name=""/>
        <p:cNvGrpSpPr/>
        <p:nvPr/>
      </p:nvGrpSpPr>
      <p:grpSpPr>
        <a:xfrm>
          <a:off x="0" y="0"/>
          <a:ext cx="0" cy="0"/>
          <a:chOff x="0" y="0"/>
          <a:chExt cx="0" cy="0"/>
        </a:xfrm>
      </p:grpSpPr>
      <p:grpSp>
        <p:nvGrpSpPr>
          <p:cNvPr id="2" name="Group 2"/>
          <p:cNvGrpSpPr/>
          <p:nvPr/>
        </p:nvGrpSpPr>
        <p:grpSpPr>
          <a:xfrm>
            <a:off x="8175626" y="-76331"/>
            <a:ext cx="4102137" cy="7010661"/>
            <a:chOff x="0" y="0"/>
            <a:chExt cx="953292" cy="1629202"/>
          </a:xfrm>
        </p:grpSpPr>
        <p:sp>
          <p:nvSpPr>
            <p:cNvPr id="3" name="Freeform 3"/>
            <p:cNvSpPr/>
            <p:nvPr/>
          </p:nvSpPr>
          <p:spPr>
            <a:xfrm>
              <a:off x="0" y="0"/>
              <a:ext cx="953292" cy="1629202"/>
            </a:xfrm>
            <a:custGeom>
              <a:avLst/>
              <a:gdLst/>
              <a:ahLst/>
              <a:cxnLst/>
              <a:rect l="l" t="t" r="r" b="b"/>
              <a:pathLst>
                <a:path w="953292" h="1629202">
                  <a:moveTo>
                    <a:pt x="0" y="0"/>
                  </a:moveTo>
                  <a:lnTo>
                    <a:pt x="953292" y="0"/>
                  </a:lnTo>
                  <a:lnTo>
                    <a:pt x="953292" y="1629202"/>
                  </a:lnTo>
                  <a:lnTo>
                    <a:pt x="0" y="1629202"/>
                  </a:lnTo>
                  <a:close/>
                </a:path>
              </a:pathLst>
            </a:custGeom>
            <a:blipFill>
              <a:blip r:embed="rId2"/>
              <a:stretch>
                <a:fillRect l="-6967" r="-6967"/>
              </a:stretch>
            </a:blipFill>
          </p:spPr>
          <p:txBody>
            <a:bodyPr/>
            <a:lstStyle/>
            <a:p>
              <a:pPr defTabSz="609630">
                <a:defRPr/>
              </a:pPr>
              <a:endParaRPr lang="en-GB" sz="1200">
                <a:solidFill>
                  <a:prstClr val="black"/>
                </a:solidFill>
                <a:latin typeface="Calibri"/>
              </a:endParaRPr>
            </a:p>
          </p:txBody>
        </p:sp>
      </p:grpSp>
      <p:grpSp>
        <p:nvGrpSpPr>
          <p:cNvPr id="4" name="Group 4"/>
          <p:cNvGrpSpPr>
            <a:grpSpLocks noGrp="1" noUngrp="1" noRot="1" noMove="1" noResize="1"/>
          </p:cNvGrpSpPr>
          <p:nvPr/>
        </p:nvGrpSpPr>
        <p:grpSpPr>
          <a:xfrm rot="1343605">
            <a:off x="6325066" y="1794183"/>
            <a:ext cx="3650925" cy="8756035"/>
            <a:chOff x="0" y="0"/>
            <a:chExt cx="7301849" cy="17512069"/>
          </a:xfrm>
        </p:grpSpPr>
        <p:grpSp>
          <p:nvGrpSpPr>
            <p:cNvPr id="5" name="Group 5"/>
            <p:cNvGrpSpPr>
              <a:grpSpLocks noGrp="1" noUngrp="1" noRot="1" noMove="1" noResize="1"/>
            </p:cNvGrpSpPr>
            <p:nvPr/>
          </p:nvGrpSpPr>
          <p:grpSpPr>
            <a:xfrm rot="-1967111">
              <a:off x="117444" y="9381214"/>
              <a:ext cx="7161221" cy="2192285"/>
              <a:chOff x="0" y="0"/>
              <a:chExt cx="1229112" cy="376272"/>
            </a:xfrm>
          </p:grpSpPr>
          <p:sp>
            <p:nvSpPr>
              <p:cNvPr id="6" name="Freeform 6"/>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defRPr/>
                </a:pPr>
                <a:endParaRPr lang="en-GB" sz="1200">
                  <a:solidFill>
                    <a:prstClr val="black"/>
                  </a:solidFill>
                  <a:latin typeface="Calibri"/>
                </a:endParaRPr>
              </a:p>
            </p:txBody>
          </p:sp>
          <p:sp>
            <p:nvSpPr>
              <p:cNvPr id="7" name="TextBox 7"/>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defRPr/>
                </a:pPr>
                <a:endParaRPr sz="1200">
                  <a:solidFill>
                    <a:prstClr val="black"/>
                  </a:solidFill>
                  <a:latin typeface="Calibri"/>
                </a:endParaRPr>
              </a:p>
            </p:txBody>
          </p:sp>
        </p:grpSp>
        <p:grpSp>
          <p:nvGrpSpPr>
            <p:cNvPr id="8" name="Group 8"/>
            <p:cNvGrpSpPr>
              <a:grpSpLocks noGrp="1" noUngrp="1" noRot="1" noMove="1" noResize="1"/>
            </p:cNvGrpSpPr>
            <p:nvPr/>
          </p:nvGrpSpPr>
          <p:grpSpPr>
            <a:xfrm rot="-1967111">
              <a:off x="117444" y="13555524"/>
              <a:ext cx="7161221" cy="2192285"/>
              <a:chOff x="0" y="0"/>
              <a:chExt cx="1229112" cy="376272"/>
            </a:xfrm>
          </p:grpSpPr>
          <p:sp>
            <p:nvSpPr>
              <p:cNvPr id="9" name="Freeform 9"/>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defRPr/>
                </a:pPr>
                <a:endParaRPr lang="en-GB" sz="1200">
                  <a:solidFill>
                    <a:prstClr val="black"/>
                  </a:solidFill>
                  <a:latin typeface="Calibri"/>
                </a:endParaRPr>
              </a:p>
            </p:txBody>
          </p:sp>
          <p:sp>
            <p:nvSpPr>
              <p:cNvPr id="10" name="TextBox 10"/>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defRPr/>
                </a:pPr>
                <a:endParaRPr sz="1200">
                  <a:solidFill>
                    <a:prstClr val="black"/>
                  </a:solidFill>
                  <a:latin typeface="Calibri"/>
                </a:endParaRPr>
              </a:p>
            </p:txBody>
          </p:sp>
        </p:grpSp>
        <p:grpSp>
          <p:nvGrpSpPr>
            <p:cNvPr id="11" name="Group 11"/>
            <p:cNvGrpSpPr>
              <a:grpSpLocks noGrp="1" noUngrp="1" noRot="1" noMove="1" noResize="1"/>
            </p:cNvGrpSpPr>
            <p:nvPr/>
          </p:nvGrpSpPr>
          <p:grpSpPr>
            <a:xfrm rot="-2344164">
              <a:off x="3002867" y="11317170"/>
              <a:ext cx="3051526" cy="3551734"/>
              <a:chOff x="0" y="0"/>
              <a:chExt cx="523747" cy="609600"/>
            </a:xfrm>
          </p:grpSpPr>
          <p:sp>
            <p:nvSpPr>
              <p:cNvPr id="12" name="Freeform 12"/>
              <p:cNvSpPr>
                <a:spLocks noGrp="1" noRot="1" noMove="1" noResize="1" noEditPoints="1" noAdjustHandles="1" noChangeArrowheads="1" noChangeShapeType="1"/>
              </p:cNvSpPr>
              <p:nvPr/>
            </p:nvSpPr>
            <p:spPr>
              <a:xfrm>
                <a:off x="0" y="0"/>
                <a:ext cx="523747" cy="609600"/>
              </a:xfrm>
              <a:custGeom>
                <a:avLst/>
                <a:gdLst/>
                <a:ahLst/>
                <a:cxnLst/>
                <a:rect l="l" t="t" r="r" b="b"/>
                <a:pathLst>
                  <a:path w="523747" h="609600">
                    <a:moveTo>
                      <a:pt x="320547" y="0"/>
                    </a:moveTo>
                    <a:lnTo>
                      <a:pt x="0" y="0"/>
                    </a:lnTo>
                    <a:lnTo>
                      <a:pt x="203200" y="609600"/>
                    </a:lnTo>
                    <a:lnTo>
                      <a:pt x="523747" y="609600"/>
                    </a:lnTo>
                    <a:lnTo>
                      <a:pt x="320547" y="0"/>
                    </a:lnTo>
                    <a:close/>
                  </a:path>
                </a:pathLst>
              </a:custGeom>
              <a:solidFill>
                <a:srgbClr val="F0C24B"/>
              </a:solidFill>
            </p:spPr>
            <p:txBody>
              <a:bodyPr/>
              <a:lstStyle/>
              <a:p>
                <a:pPr defTabSz="609630">
                  <a:defRPr/>
                </a:pPr>
                <a:endParaRPr lang="en-GB" sz="1200">
                  <a:solidFill>
                    <a:prstClr val="black"/>
                  </a:solidFill>
                  <a:latin typeface="Calibri"/>
                </a:endParaRPr>
              </a:p>
            </p:txBody>
          </p:sp>
          <p:sp>
            <p:nvSpPr>
              <p:cNvPr id="13" name="TextBox 13"/>
              <p:cNvSpPr txBox="1">
                <a:spLocks noGrp="1" noRot="1" noMove="1" noResize="1" noEditPoints="1" noAdjustHandles="1" noChangeArrowheads="1" noChangeShapeType="1"/>
              </p:cNvSpPr>
              <p:nvPr/>
            </p:nvSpPr>
            <p:spPr>
              <a:xfrm>
                <a:off x="101600" y="0"/>
                <a:ext cx="320547" cy="609600"/>
              </a:xfrm>
              <a:prstGeom prst="rect">
                <a:avLst/>
              </a:prstGeom>
            </p:spPr>
            <p:txBody>
              <a:bodyPr lIns="33867" tIns="33867" rIns="33867" bIns="33867" rtlCol="0" anchor="ctr"/>
              <a:lstStyle/>
              <a:p>
                <a:pPr algn="ctr" defTabSz="609630">
                  <a:lnSpc>
                    <a:spcPts val="1439"/>
                  </a:lnSpc>
                  <a:defRPr/>
                </a:pPr>
                <a:endParaRPr sz="1200">
                  <a:solidFill>
                    <a:prstClr val="black"/>
                  </a:solidFill>
                  <a:latin typeface="Calibri"/>
                </a:endParaRPr>
              </a:p>
            </p:txBody>
          </p:sp>
        </p:grpSp>
        <p:grpSp>
          <p:nvGrpSpPr>
            <p:cNvPr id="14" name="Group 14"/>
            <p:cNvGrpSpPr>
              <a:grpSpLocks noGrp="1" noUngrp="1" noRot="1" noMove="1" noResize="1"/>
            </p:cNvGrpSpPr>
            <p:nvPr/>
          </p:nvGrpSpPr>
          <p:grpSpPr>
            <a:xfrm rot="2003265">
              <a:off x="1413545" y="7546507"/>
              <a:ext cx="4699531" cy="2148848"/>
              <a:chOff x="0" y="0"/>
              <a:chExt cx="867075" cy="396468"/>
            </a:xfrm>
          </p:grpSpPr>
          <p:sp>
            <p:nvSpPr>
              <p:cNvPr id="15" name="Freeform 15"/>
              <p:cNvSpPr>
                <a:spLocks noGrp="1" noRot="1" noMove="1" noResize="1" noEditPoints="1" noAdjustHandles="1" noChangeArrowheads="1" noChangeShapeType="1"/>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defRPr/>
                </a:pPr>
                <a:endParaRPr lang="en-GB" sz="1200">
                  <a:solidFill>
                    <a:prstClr val="black"/>
                  </a:solidFill>
                  <a:latin typeface="Calibri"/>
                </a:endParaRPr>
              </a:p>
            </p:txBody>
          </p:sp>
          <p:sp>
            <p:nvSpPr>
              <p:cNvPr id="16" name="TextBox 16"/>
              <p:cNvSpPr txBox="1">
                <a:spLocks noGrp="1" noRot="1" noMove="1" noResize="1" noEditPoints="1" noAdjustHandles="1" noChangeArrowheads="1" noChangeShapeType="1"/>
              </p:cNvSpPr>
              <p:nvPr/>
            </p:nvSpPr>
            <p:spPr>
              <a:xfrm>
                <a:off x="101600" y="0"/>
                <a:ext cx="663875" cy="396468"/>
              </a:xfrm>
              <a:prstGeom prst="rect">
                <a:avLst/>
              </a:prstGeom>
            </p:spPr>
            <p:txBody>
              <a:bodyPr lIns="33867" tIns="33867" rIns="33867" bIns="33867" rtlCol="0" anchor="ctr"/>
              <a:lstStyle/>
              <a:p>
                <a:pPr algn="ctr" defTabSz="609630">
                  <a:lnSpc>
                    <a:spcPts val="1439"/>
                  </a:lnSpc>
                  <a:defRPr/>
                </a:pPr>
                <a:endParaRPr sz="1200">
                  <a:solidFill>
                    <a:prstClr val="black"/>
                  </a:solidFill>
                  <a:latin typeface="Calibri"/>
                </a:endParaRPr>
              </a:p>
            </p:txBody>
          </p:sp>
        </p:grpSp>
        <p:grpSp>
          <p:nvGrpSpPr>
            <p:cNvPr id="17" name="Group 17"/>
            <p:cNvGrpSpPr>
              <a:grpSpLocks noGrp="1" noUngrp="1" noRot="1" noMove="1" noResize="1"/>
            </p:cNvGrpSpPr>
            <p:nvPr/>
          </p:nvGrpSpPr>
          <p:grpSpPr>
            <a:xfrm rot="-1967111">
              <a:off x="23184" y="5546630"/>
              <a:ext cx="7161221" cy="2192285"/>
              <a:chOff x="0" y="0"/>
              <a:chExt cx="1229112" cy="376272"/>
            </a:xfrm>
          </p:grpSpPr>
          <p:sp>
            <p:nvSpPr>
              <p:cNvPr id="18" name="Freeform 18"/>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defRPr/>
                </a:pPr>
                <a:endParaRPr lang="en-GB" sz="1200">
                  <a:solidFill>
                    <a:prstClr val="black"/>
                  </a:solidFill>
                  <a:latin typeface="Calibri"/>
                </a:endParaRPr>
              </a:p>
            </p:txBody>
          </p:sp>
          <p:sp>
            <p:nvSpPr>
              <p:cNvPr id="19" name="TextBox 19"/>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defRPr/>
                </a:pPr>
                <a:endParaRPr sz="1200">
                  <a:solidFill>
                    <a:prstClr val="black"/>
                  </a:solidFill>
                  <a:latin typeface="Calibri"/>
                </a:endParaRPr>
              </a:p>
            </p:txBody>
          </p:sp>
        </p:grpSp>
        <p:grpSp>
          <p:nvGrpSpPr>
            <p:cNvPr id="20" name="Group 20"/>
            <p:cNvGrpSpPr>
              <a:grpSpLocks noGrp="1" noUngrp="1" noRot="1" noMove="1" noResize="1"/>
            </p:cNvGrpSpPr>
            <p:nvPr/>
          </p:nvGrpSpPr>
          <p:grpSpPr>
            <a:xfrm rot="2003265">
              <a:off x="1283261" y="3667829"/>
              <a:ext cx="4699531" cy="2148848"/>
              <a:chOff x="0" y="0"/>
              <a:chExt cx="867075" cy="396468"/>
            </a:xfrm>
          </p:grpSpPr>
          <p:sp>
            <p:nvSpPr>
              <p:cNvPr id="21" name="Freeform 21"/>
              <p:cNvSpPr>
                <a:spLocks noGrp="1" noRot="1" noMove="1" noResize="1" noEditPoints="1" noAdjustHandles="1" noChangeArrowheads="1" noChangeShapeType="1"/>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defRPr/>
                </a:pPr>
                <a:endParaRPr lang="en-GB" sz="1200">
                  <a:solidFill>
                    <a:prstClr val="black"/>
                  </a:solidFill>
                  <a:latin typeface="Calibri"/>
                </a:endParaRPr>
              </a:p>
            </p:txBody>
          </p:sp>
          <p:sp>
            <p:nvSpPr>
              <p:cNvPr id="22" name="TextBox 22"/>
              <p:cNvSpPr txBox="1">
                <a:spLocks noGrp="1" noRot="1" noMove="1" noResize="1" noEditPoints="1" noAdjustHandles="1" noChangeArrowheads="1" noChangeShapeType="1"/>
              </p:cNvSpPr>
              <p:nvPr/>
            </p:nvSpPr>
            <p:spPr>
              <a:xfrm>
                <a:off x="101600" y="0"/>
                <a:ext cx="663875" cy="396468"/>
              </a:xfrm>
              <a:prstGeom prst="rect">
                <a:avLst/>
              </a:prstGeom>
            </p:spPr>
            <p:txBody>
              <a:bodyPr lIns="33867" tIns="33867" rIns="33867" bIns="33867" rtlCol="0" anchor="ctr"/>
              <a:lstStyle/>
              <a:p>
                <a:pPr algn="ctr" defTabSz="609630">
                  <a:lnSpc>
                    <a:spcPts val="1439"/>
                  </a:lnSpc>
                  <a:defRPr/>
                </a:pPr>
                <a:endParaRPr sz="1200">
                  <a:solidFill>
                    <a:prstClr val="black"/>
                  </a:solidFill>
                  <a:latin typeface="Calibri"/>
                </a:endParaRPr>
              </a:p>
            </p:txBody>
          </p:sp>
        </p:grpSp>
        <p:grpSp>
          <p:nvGrpSpPr>
            <p:cNvPr id="23" name="Group 23"/>
            <p:cNvGrpSpPr>
              <a:grpSpLocks noGrp="1" noUngrp="1" noRot="1" noMove="1" noResize="1"/>
            </p:cNvGrpSpPr>
            <p:nvPr/>
          </p:nvGrpSpPr>
          <p:grpSpPr>
            <a:xfrm rot="-1967111">
              <a:off x="23184" y="1764260"/>
              <a:ext cx="7161221" cy="2192285"/>
              <a:chOff x="0" y="0"/>
              <a:chExt cx="1229112" cy="376272"/>
            </a:xfrm>
          </p:grpSpPr>
          <p:sp>
            <p:nvSpPr>
              <p:cNvPr id="24" name="Freeform 24"/>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defRPr/>
                </a:pPr>
                <a:endParaRPr lang="en-GB" sz="1200">
                  <a:solidFill>
                    <a:prstClr val="black"/>
                  </a:solidFill>
                  <a:latin typeface="Calibri"/>
                </a:endParaRPr>
              </a:p>
            </p:txBody>
          </p:sp>
          <p:sp>
            <p:nvSpPr>
              <p:cNvPr id="25" name="TextBox 25"/>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defRPr/>
                </a:pPr>
                <a:endParaRPr sz="1200">
                  <a:solidFill>
                    <a:prstClr val="black"/>
                  </a:solidFill>
                  <a:latin typeface="Calibri"/>
                </a:endParaRPr>
              </a:p>
            </p:txBody>
          </p:sp>
        </p:grpSp>
      </p:grpSp>
      <p:sp>
        <p:nvSpPr>
          <p:cNvPr id="26" name="TextBox 26"/>
          <p:cNvSpPr txBox="1"/>
          <p:nvPr/>
        </p:nvSpPr>
        <p:spPr>
          <a:xfrm>
            <a:off x="520018" y="2486291"/>
            <a:ext cx="5996625" cy="3824765"/>
          </a:xfrm>
          <a:prstGeom prst="rect">
            <a:avLst/>
          </a:prstGeom>
        </p:spPr>
        <p:txBody>
          <a:bodyPr wrap="square" lIns="0" tIns="0" rIns="0" bIns="0" rtlCol="0" anchor="t">
            <a:spAutoFit/>
          </a:bodyPr>
          <a:lstStyle/>
          <a:p>
            <a:pPr marL="228611" indent="-228611" defTabSz="609630">
              <a:lnSpc>
                <a:spcPts val="2026"/>
              </a:lnSpc>
              <a:buFont typeface="Arial" panose="020B0604020202020204" pitchFamily="34" charset="0"/>
              <a:buChar char="•"/>
              <a:defRPr/>
            </a:pPr>
            <a:r>
              <a:rPr lang="en-US" sz="1867" dirty="0">
                <a:solidFill>
                  <a:srgbClr val="FFFFFF"/>
                </a:solidFill>
                <a:latin typeface="Tw Cen MT" panose="020B0602020104020603" pitchFamily="34" charset="0"/>
                <a:ea typeface="Futura"/>
                <a:cs typeface="Futura"/>
                <a:sym typeface="Futura"/>
              </a:rPr>
              <a:t>Acting in an </a:t>
            </a:r>
            <a:r>
              <a:rPr lang="en-US" sz="1867" b="1" dirty="0">
                <a:solidFill>
                  <a:srgbClr val="FFFFFF"/>
                </a:solidFill>
                <a:latin typeface="Tw Cen MT" panose="020B0602020104020603" pitchFamily="34" charset="0"/>
                <a:ea typeface="Futura"/>
                <a:cs typeface="Futura"/>
                <a:sym typeface="Futura"/>
              </a:rPr>
              <a:t>advisory</a:t>
            </a:r>
            <a:r>
              <a:rPr lang="en-US" sz="1867" dirty="0">
                <a:solidFill>
                  <a:srgbClr val="FFFFFF"/>
                </a:solidFill>
                <a:latin typeface="Tw Cen MT" panose="020B0602020104020603" pitchFamily="34" charset="0"/>
                <a:ea typeface="Futura"/>
                <a:cs typeface="Futura"/>
                <a:sym typeface="Futura"/>
              </a:rPr>
              <a:t> capacity, helping shape decision making from the beginning.</a:t>
            </a:r>
          </a:p>
          <a:p>
            <a:pPr marL="228611" indent="-228611" defTabSz="609630">
              <a:lnSpc>
                <a:spcPts val="2026"/>
              </a:lnSpc>
              <a:buFont typeface="Arial" panose="020B0604020202020204" pitchFamily="34" charset="0"/>
              <a:buChar char="•"/>
              <a:defRPr/>
            </a:pPr>
            <a:endParaRPr lang="en-US" sz="1867" dirty="0">
              <a:solidFill>
                <a:srgbClr val="FFFFFF"/>
              </a:solidFill>
              <a:latin typeface="Tw Cen MT" panose="020B0602020104020603" pitchFamily="34" charset="0"/>
              <a:ea typeface="Futura"/>
              <a:cs typeface="Futura"/>
              <a:sym typeface="Futura"/>
            </a:endParaRPr>
          </a:p>
          <a:p>
            <a:pPr marL="228611" indent="-228611" defTabSz="609630">
              <a:lnSpc>
                <a:spcPts val="2026"/>
              </a:lnSpc>
              <a:buFont typeface="Arial" panose="020B0604020202020204" pitchFamily="34" charset="0"/>
              <a:buChar char="•"/>
              <a:defRPr/>
            </a:pPr>
            <a:r>
              <a:rPr lang="en-US" sz="1867" dirty="0">
                <a:solidFill>
                  <a:srgbClr val="FFFFFF"/>
                </a:solidFill>
                <a:latin typeface="Tw Cen MT" panose="020B0602020104020603" pitchFamily="34" charset="0"/>
                <a:ea typeface="Futura"/>
                <a:cs typeface="Futura"/>
                <a:sym typeface="Futura"/>
              </a:rPr>
              <a:t>Acting as </a:t>
            </a:r>
            <a:r>
              <a:rPr lang="en-US" sz="1867" b="1" dirty="0">
                <a:solidFill>
                  <a:srgbClr val="FFFFFF"/>
                </a:solidFill>
                <a:latin typeface="Tw Cen MT" panose="020B0602020104020603" pitchFamily="34" charset="0"/>
                <a:ea typeface="Futura"/>
                <a:cs typeface="Futura"/>
                <a:sym typeface="Futura"/>
              </a:rPr>
              <a:t>advocates</a:t>
            </a:r>
            <a:r>
              <a:rPr lang="en-US" sz="1867" dirty="0">
                <a:solidFill>
                  <a:srgbClr val="FFFFFF"/>
                </a:solidFill>
                <a:latin typeface="Tw Cen MT" panose="020B0602020104020603" pitchFamily="34" charset="0"/>
                <a:ea typeface="Futura"/>
                <a:cs typeface="Futura"/>
                <a:sym typeface="Futura"/>
              </a:rPr>
              <a:t> for the </a:t>
            </a:r>
            <a:r>
              <a:rPr lang="en-US" sz="1867" dirty="0" err="1">
                <a:solidFill>
                  <a:srgbClr val="FFFFFF"/>
                </a:solidFill>
                <a:latin typeface="Tw Cen MT" panose="020B0602020104020603" pitchFamily="34" charset="0"/>
                <a:ea typeface="Futura"/>
                <a:cs typeface="Futura"/>
                <a:sym typeface="Futura"/>
              </a:rPr>
              <a:t>programme</a:t>
            </a:r>
            <a:r>
              <a:rPr lang="en-US" sz="1867" dirty="0">
                <a:solidFill>
                  <a:srgbClr val="FFFFFF"/>
                </a:solidFill>
                <a:latin typeface="Tw Cen MT" panose="020B0602020104020603" pitchFamily="34" charset="0"/>
                <a:ea typeface="Futura"/>
                <a:cs typeface="Futura"/>
                <a:sym typeface="Futura"/>
              </a:rPr>
              <a:t>.</a:t>
            </a:r>
          </a:p>
          <a:p>
            <a:pPr marL="228611" indent="-228611" defTabSz="609630">
              <a:lnSpc>
                <a:spcPts val="2026"/>
              </a:lnSpc>
              <a:buFont typeface="Arial" panose="020B0604020202020204" pitchFamily="34" charset="0"/>
              <a:buChar char="•"/>
              <a:defRPr/>
            </a:pPr>
            <a:endParaRPr lang="en-US" sz="1867" dirty="0">
              <a:solidFill>
                <a:srgbClr val="FFFFFF"/>
              </a:solidFill>
              <a:latin typeface="Tw Cen MT" panose="020B0602020104020603" pitchFamily="34" charset="0"/>
              <a:ea typeface="Futura"/>
              <a:cs typeface="Futura"/>
              <a:sym typeface="Futura"/>
            </a:endParaRPr>
          </a:p>
          <a:p>
            <a:pPr marL="228611" indent="-228611" defTabSz="609630">
              <a:lnSpc>
                <a:spcPts val="2026"/>
              </a:lnSpc>
              <a:buFont typeface="Arial" panose="020B0604020202020204" pitchFamily="34" charset="0"/>
              <a:buChar char="•"/>
              <a:defRPr/>
            </a:pPr>
            <a:r>
              <a:rPr lang="en-US" sz="1867" dirty="0">
                <a:solidFill>
                  <a:srgbClr val="FFFFFF"/>
                </a:solidFill>
                <a:latin typeface="Tw Cen MT" panose="020B0602020104020603" pitchFamily="34" charset="0"/>
                <a:ea typeface="Futura"/>
                <a:cs typeface="Futura"/>
                <a:sym typeface="Futura"/>
              </a:rPr>
              <a:t>Sharing personal experiences with the system as additional </a:t>
            </a:r>
            <a:r>
              <a:rPr lang="en-US" sz="1867" b="1" dirty="0">
                <a:solidFill>
                  <a:srgbClr val="FFFFFF"/>
                </a:solidFill>
                <a:latin typeface="Tw Cen MT" panose="020B0602020104020603" pitchFamily="34" charset="0"/>
                <a:ea typeface="Futura"/>
                <a:cs typeface="Futura"/>
                <a:sym typeface="Futura"/>
              </a:rPr>
              <a:t>insight</a:t>
            </a:r>
            <a:r>
              <a:rPr lang="en-US" sz="1867" dirty="0">
                <a:solidFill>
                  <a:srgbClr val="FFFFFF"/>
                </a:solidFill>
                <a:latin typeface="Tw Cen MT" panose="020B0602020104020603" pitchFamily="34" charset="0"/>
                <a:ea typeface="Futura"/>
                <a:cs typeface="Futura"/>
                <a:sym typeface="Futura"/>
              </a:rPr>
              <a:t> to existing channels. </a:t>
            </a:r>
          </a:p>
          <a:p>
            <a:pPr marL="228611" indent="-228611" defTabSz="609630">
              <a:lnSpc>
                <a:spcPts val="2026"/>
              </a:lnSpc>
              <a:buFont typeface="Arial" panose="020B0604020202020204" pitchFamily="34" charset="0"/>
              <a:buChar char="•"/>
              <a:defRPr/>
            </a:pPr>
            <a:endParaRPr lang="en-US" sz="1867" dirty="0">
              <a:solidFill>
                <a:srgbClr val="FFFFFF"/>
              </a:solidFill>
              <a:latin typeface="Tw Cen MT" panose="020B0602020104020603" pitchFamily="34" charset="0"/>
              <a:ea typeface="Futura"/>
              <a:cs typeface="Futura"/>
              <a:sym typeface="Futura"/>
            </a:endParaRPr>
          </a:p>
          <a:p>
            <a:pPr marL="228611" indent="-228611" defTabSz="609630">
              <a:lnSpc>
                <a:spcPts val="2026"/>
              </a:lnSpc>
              <a:buFont typeface="Arial" panose="020B0604020202020204" pitchFamily="34" charset="0"/>
              <a:buChar char="•"/>
              <a:defRPr/>
            </a:pPr>
            <a:r>
              <a:rPr lang="en-US" sz="1867" dirty="0">
                <a:solidFill>
                  <a:srgbClr val="FFFFFF"/>
                </a:solidFill>
                <a:latin typeface="Tw Cen MT" panose="020B0602020104020603" pitchFamily="34" charset="0"/>
                <a:ea typeface="Futura"/>
                <a:cs typeface="Futura"/>
                <a:sym typeface="Futura"/>
              </a:rPr>
              <a:t>Providing additional </a:t>
            </a:r>
            <a:r>
              <a:rPr lang="en-US" sz="1867" b="1" dirty="0">
                <a:solidFill>
                  <a:srgbClr val="FFFFFF"/>
                </a:solidFill>
                <a:latin typeface="Tw Cen MT" panose="020B0602020104020603" pitchFamily="34" charset="0"/>
                <a:ea typeface="Futura"/>
                <a:cs typeface="Futura"/>
                <a:sym typeface="Futura"/>
              </a:rPr>
              <a:t>perspectives and feedback</a:t>
            </a:r>
            <a:r>
              <a:rPr lang="en-US" sz="1867" dirty="0">
                <a:solidFill>
                  <a:srgbClr val="FFFFFF"/>
                </a:solidFill>
                <a:latin typeface="Tw Cen MT" panose="020B0602020104020603" pitchFamily="34" charset="0"/>
                <a:ea typeface="Futura"/>
                <a:cs typeface="Futura"/>
                <a:sym typeface="Futura"/>
              </a:rPr>
              <a:t>.</a:t>
            </a:r>
          </a:p>
          <a:p>
            <a:pPr marL="228611" indent="-228611" defTabSz="609630">
              <a:lnSpc>
                <a:spcPts val="2026"/>
              </a:lnSpc>
              <a:buFont typeface="Arial" panose="020B0604020202020204" pitchFamily="34" charset="0"/>
              <a:buChar char="•"/>
              <a:defRPr/>
            </a:pPr>
            <a:endParaRPr lang="en-US" sz="1867" dirty="0">
              <a:solidFill>
                <a:srgbClr val="FFFFFF"/>
              </a:solidFill>
              <a:latin typeface="Tw Cen MT" panose="020B0602020104020603" pitchFamily="34" charset="0"/>
              <a:ea typeface="Futura"/>
              <a:cs typeface="Futura"/>
              <a:sym typeface="Futura"/>
            </a:endParaRPr>
          </a:p>
          <a:p>
            <a:pPr marL="228611" indent="-228611" defTabSz="609630">
              <a:lnSpc>
                <a:spcPts val="2026"/>
              </a:lnSpc>
              <a:buFont typeface="Arial" panose="020B0604020202020204" pitchFamily="34" charset="0"/>
              <a:buChar char="•"/>
              <a:defRPr/>
            </a:pPr>
            <a:r>
              <a:rPr lang="en-US" sz="1867" dirty="0">
                <a:solidFill>
                  <a:srgbClr val="FFFFFF"/>
                </a:solidFill>
                <a:latin typeface="Tw Cen MT" panose="020B0602020104020603" pitchFamily="34" charset="0"/>
                <a:ea typeface="Futura"/>
                <a:cs typeface="Futura"/>
                <a:sym typeface="Futura"/>
              </a:rPr>
              <a:t>Supporting the case for the involvement of people with lived experience to </a:t>
            </a:r>
            <a:r>
              <a:rPr lang="en-US" sz="1867" b="1" dirty="0">
                <a:solidFill>
                  <a:srgbClr val="FFFFFF"/>
                </a:solidFill>
                <a:latin typeface="Tw Cen MT" panose="020B0602020104020603" pitchFamily="34" charset="0"/>
                <a:ea typeface="Futura"/>
                <a:cs typeface="Futura"/>
                <a:sym typeface="Futura"/>
              </a:rPr>
              <a:t>reinforce the value and reliability </a:t>
            </a:r>
            <a:r>
              <a:rPr lang="en-US" sz="1867" dirty="0">
                <a:solidFill>
                  <a:srgbClr val="FFFFFF"/>
                </a:solidFill>
                <a:latin typeface="Tw Cen MT" panose="020B0602020104020603" pitchFamily="34" charset="0"/>
                <a:ea typeface="Futura"/>
                <a:cs typeface="Futura"/>
                <a:sym typeface="Futura"/>
              </a:rPr>
              <a:t>of lived experience insights and voices.</a:t>
            </a:r>
            <a:endParaRPr lang="en-US" sz="1266" dirty="0">
              <a:solidFill>
                <a:srgbClr val="FFFFFF"/>
              </a:solidFill>
              <a:latin typeface="Tw Cen MT" panose="020B0602020104020603" pitchFamily="34" charset="0"/>
              <a:ea typeface="Futura"/>
              <a:cs typeface="Futura"/>
              <a:sym typeface="Futura"/>
            </a:endParaRPr>
          </a:p>
          <a:p>
            <a:pPr defTabSz="609630">
              <a:lnSpc>
                <a:spcPts val="2026"/>
              </a:lnSpc>
              <a:spcBef>
                <a:spcPct val="0"/>
              </a:spcBef>
              <a:defRPr/>
            </a:pPr>
            <a:endParaRPr lang="en-US" sz="1266" dirty="0">
              <a:solidFill>
                <a:srgbClr val="FFFFFF"/>
              </a:solidFill>
              <a:latin typeface="Tw Cen MT" panose="020B0602020104020603" pitchFamily="34" charset="0"/>
              <a:ea typeface="Futura"/>
              <a:cs typeface="Futura"/>
              <a:sym typeface="Futura"/>
            </a:endParaRPr>
          </a:p>
          <a:p>
            <a:pPr defTabSz="609630">
              <a:lnSpc>
                <a:spcPts val="2026"/>
              </a:lnSpc>
              <a:spcBef>
                <a:spcPct val="0"/>
              </a:spcBef>
              <a:defRPr/>
            </a:pPr>
            <a:endParaRPr lang="en-US" sz="1266" dirty="0">
              <a:solidFill>
                <a:srgbClr val="FFFFFF"/>
              </a:solidFill>
              <a:latin typeface="Tw Cen MT" panose="020B0602020104020603" pitchFamily="34" charset="0"/>
              <a:ea typeface="Futura"/>
              <a:cs typeface="Futura"/>
              <a:sym typeface="Futura"/>
            </a:endParaRPr>
          </a:p>
        </p:txBody>
      </p:sp>
      <p:sp>
        <p:nvSpPr>
          <p:cNvPr id="27" name="TextBox 27"/>
          <p:cNvSpPr txBox="1"/>
          <p:nvPr/>
        </p:nvSpPr>
        <p:spPr>
          <a:xfrm>
            <a:off x="318198" y="987695"/>
            <a:ext cx="7747977" cy="1231106"/>
          </a:xfrm>
          <a:prstGeom prst="rect">
            <a:avLst/>
          </a:prstGeom>
        </p:spPr>
        <p:txBody>
          <a:bodyPr wrap="square" lIns="0" tIns="0" rIns="0" bIns="0" rtlCol="0" anchor="t">
            <a:spAutoFit/>
          </a:bodyPr>
          <a:lstStyle/>
          <a:p>
            <a:pPr defTabSz="609630">
              <a:lnSpc>
                <a:spcPts val="4800"/>
              </a:lnSpc>
              <a:spcBef>
                <a:spcPct val="0"/>
              </a:spcBef>
              <a:defRPr/>
            </a:pPr>
            <a:r>
              <a:rPr lang="en-US" sz="4400" b="1" dirty="0">
                <a:solidFill>
                  <a:srgbClr val="0FAAAF"/>
                </a:solidFill>
                <a:latin typeface="Tw Cen MT" panose="020B0602020104020603" pitchFamily="34" charset="0"/>
                <a:ea typeface="Futura Ultra-Bold"/>
                <a:cs typeface="Futura Ultra-Bold"/>
                <a:sym typeface="Futura Ultra-Bold"/>
              </a:rPr>
              <a:t>LIVED EXPERIENCE NETWORK (LEN)</a:t>
            </a:r>
          </a:p>
        </p:txBody>
      </p:sp>
      <p:sp>
        <p:nvSpPr>
          <p:cNvPr id="28" name="TextBox 28"/>
          <p:cNvSpPr txBox="1"/>
          <p:nvPr/>
        </p:nvSpPr>
        <p:spPr>
          <a:xfrm>
            <a:off x="317500" y="378648"/>
            <a:ext cx="3698875" cy="672300"/>
          </a:xfrm>
          <a:prstGeom prst="rect">
            <a:avLst/>
          </a:prstGeom>
        </p:spPr>
        <p:txBody>
          <a:bodyPr lIns="0" tIns="0" rIns="0" bIns="0" rtlCol="0" anchor="t">
            <a:spAutoFit/>
          </a:bodyPr>
          <a:lstStyle/>
          <a:p>
            <a:pPr defTabSz="609630">
              <a:lnSpc>
                <a:spcPts val="4800"/>
              </a:lnSpc>
              <a:spcBef>
                <a:spcPct val="0"/>
              </a:spcBef>
              <a:defRPr/>
            </a:pPr>
            <a:r>
              <a:rPr lang="en-US" sz="6400" b="1" dirty="0">
                <a:solidFill>
                  <a:srgbClr val="FFFFFF"/>
                </a:solidFill>
                <a:latin typeface="Tw Cen MT" panose="020B0602020104020603" pitchFamily="34" charset="0"/>
                <a:ea typeface="Futura Heavy"/>
                <a:cs typeface="Futura Heavy"/>
                <a:sym typeface="Futura Heavy"/>
              </a:rPr>
              <a:t>03</a:t>
            </a:r>
          </a:p>
        </p:txBody>
      </p:sp>
      <p:grpSp>
        <p:nvGrpSpPr>
          <p:cNvPr id="29" name="Group 29"/>
          <p:cNvGrpSpPr>
            <a:grpSpLocks noGrp="1" noUngrp="1" noRot="1" noMove="1" noResize="1"/>
          </p:cNvGrpSpPr>
          <p:nvPr/>
        </p:nvGrpSpPr>
        <p:grpSpPr>
          <a:xfrm>
            <a:off x="8175626" y="-76331"/>
            <a:ext cx="4102137" cy="7010661"/>
            <a:chOff x="0" y="0"/>
            <a:chExt cx="953292" cy="1629202"/>
          </a:xfrm>
        </p:grpSpPr>
        <p:sp>
          <p:nvSpPr>
            <p:cNvPr id="30" name="Freeform 30"/>
            <p:cNvSpPr>
              <a:spLocks noGrp="1" noRot="1" noMove="1" noResize="1" noEditPoints="1" noAdjustHandles="1" noChangeArrowheads="1" noChangeShapeType="1"/>
            </p:cNvSpPr>
            <p:nvPr/>
          </p:nvSpPr>
          <p:spPr>
            <a:xfrm>
              <a:off x="0" y="0"/>
              <a:ext cx="953292" cy="1629202"/>
            </a:xfrm>
            <a:custGeom>
              <a:avLst/>
              <a:gdLst/>
              <a:ahLst/>
              <a:cxnLst/>
              <a:rect l="l" t="t" r="r" b="b"/>
              <a:pathLst>
                <a:path w="953292" h="1629202">
                  <a:moveTo>
                    <a:pt x="0" y="0"/>
                  </a:moveTo>
                  <a:lnTo>
                    <a:pt x="953292" y="0"/>
                  </a:lnTo>
                  <a:lnTo>
                    <a:pt x="953292" y="1629202"/>
                  </a:lnTo>
                  <a:lnTo>
                    <a:pt x="0" y="1629202"/>
                  </a:lnTo>
                  <a:close/>
                </a:path>
              </a:pathLst>
            </a:custGeom>
            <a:blipFill>
              <a:blip r:embed="rId3"/>
              <a:stretch>
                <a:fillRect l="-6967" r="-6967"/>
              </a:stretch>
            </a:blipFill>
          </p:spPr>
          <p:txBody>
            <a:bodyPr/>
            <a:lstStyle/>
            <a:p>
              <a:pPr defTabSz="609630">
                <a:defRPr/>
              </a:pPr>
              <a:endParaRPr lang="en-GB" sz="1200">
                <a:solidFill>
                  <a:prstClr val="black"/>
                </a:solidFill>
                <a:latin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3949" y="0"/>
            <a:ext cx="5576369" cy="6858000"/>
          </a:xfrm>
          <a:custGeom>
            <a:avLst/>
            <a:gdLst/>
            <a:ahLst/>
            <a:cxnLst/>
            <a:rect l="l" t="t" r="r" b="b"/>
            <a:pathLst>
              <a:path w="8385477" h="10287000">
                <a:moveTo>
                  <a:pt x="0" y="0"/>
                </a:moveTo>
                <a:lnTo>
                  <a:pt x="8385477" y="0"/>
                </a:lnTo>
                <a:lnTo>
                  <a:pt x="8385477" y="10287000"/>
                </a:lnTo>
                <a:lnTo>
                  <a:pt x="0" y="10287000"/>
                </a:lnTo>
                <a:lnTo>
                  <a:pt x="0" y="0"/>
                </a:lnTo>
                <a:close/>
              </a:path>
            </a:pathLst>
          </a:custGeom>
          <a:blipFill>
            <a:blip r:embed="rId2"/>
            <a:stretch>
              <a:fillRect l="-250" t="-37817" b="-13137"/>
            </a:stretch>
          </a:blipFill>
        </p:spPr>
        <p:txBody>
          <a:bodyPr/>
          <a:lstStyle/>
          <a:p>
            <a:pPr defTabSz="609630"/>
            <a:endParaRPr lang="en-GB" sz="1200">
              <a:solidFill>
                <a:prstClr val="black"/>
              </a:solidFill>
              <a:latin typeface="Calibri"/>
            </a:endParaRPr>
          </a:p>
        </p:txBody>
      </p:sp>
      <p:sp>
        <p:nvSpPr>
          <p:cNvPr id="12" name="Parallelogram 11">
            <a:extLst>
              <a:ext uri="{FF2B5EF4-FFF2-40B4-BE49-F238E27FC236}">
                <a16:creationId xmlns:a16="http://schemas.microsoft.com/office/drawing/2014/main" id="{09F84CC0-9C28-B5DC-E9BB-D76CB4E24E8C}"/>
              </a:ext>
            </a:extLst>
          </p:cNvPr>
          <p:cNvSpPr>
            <a:spLocks/>
          </p:cNvSpPr>
          <p:nvPr/>
        </p:nvSpPr>
        <p:spPr>
          <a:xfrm>
            <a:off x="3548484" y="13019"/>
            <a:ext cx="3944598" cy="6858000"/>
          </a:xfrm>
          <a:prstGeom prst="parallelogram">
            <a:avLst>
              <a:gd name="adj" fmla="val 33929"/>
            </a:avLst>
          </a:prstGeom>
          <a:solidFill>
            <a:srgbClr val="62C7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3" name="Rectangle 12">
            <a:extLst>
              <a:ext uri="{FF2B5EF4-FFF2-40B4-BE49-F238E27FC236}">
                <a16:creationId xmlns:a16="http://schemas.microsoft.com/office/drawing/2014/main" id="{5EA626BD-EDBD-181B-5382-A9F0385D6E96}"/>
              </a:ext>
            </a:extLst>
          </p:cNvPr>
          <p:cNvSpPr>
            <a:spLocks/>
          </p:cNvSpPr>
          <p:nvPr/>
        </p:nvSpPr>
        <p:spPr>
          <a:xfrm>
            <a:off x="4999653" y="1"/>
            <a:ext cx="7192347" cy="6871019"/>
          </a:xfrm>
          <a:prstGeom prst="rect">
            <a:avLst/>
          </a:prstGeom>
          <a:solidFill>
            <a:srgbClr val="62C7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5" name="TextBox 5"/>
          <p:cNvSpPr txBox="1"/>
          <p:nvPr/>
        </p:nvSpPr>
        <p:spPr>
          <a:xfrm>
            <a:off x="3830841" y="0"/>
            <a:ext cx="8713535" cy="14414177"/>
          </a:xfrm>
          <a:prstGeom prst="rect">
            <a:avLst/>
          </a:prstGeom>
        </p:spPr>
        <p:txBody>
          <a:bodyPr lIns="33867" tIns="33867" rIns="33867" bIns="33867" rtlCol="0" anchor="ctr"/>
          <a:lstStyle/>
          <a:p>
            <a:pPr algn="ctr" defTabSz="609630">
              <a:lnSpc>
                <a:spcPts val="1251"/>
              </a:lnSpc>
            </a:pPr>
            <a:endParaRPr sz="1200">
              <a:solidFill>
                <a:prstClr val="black"/>
              </a:solidFill>
              <a:latin typeface="Calibri"/>
            </a:endParaRPr>
          </a:p>
        </p:txBody>
      </p:sp>
      <p:grpSp>
        <p:nvGrpSpPr>
          <p:cNvPr id="6" name="Group 6"/>
          <p:cNvGrpSpPr/>
          <p:nvPr/>
        </p:nvGrpSpPr>
        <p:grpSpPr>
          <a:xfrm>
            <a:off x="7711680" y="407151"/>
            <a:ext cx="4229686" cy="652579"/>
            <a:chOff x="0" y="0"/>
            <a:chExt cx="1273023" cy="247152"/>
          </a:xfrm>
        </p:grpSpPr>
        <p:sp>
          <p:nvSpPr>
            <p:cNvPr id="7" name="Freeform 7"/>
            <p:cNvSpPr/>
            <p:nvPr/>
          </p:nvSpPr>
          <p:spPr>
            <a:xfrm>
              <a:off x="0" y="15855"/>
              <a:ext cx="1273023" cy="231297"/>
            </a:xfrm>
            <a:custGeom>
              <a:avLst/>
              <a:gdLst/>
              <a:ahLst/>
              <a:cxnLst/>
              <a:rect l="l" t="t" r="r" b="b"/>
              <a:pathLst>
                <a:path w="1273023" h="231297">
                  <a:moveTo>
                    <a:pt x="0" y="0"/>
                  </a:moveTo>
                  <a:lnTo>
                    <a:pt x="1273023" y="0"/>
                  </a:lnTo>
                  <a:lnTo>
                    <a:pt x="1273023" y="231297"/>
                  </a:lnTo>
                  <a:lnTo>
                    <a:pt x="0" y="231297"/>
                  </a:lnTo>
                  <a:close/>
                </a:path>
              </a:pathLst>
            </a:custGeom>
            <a:solidFill>
              <a:srgbClr val="4B00A3"/>
            </a:solidFill>
          </p:spPr>
          <p:txBody>
            <a:bodyPr/>
            <a:lstStyle/>
            <a:p>
              <a:pPr defTabSz="609630"/>
              <a:endParaRPr lang="en-GB" sz="1200">
                <a:solidFill>
                  <a:prstClr val="black"/>
                </a:solidFill>
                <a:latin typeface="Calibri"/>
              </a:endParaRPr>
            </a:p>
          </p:txBody>
        </p:sp>
        <p:sp>
          <p:nvSpPr>
            <p:cNvPr id="8" name="TextBox 8"/>
            <p:cNvSpPr txBox="1"/>
            <p:nvPr/>
          </p:nvSpPr>
          <p:spPr>
            <a:xfrm>
              <a:off x="0" y="0"/>
              <a:ext cx="1273023" cy="231297"/>
            </a:xfrm>
            <a:prstGeom prst="rect">
              <a:avLst/>
            </a:prstGeom>
          </p:spPr>
          <p:txBody>
            <a:bodyPr lIns="33867" tIns="33867" rIns="33867" bIns="33867" rtlCol="0" anchor="ctr"/>
            <a:lstStyle/>
            <a:p>
              <a:pPr algn="ctr" defTabSz="609630">
                <a:lnSpc>
                  <a:spcPts val="1440"/>
                </a:lnSpc>
              </a:pPr>
              <a:endParaRPr sz="1200">
                <a:solidFill>
                  <a:prstClr val="black"/>
                </a:solidFill>
                <a:latin typeface="Calibri"/>
              </a:endParaRPr>
            </a:p>
          </p:txBody>
        </p:sp>
      </p:grpSp>
      <p:sp>
        <p:nvSpPr>
          <p:cNvPr id="9" name="TextBox 9"/>
          <p:cNvSpPr txBox="1"/>
          <p:nvPr/>
        </p:nvSpPr>
        <p:spPr>
          <a:xfrm>
            <a:off x="6459642" y="530752"/>
            <a:ext cx="5481725" cy="1140633"/>
          </a:xfrm>
          <a:prstGeom prst="rect">
            <a:avLst/>
          </a:prstGeom>
        </p:spPr>
        <p:txBody>
          <a:bodyPr wrap="square" lIns="0" tIns="0" rIns="0" bIns="0" rtlCol="0" anchor="t">
            <a:spAutoFit/>
          </a:bodyPr>
          <a:lstStyle/>
          <a:p>
            <a:pPr defTabSz="609630">
              <a:lnSpc>
                <a:spcPts val="4340"/>
              </a:lnSpc>
            </a:pPr>
            <a:r>
              <a:rPr lang="en-US" sz="5334" b="1" dirty="0">
                <a:solidFill>
                  <a:srgbClr val="303C54"/>
                </a:solidFill>
                <a:latin typeface="Tw Cen MT" panose="020B0602020104020603" pitchFamily="34" charset="0"/>
                <a:ea typeface="Futura Ultra-Bold"/>
                <a:cs typeface="Futura Ultra-Bold"/>
                <a:sym typeface="Futura Ultra-Bold"/>
              </a:rPr>
              <a:t>LEN </a:t>
            </a:r>
            <a:r>
              <a:rPr lang="en-US" sz="5334" b="1" dirty="0">
                <a:solidFill>
                  <a:prstClr val="white"/>
                </a:solidFill>
                <a:latin typeface="Tw Cen MT" panose="020B0602020104020603" pitchFamily="34" charset="0"/>
                <a:ea typeface="Futura Ultra-Bold"/>
                <a:cs typeface="Futura Ultra-Bold"/>
                <a:sym typeface="Futura Ultra-Bold"/>
              </a:rPr>
              <a:t>INVOLVEMENT</a:t>
            </a:r>
          </a:p>
        </p:txBody>
      </p:sp>
      <p:sp>
        <p:nvSpPr>
          <p:cNvPr id="10" name="TextBox 10"/>
          <p:cNvSpPr txBox="1"/>
          <p:nvPr/>
        </p:nvSpPr>
        <p:spPr>
          <a:xfrm>
            <a:off x="5218252" y="490763"/>
            <a:ext cx="1022791" cy="672300"/>
          </a:xfrm>
          <a:prstGeom prst="rect">
            <a:avLst/>
          </a:prstGeom>
        </p:spPr>
        <p:txBody>
          <a:bodyPr wrap="square" lIns="0" tIns="0" rIns="0" bIns="0" rtlCol="0" anchor="t">
            <a:spAutoFit/>
          </a:bodyPr>
          <a:lstStyle/>
          <a:p>
            <a:pPr defTabSz="609630">
              <a:lnSpc>
                <a:spcPts val="4800"/>
              </a:lnSpc>
              <a:spcBef>
                <a:spcPct val="0"/>
              </a:spcBef>
            </a:pPr>
            <a:r>
              <a:rPr lang="en-US" sz="6400" b="1" dirty="0">
                <a:solidFill>
                  <a:srgbClr val="303C54"/>
                </a:solidFill>
                <a:latin typeface="Tw Cen MT" panose="020B0602020104020603" pitchFamily="34" charset="0"/>
                <a:ea typeface="Futura Heavy"/>
                <a:cs typeface="Futura Heavy"/>
                <a:sym typeface="Futura Heavy"/>
              </a:rPr>
              <a:t>03</a:t>
            </a:r>
          </a:p>
        </p:txBody>
      </p:sp>
      <p:sp>
        <p:nvSpPr>
          <p:cNvPr id="11" name="TextBox 11"/>
          <p:cNvSpPr txBox="1"/>
          <p:nvPr/>
        </p:nvSpPr>
        <p:spPr>
          <a:xfrm>
            <a:off x="4764259" y="1204833"/>
            <a:ext cx="7258929" cy="5170646"/>
          </a:xfrm>
          <a:prstGeom prst="rect">
            <a:avLst/>
          </a:prstGeom>
        </p:spPr>
        <p:txBody>
          <a:bodyPr wrap="square" lIns="0" tIns="0" rIns="0" bIns="0" rtlCol="0" anchor="t">
            <a:spAutoFit/>
          </a:bodyPr>
          <a:lstStyle/>
          <a:p>
            <a:pPr marL="190510" indent="-190510" defTabSz="609630" fontAlgn="base">
              <a:buFont typeface="Arial" panose="020B0604020202020204" pitchFamily="34" charset="0"/>
              <a:buChar char="•"/>
            </a:pPr>
            <a:r>
              <a:rPr lang="en-GB" sz="1600" dirty="0">
                <a:solidFill>
                  <a:srgbClr val="323C50"/>
                </a:solidFill>
                <a:latin typeface="Tw Cen MT" panose="020B0602020104020603" pitchFamily="34" charset="0"/>
              </a:rPr>
              <a:t>Two Programme Board members – contributing to overall programme governance and strategic/high level oversight of the programme</a:t>
            </a:r>
            <a:r>
              <a:rPr lang="en-US" sz="1600" dirty="0">
                <a:solidFill>
                  <a:srgbClr val="323C50"/>
                </a:solidFill>
                <a:latin typeface="Tw Cen MT" panose="020B0602020104020603" pitchFamily="34" charset="0"/>
              </a:rPr>
              <a:t>​</a:t>
            </a:r>
          </a:p>
          <a:p>
            <a:pPr defTabSz="609630" fontAlgn="base"/>
            <a:endParaRPr lang="en-US" sz="1600" dirty="0">
              <a:solidFill>
                <a:srgbClr val="323C50"/>
              </a:solidFill>
              <a:latin typeface="Tw Cen MT" panose="020B0602020104020603" pitchFamily="34" charset="0"/>
            </a:endParaRPr>
          </a:p>
          <a:p>
            <a:pPr marL="190510" indent="-190510" defTabSz="609630" fontAlgn="base">
              <a:buFont typeface="Arial" panose="020B0604020202020204" pitchFamily="34" charset="0"/>
              <a:buChar char="•"/>
            </a:pPr>
            <a:r>
              <a:rPr lang="en-GB" sz="1600" dirty="0">
                <a:solidFill>
                  <a:srgbClr val="323C50"/>
                </a:solidFill>
                <a:latin typeface="Tw Cen MT" panose="020B0602020104020603" pitchFamily="34" charset="0"/>
              </a:rPr>
              <a:t>We Are Undefeatable storytellers have supported various events and webinars as speakers (Parliamentary event, Policy report webinar, Blackburn with Darwen report launch, today!)</a:t>
            </a:r>
            <a:r>
              <a:rPr lang="en-US" sz="1600" dirty="0">
                <a:solidFill>
                  <a:srgbClr val="323C50"/>
                </a:solidFill>
                <a:latin typeface="Tw Cen MT" panose="020B0602020104020603" pitchFamily="34" charset="0"/>
              </a:rPr>
              <a:t>​</a:t>
            </a:r>
          </a:p>
          <a:p>
            <a:pPr defTabSz="609630" fontAlgn="base"/>
            <a:endParaRPr lang="en-US" sz="1600" dirty="0">
              <a:solidFill>
                <a:srgbClr val="323C50"/>
              </a:solidFill>
              <a:latin typeface="Tw Cen MT" panose="020B0602020104020603" pitchFamily="34" charset="0"/>
            </a:endParaRPr>
          </a:p>
          <a:p>
            <a:pPr marL="190510" indent="-190510" defTabSz="609630" fontAlgn="base">
              <a:buFont typeface="Arial" panose="020B0604020202020204" pitchFamily="34" charset="0"/>
              <a:buChar char="•"/>
            </a:pPr>
            <a:r>
              <a:rPr lang="en-GB" sz="1600" dirty="0">
                <a:solidFill>
                  <a:srgbClr val="323C50"/>
                </a:solidFill>
                <a:latin typeface="Tw Cen MT" panose="020B0602020104020603" pitchFamily="34" charset="0"/>
              </a:rPr>
              <a:t>Social Media community engagement and content creation</a:t>
            </a:r>
            <a:r>
              <a:rPr lang="en-US" sz="1600" dirty="0">
                <a:solidFill>
                  <a:srgbClr val="323C50"/>
                </a:solidFill>
                <a:latin typeface="Tw Cen MT" panose="020B0602020104020603" pitchFamily="34" charset="0"/>
              </a:rPr>
              <a:t>​, and wider media opportunities</a:t>
            </a:r>
          </a:p>
          <a:p>
            <a:pPr marL="190510" indent="-190510" defTabSz="609630" fontAlgn="base">
              <a:buFont typeface="Arial" panose="020B0604020202020204" pitchFamily="34" charset="0"/>
              <a:buChar char="•"/>
            </a:pPr>
            <a:endParaRPr lang="en-GB" sz="1600" dirty="0">
              <a:solidFill>
                <a:srgbClr val="323C50"/>
              </a:solidFill>
              <a:latin typeface="Tw Cen MT" panose="020B0602020104020603" pitchFamily="34" charset="0"/>
            </a:endParaRPr>
          </a:p>
          <a:p>
            <a:pPr marL="190510" indent="-190510" defTabSz="609630" fontAlgn="base">
              <a:buFont typeface="Arial" panose="020B0604020202020204" pitchFamily="34" charset="0"/>
              <a:buChar char="•"/>
            </a:pPr>
            <a:r>
              <a:rPr lang="en-GB" sz="1600" dirty="0">
                <a:solidFill>
                  <a:srgbClr val="323C50"/>
                </a:solidFill>
                <a:latin typeface="Tw Cen MT" panose="020B0602020104020603" pitchFamily="34" charset="0"/>
              </a:rPr>
              <a:t>Big Talk Public Consultation, surveys and data dashboard insights</a:t>
            </a:r>
            <a:r>
              <a:rPr lang="en-US" sz="1600" dirty="0">
                <a:solidFill>
                  <a:srgbClr val="323C50"/>
                </a:solidFill>
                <a:latin typeface="Tw Cen MT" panose="020B0602020104020603" pitchFamily="34" charset="0"/>
              </a:rPr>
              <a:t>​</a:t>
            </a:r>
          </a:p>
          <a:p>
            <a:pPr marL="190510" indent="-190510" defTabSz="609630" fontAlgn="base">
              <a:buFont typeface="Arial" panose="020B0604020202020204" pitchFamily="34" charset="0"/>
              <a:buChar char="•"/>
            </a:pPr>
            <a:endParaRPr lang="en-GB" sz="1600" dirty="0">
              <a:solidFill>
                <a:srgbClr val="323C50"/>
              </a:solidFill>
              <a:latin typeface="Tw Cen MT" panose="020B0602020104020603" pitchFamily="34" charset="0"/>
            </a:endParaRPr>
          </a:p>
          <a:p>
            <a:pPr marL="190510" indent="-190510" defTabSz="609630" fontAlgn="base">
              <a:buFont typeface="Arial" panose="020B0604020202020204" pitchFamily="34" charset="0"/>
              <a:buChar char="•"/>
            </a:pPr>
            <a:r>
              <a:rPr lang="en-GB" sz="1600" dirty="0">
                <a:solidFill>
                  <a:srgbClr val="323C50"/>
                </a:solidFill>
                <a:latin typeface="Tw Cen MT" panose="020B0602020104020603" pitchFamily="34" charset="0"/>
              </a:rPr>
              <a:t>App and website user testing</a:t>
            </a:r>
            <a:r>
              <a:rPr lang="en-US" sz="1600" dirty="0">
                <a:solidFill>
                  <a:srgbClr val="323C50"/>
                </a:solidFill>
                <a:latin typeface="Tw Cen MT" panose="020B0602020104020603" pitchFamily="34" charset="0"/>
              </a:rPr>
              <a:t>​</a:t>
            </a:r>
          </a:p>
          <a:p>
            <a:pPr marL="190510" indent="-190510" defTabSz="609630" fontAlgn="base">
              <a:buFont typeface="Arial" panose="020B0604020202020204" pitchFamily="34" charset="0"/>
              <a:buChar char="•"/>
            </a:pPr>
            <a:endParaRPr lang="en-US" sz="1600" dirty="0">
              <a:solidFill>
                <a:srgbClr val="323C50"/>
              </a:solidFill>
              <a:latin typeface="Tw Cen MT" panose="020B0602020104020603" pitchFamily="34" charset="0"/>
            </a:endParaRPr>
          </a:p>
          <a:p>
            <a:pPr marL="190510" indent="-190510" defTabSz="609630" fontAlgn="base">
              <a:buFont typeface="Arial" panose="020B0604020202020204" pitchFamily="34" charset="0"/>
              <a:buChar char="•"/>
            </a:pPr>
            <a:r>
              <a:rPr lang="en-US" sz="1600" dirty="0">
                <a:solidFill>
                  <a:srgbClr val="323C50"/>
                </a:solidFill>
                <a:latin typeface="Tw Cen MT" panose="020B0602020104020603" pitchFamily="34" charset="0"/>
              </a:rPr>
              <a:t>Campaign responses to brief feedback</a:t>
            </a:r>
          </a:p>
          <a:p>
            <a:pPr marL="190510" indent="-190510" defTabSz="609630" fontAlgn="base">
              <a:buFont typeface="Arial" panose="020B0604020202020204" pitchFamily="34" charset="0"/>
              <a:buChar char="•"/>
            </a:pPr>
            <a:endParaRPr lang="en-US" sz="1600" dirty="0">
              <a:solidFill>
                <a:srgbClr val="323C50"/>
              </a:solidFill>
              <a:latin typeface="Tw Cen MT" panose="020B0602020104020603" pitchFamily="34" charset="0"/>
            </a:endParaRPr>
          </a:p>
          <a:p>
            <a:pPr marL="190510" indent="-190510" defTabSz="609630" fontAlgn="base">
              <a:buFont typeface="Arial" panose="020B0604020202020204" pitchFamily="34" charset="0"/>
              <a:buChar char="•"/>
            </a:pPr>
            <a:r>
              <a:rPr lang="en-US" sz="1600" dirty="0">
                <a:solidFill>
                  <a:srgbClr val="323C50"/>
                </a:solidFill>
                <a:latin typeface="Tw Cen MT" panose="020B0602020104020603" pitchFamily="34" charset="0"/>
              </a:rPr>
              <a:t>Insight to wider sector projects, including the Moving Together </a:t>
            </a:r>
            <a:r>
              <a:rPr lang="en-US" sz="1600" dirty="0" err="1">
                <a:solidFill>
                  <a:srgbClr val="323C50"/>
                </a:solidFill>
                <a:latin typeface="Tw Cen MT" panose="020B0602020104020603" pitchFamily="34" charset="0"/>
              </a:rPr>
              <a:t>programme</a:t>
            </a:r>
            <a:r>
              <a:rPr lang="en-US" sz="1600" dirty="0">
                <a:solidFill>
                  <a:srgbClr val="323C50"/>
                </a:solidFill>
                <a:latin typeface="Tw Cen MT" panose="020B0602020104020603" pitchFamily="34" charset="0"/>
              </a:rPr>
              <a:t> for Active Partnerships/Faculty of Sport &amp; Exercise Medicine</a:t>
            </a:r>
          </a:p>
          <a:p>
            <a:pPr marL="190510" indent="-190510" defTabSz="609630" fontAlgn="base">
              <a:buFont typeface="Arial" panose="020B0604020202020204" pitchFamily="34" charset="0"/>
              <a:buChar char="•"/>
            </a:pPr>
            <a:endParaRPr lang="en-US" sz="1600" dirty="0">
              <a:solidFill>
                <a:srgbClr val="323C50"/>
              </a:solidFill>
              <a:latin typeface="Tw Cen MT" panose="020B0602020104020603" pitchFamily="34" charset="0"/>
            </a:endParaRPr>
          </a:p>
          <a:p>
            <a:pPr marL="190510" indent="-190510" defTabSz="609630" fontAlgn="base">
              <a:buFont typeface="Arial" panose="020B0604020202020204" pitchFamily="34" charset="0"/>
              <a:buChar char="•"/>
            </a:pPr>
            <a:r>
              <a:rPr lang="en-GB" sz="1600" dirty="0">
                <a:solidFill>
                  <a:srgbClr val="323C50"/>
                </a:solidFill>
                <a:latin typeface="Tw Cen MT" panose="020B0602020104020603" pitchFamily="34" charset="0"/>
              </a:rPr>
              <a:t>Qualitative research as necessary regarding such things as messaging, and </a:t>
            </a:r>
            <a:r>
              <a:rPr lang="en-GB" sz="1600" dirty="0" err="1">
                <a:solidFill>
                  <a:srgbClr val="323C50"/>
                </a:solidFill>
                <a:latin typeface="Tw Cen MT" panose="020B0602020104020603" pitchFamily="34" charset="0"/>
              </a:rPr>
              <a:t>adhoc</a:t>
            </a:r>
            <a:r>
              <a:rPr lang="en-GB" sz="1600" dirty="0">
                <a:solidFill>
                  <a:srgbClr val="323C50"/>
                </a:solidFill>
                <a:latin typeface="Tw Cen MT" panose="020B0602020104020603" pitchFamily="34" charset="0"/>
              </a:rPr>
              <a:t> topics</a:t>
            </a:r>
            <a:r>
              <a:rPr lang="en-US" sz="1600" dirty="0">
                <a:solidFill>
                  <a:srgbClr val="323C50"/>
                </a:solidFill>
                <a:latin typeface="Tw Cen MT" panose="020B0602020104020603" pitchFamily="34" charset="0"/>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1B5B9"/>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171523" y="3553022"/>
            <a:ext cx="12363523" cy="4034640"/>
            <a:chOff x="0" y="0"/>
            <a:chExt cx="2873150" cy="937607"/>
          </a:xfrm>
        </p:grpSpPr>
        <p:sp>
          <p:nvSpPr>
            <p:cNvPr id="3" name="Freeform 3"/>
            <p:cNvSpPr>
              <a:spLocks noGrp="1" noRot="1" noMove="1" noResize="1" noEditPoints="1" noAdjustHandles="1" noChangeArrowheads="1" noChangeShapeType="1"/>
            </p:cNvSpPr>
            <p:nvPr/>
          </p:nvSpPr>
          <p:spPr>
            <a:xfrm>
              <a:off x="0" y="0"/>
              <a:ext cx="2873150" cy="937607"/>
            </a:xfrm>
            <a:custGeom>
              <a:avLst/>
              <a:gdLst/>
              <a:ahLst/>
              <a:cxnLst/>
              <a:rect l="l" t="t" r="r" b="b"/>
              <a:pathLst>
                <a:path w="2873150" h="937607">
                  <a:moveTo>
                    <a:pt x="0" y="0"/>
                  </a:moveTo>
                  <a:lnTo>
                    <a:pt x="2873150" y="0"/>
                  </a:lnTo>
                  <a:lnTo>
                    <a:pt x="2873150" y="937607"/>
                  </a:lnTo>
                  <a:lnTo>
                    <a:pt x="0" y="937607"/>
                  </a:lnTo>
                  <a:close/>
                </a:path>
              </a:pathLst>
            </a:custGeom>
            <a:blipFill>
              <a:blip r:embed="rId2"/>
              <a:stretch>
                <a:fillRect t="-32561" b="-71728"/>
              </a:stretch>
            </a:blipFill>
          </p:spPr>
          <p:txBody>
            <a:bodyPr/>
            <a:lstStyle/>
            <a:p>
              <a:pPr defTabSz="609630"/>
              <a:endParaRPr lang="en-GB" sz="1200">
                <a:solidFill>
                  <a:prstClr val="black"/>
                </a:solidFill>
                <a:latin typeface="Calibri"/>
              </a:endParaRPr>
            </a:p>
          </p:txBody>
        </p:sp>
      </p:grpSp>
      <p:sp>
        <p:nvSpPr>
          <p:cNvPr id="5" name="TextBox 5"/>
          <p:cNvSpPr txBox="1"/>
          <p:nvPr/>
        </p:nvSpPr>
        <p:spPr>
          <a:xfrm>
            <a:off x="726321" y="1569755"/>
            <a:ext cx="7630583" cy="714042"/>
          </a:xfrm>
          <a:prstGeom prst="rect">
            <a:avLst/>
          </a:prstGeom>
        </p:spPr>
        <p:txBody>
          <a:bodyPr lIns="0" tIns="0" rIns="0" bIns="0" rtlCol="0" anchor="t">
            <a:spAutoFit/>
          </a:bodyPr>
          <a:lstStyle/>
          <a:p>
            <a:pPr defTabSz="609630">
              <a:lnSpc>
                <a:spcPts val="4800"/>
              </a:lnSpc>
              <a:spcBef>
                <a:spcPct val="0"/>
              </a:spcBef>
            </a:pPr>
            <a:r>
              <a:rPr lang="en-US" sz="7667" b="1" dirty="0">
                <a:solidFill>
                  <a:srgbClr val="323C50"/>
                </a:solidFill>
                <a:latin typeface="Tw Cen MT" panose="020B0602020104020603" pitchFamily="34" charset="0"/>
                <a:ea typeface="Futura Ultra-Bold"/>
                <a:cs typeface="Futura Ultra-Bold"/>
                <a:sym typeface="Futura Ultra-Bold"/>
              </a:rPr>
              <a:t>JAT’S STORY</a:t>
            </a:r>
          </a:p>
        </p:txBody>
      </p:sp>
      <p:sp>
        <p:nvSpPr>
          <p:cNvPr id="6" name="TextBox 6"/>
          <p:cNvSpPr txBox="1"/>
          <p:nvPr/>
        </p:nvSpPr>
        <p:spPr>
          <a:xfrm>
            <a:off x="463387" y="550998"/>
            <a:ext cx="3698875" cy="714042"/>
          </a:xfrm>
          <a:prstGeom prst="rect">
            <a:avLst/>
          </a:prstGeom>
        </p:spPr>
        <p:txBody>
          <a:bodyPr lIns="0" tIns="0" rIns="0" bIns="0" rtlCol="0" anchor="t">
            <a:spAutoFit/>
          </a:bodyPr>
          <a:lstStyle/>
          <a:p>
            <a:pPr defTabSz="609630">
              <a:lnSpc>
                <a:spcPts val="4800"/>
              </a:lnSpc>
              <a:spcBef>
                <a:spcPct val="0"/>
              </a:spcBef>
            </a:pPr>
            <a:r>
              <a:rPr lang="en-US" sz="7667" b="1" dirty="0">
                <a:solidFill>
                  <a:srgbClr val="323C50"/>
                </a:solidFill>
                <a:latin typeface="Tw Cen MT" panose="020B0602020104020603" pitchFamily="34" charset="0"/>
                <a:ea typeface="Futura Heavy"/>
                <a:cs typeface="Futura Heavy"/>
                <a:sym typeface="Futura Heavy"/>
              </a:rPr>
              <a:t>04</a:t>
            </a:r>
          </a:p>
        </p:txBody>
      </p:sp>
      <p:grpSp>
        <p:nvGrpSpPr>
          <p:cNvPr id="7" name="Group 7"/>
          <p:cNvGrpSpPr>
            <a:grpSpLocks noGrp="1" noUngrp="1" noRot="1" noMove="1" noResize="1"/>
          </p:cNvGrpSpPr>
          <p:nvPr/>
        </p:nvGrpSpPr>
        <p:grpSpPr>
          <a:xfrm rot="5400000">
            <a:off x="334497" y="1175586"/>
            <a:ext cx="1879172" cy="4506829"/>
            <a:chOff x="0" y="0"/>
            <a:chExt cx="3758343" cy="9013658"/>
          </a:xfrm>
        </p:grpSpPr>
        <p:grpSp>
          <p:nvGrpSpPr>
            <p:cNvPr id="8" name="Group 8"/>
            <p:cNvGrpSpPr>
              <a:grpSpLocks noGrp="1" noUngrp="1" noRot="1" noMove="1" noResize="1"/>
            </p:cNvGrpSpPr>
            <p:nvPr/>
          </p:nvGrpSpPr>
          <p:grpSpPr>
            <a:xfrm rot="-1967111">
              <a:off x="60450" y="4828616"/>
              <a:ext cx="3685960" cy="1128394"/>
              <a:chOff x="0" y="0"/>
              <a:chExt cx="1229112" cy="376272"/>
            </a:xfrm>
          </p:grpSpPr>
          <p:sp>
            <p:nvSpPr>
              <p:cNvPr id="9" name="Freeform 9"/>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10" name="TextBox 10"/>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1" name="Group 11"/>
            <p:cNvGrpSpPr>
              <a:grpSpLocks noGrp="1" noUngrp="1" noRot="1" noMove="1" noResize="1"/>
            </p:cNvGrpSpPr>
            <p:nvPr/>
          </p:nvGrpSpPr>
          <p:grpSpPr>
            <a:xfrm rot="-1967111">
              <a:off x="60450" y="6977180"/>
              <a:ext cx="3685960" cy="1128394"/>
              <a:chOff x="0" y="0"/>
              <a:chExt cx="1229112" cy="376272"/>
            </a:xfrm>
          </p:grpSpPr>
          <p:sp>
            <p:nvSpPr>
              <p:cNvPr id="12" name="Freeform 12"/>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13" name="TextBox 13"/>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4" name="Group 14"/>
            <p:cNvGrpSpPr>
              <a:grpSpLocks noGrp="1" noUngrp="1" noRot="1" noMove="1" noResize="1"/>
            </p:cNvGrpSpPr>
            <p:nvPr/>
          </p:nvGrpSpPr>
          <p:grpSpPr>
            <a:xfrm rot="-2344164">
              <a:off x="1545609" y="5825074"/>
              <a:ext cx="1570655" cy="1828117"/>
              <a:chOff x="0" y="0"/>
              <a:chExt cx="523747" cy="609600"/>
            </a:xfrm>
          </p:grpSpPr>
          <p:sp>
            <p:nvSpPr>
              <p:cNvPr id="15" name="Freeform 15"/>
              <p:cNvSpPr>
                <a:spLocks noGrp="1" noRot="1" noMove="1" noResize="1" noEditPoints="1" noAdjustHandles="1" noChangeArrowheads="1" noChangeShapeType="1"/>
              </p:cNvSpPr>
              <p:nvPr/>
            </p:nvSpPr>
            <p:spPr>
              <a:xfrm>
                <a:off x="0" y="0"/>
                <a:ext cx="523747" cy="609600"/>
              </a:xfrm>
              <a:custGeom>
                <a:avLst/>
                <a:gdLst/>
                <a:ahLst/>
                <a:cxnLst/>
                <a:rect l="l" t="t" r="r" b="b"/>
                <a:pathLst>
                  <a:path w="523747" h="609600">
                    <a:moveTo>
                      <a:pt x="320547" y="0"/>
                    </a:moveTo>
                    <a:lnTo>
                      <a:pt x="0" y="0"/>
                    </a:lnTo>
                    <a:lnTo>
                      <a:pt x="203200" y="609600"/>
                    </a:lnTo>
                    <a:lnTo>
                      <a:pt x="523747" y="609600"/>
                    </a:lnTo>
                    <a:lnTo>
                      <a:pt x="320547" y="0"/>
                    </a:lnTo>
                    <a:close/>
                  </a:path>
                </a:pathLst>
              </a:custGeom>
              <a:solidFill>
                <a:srgbClr val="F0C24B"/>
              </a:solidFill>
            </p:spPr>
            <p:txBody>
              <a:bodyPr/>
              <a:lstStyle/>
              <a:p>
                <a:pPr defTabSz="609630"/>
                <a:endParaRPr lang="en-GB" sz="1200">
                  <a:solidFill>
                    <a:prstClr val="black"/>
                  </a:solidFill>
                  <a:latin typeface="Calibri"/>
                </a:endParaRPr>
              </a:p>
            </p:txBody>
          </p:sp>
          <p:sp>
            <p:nvSpPr>
              <p:cNvPr id="16" name="TextBox 16"/>
              <p:cNvSpPr txBox="1">
                <a:spLocks noGrp="1" noRot="1" noMove="1" noResize="1" noEditPoints="1" noAdjustHandles="1" noChangeArrowheads="1" noChangeShapeType="1"/>
              </p:cNvSpPr>
              <p:nvPr/>
            </p:nvSpPr>
            <p:spPr>
              <a:xfrm>
                <a:off x="101600" y="0"/>
                <a:ext cx="320547" cy="609600"/>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7" name="Group 17"/>
            <p:cNvGrpSpPr>
              <a:grpSpLocks noGrp="1" noUngrp="1" noRot="1" noMove="1" noResize="1"/>
            </p:cNvGrpSpPr>
            <p:nvPr/>
          </p:nvGrpSpPr>
          <p:grpSpPr>
            <a:xfrm rot="2003265">
              <a:off x="727567" y="3884272"/>
              <a:ext cx="2418901" cy="1106036"/>
              <a:chOff x="0" y="0"/>
              <a:chExt cx="867075" cy="396468"/>
            </a:xfrm>
          </p:grpSpPr>
          <p:sp>
            <p:nvSpPr>
              <p:cNvPr id="18" name="Freeform 18"/>
              <p:cNvSpPr>
                <a:spLocks noGrp="1" noRot="1" noMove="1" noResize="1" noEditPoints="1" noAdjustHandles="1" noChangeArrowheads="1" noChangeShapeType="1"/>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endParaRPr lang="en-GB" sz="1200">
                  <a:solidFill>
                    <a:prstClr val="black"/>
                  </a:solidFill>
                  <a:latin typeface="Calibri"/>
                </a:endParaRPr>
              </a:p>
            </p:txBody>
          </p:sp>
          <p:sp>
            <p:nvSpPr>
              <p:cNvPr id="19" name="TextBox 19"/>
              <p:cNvSpPr txBox="1">
                <a:spLocks noGrp="1" noRot="1" noMove="1" noResize="1" noEditPoints="1" noAdjustHandles="1" noChangeArrowheads="1" noChangeShapeType="1"/>
              </p:cNvSpPr>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20" name="Group 20"/>
            <p:cNvGrpSpPr>
              <a:grpSpLocks noGrp="1" noUngrp="1" noRot="1" noMove="1" noResize="1"/>
            </p:cNvGrpSpPr>
            <p:nvPr/>
          </p:nvGrpSpPr>
          <p:grpSpPr>
            <a:xfrm rot="-1967111">
              <a:off x="11933" y="2854912"/>
              <a:ext cx="3685960" cy="1128394"/>
              <a:chOff x="0" y="0"/>
              <a:chExt cx="1229112" cy="376272"/>
            </a:xfrm>
          </p:grpSpPr>
          <p:sp>
            <p:nvSpPr>
              <p:cNvPr id="21" name="Freeform 21"/>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22" name="TextBox 22"/>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23" name="Group 23"/>
            <p:cNvGrpSpPr>
              <a:grpSpLocks noGrp="1" noUngrp="1" noRot="1" noMove="1" noResize="1"/>
            </p:cNvGrpSpPr>
            <p:nvPr/>
          </p:nvGrpSpPr>
          <p:grpSpPr>
            <a:xfrm rot="2003265">
              <a:off x="660509" y="1887873"/>
              <a:ext cx="2418901" cy="1106036"/>
              <a:chOff x="0" y="0"/>
              <a:chExt cx="867075" cy="396468"/>
            </a:xfrm>
          </p:grpSpPr>
          <p:sp>
            <p:nvSpPr>
              <p:cNvPr id="24" name="Freeform 24"/>
              <p:cNvSpPr>
                <a:spLocks noGrp="1" noRot="1" noMove="1" noResize="1" noEditPoints="1" noAdjustHandles="1" noChangeArrowheads="1" noChangeShapeType="1"/>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endParaRPr lang="en-GB" sz="1200">
                  <a:solidFill>
                    <a:prstClr val="black"/>
                  </a:solidFill>
                  <a:latin typeface="Calibri"/>
                </a:endParaRPr>
              </a:p>
            </p:txBody>
          </p:sp>
          <p:sp>
            <p:nvSpPr>
              <p:cNvPr id="25" name="TextBox 25"/>
              <p:cNvSpPr txBox="1">
                <a:spLocks noGrp="1" noRot="1" noMove="1" noResize="1" noEditPoints="1" noAdjustHandles="1" noChangeArrowheads="1" noChangeShapeType="1"/>
              </p:cNvSpPr>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26" name="Group 26"/>
            <p:cNvGrpSpPr>
              <a:grpSpLocks noGrp="1" noUngrp="1" noRot="1" noMove="1" noResize="1"/>
            </p:cNvGrpSpPr>
            <p:nvPr/>
          </p:nvGrpSpPr>
          <p:grpSpPr>
            <a:xfrm rot="-1967111">
              <a:off x="11933" y="908084"/>
              <a:ext cx="3685960" cy="1128394"/>
              <a:chOff x="0" y="0"/>
              <a:chExt cx="1229112" cy="376272"/>
            </a:xfrm>
          </p:grpSpPr>
          <p:sp>
            <p:nvSpPr>
              <p:cNvPr id="27" name="Freeform 27"/>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28" name="TextBox 28"/>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AFC"/>
        </a:solidFill>
        <a:effectLst/>
      </p:bgPr>
    </p:bg>
    <p:spTree>
      <p:nvGrpSpPr>
        <p:cNvPr id="1" name=""/>
        <p:cNvGrpSpPr/>
        <p:nvPr/>
      </p:nvGrpSpPr>
      <p:grpSpPr>
        <a:xfrm>
          <a:off x="0" y="0"/>
          <a:ext cx="0" cy="0"/>
          <a:chOff x="0" y="0"/>
          <a:chExt cx="0" cy="0"/>
        </a:xfrm>
      </p:grpSpPr>
      <p:grpSp>
        <p:nvGrpSpPr>
          <p:cNvPr id="2" name="Group 2"/>
          <p:cNvGrpSpPr/>
          <p:nvPr/>
        </p:nvGrpSpPr>
        <p:grpSpPr>
          <a:xfrm>
            <a:off x="8258125" y="3429000"/>
            <a:ext cx="3704167" cy="2743200"/>
            <a:chOff x="0" y="0"/>
            <a:chExt cx="1463374" cy="1083733"/>
          </a:xfrm>
        </p:grpSpPr>
        <p:sp>
          <p:nvSpPr>
            <p:cNvPr id="3" name="Freeform 3"/>
            <p:cNvSpPr/>
            <p:nvPr/>
          </p:nvSpPr>
          <p:spPr>
            <a:xfrm>
              <a:off x="0" y="0"/>
              <a:ext cx="1463375" cy="1083733"/>
            </a:xfrm>
            <a:custGeom>
              <a:avLst/>
              <a:gdLst/>
              <a:ahLst/>
              <a:cxnLst/>
              <a:rect l="l" t="t" r="r" b="b"/>
              <a:pathLst>
                <a:path w="1463375" h="1083733">
                  <a:moveTo>
                    <a:pt x="0" y="0"/>
                  </a:moveTo>
                  <a:lnTo>
                    <a:pt x="1463375" y="0"/>
                  </a:lnTo>
                  <a:lnTo>
                    <a:pt x="1463375" y="1083733"/>
                  </a:lnTo>
                  <a:lnTo>
                    <a:pt x="0" y="1083733"/>
                  </a:lnTo>
                  <a:close/>
                </a:path>
              </a:pathLst>
            </a:custGeom>
            <a:solidFill>
              <a:srgbClr val="0FAAAF"/>
            </a:solidFill>
          </p:spPr>
          <p:txBody>
            <a:bodyPr/>
            <a:lstStyle/>
            <a:p>
              <a:pPr defTabSz="609630"/>
              <a:endParaRPr lang="en-GB" sz="1200">
                <a:solidFill>
                  <a:prstClr val="black"/>
                </a:solidFill>
                <a:latin typeface="Calibri"/>
              </a:endParaRPr>
            </a:p>
          </p:txBody>
        </p:sp>
        <p:sp>
          <p:nvSpPr>
            <p:cNvPr id="4" name="TextBox 4"/>
            <p:cNvSpPr txBox="1"/>
            <p:nvPr/>
          </p:nvSpPr>
          <p:spPr>
            <a:xfrm>
              <a:off x="0" y="0"/>
              <a:ext cx="1463374" cy="1083733"/>
            </a:xfrm>
            <a:prstGeom prst="rect">
              <a:avLst/>
            </a:prstGeom>
          </p:spPr>
          <p:txBody>
            <a:bodyPr lIns="33867" tIns="33867" rIns="33867" bIns="33867" rtlCol="0" anchor="ctr"/>
            <a:lstStyle/>
            <a:p>
              <a:pPr algn="ctr" defTabSz="609630">
                <a:lnSpc>
                  <a:spcPts val="1440"/>
                </a:lnSpc>
              </a:pPr>
              <a:endParaRPr sz="1200">
                <a:solidFill>
                  <a:prstClr val="black"/>
                </a:solidFill>
                <a:latin typeface="Calibri"/>
              </a:endParaRPr>
            </a:p>
          </p:txBody>
        </p:sp>
      </p:grpSp>
      <p:grpSp>
        <p:nvGrpSpPr>
          <p:cNvPr id="5" name="Group 5"/>
          <p:cNvGrpSpPr/>
          <p:nvPr/>
        </p:nvGrpSpPr>
        <p:grpSpPr>
          <a:xfrm>
            <a:off x="4243917" y="3429000"/>
            <a:ext cx="3704167" cy="2743200"/>
            <a:chOff x="0" y="0"/>
            <a:chExt cx="1463374" cy="1083733"/>
          </a:xfrm>
        </p:grpSpPr>
        <p:sp>
          <p:nvSpPr>
            <p:cNvPr id="6" name="Freeform 6"/>
            <p:cNvSpPr/>
            <p:nvPr/>
          </p:nvSpPr>
          <p:spPr>
            <a:xfrm>
              <a:off x="0" y="0"/>
              <a:ext cx="1463375" cy="1083733"/>
            </a:xfrm>
            <a:custGeom>
              <a:avLst/>
              <a:gdLst/>
              <a:ahLst/>
              <a:cxnLst/>
              <a:rect l="l" t="t" r="r" b="b"/>
              <a:pathLst>
                <a:path w="1463375" h="1083733">
                  <a:moveTo>
                    <a:pt x="0" y="0"/>
                  </a:moveTo>
                  <a:lnTo>
                    <a:pt x="1463375" y="0"/>
                  </a:lnTo>
                  <a:lnTo>
                    <a:pt x="1463375" y="1083733"/>
                  </a:lnTo>
                  <a:lnTo>
                    <a:pt x="0" y="1083733"/>
                  </a:lnTo>
                  <a:close/>
                </a:path>
              </a:pathLst>
            </a:custGeom>
            <a:solidFill>
              <a:srgbClr val="31B5B9"/>
            </a:solidFill>
          </p:spPr>
          <p:txBody>
            <a:bodyPr/>
            <a:lstStyle/>
            <a:p>
              <a:pPr defTabSz="609630"/>
              <a:endParaRPr lang="en-GB" sz="1200" dirty="0">
                <a:solidFill>
                  <a:prstClr val="black"/>
                </a:solidFill>
                <a:latin typeface="Calibri"/>
              </a:endParaRPr>
            </a:p>
          </p:txBody>
        </p:sp>
        <p:sp>
          <p:nvSpPr>
            <p:cNvPr id="7" name="TextBox 7"/>
            <p:cNvSpPr txBox="1"/>
            <p:nvPr/>
          </p:nvSpPr>
          <p:spPr>
            <a:xfrm>
              <a:off x="0" y="0"/>
              <a:ext cx="1463374" cy="1083733"/>
            </a:xfrm>
            <a:prstGeom prst="rect">
              <a:avLst/>
            </a:prstGeom>
          </p:spPr>
          <p:txBody>
            <a:bodyPr lIns="33867" tIns="33867" rIns="33867" bIns="33867" rtlCol="0" anchor="ctr"/>
            <a:lstStyle/>
            <a:p>
              <a:pPr algn="ctr" defTabSz="609630">
                <a:lnSpc>
                  <a:spcPts val="1440"/>
                </a:lnSpc>
              </a:pPr>
              <a:endParaRPr sz="1200">
                <a:solidFill>
                  <a:prstClr val="black"/>
                </a:solidFill>
                <a:latin typeface="Calibri"/>
              </a:endParaRPr>
            </a:p>
          </p:txBody>
        </p:sp>
      </p:grpSp>
      <p:grpSp>
        <p:nvGrpSpPr>
          <p:cNvPr id="8" name="Group 8"/>
          <p:cNvGrpSpPr>
            <a:grpSpLocks noGrp="1" noUngrp="1" noRot="1" noMove="1" noResize="1"/>
          </p:cNvGrpSpPr>
          <p:nvPr/>
        </p:nvGrpSpPr>
        <p:grpSpPr>
          <a:xfrm rot="-2700000">
            <a:off x="-420200" y="3883132"/>
            <a:ext cx="1965543" cy="4713973"/>
            <a:chOff x="0" y="0"/>
            <a:chExt cx="3931085" cy="9427946"/>
          </a:xfrm>
        </p:grpSpPr>
        <p:grpSp>
          <p:nvGrpSpPr>
            <p:cNvPr id="9" name="Group 9"/>
            <p:cNvGrpSpPr>
              <a:grpSpLocks noGrp="1" noUngrp="1" noRot="1" noMove="1" noResize="1"/>
            </p:cNvGrpSpPr>
            <p:nvPr/>
          </p:nvGrpSpPr>
          <p:grpSpPr>
            <a:xfrm rot="-1967111">
              <a:off x="63228" y="5050550"/>
              <a:ext cx="3855375" cy="1180257"/>
              <a:chOff x="0" y="0"/>
              <a:chExt cx="1229112" cy="376272"/>
            </a:xfrm>
          </p:grpSpPr>
          <p:sp>
            <p:nvSpPr>
              <p:cNvPr id="10" name="Freeform 10"/>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11" name="TextBox 11"/>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2" name="Group 12"/>
            <p:cNvGrpSpPr>
              <a:grpSpLocks noGrp="1" noUngrp="1" noRot="1" noMove="1" noResize="1"/>
            </p:cNvGrpSpPr>
            <p:nvPr/>
          </p:nvGrpSpPr>
          <p:grpSpPr>
            <a:xfrm rot="-1967111">
              <a:off x="63228" y="7297867"/>
              <a:ext cx="3855375" cy="1180257"/>
              <a:chOff x="0" y="0"/>
              <a:chExt cx="1229112" cy="376272"/>
            </a:xfrm>
          </p:grpSpPr>
          <p:sp>
            <p:nvSpPr>
              <p:cNvPr id="13" name="Freeform 13"/>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14" name="TextBox 14"/>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5" name="Group 15"/>
            <p:cNvGrpSpPr>
              <a:grpSpLocks noGrp="1" noUngrp="1" noRot="1" noMove="1" noResize="1"/>
            </p:cNvGrpSpPr>
            <p:nvPr/>
          </p:nvGrpSpPr>
          <p:grpSpPr>
            <a:xfrm rot="-2344164">
              <a:off x="1616649" y="6092808"/>
              <a:ext cx="1642846" cy="1912142"/>
              <a:chOff x="0" y="0"/>
              <a:chExt cx="523747" cy="609600"/>
            </a:xfrm>
          </p:grpSpPr>
          <p:sp>
            <p:nvSpPr>
              <p:cNvPr id="16" name="Freeform 16"/>
              <p:cNvSpPr>
                <a:spLocks noGrp="1" noRot="1" noMove="1" noResize="1" noEditPoints="1" noAdjustHandles="1" noChangeArrowheads="1" noChangeShapeType="1"/>
              </p:cNvSpPr>
              <p:nvPr/>
            </p:nvSpPr>
            <p:spPr>
              <a:xfrm>
                <a:off x="0" y="0"/>
                <a:ext cx="523747" cy="609600"/>
              </a:xfrm>
              <a:custGeom>
                <a:avLst/>
                <a:gdLst/>
                <a:ahLst/>
                <a:cxnLst/>
                <a:rect l="l" t="t" r="r" b="b"/>
                <a:pathLst>
                  <a:path w="523747" h="609600">
                    <a:moveTo>
                      <a:pt x="320547" y="0"/>
                    </a:moveTo>
                    <a:lnTo>
                      <a:pt x="0" y="0"/>
                    </a:lnTo>
                    <a:lnTo>
                      <a:pt x="203200" y="609600"/>
                    </a:lnTo>
                    <a:lnTo>
                      <a:pt x="523747" y="609600"/>
                    </a:lnTo>
                    <a:lnTo>
                      <a:pt x="320547" y="0"/>
                    </a:lnTo>
                    <a:close/>
                  </a:path>
                </a:pathLst>
              </a:custGeom>
              <a:solidFill>
                <a:srgbClr val="F0C24B"/>
              </a:solidFill>
            </p:spPr>
            <p:txBody>
              <a:bodyPr/>
              <a:lstStyle/>
              <a:p>
                <a:pPr defTabSz="609630"/>
                <a:endParaRPr lang="en-GB" sz="1200">
                  <a:solidFill>
                    <a:prstClr val="black"/>
                  </a:solidFill>
                  <a:latin typeface="Calibri"/>
                </a:endParaRPr>
              </a:p>
            </p:txBody>
          </p:sp>
          <p:sp>
            <p:nvSpPr>
              <p:cNvPr id="17" name="TextBox 17"/>
              <p:cNvSpPr txBox="1">
                <a:spLocks noGrp="1" noRot="1" noMove="1" noResize="1" noEditPoints="1" noAdjustHandles="1" noChangeArrowheads="1" noChangeShapeType="1"/>
              </p:cNvSpPr>
              <p:nvPr/>
            </p:nvSpPr>
            <p:spPr>
              <a:xfrm>
                <a:off x="101600" y="0"/>
                <a:ext cx="320547" cy="609600"/>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8" name="Group 18"/>
            <p:cNvGrpSpPr>
              <a:grpSpLocks noGrp="1" noUngrp="1" noRot="1" noMove="1" noResize="1"/>
            </p:cNvGrpSpPr>
            <p:nvPr/>
          </p:nvGrpSpPr>
          <p:grpSpPr>
            <a:xfrm rot="2003265">
              <a:off x="761008" y="4062801"/>
              <a:ext cx="2530079" cy="1156872"/>
              <a:chOff x="0" y="0"/>
              <a:chExt cx="867075" cy="396468"/>
            </a:xfrm>
          </p:grpSpPr>
          <p:sp>
            <p:nvSpPr>
              <p:cNvPr id="19" name="Freeform 19"/>
              <p:cNvSpPr>
                <a:spLocks noGrp="1" noRot="1" noMove="1" noResize="1" noEditPoints="1" noAdjustHandles="1" noChangeArrowheads="1" noChangeShapeType="1"/>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endParaRPr lang="en-GB" sz="1200">
                  <a:solidFill>
                    <a:prstClr val="black"/>
                  </a:solidFill>
                  <a:latin typeface="Calibri"/>
                </a:endParaRPr>
              </a:p>
            </p:txBody>
          </p:sp>
          <p:sp>
            <p:nvSpPr>
              <p:cNvPr id="20" name="TextBox 20"/>
              <p:cNvSpPr txBox="1">
                <a:spLocks noGrp="1" noRot="1" noMove="1" noResize="1" noEditPoints="1" noAdjustHandles="1" noChangeArrowheads="1" noChangeShapeType="1"/>
              </p:cNvSpPr>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21" name="Group 21"/>
            <p:cNvGrpSpPr>
              <a:grpSpLocks noGrp="1" noUngrp="1" noRot="1" noMove="1" noResize="1"/>
            </p:cNvGrpSpPr>
            <p:nvPr/>
          </p:nvGrpSpPr>
          <p:grpSpPr>
            <a:xfrm rot="-1967111">
              <a:off x="12481" y="2986131"/>
              <a:ext cx="3855375" cy="1180257"/>
              <a:chOff x="0" y="0"/>
              <a:chExt cx="1229112" cy="376272"/>
            </a:xfrm>
          </p:grpSpPr>
          <p:sp>
            <p:nvSpPr>
              <p:cNvPr id="22" name="Freeform 22"/>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23" name="TextBox 23"/>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24" name="Group 24"/>
            <p:cNvGrpSpPr>
              <a:grpSpLocks noGrp="1" noUngrp="1" noRot="1" noMove="1" noResize="1"/>
            </p:cNvGrpSpPr>
            <p:nvPr/>
          </p:nvGrpSpPr>
          <p:grpSpPr>
            <a:xfrm rot="2003265">
              <a:off x="690867" y="1974644"/>
              <a:ext cx="2530079" cy="1156872"/>
              <a:chOff x="0" y="0"/>
              <a:chExt cx="867075" cy="396468"/>
            </a:xfrm>
          </p:grpSpPr>
          <p:sp>
            <p:nvSpPr>
              <p:cNvPr id="25" name="Freeform 25"/>
              <p:cNvSpPr>
                <a:spLocks noGrp="1" noRot="1" noMove="1" noResize="1" noEditPoints="1" noAdjustHandles="1" noChangeArrowheads="1" noChangeShapeType="1"/>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endParaRPr lang="en-GB" sz="1200">
                  <a:solidFill>
                    <a:prstClr val="black"/>
                  </a:solidFill>
                  <a:latin typeface="Calibri"/>
                </a:endParaRPr>
              </a:p>
            </p:txBody>
          </p:sp>
          <p:sp>
            <p:nvSpPr>
              <p:cNvPr id="26" name="TextBox 26"/>
              <p:cNvSpPr txBox="1">
                <a:spLocks noGrp="1" noRot="1" noMove="1" noResize="1" noEditPoints="1" noAdjustHandles="1" noChangeArrowheads="1" noChangeShapeType="1"/>
              </p:cNvSpPr>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27" name="Group 27"/>
            <p:cNvGrpSpPr>
              <a:grpSpLocks noGrp="1" noUngrp="1" noRot="1" noMove="1" noResize="1"/>
            </p:cNvGrpSpPr>
            <p:nvPr/>
          </p:nvGrpSpPr>
          <p:grpSpPr>
            <a:xfrm rot="-1967111">
              <a:off x="12481" y="949822"/>
              <a:ext cx="3855375" cy="1180257"/>
              <a:chOff x="0" y="0"/>
              <a:chExt cx="1229112" cy="376272"/>
            </a:xfrm>
          </p:grpSpPr>
          <p:sp>
            <p:nvSpPr>
              <p:cNvPr id="28" name="Freeform 28"/>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29" name="TextBox 29"/>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grpSp>
        <p:nvGrpSpPr>
          <p:cNvPr id="30" name="Group 30"/>
          <p:cNvGrpSpPr/>
          <p:nvPr/>
        </p:nvGrpSpPr>
        <p:grpSpPr>
          <a:xfrm>
            <a:off x="317500" y="3429000"/>
            <a:ext cx="3704167" cy="2743200"/>
            <a:chOff x="0" y="0"/>
            <a:chExt cx="1463374" cy="1083733"/>
          </a:xfrm>
        </p:grpSpPr>
        <p:sp>
          <p:nvSpPr>
            <p:cNvPr id="31" name="Freeform 31"/>
            <p:cNvSpPr/>
            <p:nvPr/>
          </p:nvSpPr>
          <p:spPr>
            <a:xfrm>
              <a:off x="0" y="0"/>
              <a:ext cx="1463375" cy="1083733"/>
            </a:xfrm>
            <a:custGeom>
              <a:avLst/>
              <a:gdLst/>
              <a:ahLst/>
              <a:cxnLst/>
              <a:rect l="l" t="t" r="r" b="b"/>
              <a:pathLst>
                <a:path w="1463375" h="1083733">
                  <a:moveTo>
                    <a:pt x="0" y="0"/>
                  </a:moveTo>
                  <a:lnTo>
                    <a:pt x="1463375" y="0"/>
                  </a:lnTo>
                  <a:lnTo>
                    <a:pt x="1463375" y="1083733"/>
                  </a:lnTo>
                  <a:lnTo>
                    <a:pt x="0" y="1083733"/>
                  </a:lnTo>
                  <a:close/>
                </a:path>
              </a:pathLst>
            </a:custGeom>
            <a:solidFill>
              <a:srgbClr val="8CD2D4"/>
            </a:solidFill>
          </p:spPr>
          <p:txBody>
            <a:bodyPr/>
            <a:lstStyle/>
            <a:p>
              <a:pPr defTabSz="609630"/>
              <a:endParaRPr lang="en-GB" sz="1200">
                <a:solidFill>
                  <a:prstClr val="black"/>
                </a:solidFill>
                <a:latin typeface="Calibri"/>
              </a:endParaRPr>
            </a:p>
          </p:txBody>
        </p:sp>
        <p:sp>
          <p:nvSpPr>
            <p:cNvPr id="32" name="TextBox 32"/>
            <p:cNvSpPr txBox="1"/>
            <p:nvPr/>
          </p:nvSpPr>
          <p:spPr>
            <a:xfrm>
              <a:off x="0" y="0"/>
              <a:ext cx="1463374" cy="1083733"/>
            </a:xfrm>
            <a:prstGeom prst="rect">
              <a:avLst/>
            </a:prstGeom>
          </p:spPr>
          <p:txBody>
            <a:bodyPr lIns="33867" tIns="33867" rIns="33867" bIns="33867" rtlCol="0" anchor="ctr"/>
            <a:lstStyle/>
            <a:p>
              <a:pPr algn="ctr" defTabSz="609630">
                <a:lnSpc>
                  <a:spcPts val="1440"/>
                </a:lnSpc>
              </a:pPr>
              <a:endParaRPr sz="1200">
                <a:solidFill>
                  <a:prstClr val="black"/>
                </a:solidFill>
                <a:latin typeface="Calibri"/>
              </a:endParaRPr>
            </a:p>
          </p:txBody>
        </p:sp>
      </p:grpSp>
      <p:grpSp>
        <p:nvGrpSpPr>
          <p:cNvPr id="33" name="Group 33"/>
          <p:cNvGrpSpPr/>
          <p:nvPr/>
        </p:nvGrpSpPr>
        <p:grpSpPr>
          <a:xfrm>
            <a:off x="7314045" y="1001133"/>
            <a:ext cx="1799499" cy="750489"/>
            <a:chOff x="0" y="0"/>
            <a:chExt cx="1339679" cy="296489"/>
          </a:xfrm>
        </p:grpSpPr>
        <p:sp>
          <p:nvSpPr>
            <p:cNvPr id="34" name="Freeform 34"/>
            <p:cNvSpPr/>
            <p:nvPr/>
          </p:nvSpPr>
          <p:spPr>
            <a:xfrm>
              <a:off x="0" y="0"/>
              <a:ext cx="1339679" cy="296489"/>
            </a:xfrm>
            <a:custGeom>
              <a:avLst/>
              <a:gdLst/>
              <a:ahLst/>
              <a:cxnLst/>
              <a:rect l="l" t="t" r="r" b="b"/>
              <a:pathLst>
                <a:path w="1339679" h="296489">
                  <a:moveTo>
                    <a:pt x="0" y="0"/>
                  </a:moveTo>
                  <a:lnTo>
                    <a:pt x="1339679" y="0"/>
                  </a:lnTo>
                  <a:lnTo>
                    <a:pt x="1339679" y="296489"/>
                  </a:lnTo>
                  <a:lnTo>
                    <a:pt x="0" y="296489"/>
                  </a:lnTo>
                  <a:close/>
                </a:path>
              </a:pathLst>
            </a:custGeom>
            <a:solidFill>
              <a:srgbClr val="910F4B"/>
            </a:solidFill>
          </p:spPr>
          <p:txBody>
            <a:bodyPr/>
            <a:lstStyle/>
            <a:p>
              <a:pPr defTabSz="609630"/>
              <a:endParaRPr lang="en-GB" sz="1200" dirty="0">
                <a:solidFill>
                  <a:prstClr val="white"/>
                </a:solidFill>
                <a:latin typeface="Calibri"/>
              </a:endParaRPr>
            </a:p>
          </p:txBody>
        </p:sp>
        <p:sp>
          <p:nvSpPr>
            <p:cNvPr id="35" name="TextBox 35"/>
            <p:cNvSpPr txBox="1"/>
            <p:nvPr/>
          </p:nvSpPr>
          <p:spPr>
            <a:xfrm>
              <a:off x="0" y="0"/>
              <a:ext cx="1339679" cy="296489"/>
            </a:xfrm>
            <a:prstGeom prst="rect">
              <a:avLst/>
            </a:prstGeom>
          </p:spPr>
          <p:txBody>
            <a:bodyPr lIns="33867" tIns="33867" rIns="33867" bIns="33867" rtlCol="0" anchor="ctr"/>
            <a:lstStyle/>
            <a:p>
              <a:pPr algn="ctr" defTabSz="609630">
                <a:lnSpc>
                  <a:spcPts val="1440"/>
                </a:lnSpc>
              </a:pPr>
              <a:endParaRPr sz="1200">
                <a:solidFill>
                  <a:prstClr val="white"/>
                </a:solidFill>
                <a:latin typeface="Calibri"/>
              </a:endParaRPr>
            </a:p>
          </p:txBody>
        </p:sp>
      </p:grpSp>
      <p:grpSp>
        <p:nvGrpSpPr>
          <p:cNvPr id="36" name="Group 36"/>
          <p:cNvGrpSpPr>
            <a:grpSpLocks noGrp="1" noUngrp="1" noRot="1" noMove="1" noResize="1"/>
          </p:cNvGrpSpPr>
          <p:nvPr/>
        </p:nvGrpSpPr>
        <p:grpSpPr>
          <a:xfrm rot="-2700000">
            <a:off x="10979520" y="-1344118"/>
            <a:ext cx="1965543" cy="4713973"/>
            <a:chOff x="0" y="0"/>
            <a:chExt cx="3931085" cy="9427946"/>
          </a:xfrm>
        </p:grpSpPr>
        <p:grpSp>
          <p:nvGrpSpPr>
            <p:cNvPr id="37" name="Group 37"/>
            <p:cNvGrpSpPr>
              <a:grpSpLocks noGrp="1" noUngrp="1" noRot="1" noMove="1" noResize="1"/>
            </p:cNvGrpSpPr>
            <p:nvPr/>
          </p:nvGrpSpPr>
          <p:grpSpPr>
            <a:xfrm rot="-1967111">
              <a:off x="63228" y="5050550"/>
              <a:ext cx="3855375" cy="1180257"/>
              <a:chOff x="0" y="0"/>
              <a:chExt cx="1229112" cy="376272"/>
            </a:xfrm>
          </p:grpSpPr>
          <p:sp>
            <p:nvSpPr>
              <p:cNvPr id="38" name="Freeform 38"/>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39" name="TextBox 39"/>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40" name="Group 40"/>
            <p:cNvGrpSpPr>
              <a:grpSpLocks noGrp="1" noUngrp="1" noRot="1" noMove="1" noResize="1"/>
            </p:cNvGrpSpPr>
            <p:nvPr/>
          </p:nvGrpSpPr>
          <p:grpSpPr>
            <a:xfrm rot="-1967111">
              <a:off x="63228" y="7297867"/>
              <a:ext cx="3855375" cy="1180257"/>
              <a:chOff x="0" y="0"/>
              <a:chExt cx="1229112" cy="376272"/>
            </a:xfrm>
          </p:grpSpPr>
          <p:sp>
            <p:nvSpPr>
              <p:cNvPr id="41" name="Freeform 41"/>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42" name="TextBox 42"/>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43" name="Group 43"/>
            <p:cNvGrpSpPr>
              <a:grpSpLocks noGrp="1" noUngrp="1" noRot="1" noMove="1" noResize="1"/>
            </p:cNvGrpSpPr>
            <p:nvPr/>
          </p:nvGrpSpPr>
          <p:grpSpPr>
            <a:xfrm rot="-2344164">
              <a:off x="1616649" y="6092808"/>
              <a:ext cx="1642846" cy="1912142"/>
              <a:chOff x="0" y="0"/>
              <a:chExt cx="523747" cy="609600"/>
            </a:xfrm>
          </p:grpSpPr>
          <p:sp>
            <p:nvSpPr>
              <p:cNvPr id="44" name="Freeform 44"/>
              <p:cNvSpPr>
                <a:spLocks noGrp="1" noRot="1" noMove="1" noResize="1" noEditPoints="1" noAdjustHandles="1" noChangeArrowheads="1" noChangeShapeType="1"/>
              </p:cNvSpPr>
              <p:nvPr/>
            </p:nvSpPr>
            <p:spPr>
              <a:xfrm>
                <a:off x="0" y="0"/>
                <a:ext cx="523747" cy="609600"/>
              </a:xfrm>
              <a:custGeom>
                <a:avLst/>
                <a:gdLst/>
                <a:ahLst/>
                <a:cxnLst/>
                <a:rect l="l" t="t" r="r" b="b"/>
                <a:pathLst>
                  <a:path w="523747" h="609600">
                    <a:moveTo>
                      <a:pt x="320547" y="0"/>
                    </a:moveTo>
                    <a:lnTo>
                      <a:pt x="0" y="0"/>
                    </a:lnTo>
                    <a:lnTo>
                      <a:pt x="203200" y="609600"/>
                    </a:lnTo>
                    <a:lnTo>
                      <a:pt x="523747" y="609600"/>
                    </a:lnTo>
                    <a:lnTo>
                      <a:pt x="320547" y="0"/>
                    </a:lnTo>
                    <a:close/>
                  </a:path>
                </a:pathLst>
              </a:custGeom>
              <a:solidFill>
                <a:srgbClr val="F0C24B"/>
              </a:solidFill>
            </p:spPr>
            <p:txBody>
              <a:bodyPr/>
              <a:lstStyle/>
              <a:p>
                <a:pPr defTabSz="609630"/>
                <a:endParaRPr lang="en-GB" sz="1200">
                  <a:solidFill>
                    <a:prstClr val="black"/>
                  </a:solidFill>
                  <a:latin typeface="Calibri"/>
                </a:endParaRPr>
              </a:p>
            </p:txBody>
          </p:sp>
          <p:sp>
            <p:nvSpPr>
              <p:cNvPr id="45" name="TextBox 45"/>
              <p:cNvSpPr txBox="1">
                <a:spLocks noGrp="1" noRot="1" noMove="1" noResize="1" noEditPoints="1" noAdjustHandles="1" noChangeArrowheads="1" noChangeShapeType="1"/>
              </p:cNvSpPr>
              <p:nvPr/>
            </p:nvSpPr>
            <p:spPr>
              <a:xfrm>
                <a:off x="101600" y="0"/>
                <a:ext cx="320547" cy="609600"/>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46" name="Group 46"/>
            <p:cNvGrpSpPr>
              <a:grpSpLocks noGrp="1" noUngrp="1" noRot="1" noMove="1" noResize="1"/>
            </p:cNvGrpSpPr>
            <p:nvPr/>
          </p:nvGrpSpPr>
          <p:grpSpPr>
            <a:xfrm rot="2003265">
              <a:off x="761008" y="4062801"/>
              <a:ext cx="2530079" cy="1156872"/>
              <a:chOff x="0" y="0"/>
              <a:chExt cx="867075" cy="396468"/>
            </a:xfrm>
          </p:grpSpPr>
          <p:sp>
            <p:nvSpPr>
              <p:cNvPr id="47" name="Freeform 47"/>
              <p:cNvSpPr>
                <a:spLocks noGrp="1" noRot="1" noMove="1" noResize="1" noEditPoints="1" noAdjustHandles="1" noChangeArrowheads="1" noChangeShapeType="1"/>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endParaRPr lang="en-GB" sz="1200">
                  <a:solidFill>
                    <a:prstClr val="black"/>
                  </a:solidFill>
                  <a:latin typeface="Calibri"/>
                </a:endParaRPr>
              </a:p>
            </p:txBody>
          </p:sp>
          <p:sp>
            <p:nvSpPr>
              <p:cNvPr id="48" name="TextBox 48"/>
              <p:cNvSpPr txBox="1">
                <a:spLocks noGrp="1" noRot="1" noMove="1" noResize="1" noEditPoints="1" noAdjustHandles="1" noChangeArrowheads="1" noChangeShapeType="1"/>
              </p:cNvSpPr>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49" name="Group 49"/>
            <p:cNvGrpSpPr>
              <a:grpSpLocks noGrp="1" noUngrp="1" noRot="1" noMove="1" noResize="1"/>
            </p:cNvGrpSpPr>
            <p:nvPr/>
          </p:nvGrpSpPr>
          <p:grpSpPr>
            <a:xfrm rot="-1967111">
              <a:off x="12481" y="2986131"/>
              <a:ext cx="3855375" cy="1180257"/>
              <a:chOff x="0" y="0"/>
              <a:chExt cx="1229112" cy="376272"/>
            </a:xfrm>
          </p:grpSpPr>
          <p:sp>
            <p:nvSpPr>
              <p:cNvPr id="50" name="Freeform 50"/>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51" name="TextBox 51"/>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52" name="Group 52"/>
            <p:cNvGrpSpPr>
              <a:grpSpLocks noGrp="1" noUngrp="1" noRot="1" noMove="1" noResize="1"/>
            </p:cNvGrpSpPr>
            <p:nvPr/>
          </p:nvGrpSpPr>
          <p:grpSpPr>
            <a:xfrm rot="2003265">
              <a:off x="690867" y="1974644"/>
              <a:ext cx="2530079" cy="1156872"/>
              <a:chOff x="0" y="0"/>
              <a:chExt cx="867075" cy="396468"/>
            </a:xfrm>
          </p:grpSpPr>
          <p:sp>
            <p:nvSpPr>
              <p:cNvPr id="53" name="Freeform 53"/>
              <p:cNvSpPr>
                <a:spLocks noGrp="1" noRot="1" noMove="1" noResize="1" noEditPoints="1" noAdjustHandles="1" noChangeArrowheads="1" noChangeShapeType="1"/>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endParaRPr lang="en-GB" sz="1200">
                  <a:solidFill>
                    <a:prstClr val="black"/>
                  </a:solidFill>
                  <a:latin typeface="Calibri"/>
                </a:endParaRPr>
              </a:p>
            </p:txBody>
          </p:sp>
          <p:sp>
            <p:nvSpPr>
              <p:cNvPr id="54" name="TextBox 54"/>
              <p:cNvSpPr txBox="1">
                <a:spLocks noGrp="1" noRot="1" noMove="1" noResize="1" noEditPoints="1" noAdjustHandles="1" noChangeArrowheads="1" noChangeShapeType="1"/>
              </p:cNvSpPr>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55" name="Group 55"/>
            <p:cNvGrpSpPr>
              <a:grpSpLocks noGrp="1" noUngrp="1" noRot="1" noMove="1" noResize="1"/>
            </p:cNvGrpSpPr>
            <p:nvPr/>
          </p:nvGrpSpPr>
          <p:grpSpPr>
            <a:xfrm rot="-1967111">
              <a:off x="12481" y="949822"/>
              <a:ext cx="3855375" cy="1180257"/>
              <a:chOff x="0" y="0"/>
              <a:chExt cx="1229112" cy="376272"/>
            </a:xfrm>
          </p:grpSpPr>
          <p:sp>
            <p:nvSpPr>
              <p:cNvPr id="56" name="Freeform 56"/>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57" name="TextBox 57"/>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sp>
        <p:nvSpPr>
          <p:cNvPr id="58" name="Freeform 58"/>
          <p:cNvSpPr>
            <a:spLocks noGrp="1" noRot="1" noMove="1" noResize="1" noEditPoints="1" noAdjustHandles="1" noChangeArrowheads="1" noChangeShapeType="1"/>
          </p:cNvSpPr>
          <p:nvPr/>
        </p:nvSpPr>
        <p:spPr>
          <a:xfrm>
            <a:off x="8615027" y="207620"/>
            <a:ext cx="3347264" cy="956361"/>
          </a:xfrm>
          <a:custGeom>
            <a:avLst/>
            <a:gdLst/>
            <a:ahLst/>
            <a:cxnLst/>
            <a:rect l="l" t="t" r="r" b="b"/>
            <a:pathLst>
              <a:path w="5020896" h="1434542">
                <a:moveTo>
                  <a:pt x="0" y="0"/>
                </a:moveTo>
                <a:lnTo>
                  <a:pt x="5020896" y="0"/>
                </a:lnTo>
                <a:lnTo>
                  <a:pt x="5020896" y="1434542"/>
                </a:lnTo>
                <a:lnTo>
                  <a:pt x="0" y="1434542"/>
                </a:lnTo>
                <a:lnTo>
                  <a:pt x="0" y="0"/>
                </a:lnTo>
                <a:close/>
              </a:path>
            </a:pathLst>
          </a:custGeom>
          <a:blipFill>
            <a:blip r:embed="rId2"/>
            <a:stretch>
              <a:fillRect/>
            </a:stretch>
          </a:blipFill>
        </p:spPr>
        <p:txBody>
          <a:bodyPr/>
          <a:lstStyle/>
          <a:p>
            <a:pPr defTabSz="609630"/>
            <a:endParaRPr lang="en-GB" sz="1200">
              <a:solidFill>
                <a:prstClr val="black"/>
              </a:solidFill>
              <a:latin typeface="Calibri"/>
            </a:endParaRPr>
          </a:p>
        </p:txBody>
      </p:sp>
      <p:sp>
        <p:nvSpPr>
          <p:cNvPr id="59" name="TextBox 59"/>
          <p:cNvSpPr txBox="1"/>
          <p:nvPr/>
        </p:nvSpPr>
        <p:spPr>
          <a:xfrm>
            <a:off x="630604" y="3840390"/>
            <a:ext cx="3077959" cy="541110"/>
          </a:xfrm>
          <a:prstGeom prst="rect">
            <a:avLst/>
          </a:prstGeom>
        </p:spPr>
        <p:txBody>
          <a:bodyPr lIns="0" tIns="0" rIns="0" bIns="0" rtlCol="0" anchor="t">
            <a:spAutoFit/>
          </a:bodyPr>
          <a:lstStyle/>
          <a:p>
            <a:pPr defTabSz="609630">
              <a:lnSpc>
                <a:spcPts val="3840"/>
              </a:lnSpc>
              <a:spcBef>
                <a:spcPct val="0"/>
              </a:spcBef>
            </a:pPr>
            <a:r>
              <a:rPr lang="en-US" sz="5334" b="1" dirty="0">
                <a:solidFill>
                  <a:srgbClr val="323C50"/>
                </a:solidFill>
                <a:latin typeface="Tw Cen MT" panose="020B0602020104020603" pitchFamily="34" charset="0"/>
                <a:ea typeface="Futura Heavy"/>
                <a:cs typeface="Futura Heavy"/>
                <a:sym typeface="Futura Heavy"/>
              </a:rPr>
              <a:t>01</a:t>
            </a:r>
            <a:endParaRPr lang="en-US" sz="4266" b="1" dirty="0">
              <a:solidFill>
                <a:srgbClr val="323C50"/>
              </a:solidFill>
              <a:latin typeface="Tw Cen MT" panose="020B0602020104020603" pitchFamily="34" charset="0"/>
              <a:ea typeface="Futura Heavy"/>
              <a:cs typeface="Futura Heavy"/>
              <a:sym typeface="Futura Heavy"/>
            </a:endParaRPr>
          </a:p>
        </p:txBody>
      </p:sp>
      <p:sp>
        <p:nvSpPr>
          <p:cNvPr id="60" name="TextBox 60"/>
          <p:cNvSpPr txBox="1"/>
          <p:nvPr/>
        </p:nvSpPr>
        <p:spPr>
          <a:xfrm>
            <a:off x="4557021" y="3840390"/>
            <a:ext cx="3077959" cy="541110"/>
          </a:xfrm>
          <a:prstGeom prst="rect">
            <a:avLst/>
          </a:prstGeom>
        </p:spPr>
        <p:txBody>
          <a:bodyPr lIns="0" tIns="0" rIns="0" bIns="0" rtlCol="0" anchor="t">
            <a:spAutoFit/>
          </a:bodyPr>
          <a:lstStyle/>
          <a:p>
            <a:pPr defTabSz="609630">
              <a:lnSpc>
                <a:spcPts val="3840"/>
              </a:lnSpc>
              <a:spcBef>
                <a:spcPct val="0"/>
              </a:spcBef>
            </a:pPr>
            <a:r>
              <a:rPr lang="en-US" sz="5334" b="1" dirty="0">
                <a:solidFill>
                  <a:srgbClr val="323C50"/>
                </a:solidFill>
                <a:latin typeface="Tw Cen MT" panose="020B0602020104020603" pitchFamily="34" charset="0"/>
                <a:ea typeface="Futura Heavy"/>
                <a:cs typeface="Futura Heavy"/>
                <a:sym typeface="Futura Heavy"/>
              </a:rPr>
              <a:t>02</a:t>
            </a:r>
            <a:endParaRPr lang="en-US" sz="4266" b="1" dirty="0">
              <a:solidFill>
                <a:srgbClr val="323C50"/>
              </a:solidFill>
              <a:latin typeface="Tw Cen MT" panose="020B0602020104020603" pitchFamily="34" charset="0"/>
              <a:ea typeface="Futura Heavy"/>
              <a:cs typeface="Futura Heavy"/>
              <a:sym typeface="Futura Heavy"/>
            </a:endParaRPr>
          </a:p>
        </p:txBody>
      </p:sp>
      <p:sp>
        <p:nvSpPr>
          <p:cNvPr id="61" name="TextBox 61"/>
          <p:cNvSpPr txBox="1"/>
          <p:nvPr/>
        </p:nvSpPr>
        <p:spPr>
          <a:xfrm>
            <a:off x="8481483" y="3840390"/>
            <a:ext cx="3081867" cy="541110"/>
          </a:xfrm>
          <a:prstGeom prst="rect">
            <a:avLst/>
          </a:prstGeom>
        </p:spPr>
        <p:txBody>
          <a:bodyPr lIns="0" tIns="0" rIns="0" bIns="0" rtlCol="0" anchor="t">
            <a:spAutoFit/>
          </a:bodyPr>
          <a:lstStyle/>
          <a:p>
            <a:pPr defTabSz="609630">
              <a:lnSpc>
                <a:spcPts val="3840"/>
              </a:lnSpc>
              <a:spcBef>
                <a:spcPct val="0"/>
              </a:spcBef>
            </a:pPr>
            <a:r>
              <a:rPr lang="en-US" sz="5334" b="1" dirty="0">
                <a:solidFill>
                  <a:srgbClr val="323C50"/>
                </a:solidFill>
                <a:latin typeface="Tw Cen MT" panose="020B0602020104020603" pitchFamily="34" charset="0"/>
                <a:ea typeface="Futura Heavy"/>
                <a:cs typeface="Futura Heavy"/>
                <a:sym typeface="Futura Heavy"/>
              </a:rPr>
              <a:t>03</a:t>
            </a:r>
            <a:endParaRPr lang="en-US" sz="4266" b="1" dirty="0">
              <a:solidFill>
                <a:srgbClr val="323C50"/>
              </a:solidFill>
              <a:latin typeface="Tw Cen MT" panose="020B0602020104020603" pitchFamily="34" charset="0"/>
              <a:ea typeface="Futura Heavy"/>
              <a:cs typeface="Futura Heavy"/>
              <a:sym typeface="Futura Heavy"/>
            </a:endParaRPr>
          </a:p>
        </p:txBody>
      </p:sp>
      <p:sp>
        <p:nvSpPr>
          <p:cNvPr id="62" name="TextBox 62"/>
          <p:cNvSpPr txBox="1"/>
          <p:nvPr/>
        </p:nvSpPr>
        <p:spPr>
          <a:xfrm>
            <a:off x="632558" y="4737100"/>
            <a:ext cx="3077959" cy="1196866"/>
          </a:xfrm>
          <a:prstGeom prst="rect">
            <a:avLst/>
          </a:prstGeom>
        </p:spPr>
        <p:txBody>
          <a:bodyPr lIns="0" tIns="0" rIns="0" bIns="0" rtlCol="0" anchor="t">
            <a:spAutoFit/>
          </a:bodyPr>
          <a:lstStyle/>
          <a:p>
            <a:pPr defTabSz="609630">
              <a:lnSpc>
                <a:spcPts val="1860"/>
              </a:lnSpc>
            </a:pPr>
            <a:r>
              <a:rPr lang="en-US" sz="1200" dirty="0">
                <a:solidFill>
                  <a:srgbClr val="000000"/>
                </a:solidFill>
                <a:latin typeface="Tw Cen MT" panose="020B0602020104020603" pitchFamily="34" charset="0"/>
                <a:ea typeface="Futura"/>
                <a:cs typeface="Futura"/>
                <a:sym typeface="Futura"/>
                <a:hlinkClick r:id="rId3"/>
              </a:rPr>
              <a:t>https://weareundefeatable.co.uk/resources/</a:t>
            </a:r>
            <a:endParaRPr lang="en-US" sz="1200" dirty="0">
              <a:solidFill>
                <a:srgbClr val="000000"/>
              </a:solidFill>
              <a:latin typeface="Tw Cen MT" panose="020B0602020104020603" pitchFamily="34" charset="0"/>
              <a:ea typeface="Futura"/>
              <a:cs typeface="Futura"/>
              <a:sym typeface="Futura"/>
            </a:endParaRPr>
          </a:p>
          <a:p>
            <a:pPr defTabSz="609630">
              <a:lnSpc>
                <a:spcPts val="1860"/>
              </a:lnSpc>
            </a:pPr>
            <a:endParaRPr lang="en-US" sz="1200" dirty="0">
              <a:solidFill>
                <a:srgbClr val="000000"/>
              </a:solidFill>
              <a:latin typeface="Tw Cen MT" panose="020B0602020104020603" pitchFamily="34" charset="0"/>
              <a:ea typeface="Futura"/>
              <a:cs typeface="Futura"/>
              <a:sym typeface="Futura"/>
            </a:endParaRPr>
          </a:p>
          <a:p>
            <a:pPr defTabSz="609630">
              <a:lnSpc>
                <a:spcPts val="1860"/>
              </a:lnSpc>
            </a:pPr>
            <a:r>
              <a:rPr lang="en-US" sz="1200" dirty="0">
                <a:solidFill>
                  <a:srgbClr val="000000"/>
                </a:solidFill>
                <a:latin typeface="Tw Cen MT" panose="020B0602020104020603" pitchFamily="34" charset="0"/>
                <a:ea typeface="Futura"/>
                <a:cs typeface="Futura"/>
                <a:sym typeface="Futura"/>
              </a:rPr>
              <a:t>We Are Undefeatable App</a:t>
            </a:r>
          </a:p>
          <a:p>
            <a:pPr defTabSz="609630">
              <a:lnSpc>
                <a:spcPts val="1860"/>
              </a:lnSpc>
            </a:pPr>
            <a:endParaRPr lang="en-US" sz="1200" dirty="0">
              <a:solidFill>
                <a:srgbClr val="000000"/>
              </a:solidFill>
              <a:latin typeface="Tw Cen MT" panose="020B0602020104020603" pitchFamily="34" charset="0"/>
              <a:ea typeface="Futura"/>
              <a:cs typeface="Futura"/>
              <a:sym typeface="Futura"/>
            </a:endParaRPr>
          </a:p>
          <a:p>
            <a:pPr defTabSz="609630">
              <a:lnSpc>
                <a:spcPts val="1860"/>
              </a:lnSpc>
            </a:pPr>
            <a:r>
              <a:rPr lang="en-US" sz="1200" dirty="0">
                <a:solidFill>
                  <a:srgbClr val="000000"/>
                </a:solidFill>
                <a:latin typeface="Tw Cen MT" panose="020B0602020104020603" pitchFamily="34" charset="0"/>
                <a:ea typeface="Futura"/>
                <a:cs typeface="Futura"/>
                <a:sym typeface="Futura"/>
              </a:rPr>
              <a:t>5 in 5</a:t>
            </a:r>
          </a:p>
        </p:txBody>
      </p:sp>
      <p:sp>
        <p:nvSpPr>
          <p:cNvPr id="63" name="TextBox 63"/>
          <p:cNvSpPr txBox="1"/>
          <p:nvPr/>
        </p:nvSpPr>
        <p:spPr>
          <a:xfrm>
            <a:off x="4557021" y="4737101"/>
            <a:ext cx="3077959" cy="1196866"/>
          </a:xfrm>
          <a:prstGeom prst="rect">
            <a:avLst/>
          </a:prstGeom>
        </p:spPr>
        <p:txBody>
          <a:bodyPr lIns="0" tIns="0" rIns="0" bIns="0" rtlCol="0" anchor="t">
            <a:spAutoFit/>
          </a:bodyPr>
          <a:lstStyle/>
          <a:p>
            <a:pPr defTabSz="609630">
              <a:lnSpc>
                <a:spcPts val="1860"/>
              </a:lnSpc>
            </a:pPr>
            <a:r>
              <a:rPr lang="en-US" sz="1200" dirty="0">
                <a:solidFill>
                  <a:srgbClr val="000000"/>
                </a:solidFill>
                <a:latin typeface="Tw Cen MT" panose="020B0602020104020603" pitchFamily="34" charset="0"/>
                <a:ea typeface="Futura"/>
                <a:cs typeface="Futura"/>
                <a:sym typeface="Futura"/>
                <a:hlinkClick r:id="rId4"/>
              </a:rPr>
              <a:t>https://weareundefeatable.co.uk/campaign-hub/resources-for-use/</a:t>
            </a:r>
            <a:endParaRPr lang="en-US" sz="1200" dirty="0">
              <a:solidFill>
                <a:srgbClr val="000000"/>
              </a:solidFill>
              <a:latin typeface="Tw Cen MT" panose="020B0602020104020603" pitchFamily="34" charset="0"/>
              <a:ea typeface="Futura"/>
              <a:cs typeface="Futura"/>
              <a:sym typeface="Futura"/>
            </a:endParaRPr>
          </a:p>
          <a:p>
            <a:pPr defTabSz="609630">
              <a:lnSpc>
                <a:spcPts val="1860"/>
              </a:lnSpc>
            </a:pPr>
            <a:endParaRPr lang="en-US" sz="1200" dirty="0">
              <a:solidFill>
                <a:srgbClr val="000000"/>
              </a:solidFill>
              <a:latin typeface="Tw Cen MT" panose="020B0602020104020603" pitchFamily="34" charset="0"/>
              <a:ea typeface="Futura"/>
              <a:cs typeface="Futura"/>
              <a:sym typeface="Futura"/>
            </a:endParaRPr>
          </a:p>
          <a:p>
            <a:pPr defTabSz="609630">
              <a:lnSpc>
                <a:spcPts val="1860"/>
              </a:lnSpc>
            </a:pPr>
            <a:r>
              <a:rPr lang="en-US" sz="1200" dirty="0">
                <a:solidFill>
                  <a:srgbClr val="000000"/>
                </a:solidFill>
                <a:latin typeface="Tw Cen MT" panose="020B0602020104020603" pitchFamily="34" charset="0"/>
                <a:ea typeface="Futura"/>
                <a:cs typeface="Futura"/>
                <a:sym typeface="Futura"/>
              </a:rPr>
              <a:t>Lived Experience insights, Campaign reports and communications packs.</a:t>
            </a:r>
          </a:p>
        </p:txBody>
      </p:sp>
      <p:sp>
        <p:nvSpPr>
          <p:cNvPr id="64" name="TextBox 64"/>
          <p:cNvSpPr txBox="1"/>
          <p:nvPr/>
        </p:nvSpPr>
        <p:spPr>
          <a:xfrm>
            <a:off x="8481483" y="4586637"/>
            <a:ext cx="3081867" cy="1440523"/>
          </a:xfrm>
          <a:prstGeom prst="rect">
            <a:avLst/>
          </a:prstGeom>
        </p:spPr>
        <p:txBody>
          <a:bodyPr lIns="0" tIns="0" rIns="0" bIns="0" rtlCol="0" anchor="t">
            <a:spAutoFit/>
          </a:bodyPr>
          <a:lstStyle/>
          <a:p>
            <a:pPr defTabSz="609630">
              <a:lnSpc>
                <a:spcPts val="1860"/>
              </a:lnSpc>
            </a:pPr>
            <a:r>
              <a:rPr lang="en-US" sz="1200" dirty="0">
                <a:solidFill>
                  <a:srgbClr val="000000"/>
                </a:solidFill>
                <a:latin typeface="Tw Cen MT" panose="020B0602020104020603" pitchFamily="34" charset="0"/>
                <a:ea typeface="Futura"/>
                <a:cs typeface="Futura"/>
                <a:sym typeface="Futura"/>
              </a:rPr>
              <a:t>Lived Experience Dashboard: </a:t>
            </a:r>
          </a:p>
          <a:p>
            <a:pPr defTabSz="609630">
              <a:lnSpc>
                <a:spcPts val="1860"/>
              </a:lnSpc>
            </a:pPr>
            <a:r>
              <a:rPr lang="en-US" sz="1200" dirty="0">
                <a:solidFill>
                  <a:srgbClr val="000000"/>
                </a:solidFill>
                <a:latin typeface="Tw Cen MT" panose="020B0602020104020603" pitchFamily="34" charset="0"/>
                <a:ea typeface="Futura"/>
                <a:cs typeface="Futura"/>
                <a:sym typeface="Futura"/>
                <a:hlinkClick r:id="rId5"/>
              </a:rPr>
              <a:t>https://insight-angels.datatile.eu/view/41898085-02d3-4d9a-849b-91cf98092b3f</a:t>
            </a:r>
            <a:r>
              <a:rPr lang="en-US" sz="1200" dirty="0">
                <a:solidFill>
                  <a:srgbClr val="000000"/>
                </a:solidFill>
                <a:latin typeface="Tw Cen MT" panose="020B0602020104020603" pitchFamily="34" charset="0"/>
                <a:ea typeface="Futura"/>
                <a:cs typeface="Futura"/>
                <a:sym typeface="Futura"/>
              </a:rPr>
              <a:t> </a:t>
            </a:r>
          </a:p>
          <a:p>
            <a:pPr defTabSz="609630">
              <a:lnSpc>
                <a:spcPts val="1860"/>
              </a:lnSpc>
            </a:pPr>
            <a:endParaRPr lang="en-US" sz="1200" dirty="0">
              <a:solidFill>
                <a:srgbClr val="000000"/>
              </a:solidFill>
              <a:latin typeface="Tw Cen MT" panose="020B0602020104020603" pitchFamily="34" charset="0"/>
              <a:ea typeface="Futura"/>
              <a:cs typeface="Futura"/>
              <a:sym typeface="Futura"/>
            </a:endParaRPr>
          </a:p>
          <a:p>
            <a:pPr defTabSz="609630">
              <a:lnSpc>
                <a:spcPts val="1860"/>
              </a:lnSpc>
            </a:pPr>
            <a:r>
              <a:rPr lang="en-US" sz="1200" dirty="0">
                <a:solidFill>
                  <a:srgbClr val="000000"/>
                </a:solidFill>
                <a:latin typeface="Tw Cen MT" panose="020B0602020104020603" pitchFamily="34" charset="0"/>
                <a:ea typeface="Futura"/>
                <a:cs typeface="Futura"/>
                <a:sym typeface="Futura"/>
              </a:rPr>
              <a:t>7 years of survey data, available for free. </a:t>
            </a:r>
          </a:p>
        </p:txBody>
      </p:sp>
      <p:sp>
        <p:nvSpPr>
          <p:cNvPr id="65" name="TextBox 65"/>
          <p:cNvSpPr txBox="1"/>
          <p:nvPr/>
        </p:nvSpPr>
        <p:spPr>
          <a:xfrm>
            <a:off x="643303" y="1174093"/>
            <a:ext cx="8950863" cy="637290"/>
          </a:xfrm>
          <a:prstGeom prst="rect">
            <a:avLst/>
          </a:prstGeom>
        </p:spPr>
        <p:txBody>
          <a:bodyPr wrap="square" lIns="0" tIns="0" rIns="0" bIns="0" rtlCol="0" anchor="t">
            <a:spAutoFit/>
          </a:bodyPr>
          <a:lstStyle/>
          <a:p>
            <a:pPr defTabSz="609630">
              <a:lnSpc>
                <a:spcPts val="4800"/>
              </a:lnSpc>
              <a:spcBef>
                <a:spcPct val="0"/>
              </a:spcBef>
            </a:pPr>
            <a:r>
              <a:rPr lang="en-US" sz="5334" b="1" dirty="0">
                <a:solidFill>
                  <a:srgbClr val="323C50"/>
                </a:solidFill>
                <a:latin typeface="Tw Cen MT" panose="020B0602020104020603" pitchFamily="34" charset="0"/>
                <a:ea typeface="Futura Ultra-Bold"/>
                <a:cs typeface="Futura Ultra-Bold"/>
                <a:sym typeface="Futura Ultra-Bold"/>
              </a:rPr>
              <a:t>WHAT’S AVAILABLE TO </a:t>
            </a:r>
            <a:r>
              <a:rPr lang="en-US" sz="5334" b="1" dirty="0">
                <a:solidFill>
                  <a:prstClr val="white"/>
                </a:solidFill>
                <a:latin typeface="Tw Cen MT" panose="020B0602020104020603" pitchFamily="34" charset="0"/>
                <a:ea typeface="Futura Ultra-Bold"/>
                <a:cs typeface="Futura Ultra-Bold"/>
                <a:sym typeface="Futura Ultra-Bold"/>
              </a:rPr>
              <a:t>HELP?</a:t>
            </a:r>
          </a:p>
        </p:txBody>
      </p:sp>
      <p:sp>
        <p:nvSpPr>
          <p:cNvPr id="66" name="TextBox 66"/>
          <p:cNvSpPr txBox="1"/>
          <p:nvPr/>
        </p:nvSpPr>
        <p:spPr>
          <a:xfrm>
            <a:off x="545041" y="338874"/>
            <a:ext cx="3698875" cy="672300"/>
          </a:xfrm>
          <a:prstGeom prst="rect">
            <a:avLst/>
          </a:prstGeom>
        </p:spPr>
        <p:txBody>
          <a:bodyPr lIns="0" tIns="0" rIns="0" bIns="0" rtlCol="0" anchor="t">
            <a:spAutoFit/>
          </a:bodyPr>
          <a:lstStyle/>
          <a:p>
            <a:pPr defTabSz="609630">
              <a:lnSpc>
                <a:spcPts val="4800"/>
              </a:lnSpc>
              <a:spcBef>
                <a:spcPct val="0"/>
              </a:spcBef>
            </a:pPr>
            <a:r>
              <a:rPr lang="en-US" sz="6400" b="1" spc="-224" dirty="0">
                <a:solidFill>
                  <a:srgbClr val="323C50"/>
                </a:solidFill>
                <a:latin typeface="Tw Cen MT" panose="020B0602020104020603" pitchFamily="34" charset="0"/>
                <a:ea typeface="Futura Heavy"/>
                <a:cs typeface="Futura Heavy"/>
                <a:sym typeface="Futura Heavy"/>
              </a:rPr>
              <a:t>05</a:t>
            </a:r>
          </a:p>
        </p:txBody>
      </p:sp>
      <p:sp>
        <p:nvSpPr>
          <p:cNvPr id="67" name="TextBox 67"/>
          <p:cNvSpPr txBox="1"/>
          <p:nvPr/>
        </p:nvSpPr>
        <p:spPr>
          <a:xfrm>
            <a:off x="630604" y="4422141"/>
            <a:ext cx="3077959" cy="180755"/>
          </a:xfrm>
          <a:prstGeom prst="rect">
            <a:avLst/>
          </a:prstGeom>
        </p:spPr>
        <p:txBody>
          <a:bodyPr lIns="0" tIns="0" rIns="0" bIns="0" rtlCol="0" anchor="t">
            <a:spAutoFit/>
          </a:bodyPr>
          <a:lstStyle/>
          <a:p>
            <a:pPr defTabSz="609630">
              <a:lnSpc>
                <a:spcPts val="1399"/>
              </a:lnSpc>
            </a:pPr>
            <a:r>
              <a:rPr lang="en-US" sz="1399" b="1" dirty="0">
                <a:solidFill>
                  <a:srgbClr val="000000"/>
                </a:solidFill>
                <a:latin typeface="Tw Cen MT" panose="020B0602020104020603" pitchFamily="34" charset="0"/>
                <a:ea typeface="Futura Ultra-Bold"/>
                <a:cs typeface="Futura Ultra-Bold"/>
                <a:sym typeface="Futura Ultra-Bold"/>
              </a:rPr>
              <a:t>ACTIVITES AND WORKOUTS</a:t>
            </a:r>
          </a:p>
        </p:txBody>
      </p:sp>
      <p:sp>
        <p:nvSpPr>
          <p:cNvPr id="68" name="TextBox 68"/>
          <p:cNvSpPr txBox="1"/>
          <p:nvPr/>
        </p:nvSpPr>
        <p:spPr>
          <a:xfrm>
            <a:off x="4557021" y="4422141"/>
            <a:ext cx="3077959" cy="180755"/>
          </a:xfrm>
          <a:prstGeom prst="rect">
            <a:avLst/>
          </a:prstGeom>
        </p:spPr>
        <p:txBody>
          <a:bodyPr lIns="0" tIns="0" rIns="0" bIns="0" rtlCol="0" anchor="t">
            <a:spAutoFit/>
          </a:bodyPr>
          <a:lstStyle/>
          <a:p>
            <a:pPr defTabSz="609630">
              <a:lnSpc>
                <a:spcPts val="1399"/>
              </a:lnSpc>
            </a:pPr>
            <a:r>
              <a:rPr lang="en-US" sz="1399" b="1" dirty="0">
                <a:solidFill>
                  <a:srgbClr val="000000"/>
                </a:solidFill>
                <a:latin typeface="Tw Cen MT" panose="020B0602020104020603" pitchFamily="34" charset="0"/>
                <a:ea typeface="Futura Ultra-Bold"/>
                <a:cs typeface="Futura Ultra-Bold"/>
                <a:sym typeface="Futura Ultra-Bold"/>
              </a:rPr>
              <a:t>INSIGHTS AND RESOURCES</a:t>
            </a:r>
          </a:p>
        </p:txBody>
      </p:sp>
      <p:sp>
        <p:nvSpPr>
          <p:cNvPr id="69" name="TextBox 69"/>
          <p:cNvSpPr txBox="1"/>
          <p:nvPr/>
        </p:nvSpPr>
        <p:spPr>
          <a:xfrm>
            <a:off x="8481484" y="4422141"/>
            <a:ext cx="3077959" cy="180755"/>
          </a:xfrm>
          <a:prstGeom prst="rect">
            <a:avLst/>
          </a:prstGeom>
        </p:spPr>
        <p:txBody>
          <a:bodyPr lIns="0" tIns="0" rIns="0" bIns="0" rtlCol="0" anchor="t">
            <a:spAutoFit/>
          </a:bodyPr>
          <a:lstStyle/>
          <a:p>
            <a:pPr defTabSz="609630">
              <a:lnSpc>
                <a:spcPts val="1399"/>
              </a:lnSpc>
            </a:pPr>
            <a:r>
              <a:rPr lang="en-US" sz="1399" b="1" dirty="0">
                <a:solidFill>
                  <a:srgbClr val="000000"/>
                </a:solidFill>
                <a:latin typeface="Tw Cen MT" panose="020B0602020104020603" pitchFamily="34" charset="0"/>
                <a:ea typeface="Futura Ultra-Bold"/>
                <a:cs typeface="Futura Ultra-Bold"/>
                <a:sym typeface="Futura Ultra-Bold"/>
              </a:rPr>
              <a:t>DATA! </a:t>
            </a:r>
          </a:p>
        </p:txBody>
      </p:sp>
      <p:sp>
        <p:nvSpPr>
          <p:cNvPr id="70" name="TextBox 70"/>
          <p:cNvSpPr txBox="1"/>
          <p:nvPr/>
        </p:nvSpPr>
        <p:spPr>
          <a:xfrm>
            <a:off x="562572" y="2421498"/>
            <a:ext cx="9947619" cy="713913"/>
          </a:xfrm>
          <a:prstGeom prst="rect">
            <a:avLst/>
          </a:prstGeom>
        </p:spPr>
        <p:txBody>
          <a:bodyPr lIns="0" tIns="0" rIns="0" bIns="0" rtlCol="0" anchor="t">
            <a:spAutoFit/>
          </a:bodyPr>
          <a:lstStyle/>
          <a:p>
            <a:pPr defTabSz="609630">
              <a:lnSpc>
                <a:spcPts val="1860"/>
              </a:lnSpc>
            </a:pPr>
            <a:r>
              <a:rPr lang="en-US" sz="1333" dirty="0">
                <a:solidFill>
                  <a:srgbClr val="323C50"/>
                </a:solidFill>
                <a:latin typeface="Tw Cen MT" panose="020B0602020104020603" pitchFamily="34" charset="0"/>
                <a:ea typeface="Futura"/>
                <a:cs typeface="Futura"/>
                <a:sym typeface="Futura"/>
              </a:rPr>
              <a:t>The We Are Undefeatable </a:t>
            </a:r>
            <a:r>
              <a:rPr lang="en-US" sz="1333" dirty="0" err="1">
                <a:solidFill>
                  <a:srgbClr val="323C50"/>
                </a:solidFill>
                <a:latin typeface="Tw Cen MT" panose="020B0602020104020603" pitchFamily="34" charset="0"/>
                <a:ea typeface="Futura"/>
                <a:cs typeface="Futura"/>
                <a:sym typeface="Futura"/>
              </a:rPr>
              <a:t>programme</a:t>
            </a:r>
            <a:r>
              <a:rPr lang="en-US" sz="1333" dirty="0">
                <a:solidFill>
                  <a:srgbClr val="323C50"/>
                </a:solidFill>
                <a:latin typeface="Tw Cen MT" panose="020B0602020104020603" pitchFamily="34" charset="0"/>
                <a:ea typeface="Futura"/>
                <a:cs typeface="Futura"/>
                <a:sym typeface="Futura"/>
              </a:rPr>
              <a:t> has a wide range of tools and resources to support with understanding lived experience in providing services to people living with long term health conditions. While these don’t replace the benefit and importance of local knowledge and insight, they’re a toolkit to help along the way.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1B5B9"/>
        </a:solidFill>
        <a:effectLst/>
      </p:bgPr>
    </p:bg>
    <p:spTree>
      <p:nvGrpSpPr>
        <p:cNvPr id="1" name="">
          <a:extLst>
            <a:ext uri="{FF2B5EF4-FFF2-40B4-BE49-F238E27FC236}">
              <a16:creationId xmlns:a16="http://schemas.microsoft.com/office/drawing/2014/main" id="{7E01AAD2-3C79-419D-886C-CF8188EF7C77}"/>
            </a:ext>
          </a:extLst>
        </p:cNvPr>
        <p:cNvGrpSpPr/>
        <p:nvPr/>
      </p:nvGrpSpPr>
      <p:grpSpPr>
        <a:xfrm>
          <a:off x="0" y="0"/>
          <a:ext cx="0" cy="0"/>
          <a:chOff x="0" y="0"/>
          <a:chExt cx="0" cy="0"/>
        </a:xfrm>
      </p:grpSpPr>
      <p:sp>
        <p:nvSpPr>
          <p:cNvPr id="26" name="TextBox 26">
            <a:extLst>
              <a:ext uri="{FF2B5EF4-FFF2-40B4-BE49-F238E27FC236}">
                <a16:creationId xmlns:a16="http://schemas.microsoft.com/office/drawing/2014/main" id="{40C89845-7CFD-8BA2-5BE1-21FAACA55599}"/>
              </a:ext>
            </a:extLst>
          </p:cNvPr>
          <p:cNvSpPr txBox="1"/>
          <p:nvPr/>
        </p:nvSpPr>
        <p:spPr>
          <a:xfrm>
            <a:off x="7351059" y="5048641"/>
            <a:ext cx="4155141" cy="606705"/>
          </a:xfrm>
          <a:prstGeom prst="rect">
            <a:avLst/>
          </a:prstGeom>
        </p:spPr>
        <p:txBody>
          <a:bodyPr wrap="square" lIns="0" tIns="0" rIns="0" bIns="0" rtlCol="0" anchor="t">
            <a:spAutoFit/>
          </a:bodyPr>
          <a:lstStyle/>
          <a:p>
            <a:pPr defTabSz="609630">
              <a:lnSpc>
                <a:spcPts val="4340"/>
              </a:lnSpc>
            </a:pPr>
            <a:r>
              <a:rPr lang="en-US" sz="5867" b="1" dirty="0">
                <a:solidFill>
                  <a:srgbClr val="1C1C1C"/>
                </a:solidFill>
                <a:latin typeface="Tw Cen MT" panose="020B0602020104020603" pitchFamily="34" charset="0"/>
                <a:ea typeface="Futura Ultra-Bold"/>
                <a:cs typeface="Futura Ultra-Bold"/>
                <a:sym typeface="Futura Ultra-Bold"/>
              </a:rPr>
              <a:t>THANK YOU</a:t>
            </a:r>
          </a:p>
        </p:txBody>
      </p:sp>
      <p:sp>
        <p:nvSpPr>
          <p:cNvPr id="28" name="Freeform 3">
            <a:extLst>
              <a:ext uri="{FF2B5EF4-FFF2-40B4-BE49-F238E27FC236}">
                <a16:creationId xmlns:a16="http://schemas.microsoft.com/office/drawing/2014/main" id="{57703151-F848-2239-4BAD-46A35D1DDA95}"/>
              </a:ext>
            </a:extLst>
          </p:cNvPr>
          <p:cNvSpPr>
            <a:spLocks noGrp="1" noRot="1" noMove="1" noResize="1" noEditPoints="1" noAdjustHandles="1" noChangeArrowheads="1" noChangeShapeType="1"/>
          </p:cNvSpPr>
          <p:nvPr/>
        </p:nvSpPr>
        <p:spPr>
          <a:xfrm>
            <a:off x="-1815" y="0"/>
            <a:ext cx="12192000" cy="4034640"/>
          </a:xfrm>
          <a:custGeom>
            <a:avLst/>
            <a:gdLst/>
            <a:ahLst/>
            <a:cxnLst/>
            <a:rect l="l" t="t" r="r" b="b"/>
            <a:pathLst>
              <a:path w="2833290" h="937607">
                <a:moveTo>
                  <a:pt x="0" y="0"/>
                </a:moveTo>
                <a:lnTo>
                  <a:pt x="2833290" y="0"/>
                </a:lnTo>
                <a:lnTo>
                  <a:pt x="2833290" y="937607"/>
                </a:lnTo>
                <a:lnTo>
                  <a:pt x="0" y="937607"/>
                </a:lnTo>
                <a:close/>
              </a:path>
            </a:pathLst>
          </a:custGeom>
          <a:blipFill>
            <a:blip r:embed="rId2"/>
            <a:stretch>
              <a:fillRect t="-1685" b="-7100"/>
            </a:stretch>
          </a:blipFill>
        </p:spPr>
        <p:txBody>
          <a:bodyPr/>
          <a:lstStyle/>
          <a:p>
            <a:pPr defTabSz="609630"/>
            <a:endParaRPr lang="en-GB" sz="1200">
              <a:solidFill>
                <a:prstClr val="black"/>
              </a:solidFill>
              <a:latin typeface="Calibri"/>
            </a:endParaRPr>
          </a:p>
        </p:txBody>
      </p:sp>
      <p:sp>
        <p:nvSpPr>
          <p:cNvPr id="27" name="TextBox 27">
            <a:extLst>
              <a:ext uri="{FF2B5EF4-FFF2-40B4-BE49-F238E27FC236}">
                <a16:creationId xmlns:a16="http://schemas.microsoft.com/office/drawing/2014/main" id="{CDAE8126-926E-7ACE-173A-6DEC0B08E3C4}"/>
              </a:ext>
            </a:extLst>
          </p:cNvPr>
          <p:cNvSpPr txBox="1"/>
          <p:nvPr/>
        </p:nvSpPr>
        <p:spPr>
          <a:xfrm>
            <a:off x="317500" y="6337300"/>
            <a:ext cx="4746215" cy="179536"/>
          </a:xfrm>
          <a:prstGeom prst="rect">
            <a:avLst/>
          </a:prstGeom>
        </p:spPr>
        <p:txBody>
          <a:bodyPr lIns="0" tIns="0" rIns="0" bIns="0" rtlCol="0" anchor="t">
            <a:spAutoFit/>
          </a:bodyPr>
          <a:lstStyle/>
          <a:p>
            <a:pPr defTabSz="609630">
              <a:lnSpc>
                <a:spcPts val="1440"/>
              </a:lnSpc>
              <a:spcBef>
                <a:spcPct val="0"/>
              </a:spcBef>
            </a:pPr>
            <a:r>
              <a:rPr lang="en-US" sz="1333" b="1" dirty="0">
                <a:solidFill>
                  <a:srgbClr val="231F20"/>
                </a:solidFill>
                <a:latin typeface="Tw Cen MT" panose="020B0602020104020603" pitchFamily="34" charset="0"/>
                <a:ea typeface="Futura Bold"/>
                <a:cs typeface="Futura Bold"/>
                <a:sym typeface="Futura Bold"/>
              </a:rPr>
              <a:t>WE ARE UNDEFEATABLE | THE RICHMOND GROUP OF CHARITIES</a:t>
            </a:r>
          </a:p>
        </p:txBody>
      </p:sp>
      <p:grpSp>
        <p:nvGrpSpPr>
          <p:cNvPr id="4" name="Group 4">
            <a:extLst>
              <a:ext uri="{FF2B5EF4-FFF2-40B4-BE49-F238E27FC236}">
                <a16:creationId xmlns:a16="http://schemas.microsoft.com/office/drawing/2014/main" id="{9532A811-FC5C-8D53-6DB6-2083C08706C5}"/>
              </a:ext>
            </a:extLst>
          </p:cNvPr>
          <p:cNvGrpSpPr>
            <a:grpSpLocks/>
          </p:cNvGrpSpPr>
          <p:nvPr/>
        </p:nvGrpSpPr>
        <p:grpSpPr>
          <a:xfrm rot="-5249720">
            <a:off x="314357" y="1699256"/>
            <a:ext cx="1879172" cy="4506829"/>
            <a:chOff x="0" y="0"/>
            <a:chExt cx="3758343" cy="9013658"/>
          </a:xfrm>
        </p:grpSpPr>
        <p:grpSp>
          <p:nvGrpSpPr>
            <p:cNvPr id="5" name="Group 5">
              <a:extLst>
                <a:ext uri="{FF2B5EF4-FFF2-40B4-BE49-F238E27FC236}">
                  <a16:creationId xmlns:a16="http://schemas.microsoft.com/office/drawing/2014/main" id="{BD5ABB19-02FB-09AD-5BD7-ED7B04D62F1D}"/>
                </a:ext>
              </a:extLst>
            </p:cNvPr>
            <p:cNvGrpSpPr>
              <a:grpSpLocks/>
            </p:cNvGrpSpPr>
            <p:nvPr/>
          </p:nvGrpSpPr>
          <p:grpSpPr>
            <a:xfrm rot="-1967111">
              <a:off x="60450" y="4828616"/>
              <a:ext cx="3685960" cy="1128394"/>
              <a:chOff x="0" y="0"/>
              <a:chExt cx="1229112" cy="376272"/>
            </a:xfrm>
          </p:grpSpPr>
          <p:sp>
            <p:nvSpPr>
              <p:cNvPr id="6" name="Freeform 6">
                <a:extLst>
                  <a:ext uri="{FF2B5EF4-FFF2-40B4-BE49-F238E27FC236}">
                    <a16:creationId xmlns:a16="http://schemas.microsoft.com/office/drawing/2014/main" id="{0CFEA556-EC4E-8F21-7064-AE86A039FC6A}"/>
                  </a:ext>
                </a:extLst>
              </p:cNvPr>
              <p:cNvSpPr>
                <a:spLocks/>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7" name="TextBox 7">
                <a:extLst>
                  <a:ext uri="{FF2B5EF4-FFF2-40B4-BE49-F238E27FC236}">
                    <a16:creationId xmlns:a16="http://schemas.microsoft.com/office/drawing/2014/main" id="{86DCDA68-BEDF-7A05-EB2C-615BA3C54AE7}"/>
                  </a:ext>
                </a:extLst>
              </p:cNvPr>
              <p:cNvSpPr txBox="1">
                <a:spLocks/>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8" name="Group 8">
              <a:extLst>
                <a:ext uri="{FF2B5EF4-FFF2-40B4-BE49-F238E27FC236}">
                  <a16:creationId xmlns:a16="http://schemas.microsoft.com/office/drawing/2014/main" id="{3AF257F4-5571-BAF9-2A2C-5BE3E7D23DEC}"/>
                </a:ext>
              </a:extLst>
            </p:cNvPr>
            <p:cNvGrpSpPr>
              <a:grpSpLocks/>
            </p:cNvGrpSpPr>
            <p:nvPr/>
          </p:nvGrpSpPr>
          <p:grpSpPr>
            <a:xfrm rot="-1967111">
              <a:off x="60450" y="6977180"/>
              <a:ext cx="3685960" cy="1128394"/>
              <a:chOff x="0" y="0"/>
              <a:chExt cx="1229112" cy="376272"/>
            </a:xfrm>
          </p:grpSpPr>
          <p:sp>
            <p:nvSpPr>
              <p:cNvPr id="9" name="Freeform 9">
                <a:extLst>
                  <a:ext uri="{FF2B5EF4-FFF2-40B4-BE49-F238E27FC236}">
                    <a16:creationId xmlns:a16="http://schemas.microsoft.com/office/drawing/2014/main" id="{EE102617-FC5B-0B3B-6EBA-056A32BD5F30}"/>
                  </a:ext>
                </a:extLst>
              </p:cNvPr>
              <p:cNvSpPr>
                <a:spLocks/>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10" name="TextBox 10">
                <a:extLst>
                  <a:ext uri="{FF2B5EF4-FFF2-40B4-BE49-F238E27FC236}">
                    <a16:creationId xmlns:a16="http://schemas.microsoft.com/office/drawing/2014/main" id="{A5A2E616-1F29-BEF6-8BD2-C6ED29822CDA}"/>
                  </a:ext>
                </a:extLst>
              </p:cNvPr>
              <p:cNvSpPr txBox="1">
                <a:spLocks/>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1" name="Group 11">
              <a:extLst>
                <a:ext uri="{FF2B5EF4-FFF2-40B4-BE49-F238E27FC236}">
                  <a16:creationId xmlns:a16="http://schemas.microsoft.com/office/drawing/2014/main" id="{2123253D-6B47-7CC0-9CF4-976315941489}"/>
                </a:ext>
              </a:extLst>
            </p:cNvPr>
            <p:cNvGrpSpPr>
              <a:grpSpLocks/>
            </p:cNvGrpSpPr>
            <p:nvPr/>
          </p:nvGrpSpPr>
          <p:grpSpPr>
            <a:xfrm rot="-2344164">
              <a:off x="1545609" y="5825074"/>
              <a:ext cx="1570655" cy="1828117"/>
              <a:chOff x="0" y="0"/>
              <a:chExt cx="523747" cy="609600"/>
            </a:xfrm>
          </p:grpSpPr>
          <p:sp>
            <p:nvSpPr>
              <p:cNvPr id="12" name="Freeform 12">
                <a:extLst>
                  <a:ext uri="{FF2B5EF4-FFF2-40B4-BE49-F238E27FC236}">
                    <a16:creationId xmlns:a16="http://schemas.microsoft.com/office/drawing/2014/main" id="{3C769F8B-5B0A-5ECC-8C3A-00F1EF94AAC3}"/>
                  </a:ext>
                </a:extLst>
              </p:cNvPr>
              <p:cNvSpPr>
                <a:spLocks/>
              </p:cNvSpPr>
              <p:nvPr/>
            </p:nvSpPr>
            <p:spPr>
              <a:xfrm>
                <a:off x="0" y="0"/>
                <a:ext cx="523747" cy="609600"/>
              </a:xfrm>
              <a:custGeom>
                <a:avLst/>
                <a:gdLst/>
                <a:ahLst/>
                <a:cxnLst/>
                <a:rect l="l" t="t" r="r" b="b"/>
                <a:pathLst>
                  <a:path w="523747" h="609600">
                    <a:moveTo>
                      <a:pt x="320547" y="0"/>
                    </a:moveTo>
                    <a:lnTo>
                      <a:pt x="0" y="0"/>
                    </a:lnTo>
                    <a:lnTo>
                      <a:pt x="203200" y="609600"/>
                    </a:lnTo>
                    <a:lnTo>
                      <a:pt x="523747" y="609600"/>
                    </a:lnTo>
                    <a:lnTo>
                      <a:pt x="320547" y="0"/>
                    </a:lnTo>
                    <a:close/>
                  </a:path>
                </a:pathLst>
              </a:custGeom>
              <a:solidFill>
                <a:srgbClr val="F0C24B"/>
              </a:solidFill>
            </p:spPr>
            <p:txBody>
              <a:bodyPr/>
              <a:lstStyle/>
              <a:p>
                <a:pPr defTabSz="609630"/>
                <a:endParaRPr lang="en-GB" sz="1200">
                  <a:solidFill>
                    <a:prstClr val="black"/>
                  </a:solidFill>
                  <a:latin typeface="Calibri"/>
                </a:endParaRPr>
              </a:p>
            </p:txBody>
          </p:sp>
          <p:sp>
            <p:nvSpPr>
              <p:cNvPr id="13" name="TextBox 13">
                <a:extLst>
                  <a:ext uri="{FF2B5EF4-FFF2-40B4-BE49-F238E27FC236}">
                    <a16:creationId xmlns:a16="http://schemas.microsoft.com/office/drawing/2014/main" id="{A6DD9EC7-088B-ACED-04DE-7EBB8D6EC884}"/>
                  </a:ext>
                </a:extLst>
              </p:cNvPr>
              <p:cNvSpPr txBox="1">
                <a:spLocks/>
              </p:cNvSpPr>
              <p:nvPr/>
            </p:nvSpPr>
            <p:spPr>
              <a:xfrm>
                <a:off x="101600" y="0"/>
                <a:ext cx="320547" cy="609600"/>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4" name="Group 14">
              <a:extLst>
                <a:ext uri="{FF2B5EF4-FFF2-40B4-BE49-F238E27FC236}">
                  <a16:creationId xmlns:a16="http://schemas.microsoft.com/office/drawing/2014/main" id="{AAA65B0A-C0EA-E3F4-763F-5E96CAA74C96}"/>
                </a:ext>
              </a:extLst>
            </p:cNvPr>
            <p:cNvGrpSpPr>
              <a:grpSpLocks/>
            </p:cNvGrpSpPr>
            <p:nvPr/>
          </p:nvGrpSpPr>
          <p:grpSpPr>
            <a:xfrm rot="2003265">
              <a:off x="727567" y="3884272"/>
              <a:ext cx="2418901" cy="1106036"/>
              <a:chOff x="0" y="0"/>
              <a:chExt cx="867075" cy="396468"/>
            </a:xfrm>
          </p:grpSpPr>
          <p:sp>
            <p:nvSpPr>
              <p:cNvPr id="15" name="Freeform 15">
                <a:extLst>
                  <a:ext uri="{FF2B5EF4-FFF2-40B4-BE49-F238E27FC236}">
                    <a16:creationId xmlns:a16="http://schemas.microsoft.com/office/drawing/2014/main" id="{8F03B58B-7E8D-B0D1-4F11-F7D8445DF1E6}"/>
                  </a:ext>
                </a:extLst>
              </p:cNvPr>
              <p:cNvSpPr>
                <a:spLocks/>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endParaRPr lang="en-GB" sz="1200">
                  <a:solidFill>
                    <a:prstClr val="black"/>
                  </a:solidFill>
                  <a:latin typeface="Calibri"/>
                </a:endParaRPr>
              </a:p>
            </p:txBody>
          </p:sp>
          <p:sp>
            <p:nvSpPr>
              <p:cNvPr id="16" name="TextBox 16">
                <a:extLst>
                  <a:ext uri="{FF2B5EF4-FFF2-40B4-BE49-F238E27FC236}">
                    <a16:creationId xmlns:a16="http://schemas.microsoft.com/office/drawing/2014/main" id="{D4474AC4-4C73-C853-A896-4E3BF3382C10}"/>
                  </a:ext>
                </a:extLst>
              </p:cNvPr>
              <p:cNvSpPr txBox="1">
                <a:spLocks/>
              </p:cNvSpPr>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7" name="Group 17">
              <a:extLst>
                <a:ext uri="{FF2B5EF4-FFF2-40B4-BE49-F238E27FC236}">
                  <a16:creationId xmlns:a16="http://schemas.microsoft.com/office/drawing/2014/main" id="{27FA130F-5A4E-FD35-F23D-27EAFB589930}"/>
                </a:ext>
              </a:extLst>
            </p:cNvPr>
            <p:cNvGrpSpPr>
              <a:grpSpLocks/>
            </p:cNvGrpSpPr>
            <p:nvPr/>
          </p:nvGrpSpPr>
          <p:grpSpPr>
            <a:xfrm rot="-1967111">
              <a:off x="11933" y="2854912"/>
              <a:ext cx="3685960" cy="1128394"/>
              <a:chOff x="0" y="0"/>
              <a:chExt cx="1229112" cy="376272"/>
            </a:xfrm>
          </p:grpSpPr>
          <p:sp>
            <p:nvSpPr>
              <p:cNvPr id="18" name="Freeform 18">
                <a:extLst>
                  <a:ext uri="{FF2B5EF4-FFF2-40B4-BE49-F238E27FC236}">
                    <a16:creationId xmlns:a16="http://schemas.microsoft.com/office/drawing/2014/main" id="{FB53330B-A89C-84FE-CBCC-173518D1ACC8}"/>
                  </a:ext>
                </a:extLst>
              </p:cNvPr>
              <p:cNvSpPr>
                <a:spLocks/>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19" name="TextBox 19">
                <a:extLst>
                  <a:ext uri="{FF2B5EF4-FFF2-40B4-BE49-F238E27FC236}">
                    <a16:creationId xmlns:a16="http://schemas.microsoft.com/office/drawing/2014/main" id="{00E12278-0D23-BF21-70F0-A1970BB2FA63}"/>
                  </a:ext>
                </a:extLst>
              </p:cNvPr>
              <p:cNvSpPr txBox="1">
                <a:spLocks/>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20" name="Group 20">
              <a:extLst>
                <a:ext uri="{FF2B5EF4-FFF2-40B4-BE49-F238E27FC236}">
                  <a16:creationId xmlns:a16="http://schemas.microsoft.com/office/drawing/2014/main" id="{E5FCF32E-32A6-E4D4-B122-88A10F32756F}"/>
                </a:ext>
              </a:extLst>
            </p:cNvPr>
            <p:cNvGrpSpPr>
              <a:grpSpLocks/>
            </p:cNvGrpSpPr>
            <p:nvPr/>
          </p:nvGrpSpPr>
          <p:grpSpPr>
            <a:xfrm rot="2003265">
              <a:off x="660509" y="1887873"/>
              <a:ext cx="2418901" cy="1106036"/>
              <a:chOff x="0" y="0"/>
              <a:chExt cx="867075" cy="396468"/>
            </a:xfrm>
          </p:grpSpPr>
          <p:sp>
            <p:nvSpPr>
              <p:cNvPr id="21" name="Freeform 21">
                <a:extLst>
                  <a:ext uri="{FF2B5EF4-FFF2-40B4-BE49-F238E27FC236}">
                    <a16:creationId xmlns:a16="http://schemas.microsoft.com/office/drawing/2014/main" id="{F43B5EE0-4FBC-3933-EBAD-2532AF9AC68D}"/>
                  </a:ext>
                </a:extLst>
              </p:cNvPr>
              <p:cNvSpPr>
                <a:spLocks/>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endParaRPr lang="en-GB" sz="1200">
                  <a:solidFill>
                    <a:prstClr val="black"/>
                  </a:solidFill>
                  <a:latin typeface="Calibri"/>
                </a:endParaRPr>
              </a:p>
            </p:txBody>
          </p:sp>
          <p:sp>
            <p:nvSpPr>
              <p:cNvPr id="22" name="TextBox 22">
                <a:extLst>
                  <a:ext uri="{FF2B5EF4-FFF2-40B4-BE49-F238E27FC236}">
                    <a16:creationId xmlns:a16="http://schemas.microsoft.com/office/drawing/2014/main" id="{FABD4B97-3D60-91EE-AB06-641C1C5AD88F}"/>
                  </a:ext>
                </a:extLst>
              </p:cNvPr>
              <p:cNvSpPr txBox="1">
                <a:spLocks/>
              </p:cNvSpPr>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23" name="Group 23">
              <a:extLst>
                <a:ext uri="{FF2B5EF4-FFF2-40B4-BE49-F238E27FC236}">
                  <a16:creationId xmlns:a16="http://schemas.microsoft.com/office/drawing/2014/main" id="{FA803F1D-A9D7-0FA2-DAF6-61CB11DC98A1}"/>
                </a:ext>
              </a:extLst>
            </p:cNvPr>
            <p:cNvGrpSpPr>
              <a:grpSpLocks/>
            </p:cNvGrpSpPr>
            <p:nvPr/>
          </p:nvGrpSpPr>
          <p:grpSpPr>
            <a:xfrm rot="-1967111">
              <a:off x="11933" y="908084"/>
              <a:ext cx="3685960" cy="1128394"/>
              <a:chOff x="0" y="0"/>
              <a:chExt cx="1229112" cy="376272"/>
            </a:xfrm>
          </p:grpSpPr>
          <p:sp>
            <p:nvSpPr>
              <p:cNvPr id="24" name="Freeform 24">
                <a:extLst>
                  <a:ext uri="{FF2B5EF4-FFF2-40B4-BE49-F238E27FC236}">
                    <a16:creationId xmlns:a16="http://schemas.microsoft.com/office/drawing/2014/main" id="{A19553E1-C3C9-02DA-81A4-7A6DFAE3F46A}"/>
                  </a:ext>
                </a:extLst>
              </p:cNvPr>
              <p:cNvSpPr>
                <a:spLocks/>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25" name="TextBox 25">
                <a:extLst>
                  <a:ext uri="{FF2B5EF4-FFF2-40B4-BE49-F238E27FC236}">
                    <a16:creationId xmlns:a16="http://schemas.microsoft.com/office/drawing/2014/main" id="{4003E5C6-EF56-96A4-3593-C06A50927ED0}"/>
                  </a:ext>
                </a:extLst>
              </p:cNvPr>
              <p:cNvSpPr txBox="1">
                <a:spLocks/>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spTree>
    <p:extLst>
      <p:ext uri="{BB962C8B-B14F-4D97-AF65-F5344CB8AC3E}">
        <p14:creationId xmlns:p14="http://schemas.microsoft.com/office/powerpoint/2010/main" val="2068662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19B4-3C9F-053F-5CB0-1EBA6FD7526A}"/>
              </a:ext>
            </a:extLst>
          </p:cNvPr>
          <p:cNvSpPr>
            <a:spLocks noGrp="1"/>
          </p:cNvSpPr>
          <p:nvPr>
            <p:ph type="ctrTitle"/>
          </p:nvPr>
        </p:nvSpPr>
        <p:spPr/>
        <p:txBody>
          <a:bodyPr/>
          <a:lstStyle/>
          <a:p>
            <a:r>
              <a:rPr lang="en-GB" dirty="0"/>
              <a:t>Long Term Conditions</a:t>
            </a:r>
          </a:p>
        </p:txBody>
      </p:sp>
      <p:sp>
        <p:nvSpPr>
          <p:cNvPr id="3" name="Subtitle 2">
            <a:extLst>
              <a:ext uri="{FF2B5EF4-FFF2-40B4-BE49-F238E27FC236}">
                <a16:creationId xmlns:a16="http://schemas.microsoft.com/office/drawing/2014/main" id="{156F35A7-4A65-69DE-D1B9-3A184D708511}"/>
              </a:ext>
            </a:extLst>
          </p:cNvPr>
          <p:cNvSpPr>
            <a:spLocks noGrp="1"/>
          </p:cNvSpPr>
          <p:nvPr>
            <p:ph type="subTitle" idx="1"/>
          </p:nvPr>
        </p:nvSpPr>
        <p:spPr/>
        <p:txBody>
          <a:bodyPr/>
          <a:lstStyle/>
          <a:p>
            <a:r>
              <a:rPr lang="en-GB" dirty="0"/>
              <a:t>Sandra Mitchell-Phillips </a:t>
            </a:r>
            <a:r>
              <a:rPr lang="en-GB"/>
              <a:t>&amp; Thomas Lovedawn</a:t>
            </a:r>
            <a:endParaRPr lang="en-GB" dirty="0"/>
          </a:p>
        </p:txBody>
      </p:sp>
    </p:spTree>
    <p:extLst>
      <p:ext uri="{BB962C8B-B14F-4D97-AF65-F5344CB8AC3E}">
        <p14:creationId xmlns:p14="http://schemas.microsoft.com/office/powerpoint/2010/main" val="1002403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7D19B-3DF2-7334-C749-5A583AD0A6E9}"/>
              </a:ext>
            </a:extLst>
          </p:cNvPr>
          <p:cNvSpPr>
            <a:spLocks noGrp="1"/>
          </p:cNvSpPr>
          <p:nvPr>
            <p:ph type="ctrTitle"/>
          </p:nvPr>
        </p:nvSpPr>
        <p:spPr/>
        <p:txBody>
          <a:bodyPr>
            <a:normAutofit fontScale="90000"/>
          </a:bodyPr>
          <a:lstStyle/>
          <a:p>
            <a:br>
              <a:rPr lang="en-GB" dirty="0"/>
            </a:br>
            <a:br>
              <a:rPr lang="en-GB" dirty="0"/>
            </a:br>
            <a:r>
              <a:rPr lang="en-GB" dirty="0"/>
              <a:t>Created in 2015</a:t>
            </a:r>
            <a:br>
              <a:rPr lang="en-GB" dirty="0"/>
            </a:br>
            <a:br>
              <a:rPr lang="en-GB" dirty="0"/>
            </a:br>
            <a:r>
              <a:rPr lang="en-GB" dirty="0"/>
              <a:t>Protype and test the impact of link workers</a:t>
            </a:r>
            <a:br>
              <a:rPr lang="en-GB" dirty="0"/>
            </a:br>
            <a:br>
              <a:rPr lang="en-GB" dirty="0"/>
            </a:br>
            <a:r>
              <a:rPr lang="en-GB" dirty="0"/>
              <a:t>Targeted approach to health inequalities</a:t>
            </a:r>
            <a:br>
              <a:rPr lang="en-GB" dirty="0"/>
            </a:br>
            <a:br>
              <a:rPr lang="en-GB" dirty="0"/>
            </a:br>
            <a:r>
              <a:rPr lang="en-GB" dirty="0"/>
              <a:t>Long term conditions and specific age range </a:t>
            </a:r>
            <a:br>
              <a:rPr lang="en-GB" dirty="0"/>
            </a:br>
            <a:br>
              <a:rPr lang="en-GB" dirty="0"/>
            </a:br>
            <a:br>
              <a:rPr lang="en-GB" dirty="0"/>
            </a:br>
            <a:endParaRPr lang="en-GB" dirty="0"/>
          </a:p>
        </p:txBody>
      </p:sp>
      <p:sp>
        <p:nvSpPr>
          <p:cNvPr id="3" name="Slide Number Placeholder 2">
            <a:extLst>
              <a:ext uri="{FF2B5EF4-FFF2-40B4-BE49-F238E27FC236}">
                <a16:creationId xmlns:a16="http://schemas.microsoft.com/office/drawing/2014/main" id="{E6E955DA-3420-0A74-1AE1-C8460E4CB116}"/>
              </a:ext>
            </a:extLst>
          </p:cNvPr>
          <p:cNvSpPr>
            <a:spLocks noGrp="1"/>
          </p:cNvSpPr>
          <p:nvPr>
            <p:ph type="sldNum" sz="quarter" idx="10"/>
          </p:nvPr>
        </p:nvSpPr>
        <p:spPr/>
        <p:txBody>
          <a:bodyPr/>
          <a:lstStyle/>
          <a:p>
            <a:fld id="{17AF3C74-AD97-3A4B-861C-C28399CF825B}" type="slidenum">
              <a:rPr lang="en-US" smtClean="0"/>
              <a:pPr/>
              <a:t>19</a:t>
            </a:fld>
            <a:endParaRPr lang="en-US"/>
          </a:p>
        </p:txBody>
      </p:sp>
    </p:spTree>
    <p:extLst>
      <p:ext uri="{BB962C8B-B14F-4D97-AF65-F5344CB8AC3E}">
        <p14:creationId xmlns:p14="http://schemas.microsoft.com/office/powerpoint/2010/main" val="2643965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4" name="Google Shape;124;p2" descr="Hand shake icon"/>
          <p:cNvPicPr preferRelativeResize="0"/>
          <p:nvPr/>
        </p:nvPicPr>
        <p:blipFill rotWithShape="1">
          <a:blip r:embed="rId3">
            <a:alphaModFix/>
          </a:blip>
          <a:srcRect/>
          <a:stretch/>
        </p:blipFill>
        <p:spPr>
          <a:xfrm>
            <a:off x="10064159" y="5231809"/>
            <a:ext cx="1866900" cy="1168400"/>
          </a:xfrm>
          <a:prstGeom prst="rect">
            <a:avLst/>
          </a:prstGeom>
          <a:noFill/>
          <a:ln>
            <a:noFill/>
          </a:ln>
        </p:spPr>
      </p:pic>
      <p:sp>
        <p:nvSpPr>
          <p:cNvPr id="127" name="Google Shape;127;p2"/>
          <p:cNvSpPr txBox="1"/>
          <p:nvPr/>
        </p:nvSpPr>
        <p:spPr>
          <a:xfrm>
            <a:off x="452994" y="1663288"/>
            <a:ext cx="9328316" cy="5447605"/>
          </a:xfrm>
          <a:prstGeom prst="rect">
            <a:avLst/>
          </a:prstGeom>
          <a:noFill/>
          <a:ln>
            <a:noFill/>
          </a:ln>
        </p:spPr>
        <p:txBody>
          <a:bodyPr spcFirstLastPara="1" wrap="square" lIns="91425" tIns="45700" rIns="91425" bIns="45700" anchor="t" anchorCtr="0">
            <a:spAutoFit/>
          </a:bodyPr>
          <a:lstStyle/>
          <a:p>
            <a:pPr marL="342900" indent="-342900">
              <a:buFont typeface="Arial"/>
              <a:buChar char="•"/>
            </a:pPr>
            <a:r>
              <a:rPr lang="en-US" sz="2400" dirty="0">
                <a:solidFill>
                  <a:schemeClr val="dk1"/>
                </a:solidFill>
                <a:latin typeface="Trebuchet MS" panose="020B0603020202020204" pitchFamily="34" charset="0"/>
                <a:sym typeface="Arial"/>
              </a:rPr>
              <a:t>Please note we are </a:t>
            </a:r>
            <a:r>
              <a:rPr lang="en-US" sz="2400" b="1" dirty="0">
                <a:solidFill>
                  <a:schemeClr val="dk1"/>
                </a:solidFill>
                <a:latin typeface="Trebuchet MS" panose="020B0603020202020204" pitchFamily="34" charset="0"/>
                <a:sym typeface="Arial"/>
              </a:rPr>
              <a:t>recording</a:t>
            </a:r>
            <a:r>
              <a:rPr lang="en-US" sz="2400" dirty="0">
                <a:solidFill>
                  <a:schemeClr val="dk1"/>
                </a:solidFill>
                <a:latin typeface="Trebuchet MS" panose="020B0603020202020204" pitchFamily="34" charset="0"/>
                <a:sym typeface="Arial"/>
              </a:rPr>
              <a:t> this webinar </a:t>
            </a:r>
            <a:r>
              <a:rPr lang="en-US" sz="2000" i="1" dirty="0">
                <a:solidFill>
                  <a:schemeClr val="dk1"/>
                </a:solidFill>
                <a:latin typeface="Trebuchet MS" panose="020B0603020202020204" pitchFamily="34" charset="0"/>
                <a:sym typeface="Arial"/>
              </a:rPr>
              <a:t>(you will be sent the slides and the link to the recording, and they will be on NASP's website too.)</a:t>
            </a:r>
            <a:br>
              <a:rPr lang="en-US" sz="2400" i="1" dirty="0">
                <a:solidFill>
                  <a:schemeClr val="dk1"/>
                </a:solidFill>
                <a:latin typeface="Trebuchet MS" panose="020B0603020202020204" pitchFamily="34" charset="0"/>
                <a:sym typeface="Arial"/>
              </a:rPr>
            </a:br>
            <a:endParaRPr lang="en-US" sz="2400" i="1" dirty="0">
              <a:solidFill>
                <a:schemeClr val="dk1"/>
              </a:solidFill>
              <a:latin typeface="Trebuchet MS" panose="020B0603020202020204" pitchFamily="34" charset="0"/>
            </a:endParaRPr>
          </a:p>
          <a:p>
            <a:pPr marL="342900" indent="-342900">
              <a:buClr>
                <a:schemeClr val="dk1"/>
              </a:buClr>
              <a:buSzPts val="2400"/>
              <a:buFont typeface="Arial"/>
              <a:buChar char="•"/>
            </a:pPr>
            <a:r>
              <a:rPr lang="en-US" sz="2400" dirty="0">
                <a:solidFill>
                  <a:schemeClr val="dk1"/>
                </a:solidFill>
                <a:latin typeface="Trebuchet MS" panose="020B0603020202020204" pitchFamily="34" charset="0"/>
              </a:rPr>
              <a:t>Please submit questions via the </a:t>
            </a:r>
            <a:r>
              <a:rPr lang="en-US" sz="2400" b="1" dirty="0">
                <a:solidFill>
                  <a:schemeClr val="dk1"/>
                </a:solidFill>
                <a:latin typeface="Trebuchet MS" panose="020B0603020202020204" pitchFamily="34" charset="0"/>
              </a:rPr>
              <a:t>Q&amp;A function. </a:t>
            </a:r>
            <a:r>
              <a:rPr lang="en-US" sz="2400" dirty="0">
                <a:solidFill>
                  <a:schemeClr val="dk1"/>
                </a:solidFill>
                <a:latin typeface="Trebuchet MS" panose="020B0603020202020204" pitchFamily="34" charset="0"/>
              </a:rPr>
              <a:t>We will hold a Q&amp;A session at the end of presentations. </a:t>
            </a:r>
            <a:br>
              <a:rPr lang="en-US" sz="2400" b="1" dirty="0">
                <a:solidFill>
                  <a:schemeClr val="dk1"/>
                </a:solidFill>
                <a:latin typeface="Trebuchet MS" panose="020B0603020202020204" pitchFamily="34" charset="0"/>
              </a:rPr>
            </a:br>
            <a:endParaRPr lang="en-US" sz="2400" b="1" dirty="0">
              <a:solidFill>
                <a:schemeClr val="dk1"/>
              </a:solidFill>
              <a:latin typeface="Trebuchet MS" panose="020B0603020202020204" pitchFamily="34" charset="0"/>
              <a:ea typeface="Calibri" panose="020F0502020204030204"/>
              <a:cs typeface="Calibri" panose="020F0502020204030204"/>
            </a:endParaRPr>
          </a:p>
          <a:p>
            <a:pPr marL="342900" indent="-342900">
              <a:buClr>
                <a:schemeClr val="dk1"/>
              </a:buClr>
              <a:buSzPts val="2400"/>
              <a:buFont typeface="Arial"/>
              <a:buChar char="•"/>
            </a:pPr>
            <a:r>
              <a:rPr lang="en-US" sz="2400" dirty="0">
                <a:solidFill>
                  <a:schemeClr val="dk1"/>
                </a:solidFill>
                <a:latin typeface="Trebuchet MS" panose="020B0603020202020204" pitchFamily="34" charset="0"/>
              </a:rPr>
              <a:t>Please use the </a:t>
            </a:r>
            <a:r>
              <a:rPr lang="en-US" sz="2400" b="1" dirty="0">
                <a:solidFill>
                  <a:schemeClr val="dk1"/>
                </a:solidFill>
                <a:latin typeface="Trebuchet MS" panose="020B0603020202020204" pitchFamily="34" charset="0"/>
              </a:rPr>
              <a:t>chat function</a:t>
            </a:r>
            <a:r>
              <a:rPr lang="en-US" sz="2400" dirty="0">
                <a:solidFill>
                  <a:schemeClr val="dk1"/>
                </a:solidFill>
                <a:latin typeface="Trebuchet MS" panose="020B0603020202020204" pitchFamily="34" charset="0"/>
              </a:rPr>
              <a:t> for introducing yourself and networking. If you have any technical issues, please raise these in the chat, and a member of the NASP team will assist. </a:t>
            </a:r>
            <a:br>
              <a:rPr lang="en-US" sz="2400" dirty="0">
                <a:solidFill>
                  <a:schemeClr val="dk1"/>
                </a:solidFill>
                <a:latin typeface="Trebuchet MS" panose="020B0603020202020204" pitchFamily="34" charset="0"/>
              </a:rPr>
            </a:br>
            <a:endParaRPr lang="en-US" sz="2400" dirty="0">
              <a:solidFill>
                <a:schemeClr val="dk1"/>
              </a:solidFill>
              <a:latin typeface="Trebuchet MS" panose="020B0603020202020204" pitchFamily="34" charset="0"/>
            </a:endParaRPr>
          </a:p>
          <a:p>
            <a:pPr marL="342900" indent="-342900">
              <a:buClr>
                <a:schemeClr val="dk1"/>
              </a:buClr>
              <a:buSzPts val="2400"/>
              <a:buFont typeface="Arial"/>
              <a:buChar char="•"/>
            </a:pPr>
            <a:r>
              <a:rPr lang="en-US" sz="2400" b="1" dirty="0">
                <a:solidFill>
                  <a:schemeClr val="dk1"/>
                </a:solidFill>
                <a:latin typeface="Trebuchet MS" panose="020B0603020202020204" pitchFamily="34" charset="0"/>
                <a:cs typeface="Calibri"/>
              </a:rPr>
              <a:t>Closed Captions </a:t>
            </a:r>
            <a:r>
              <a:rPr lang="en-US" sz="2400" dirty="0">
                <a:solidFill>
                  <a:schemeClr val="dk1"/>
                </a:solidFill>
                <a:latin typeface="Trebuchet MS" panose="020B0603020202020204" pitchFamily="34" charset="0"/>
                <a:cs typeface="Calibri"/>
              </a:rPr>
              <a:t>are available </a:t>
            </a:r>
            <a:r>
              <a:rPr lang="en-US" sz="2000" dirty="0">
                <a:solidFill>
                  <a:schemeClr val="dk1"/>
                </a:solidFill>
                <a:latin typeface="Trebuchet MS" panose="020B0603020202020204" pitchFamily="34" charset="0"/>
                <a:cs typeface="Calibri"/>
              </a:rPr>
              <a:t>(turn these on at the bottom of your screen)</a:t>
            </a:r>
            <a:endParaRPr lang="en-US" sz="2000" b="1" dirty="0">
              <a:solidFill>
                <a:schemeClr val="dk1"/>
              </a:solidFill>
              <a:latin typeface="Trebuchet MS" panose="020B0603020202020204" pitchFamily="34" charset="0"/>
              <a:cs typeface="Calibri"/>
            </a:endParaRPr>
          </a:p>
          <a:p>
            <a:pPr>
              <a:buClr>
                <a:schemeClr val="dk1"/>
              </a:buClr>
              <a:buSzPts val="2400"/>
            </a:pPr>
            <a:br>
              <a:rPr lang="en-US" sz="2400" dirty="0">
                <a:solidFill>
                  <a:schemeClr val="dk1"/>
                </a:solidFill>
                <a:latin typeface="Trebuchet MS"/>
              </a:rPr>
            </a:br>
            <a:endParaRPr lang="en-GB" sz="2400" dirty="0">
              <a:solidFill>
                <a:schemeClr val="dk1"/>
              </a:solidFill>
              <a:latin typeface="Trebuchet MS" panose="020B0603020202020204" pitchFamily="34" charset="0"/>
            </a:endParaRPr>
          </a:p>
        </p:txBody>
      </p:sp>
      <p:sp>
        <p:nvSpPr>
          <p:cNvPr id="4" name="Google Shape;123;p2">
            <a:extLst>
              <a:ext uri="{FF2B5EF4-FFF2-40B4-BE49-F238E27FC236}">
                <a16:creationId xmlns:a16="http://schemas.microsoft.com/office/drawing/2014/main" id="{A8D9EDD4-B558-4F6C-B5DA-DE0B89414DFF}"/>
              </a:ext>
            </a:extLst>
          </p:cNvPr>
          <p:cNvSpPr txBox="1">
            <a:spLocks noGrp="1"/>
          </p:cNvSpPr>
          <p:nvPr>
            <p:ph type="title"/>
          </p:nvPr>
        </p:nvSpPr>
        <p:spPr>
          <a:xfrm>
            <a:off x="2185551" y="176643"/>
            <a:ext cx="7584197" cy="1258262"/>
          </a:xfrm>
          <a:prstGeom prst="rect">
            <a:avLst/>
          </a:prstGeom>
          <a:noFill/>
          <a:ln>
            <a:noFill/>
          </a:ln>
        </p:spPr>
        <p:txBody>
          <a:bodyPr spcFirstLastPara="1" wrap="square" lIns="91425" tIns="45700" rIns="91425" bIns="45700" anchor="ctr" anchorCtr="0">
            <a:noAutofit/>
          </a:bodyPr>
          <a:lstStyle/>
          <a:p>
            <a:pPr>
              <a:buSzPts val="4000"/>
            </a:pPr>
            <a:r>
              <a:rPr lang="en-US" dirty="0">
                <a:solidFill>
                  <a:srgbClr val="00B0F0"/>
                </a:solidFill>
                <a:latin typeface="Trebuchet MS" panose="020B0603020202020204" pitchFamily="34" charset="0"/>
              </a:rPr>
              <a:t>Housekeeping</a:t>
            </a:r>
          </a:p>
        </p:txBody>
      </p:sp>
      <p:pic>
        <p:nvPicPr>
          <p:cNvPr id="2" name="Picture 1" descr="A logo with circles and lines&#10;&#10;Description automatically generated">
            <a:extLst>
              <a:ext uri="{FF2B5EF4-FFF2-40B4-BE49-F238E27FC236}">
                <a16:creationId xmlns:a16="http://schemas.microsoft.com/office/drawing/2014/main" id="{59E8BCDB-98B5-D7A2-EA06-42B6A90F2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2185550" cy="1434905"/>
          </a:xfrm>
          <a:prstGeom prst="rect">
            <a:avLst/>
          </a:prstGeom>
        </p:spPr>
      </p:pic>
    </p:spTree>
    <p:extLst>
      <p:ext uri="{BB962C8B-B14F-4D97-AF65-F5344CB8AC3E}">
        <p14:creationId xmlns:p14="http://schemas.microsoft.com/office/powerpoint/2010/main" val="3615292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C67F-983D-10CE-BD14-8E3BE7BEE346}"/>
              </a:ext>
            </a:extLst>
          </p:cNvPr>
          <p:cNvSpPr>
            <a:spLocks noGrp="1"/>
          </p:cNvSpPr>
          <p:nvPr>
            <p:ph type="ctrTitle"/>
          </p:nvPr>
        </p:nvSpPr>
        <p:spPr/>
        <p:txBody>
          <a:bodyPr>
            <a:normAutofit fontScale="90000"/>
          </a:bodyPr>
          <a:lstStyle/>
          <a:p>
            <a:pPr>
              <a:lnSpc>
                <a:spcPct val="160000"/>
              </a:lnSpc>
            </a:pPr>
            <a:r>
              <a:rPr lang="en-US" sz="3100" dirty="0"/>
              <a:t>Chronic Obstructive Pulmonary Disorder </a:t>
            </a:r>
            <a:br>
              <a:rPr lang="en-US" sz="3100" dirty="0"/>
            </a:br>
            <a:r>
              <a:rPr lang="en-US" sz="3100" dirty="0"/>
              <a:t>Asthma</a:t>
            </a:r>
            <a:br>
              <a:rPr lang="en-US" sz="3100" dirty="0"/>
            </a:br>
            <a:r>
              <a:rPr lang="en-US" sz="3100" dirty="0"/>
              <a:t>Diabetes (type 1 or 2)</a:t>
            </a:r>
            <a:br>
              <a:rPr lang="en-US" sz="3100" dirty="0"/>
            </a:br>
            <a:r>
              <a:rPr lang="en-US" sz="3100" dirty="0"/>
              <a:t>Coronary Heart Disease / Congestive Heart Failure</a:t>
            </a:r>
            <a:br>
              <a:rPr lang="en-US" sz="3100" dirty="0"/>
            </a:br>
            <a:r>
              <a:rPr lang="en-US" sz="3100" dirty="0"/>
              <a:t>Epilepsy</a:t>
            </a:r>
            <a:br>
              <a:rPr lang="en-US" sz="3100" dirty="0"/>
            </a:br>
            <a:r>
              <a:rPr lang="en-US" sz="3100" dirty="0"/>
              <a:t>Osteoporosis</a:t>
            </a:r>
            <a:br>
              <a:rPr lang="en-US" dirty="0"/>
            </a:br>
            <a:endParaRPr lang="en-GB" dirty="0"/>
          </a:p>
        </p:txBody>
      </p:sp>
      <p:sp>
        <p:nvSpPr>
          <p:cNvPr id="3" name="Slide Number Placeholder 2">
            <a:extLst>
              <a:ext uri="{FF2B5EF4-FFF2-40B4-BE49-F238E27FC236}">
                <a16:creationId xmlns:a16="http://schemas.microsoft.com/office/drawing/2014/main" id="{6A7695CC-5D9C-AB0F-3A51-F90EE2A30BF8}"/>
              </a:ext>
            </a:extLst>
          </p:cNvPr>
          <p:cNvSpPr>
            <a:spLocks noGrp="1"/>
          </p:cNvSpPr>
          <p:nvPr>
            <p:ph type="sldNum" sz="quarter" idx="10"/>
          </p:nvPr>
        </p:nvSpPr>
        <p:spPr/>
        <p:txBody>
          <a:bodyPr/>
          <a:lstStyle/>
          <a:p>
            <a:fld id="{17AF3C74-AD97-3A4B-861C-C28399CF825B}" type="slidenum">
              <a:rPr lang="en-US" smtClean="0"/>
              <a:pPr/>
              <a:t>20</a:t>
            </a:fld>
            <a:endParaRPr lang="en-US"/>
          </a:p>
        </p:txBody>
      </p:sp>
    </p:spTree>
    <p:extLst>
      <p:ext uri="{BB962C8B-B14F-4D97-AF65-F5344CB8AC3E}">
        <p14:creationId xmlns:p14="http://schemas.microsoft.com/office/powerpoint/2010/main" val="1463078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B22DF-A3BC-9E9C-8E96-2435903DC5B9}"/>
              </a:ext>
            </a:extLst>
          </p:cNvPr>
          <p:cNvSpPr>
            <a:spLocks noGrp="1"/>
          </p:cNvSpPr>
          <p:nvPr>
            <p:ph type="ctrTitle"/>
          </p:nvPr>
        </p:nvSpPr>
        <p:spPr/>
        <p:txBody>
          <a:bodyPr/>
          <a:lstStyle/>
          <a:p>
            <a:endParaRPr lang="en-GB" dirty="0"/>
          </a:p>
        </p:txBody>
      </p:sp>
      <p:sp>
        <p:nvSpPr>
          <p:cNvPr id="3" name="Slide Number Placeholder 2">
            <a:extLst>
              <a:ext uri="{FF2B5EF4-FFF2-40B4-BE49-F238E27FC236}">
                <a16:creationId xmlns:a16="http://schemas.microsoft.com/office/drawing/2014/main" id="{67177122-B872-7AF9-B0F6-F08D7B46FD8A}"/>
              </a:ext>
            </a:extLst>
          </p:cNvPr>
          <p:cNvSpPr>
            <a:spLocks noGrp="1"/>
          </p:cNvSpPr>
          <p:nvPr>
            <p:ph type="sldNum" sz="quarter" idx="10"/>
          </p:nvPr>
        </p:nvSpPr>
        <p:spPr/>
        <p:txBody>
          <a:bodyPr/>
          <a:lstStyle/>
          <a:p>
            <a:fld id="{17AF3C74-AD97-3A4B-861C-C28399CF825B}" type="slidenum">
              <a:rPr lang="en-US" smtClean="0"/>
              <a:pPr/>
              <a:t>21</a:t>
            </a:fld>
            <a:endParaRPr lang="en-US"/>
          </a:p>
        </p:txBody>
      </p:sp>
      <p:pic>
        <p:nvPicPr>
          <p:cNvPr id="5" name="Picture 4">
            <a:extLst>
              <a:ext uri="{FF2B5EF4-FFF2-40B4-BE49-F238E27FC236}">
                <a16:creationId xmlns:a16="http://schemas.microsoft.com/office/drawing/2014/main" id="{72B6EE20-3C09-A1F1-240E-011CFDC0F478}"/>
              </a:ext>
            </a:extLst>
          </p:cNvPr>
          <p:cNvPicPr>
            <a:picLocks noChangeAspect="1"/>
          </p:cNvPicPr>
          <p:nvPr/>
        </p:nvPicPr>
        <p:blipFill>
          <a:blip r:embed="rId2"/>
          <a:stretch>
            <a:fillRect/>
          </a:stretch>
        </p:blipFill>
        <p:spPr>
          <a:xfrm>
            <a:off x="4327288" y="130778"/>
            <a:ext cx="7462151" cy="6596444"/>
          </a:xfrm>
          <a:prstGeom prst="rect">
            <a:avLst/>
          </a:prstGeom>
        </p:spPr>
      </p:pic>
    </p:spTree>
    <p:extLst>
      <p:ext uri="{BB962C8B-B14F-4D97-AF65-F5344CB8AC3E}">
        <p14:creationId xmlns:p14="http://schemas.microsoft.com/office/powerpoint/2010/main" val="512556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77C0-3CCF-E959-37D1-CC7C01ADDAEF}"/>
              </a:ext>
            </a:extLst>
          </p:cNvPr>
          <p:cNvSpPr>
            <a:spLocks noGrp="1"/>
          </p:cNvSpPr>
          <p:nvPr>
            <p:ph type="ctrTitle"/>
          </p:nvPr>
        </p:nvSpPr>
        <p:spPr/>
        <p:txBody>
          <a:bodyPr/>
          <a:lstStyle/>
          <a:p>
            <a:endParaRPr lang="en-GB" dirty="0"/>
          </a:p>
        </p:txBody>
      </p:sp>
      <p:sp>
        <p:nvSpPr>
          <p:cNvPr id="3" name="Slide Number Placeholder 2">
            <a:extLst>
              <a:ext uri="{FF2B5EF4-FFF2-40B4-BE49-F238E27FC236}">
                <a16:creationId xmlns:a16="http://schemas.microsoft.com/office/drawing/2014/main" id="{89D295B8-0731-2EE2-9D71-2E24BA13BC7E}"/>
              </a:ext>
            </a:extLst>
          </p:cNvPr>
          <p:cNvSpPr>
            <a:spLocks noGrp="1"/>
          </p:cNvSpPr>
          <p:nvPr>
            <p:ph type="sldNum" sz="quarter" idx="10"/>
          </p:nvPr>
        </p:nvSpPr>
        <p:spPr/>
        <p:txBody>
          <a:bodyPr/>
          <a:lstStyle/>
          <a:p>
            <a:fld id="{17AF3C74-AD97-3A4B-861C-C28399CF825B}" type="slidenum">
              <a:rPr lang="en-US" smtClean="0"/>
              <a:pPr/>
              <a:t>22</a:t>
            </a:fld>
            <a:endParaRPr lang="en-US"/>
          </a:p>
        </p:txBody>
      </p:sp>
      <p:pic>
        <p:nvPicPr>
          <p:cNvPr id="4" name="Picture 3" descr="A graph with blue and orange squares and numbers&#10;&#10;Description automatically generated">
            <a:extLst>
              <a:ext uri="{FF2B5EF4-FFF2-40B4-BE49-F238E27FC236}">
                <a16:creationId xmlns:a16="http://schemas.microsoft.com/office/drawing/2014/main" id="{B8791FA8-351B-81B0-6549-82D6F3B43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3903" y="325318"/>
            <a:ext cx="7932589" cy="6416675"/>
          </a:xfrm>
          <a:prstGeom prst="rect">
            <a:avLst/>
          </a:prstGeom>
        </p:spPr>
      </p:pic>
    </p:spTree>
    <p:extLst>
      <p:ext uri="{BB962C8B-B14F-4D97-AF65-F5344CB8AC3E}">
        <p14:creationId xmlns:p14="http://schemas.microsoft.com/office/powerpoint/2010/main" val="1934454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AA98E7-43C7-B00E-DC8D-14147433AA9D}"/>
              </a:ext>
            </a:extLst>
          </p:cNvPr>
          <p:cNvSpPr>
            <a:spLocks noGrp="1"/>
          </p:cNvSpPr>
          <p:nvPr>
            <p:ph type="sldNum" sz="quarter" idx="10"/>
          </p:nvPr>
        </p:nvSpPr>
        <p:spPr/>
        <p:txBody>
          <a:bodyPr/>
          <a:lstStyle/>
          <a:p>
            <a:fld id="{17AF3C74-AD97-3A4B-861C-C28399CF825B}" type="slidenum">
              <a:rPr lang="en-US" smtClean="0"/>
              <a:pPr/>
              <a:t>23</a:t>
            </a:fld>
            <a:endParaRPr lang="en-US"/>
          </a:p>
        </p:txBody>
      </p:sp>
      <p:sp>
        <p:nvSpPr>
          <p:cNvPr id="4" name="Title 3">
            <a:extLst>
              <a:ext uri="{FF2B5EF4-FFF2-40B4-BE49-F238E27FC236}">
                <a16:creationId xmlns:a16="http://schemas.microsoft.com/office/drawing/2014/main" id="{0DD2E8FA-DD87-6339-021A-E8A4D8DCEF07}"/>
              </a:ext>
            </a:extLst>
          </p:cNvPr>
          <p:cNvSpPr>
            <a:spLocks noGrp="1"/>
          </p:cNvSpPr>
          <p:nvPr>
            <p:ph type="ctrTitle"/>
          </p:nvPr>
        </p:nvSpPr>
        <p:spPr>
          <a:xfrm>
            <a:off x="4498975" y="441325"/>
            <a:ext cx="7237413" cy="5975350"/>
          </a:xfrm>
          <a:prstGeom prst="roundRect">
            <a:avLst/>
          </a:prstGeom>
          <a:solidFill>
            <a:srgbClr val="1F793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indent="0" algn="ctr">
              <a:buNone/>
            </a:pPr>
            <a:endParaRPr lang="en-US" sz="1100" dirty="0">
              <a:latin typeface="Century Gothic" panose="020B0502020202020204" pitchFamily="34" charset="0"/>
            </a:endParaRPr>
          </a:p>
          <a:p>
            <a:pPr marL="0" indent="0" algn="ctr">
              <a:buNone/>
            </a:pPr>
            <a:r>
              <a:rPr lang="en-US" sz="6000" dirty="0">
                <a:latin typeface="Century Gothic" panose="020B0502020202020204" pitchFamily="34" charset="0"/>
              </a:rPr>
              <a:t>£4.6m over 5 years </a:t>
            </a:r>
          </a:p>
        </p:txBody>
      </p:sp>
    </p:spTree>
    <p:extLst>
      <p:ext uri="{BB962C8B-B14F-4D97-AF65-F5344CB8AC3E}">
        <p14:creationId xmlns:p14="http://schemas.microsoft.com/office/powerpoint/2010/main" val="46127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6A05F5-461B-633A-656D-4ABBFB4A6730}"/>
              </a:ext>
            </a:extLst>
          </p:cNvPr>
          <p:cNvSpPr>
            <a:spLocks noGrp="1"/>
          </p:cNvSpPr>
          <p:nvPr>
            <p:ph type="sldNum" sz="quarter" idx="10"/>
          </p:nvPr>
        </p:nvSpPr>
        <p:spPr/>
        <p:txBody>
          <a:bodyPr/>
          <a:lstStyle/>
          <a:p>
            <a:fld id="{17AF3C74-AD97-3A4B-861C-C28399CF825B}" type="slidenum">
              <a:rPr lang="en-US" smtClean="0"/>
              <a:pPr/>
              <a:t>24</a:t>
            </a:fld>
            <a:endParaRPr lang="en-US"/>
          </a:p>
        </p:txBody>
      </p:sp>
      <p:sp>
        <p:nvSpPr>
          <p:cNvPr id="4" name="Title 3">
            <a:extLst>
              <a:ext uri="{FF2B5EF4-FFF2-40B4-BE49-F238E27FC236}">
                <a16:creationId xmlns:a16="http://schemas.microsoft.com/office/drawing/2014/main" id="{C48FABBC-B99D-EA63-619F-4862D40E0383}"/>
              </a:ext>
            </a:extLst>
          </p:cNvPr>
          <p:cNvSpPr>
            <a:spLocks noGrp="1"/>
          </p:cNvSpPr>
          <p:nvPr>
            <p:ph type="ctrTitle"/>
          </p:nvPr>
        </p:nvSpPr>
        <p:spPr>
          <a:xfrm>
            <a:off x="4498975" y="441325"/>
            <a:ext cx="7237413" cy="5975350"/>
          </a:xfrm>
          <a:prstGeom prst="roundRect">
            <a:avLst/>
          </a:prstGeom>
          <a:solidFill>
            <a:srgbClr val="0073B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indent="0">
              <a:buNone/>
            </a:pPr>
            <a:endParaRPr lang="en-US" sz="1100" dirty="0">
              <a:latin typeface="Century Gothic" panose="020B0502020202020204" pitchFamily="34" charset="0"/>
            </a:endParaRPr>
          </a:p>
          <a:p>
            <a:pPr marL="0" indent="0" algn="ctr">
              <a:buNone/>
            </a:pPr>
            <a:r>
              <a:rPr lang="en-US" sz="6000" dirty="0">
                <a:latin typeface="Century Gothic" panose="020B0502020202020204" pitchFamily="34" charset="0"/>
              </a:rPr>
              <a:t>14% reduction in GP appointments (approx.)</a:t>
            </a:r>
          </a:p>
        </p:txBody>
      </p:sp>
    </p:spTree>
    <p:extLst>
      <p:ext uri="{BB962C8B-B14F-4D97-AF65-F5344CB8AC3E}">
        <p14:creationId xmlns:p14="http://schemas.microsoft.com/office/powerpoint/2010/main" val="3401566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F6B44-FDE8-7866-E25E-A3DB3B988D1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1D7C85-20A9-795B-DC03-8D5E85273FBC}"/>
              </a:ext>
            </a:extLst>
          </p:cNvPr>
          <p:cNvSpPr>
            <a:spLocks noGrp="1"/>
          </p:cNvSpPr>
          <p:nvPr>
            <p:ph type="sldNum" sz="quarter" idx="10"/>
          </p:nvPr>
        </p:nvSpPr>
        <p:spPr/>
        <p:txBody>
          <a:bodyPr/>
          <a:lstStyle/>
          <a:p>
            <a:fld id="{17AF3C74-AD97-3A4B-861C-C28399CF825B}" type="slidenum">
              <a:rPr lang="en-US" smtClean="0"/>
              <a:pPr/>
              <a:t>25</a:t>
            </a:fld>
            <a:endParaRPr lang="en-US"/>
          </a:p>
        </p:txBody>
      </p:sp>
      <p:sp>
        <p:nvSpPr>
          <p:cNvPr id="4" name="TextBox 3">
            <a:extLst>
              <a:ext uri="{FF2B5EF4-FFF2-40B4-BE49-F238E27FC236}">
                <a16:creationId xmlns:a16="http://schemas.microsoft.com/office/drawing/2014/main" id="{7A0D9862-18C5-1BA0-842F-DF3E29A4E2B1}"/>
              </a:ext>
            </a:extLst>
          </p:cNvPr>
          <p:cNvSpPr txBox="1"/>
          <p:nvPr/>
        </p:nvSpPr>
        <p:spPr>
          <a:xfrm>
            <a:off x="4737232" y="412348"/>
            <a:ext cx="7830208" cy="1015663"/>
          </a:xfrm>
          <a:prstGeom prst="rect">
            <a:avLst/>
          </a:prstGeom>
          <a:noFill/>
        </p:spPr>
        <p:txBody>
          <a:bodyPr wrap="square" rtlCol="0">
            <a:spAutoFit/>
          </a:bodyPr>
          <a:lstStyle/>
          <a:p>
            <a:r>
              <a:rPr lang="en-US" sz="3000" b="1" i="1" dirty="0">
                <a:solidFill>
                  <a:srgbClr val="FFFEFE"/>
                </a:solidFill>
                <a:latin typeface="Century Gothic"/>
                <a:ea typeface="Open Sans"/>
                <a:cs typeface="Open Sans"/>
              </a:rPr>
              <a:t>Supporting people with long term conditions: A holistic approach</a:t>
            </a:r>
            <a:endParaRPr lang="en-GB" sz="3000" dirty="0"/>
          </a:p>
        </p:txBody>
      </p:sp>
      <p:sp>
        <p:nvSpPr>
          <p:cNvPr id="5" name="Title 1">
            <a:extLst>
              <a:ext uri="{FF2B5EF4-FFF2-40B4-BE49-F238E27FC236}">
                <a16:creationId xmlns:a16="http://schemas.microsoft.com/office/drawing/2014/main" id="{9849DFB6-70C9-D461-428E-175D32FB1B1D}"/>
              </a:ext>
            </a:extLst>
          </p:cNvPr>
          <p:cNvSpPr txBox="1">
            <a:spLocks/>
          </p:cNvSpPr>
          <p:nvPr/>
        </p:nvSpPr>
        <p:spPr>
          <a:xfrm>
            <a:off x="4578739" y="1262349"/>
            <a:ext cx="6992775" cy="4842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2"/>
                </a:solidFill>
                <a:latin typeface="Century Gothic" panose="020B0502020202020204" pitchFamily="34" charset="0"/>
                <a:ea typeface="+mj-ea"/>
                <a:cs typeface="+mj-cs"/>
              </a:defRPr>
            </a:lvl1pPr>
          </a:lstStyle>
          <a:p>
            <a:pPr>
              <a:lnSpc>
                <a:spcPct val="100000"/>
              </a:lnSpc>
              <a:spcBef>
                <a:spcPts val="0"/>
              </a:spcBef>
            </a:pPr>
            <a:endParaRPr lang="en-US" sz="2300" b="0" i="1" dirty="0">
              <a:solidFill>
                <a:schemeClr val="bg1"/>
              </a:solidFill>
              <a:latin typeface="Open Sans"/>
              <a:ea typeface="Open Sans"/>
              <a:cs typeface="Open Sans"/>
            </a:endParaRPr>
          </a:p>
          <a:p>
            <a:pPr marL="457200" indent="-457200">
              <a:lnSpc>
                <a:spcPct val="100000"/>
              </a:lnSpc>
              <a:spcBef>
                <a:spcPts val="0"/>
              </a:spcBef>
              <a:buFont typeface="Arial" panose="020B0604020202020204" pitchFamily="34" charset="0"/>
              <a:buChar char="•"/>
            </a:pPr>
            <a:r>
              <a:rPr lang="en-US" sz="2300" b="0" i="1" dirty="0">
                <a:solidFill>
                  <a:schemeClr val="bg1"/>
                </a:solidFill>
                <a:latin typeface="Open Sans"/>
                <a:ea typeface="Open Sans"/>
                <a:cs typeface="Open Sans"/>
              </a:rPr>
              <a:t>Living with a long-term condition is much more than just managing physical symptoms.</a:t>
            </a:r>
          </a:p>
          <a:p>
            <a:pPr marL="457200" indent="-457200">
              <a:lnSpc>
                <a:spcPct val="100000"/>
              </a:lnSpc>
              <a:spcBef>
                <a:spcPts val="0"/>
              </a:spcBef>
              <a:buFont typeface="Arial" panose="020B0604020202020204" pitchFamily="34" charset="0"/>
              <a:buChar char="•"/>
            </a:pPr>
            <a:r>
              <a:rPr lang="en-US" sz="2300" b="0" i="1" dirty="0">
                <a:solidFill>
                  <a:schemeClr val="bg1"/>
                </a:solidFill>
                <a:latin typeface="Open Sans"/>
                <a:ea typeface="Open Sans"/>
                <a:cs typeface="Open Sans"/>
              </a:rPr>
              <a:t>Link Workers need to understand the whole person- including what matters to them, their challenges and strengths. </a:t>
            </a:r>
          </a:p>
          <a:p>
            <a:pPr marL="457200" indent="-457200">
              <a:lnSpc>
                <a:spcPct val="100000"/>
              </a:lnSpc>
              <a:spcBef>
                <a:spcPts val="0"/>
              </a:spcBef>
              <a:buFont typeface="Arial" panose="020B0604020202020204" pitchFamily="34" charset="0"/>
              <a:buChar char="•"/>
            </a:pPr>
            <a:r>
              <a:rPr lang="en-US" sz="2300" b="0" i="1" dirty="0">
                <a:solidFill>
                  <a:schemeClr val="bg1"/>
                </a:solidFill>
                <a:latin typeface="Open Sans"/>
                <a:ea typeface="Open Sans"/>
                <a:cs typeface="Open Sans"/>
              </a:rPr>
              <a:t>At Ways to Wellness, we use the Wellbeing Star to support people and measure their progress over time.</a:t>
            </a:r>
          </a:p>
          <a:p>
            <a:pPr marL="457200" indent="-457200">
              <a:lnSpc>
                <a:spcPct val="100000"/>
              </a:lnSpc>
              <a:spcBef>
                <a:spcPts val="0"/>
              </a:spcBef>
              <a:buFont typeface="Arial" panose="020B0604020202020204" pitchFamily="34" charset="0"/>
              <a:buChar char="•"/>
            </a:pPr>
            <a:r>
              <a:rPr lang="en-US" sz="2300" b="0" i="1" dirty="0">
                <a:solidFill>
                  <a:schemeClr val="bg1"/>
                </a:solidFill>
                <a:latin typeface="Open Sans"/>
                <a:ea typeface="Open Sans"/>
                <a:cs typeface="Open Sans"/>
              </a:rPr>
              <a:t>Rather than focusing on one aspect of health, it explores multiple areas of a person's life.</a:t>
            </a:r>
          </a:p>
        </p:txBody>
      </p:sp>
      <p:pic>
        <p:nvPicPr>
          <p:cNvPr id="6" name="Picture 5">
            <a:extLst>
              <a:ext uri="{FF2B5EF4-FFF2-40B4-BE49-F238E27FC236}">
                <a16:creationId xmlns:a16="http://schemas.microsoft.com/office/drawing/2014/main" id="{AFFADB62-99AB-15C1-1FD0-6BD1ED652973}"/>
              </a:ext>
            </a:extLst>
          </p:cNvPr>
          <p:cNvPicPr>
            <a:picLocks noChangeAspect="1"/>
          </p:cNvPicPr>
          <p:nvPr/>
        </p:nvPicPr>
        <p:blipFill>
          <a:blip r:embed="rId3"/>
          <a:stretch>
            <a:fillRect/>
          </a:stretch>
        </p:blipFill>
        <p:spPr>
          <a:xfrm>
            <a:off x="150471" y="2349661"/>
            <a:ext cx="4195042" cy="2797254"/>
          </a:xfrm>
          <a:prstGeom prst="rect">
            <a:avLst/>
          </a:prstGeom>
        </p:spPr>
      </p:pic>
    </p:spTree>
    <p:extLst>
      <p:ext uri="{BB962C8B-B14F-4D97-AF65-F5344CB8AC3E}">
        <p14:creationId xmlns:p14="http://schemas.microsoft.com/office/powerpoint/2010/main" val="907333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9E8F9-317D-8FFD-0BB9-DF24BAA5C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3EFA71-CD91-6221-D3B3-E344522FDBCB}"/>
              </a:ext>
            </a:extLst>
          </p:cNvPr>
          <p:cNvSpPr>
            <a:spLocks noGrp="1"/>
          </p:cNvSpPr>
          <p:nvPr>
            <p:ph type="ctrTitle"/>
          </p:nvPr>
        </p:nvSpPr>
        <p:spPr>
          <a:xfrm>
            <a:off x="4121122" y="2826326"/>
            <a:ext cx="7830208" cy="3699133"/>
          </a:xfrm>
        </p:spPr>
        <p:txBody>
          <a:bodyPr>
            <a:normAutofit/>
          </a:bodyPr>
          <a:lstStyle/>
          <a:p>
            <a:pPr>
              <a:lnSpc>
                <a:spcPct val="100000"/>
              </a:lnSpc>
              <a:spcBef>
                <a:spcPts val="0"/>
              </a:spcBef>
            </a:pPr>
            <a:br>
              <a:rPr lang="en-US" sz="2600" dirty="0">
                <a:solidFill>
                  <a:schemeClr val="bg1"/>
                </a:solidFill>
              </a:rPr>
            </a:br>
            <a:endParaRPr lang="en-US" sz="2600" dirty="0">
              <a:solidFill>
                <a:schemeClr val="bg1"/>
              </a:solidFill>
            </a:endParaRPr>
          </a:p>
        </p:txBody>
      </p:sp>
      <p:sp>
        <p:nvSpPr>
          <p:cNvPr id="3" name="Slide Number Placeholder 2">
            <a:extLst>
              <a:ext uri="{FF2B5EF4-FFF2-40B4-BE49-F238E27FC236}">
                <a16:creationId xmlns:a16="http://schemas.microsoft.com/office/drawing/2014/main" id="{62736356-54BF-75A2-6A53-1015FE0FB0B9}"/>
              </a:ext>
            </a:extLst>
          </p:cNvPr>
          <p:cNvSpPr>
            <a:spLocks noGrp="1"/>
          </p:cNvSpPr>
          <p:nvPr>
            <p:ph type="sldNum" sz="quarter" idx="10"/>
          </p:nvPr>
        </p:nvSpPr>
        <p:spPr/>
        <p:txBody>
          <a:bodyPr/>
          <a:lstStyle/>
          <a:p>
            <a:fld id="{17AF3C74-AD97-3A4B-861C-C28399CF825B}" type="slidenum">
              <a:rPr lang="en-US" smtClean="0"/>
              <a:pPr/>
              <a:t>26</a:t>
            </a:fld>
            <a:endParaRPr lang="en-US"/>
          </a:p>
        </p:txBody>
      </p:sp>
      <p:sp>
        <p:nvSpPr>
          <p:cNvPr id="4" name="TextBox 3">
            <a:extLst>
              <a:ext uri="{FF2B5EF4-FFF2-40B4-BE49-F238E27FC236}">
                <a16:creationId xmlns:a16="http://schemas.microsoft.com/office/drawing/2014/main" id="{CB005243-56EA-8DD6-354A-E493661E63E3}"/>
              </a:ext>
            </a:extLst>
          </p:cNvPr>
          <p:cNvSpPr txBox="1"/>
          <p:nvPr/>
        </p:nvSpPr>
        <p:spPr>
          <a:xfrm>
            <a:off x="5113366" y="623304"/>
            <a:ext cx="6635722" cy="584775"/>
          </a:xfrm>
          <a:prstGeom prst="rect">
            <a:avLst/>
          </a:prstGeom>
          <a:noFill/>
        </p:spPr>
        <p:txBody>
          <a:bodyPr wrap="square" rtlCol="0">
            <a:spAutoFit/>
          </a:bodyPr>
          <a:lstStyle/>
          <a:p>
            <a:r>
              <a:rPr lang="en-US" sz="3200" b="1" i="1" dirty="0">
                <a:solidFill>
                  <a:srgbClr val="FFFEFE"/>
                </a:solidFill>
                <a:latin typeface="Century Gothic"/>
                <a:ea typeface="Open Sans"/>
                <a:cs typeface="Open Sans"/>
              </a:rPr>
              <a:t>The Wellbeing Star tool explores:</a:t>
            </a:r>
            <a:endParaRPr lang="en-GB" dirty="0"/>
          </a:p>
        </p:txBody>
      </p:sp>
      <p:pic>
        <p:nvPicPr>
          <p:cNvPr id="8" name="Picture 7" descr="A picture containing text, echinoderm&#10;&#10;Description automatically generated">
            <a:extLst>
              <a:ext uri="{FF2B5EF4-FFF2-40B4-BE49-F238E27FC236}">
                <a16:creationId xmlns:a16="http://schemas.microsoft.com/office/drawing/2014/main" id="{0D33387E-F970-B66B-B7A3-6E99F45B42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618852"/>
            <a:ext cx="5482920" cy="4842934"/>
          </a:xfrm>
          <a:prstGeom prst="rect">
            <a:avLst/>
          </a:prstGeom>
        </p:spPr>
      </p:pic>
      <p:sp>
        <p:nvSpPr>
          <p:cNvPr id="9" name="Title 1">
            <a:extLst>
              <a:ext uri="{FF2B5EF4-FFF2-40B4-BE49-F238E27FC236}">
                <a16:creationId xmlns:a16="http://schemas.microsoft.com/office/drawing/2014/main" id="{2C5B23CB-D906-2F66-06CE-C14F7CD8E982}"/>
              </a:ext>
            </a:extLst>
          </p:cNvPr>
          <p:cNvSpPr txBox="1">
            <a:spLocks/>
          </p:cNvSpPr>
          <p:nvPr/>
        </p:nvSpPr>
        <p:spPr>
          <a:xfrm>
            <a:off x="5758820" y="1196527"/>
            <a:ext cx="6506836" cy="4842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2"/>
                </a:solidFill>
                <a:latin typeface="Century Gothic" panose="020B0502020202020204" pitchFamily="34" charset="0"/>
                <a:ea typeface="+mj-ea"/>
                <a:cs typeface="+mj-cs"/>
              </a:defRPr>
            </a:lvl1pPr>
          </a:lstStyle>
          <a:p>
            <a:pPr>
              <a:lnSpc>
                <a:spcPct val="100000"/>
              </a:lnSpc>
              <a:spcBef>
                <a:spcPts val="0"/>
              </a:spcBef>
            </a:pPr>
            <a:endParaRPr lang="en-US" sz="2600" b="0" i="1" dirty="0">
              <a:solidFill>
                <a:schemeClr val="bg1"/>
              </a:solidFill>
              <a:latin typeface="Open Sans"/>
              <a:ea typeface="Open Sans"/>
              <a:cs typeface="Open Sans"/>
            </a:endParaRPr>
          </a:p>
          <a:p>
            <a:pPr marL="457200" indent="-457200">
              <a:lnSpc>
                <a:spcPct val="100000"/>
              </a:lnSpc>
              <a:spcBef>
                <a:spcPts val="0"/>
              </a:spcBef>
              <a:buFont typeface="Arial" panose="020B0604020202020204" pitchFamily="34" charset="0"/>
              <a:buChar char="•"/>
            </a:pPr>
            <a:r>
              <a:rPr lang="en-US" sz="2400" b="0" i="1" dirty="0">
                <a:solidFill>
                  <a:schemeClr val="bg1"/>
                </a:solidFill>
                <a:latin typeface="Open Sans"/>
                <a:ea typeface="Open Sans"/>
                <a:cs typeface="Open Sans"/>
              </a:rPr>
              <a:t>Lifestyle (diet, sleep and exercise)</a:t>
            </a:r>
          </a:p>
          <a:p>
            <a:pPr marL="457200" indent="-457200">
              <a:lnSpc>
                <a:spcPct val="100000"/>
              </a:lnSpc>
              <a:spcBef>
                <a:spcPts val="0"/>
              </a:spcBef>
              <a:buFont typeface="Arial" panose="020B0604020202020204" pitchFamily="34" charset="0"/>
              <a:buChar char="•"/>
            </a:pPr>
            <a:r>
              <a:rPr lang="en-US" sz="2400" b="0" i="1" dirty="0">
                <a:solidFill>
                  <a:schemeClr val="bg1"/>
                </a:solidFill>
                <a:latin typeface="Open Sans"/>
                <a:ea typeface="Open Sans"/>
                <a:cs typeface="Open Sans"/>
              </a:rPr>
              <a:t>Their ability to look after themselves</a:t>
            </a:r>
          </a:p>
          <a:p>
            <a:pPr marL="457200" indent="-457200">
              <a:lnSpc>
                <a:spcPct val="100000"/>
              </a:lnSpc>
              <a:spcBef>
                <a:spcPts val="0"/>
              </a:spcBef>
              <a:buFont typeface="Arial" panose="020B0604020202020204" pitchFamily="34" charset="0"/>
              <a:buChar char="•"/>
            </a:pPr>
            <a:r>
              <a:rPr lang="en-US" sz="2400" b="0" i="1" dirty="0">
                <a:solidFill>
                  <a:schemeClr val="bg1"/>
                </a:solidFill>
                <a:latin typeface="Open Sans"/>
                <a:ea typeface="Open Sans"/>
                <a:cs typeface="Open Sans"/>
              </a:rPr>
              <a:t>How they’re managing their symptoms</a:t>
            </a:r>
          </a:p>
          <a:p>
            <a:pPr marL="457200" indent="-457200">
              <a:lnSpc>
                <a:spcPct val="100000"/>
              </a:lnSpc>
              <a:spcBef>
                <a:spcPts val="0"/>
              </a:spcBef>
              <a:buFont typeface="Arial" panose="020B0604020202020204" pitchFamily="34" charset="0"/>
              <a:buChar char="•"/>
            </a:pPr>
            <a:r>
              <a:rPr lang="en-US" sz="2400" b="0" i="1" dirty="0">
                <a:solidFill>
                  <a:schemeClr val="bg1"/>
                </a:solidFill>
                <a:latin typeface="Open Sans"/>
                <a:ea typeface="Open Sans"/>
                <a:cs typeface="Open Sans"/>
              </a:rPr>
              <a:t>Work, volunteering and daily activities</a:t>
            </a:r>
          </a:p>
          <a:p>
            <a:pPr marL="457200" indent="-457200">
              <a:lnSpc>
                <a:spcPct val="100000"/>
              </a:lnSpc>
              <a:spcBef>
                <a:spcPts val="0"/>
              </a:spcBef>
              <a:buFont typeface="Arial" panose="020B0604020202020204" pitchFamily="34" charset="0"/>
              <a:buChar char="•"/>
            </a:pPr>
            <a:r>
              <a:rPr lang="en-US" sz="2400" b="0" i="1" dirty="0">
                <a:solidFill>
                  <a:schemeClr val="bg1"/>
                </a:solidFill>
                <a:latin typeface="Open Sans"/>
                <a:ea typeface="Open Sans"/>
                <a:cs typeface="Open Sans"/>
              </a:rPr>
              <a:t>Finances</a:t>
            </a:r>
          </a:p>
          <a:p>
            <a:pPr marL="457200" indent="-457200">
              <a:lnSpc>
                <a:spcPct val="100000"/>
              </a:lnSpc>
              <a:spcBef>
                <a:spcPts val="0"/>
              </a:spcBef>
              <a:buFont typeface="Arial" panose="020B0604020202020204" pitchFamily="34" charset="0"/>
              <a:buChar char="•"/>
            </a:pPr>
            <a:r>
              <a:rPr lang="en-US" sz="2400" b="0" i="1" dirty="0">
                <a:solidFill>
                  <a:schemeClr val="bg1"/>
                </a:solidFill>
                <a:latin typeface="Open Sans"/>
                <a:ea typeface="Open Sans"/>
                <a:cs typeface="Open Sans"/>
              </a:rPr>
              <a:t>Housing issues</a:t>
            </a:r>
          </a:p>
          <a:p>
            <a:pPr marL="457200" indent="-457200">
              <a:lnSpc>
                <a:spcPct val="100000"/>
              </a:lnSpc>
              <a:spcBef>
                <a:spcPts val="0"/>
              </a:spcBef>
              <a:buFont typeface="Arial" panose="020B0604020202020204" pitchFamily="34" charset="0"/>
              <a:buChar char="•"/>
            </a:pPr>
            <a:r>
              <a:rPr lang="en-US" sz="2400" b="0" i="1" dirty="0">
                <a:solidFill>
                  <a:schemeClr val="bg1"/>
                </a:solidFill>
                <a:latin typeface="Open Sans"/>
                <a:ea typeface="Open Sans"/>
                <a:cs typeface="Open Sans"/>
              </a:rPr>
              <a:t>Their relationships with others</a:t>
            </a:r>
          </a:p>
          <a:p>
            <a:pPr marL="457200" indent="-457200">
              <a:lnSpc>
                <a:spcPct val="100000"/>
              </a:lnSpc>
              <a:spcBef>
                <a:spcPts val="0"/>
              </a:spcBef>
              <a:buFont typeface="Arial" panose="020B0604020202020204" pitchFamily="34" charset="0"/>
              <a:buChar char="•"/>
            </a:pPr>
            <a:r>
              <a:rPr lang="en-US" sz="2400" b="0" i="1" dirty="0">
                <a:solidFill>
                  <a:schemeClr val="bg1"/>
                </a:solidFill>
                <a:latin typeface="Open Sans"/>
                <a:ea typeface="Open Sans"/>
                <a:cs typeface="Open Sans"/>
              </a:rPr>
              <a:t>Mental health and emotional wellbeing</a:t>
            </a:r>
          </a:p>
          <a:p>
            <a:pPr>
              <a:lnSpc>
                <a:spcPct val="100000"/>
              </a:lnSpc>
              <a:spcBef>
                <a:spcPts val="0"/>
              </a:spcBef>
            </a:pPr>
            <a:endParaRPr lang="en-US" sz="2600" b="0" i="1" dirty="0">
              <a:solidFill>
                <a:schemeClr val="bg1"/>
              </a:solidFill>
              <a:latin typeface="Open Sans"/>
              <a:ea typeface="Open Sans"/>
              <a:cs typeface="Open Sans"/>
            </a:endParaRPr>
          </a:p>
        </p:txBody>
      </p:sp>
    </p:spTree>
    <p:extLst>
      <p:ext uri="{BB962C8B-B14F-4D97-AF65-F5344CB8AC3E}">
        <p14:creationId xmlns:p14="http://schemas.microsoft.com/office/powerpoint/2010/main" val="2572862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A5FCD-4FD8-CBF2-6F1C-67E80191BA3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CA46B3-BCEF-C163-D174-1030D5DB7244}"/>
              </a:ext>
            </a:extLst>
          </p:cNvPr>
          <p:cNvSpPr>
            <a:spLocks noGrp="1"/>
          </p:cNvSpPr>
          <p:nvPr>
            <p:ph type="sldNum" sz="quarter" idx="10"/>
          </p:nvPr>
        </p:nvSpPr>
        <p:spPr/>
        <p:txBody>
          <a:bodyPr/>
          <a:lstStyle/>
          <a:p>
            <a:fld id="{17AF3C74-AD97-3A4B-861C-C28399CF825B}" type="slidenum">
              <a:rPr lang="en-US" smtClean="0"/>
              <a:pPr/>
              <a:t>27</a:t>
            </a:fld>
            <a:endParaRPr lang="en-US"/>
          </a:p>
        </p:txBody>
      </p:sp>
      <p:sp>
        <p:nvSpPr>
          <p:cNvPr id="6" name="TextBox 5">
            <a:extLst>
              <a:ext uri="{FF2B5EF4-FFF2-40B4-BE49-F238E27FC236}">
                <a16:creationId xmlns:a16="http://schemas.microsoft.com/office/drawing/2014/main" id="{F5C2FAB6-FD42-838D-C487-2B6B4C53DDAE}"/>
              </a:ext>
            </a:extLst>
          </p:cNvPr>
          <p:cNvSpPr txBox="1"/>
          <p:nvPr/>
        </p:nvSpPr>
        <p:spPr>
          <a:xfrm>
            <a:off x="4519929" y="596915"/>
            <a:ext cx="7465242" cy="584775"/>
          </a:xfrm>
          <a:prstGeom prst="rect">
            <a:avLst/>
          </a:prstGeom>
          <a:noFill/>
        </p:spPr>
        <p:txBody>
          <a:bodyPr wrap="square" rtlCol="0">
            <a:spAutoFit/>
          </a:bodyPr>
          <a:lstStyle/>
          <a:p>
            <a:r>
              <a:rPr lang="en-US" sz="3200" b="1" i="1" dirty="0">
                <a:solidFill>
                  <a:srgbClr val="FFFEFE"/>
                </a:solidFill>
                <a:latin typeface="Century Gothic"/>
                <a:ea typeface="Open Sans"/>
                <a:cs typeface="Open Sans"/>
              </a:rPr>
              <a:t>How we use the Wellbeing Star tool:</a:t>
            </a:r>
            <a:endParaRPr lang="en-GB" dirty="0"/>
          </a:p>
        </p:txBody>
      </p:sp>
      <p:sp>
        <p:nvSpPr>
          <p:cNvPr id="7" name="Title 1">
            <a:extLst>
              <a:ext uri="{FF2B5EF4-FFF2-40B4-BE49-F238E27FC236}">
                <a16:creationId xmlns:a16="http://schemas.microsoft.com/office/drawing/2014/main" id="{B267BDCD-EFDD-712F-487B-B21B49313A02}"/>
              </a:ext>
            </a:extLst>
          </p:cNvPr>
          <p:cNvSpPr txBox="1">
            <a:spLocks/>
          </p:cNvSpPr>
          <p:nvPr/>
        </p:nvSpPr>
        <p:spPr>
          <a:xfrm>
            <a:off x="4830654" y="1271784"/>
            <a:ext cx="7252488" cy="484293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000" b="1" kern="1200">
                <a:solidFill>
                  <a:schemeClr val="bg2"/>
                </a:solidFill>
                <a:latin typeface="Century Gothic" panose="020B0502020202020204" pitchFamily="34" charset="0"/>
                <a:ea typeface="+mj-ea"/>
                <a:cs typeface="+mj-cs"/>
              </a:defRPr>
            </a:lvl1pPr>
          </a:lstStyle>
          <a:p>
            <a:pPr>
              <a:lnSpc>
                <a:spcPct val="110000"/>
              </a:lnSpc>
              <a:spcBef>
                <a:spcPts val="0"/>
              </a:spcBef>
            </a:pPr>
            <a:endParaRPr lang="en-US" sz="2400" b="0" i="1" dirty="0">
              <a:solidFill>
                <a:schemeClr val="bg1"/>
              </a:solidFill>
              <a:latin typeface="Open Sans"/>
              <a:ea typeface="Open Sans"/>
              <a:cs typeface="Open Sans"/>
            </a:endParaRPr>
          </a:p>
          <a:p>
            <a:pPr marL="457200" indent="-457200">
              <a:lnSpc>
                <a:spcPct val="110000"/>
              </a:lnSpc>
              <a:spcBef>
                <a:spcPts val="0"/>
              </a:spcBef>
              <a:buFont typeface="Arial" panose="020B0604020202020204" pitchFamily="34" charset="0"/>
              <a:buChar char="•"/>
            </a:pPr>
            <a:r>
              <a:rPr lang="en-US" sz="2400" b="0" i="1" dirty="0">
                <a:solidFill>
                  <a:schemeClr val="bg1"/>
                </a:solidFill>
                <a:latin typeface="Open Sans"/>
                <a:ea typeface="Open Sans"/>
                <a:cs typeface="Open Sans"/>
              </a:rPr>
              <a:t>A collaborative, person-</a:t>
            </a:r>
            <a:r>
              <a:rPr lang="en-US" sz="2400" b="0" i="1" dirty="0" err="1">
                <a:solidFill>
                  <a:schemeClr val="bg1"/>
                </a:solidFill>
                <a:latin typeface="Open Sans"/>
                <a:ea typeface="Open Sans"/>
                <a:cs typeface="Open Sans"/>
              </a:rPr>
              <a:t>centred</a:t>
            </a:r>
            <a:r>
              <a:rPr lang="en-US" sz="2400" b="0" i="1" dirty="0">
                <a:solidFill>
                  <a:schemeClr val="bg1"/>
                </a:solidFill>
                <a:latin typeface="Open Sans"/>
                <a:ea typeface="Open Sans"/>
                <a:cs typeface="Open Sans"/>
              </a:rPr>
              <a:t> process.</a:t>
            </a:r>
          </a:p>
          <a:p>
            <a:pPr marL="457200" indent="-457200">
              <a:lnSpc>
                <a:spcPct val="110000"/>
              </a:lnSpc>
              <a:spcBef>
                <a:spcPts val="0"/>
              </a:spcBef>
              <a:buFont typeface="Arial" panose="020B0604020202020204" pitchFamily="34" charset="0"/>
              <a:buChar char="•"/>
            </a:pPr>
            <a:r>
              <a:rPr lang="en-US" sz="2400" b="0" i="1" dirty="0">
                <a:solidFill>
                  <a:schemeClr val="bg1"/>
                </a:solidFill>
                <a:latin typeface="Open Sans"/>
                <a:ea typeface="Open Sans"/>
                <a:cs typeface="Open Sans"/>
              </a:rPr>
              <a:t>Focuses on what matters to the individual, not what we think they need.</a:t>
            </a:r>
          </a:p>
          <a:p>
            <a:pPr marL="457200" indent="-457200">
              <a:lnSpc>
                <a:spcPct val="110000"/>
              </a:lnSpc>
              <a:spcBef>
                <a:spcPts val="0"/>
              </a:spcBef>
              <a:buFont typeface="Arial" panose="020B0604020202020204" pitchFamily="34" charset="0"/>
              <a:buChar char="•"/>
            </a:pPr>
            <a:r>
              <a:rPr lang="en-US" sz="2400" b="0" i="1" dirty="0">
                <a:solidFill>
                  <a:schemeClr val="bg1"/>
                </a:solidFill>
                <a:latin typeface="Open Sans"/>
                <a:ea typeface="Open Sans"/>
                <a:cs typeface="Open Sans"/>
              </a:rPr>
              <a:t>Helps us identify priorities and create meaningful action plans.</a:t>
            </a:r>
          </a:p>
          <a:p>
            <a:pPr marL="457200" indent="-457200">
              <a:lnSpc>
                <a:spcPct val="110000"/>
              </a:lnSpc>
              <a:spcBef>
                <a:spcPts val="0"/>
              </a:spcBef>
              <a:buFont typeface="Arial" panose="020B0604020202020204" pitchFamily="34" charset="0"/>
              <a:buChar char="•"/>
            </a:pPr>
            <a:r>
              <a:rPr lang="en-US" sz="2400" b="0" i="1" dirty="0">
                <a:solidFill>
                  <a:schemeClr val="bg1"/>
                </a:solidFill>
                <a:latin typeface="Open Sans"/>
                <a:ea typeface="Open Sans"/>
                <a:cs typeface="Open Sans"/>
              </a:rPr>
              <a:t>Used at the start, reviewed every 3-6 months and at the end of their journey.</a:t>
            </a:r>
          </a:p>
          <a:p>
            <a:pPr marL="457200" indent="-457200">
              <a:lnSpc>
                <a:spcPct val="110000"/>
              </a:lnSpc>
              <a:spcBef>
                <a:spcPts val="0"/>
              </a:spcBef>
              <a:buFont typeface="Arial" panose="020B0604020202020204" pitchFamily="34" charset="0"/>
              <a:buChar char="•"/>
            </a:pPr>
            <a:r>
              <a:rPr lang="en-US" sz="2400" b="0" i="1" dirty="0">
                <a:solidFill>
                  <a:schemeClr val="bg1"/>
                </a:solidFill>
                <a:latin typeface="Open Sans"/>
                <a:ea typeface="Open Sans"/>
                <a:cs typeface="Open Sans"/>
              </a:rPr>
              <a:t>Provides clear, measurable progress data.</a:t>
            </a:r>
          </a:p>
          <a:p>
            <a:pPr marL="457200" indent="-457200">
              <a:lnSpc>
                <a:spcPct val="110000"/>
              </a:lnSpc>
              <a:spcBef>
                <a:spcPts val="0"/>
              </a:spcBef>
              <a:buFont typeface="Arial" panose="020B0604020202020204" pitchFamily="34" charset="0"/>
              <a:buChar char="•"/>
            </a:pPr>
            <a:r>
              <a:rPr lang="en-US" sz="2400" b="0" i="1" dirty="0">
                <a:solidFill>
                  <a:schemeClr val="bg1"/>
                </a:solidFill>
                <a:latin typeface="Open Sans"/>
                <a:ea typeface="Open Sans"/>
                <a:cs typeface="Open Sans"/>
              </a:rPr>
              <a:t>Highlights improvements and areas needing further support.</a:t>
            </a:r>
          </a:p>
          <a:p>
            <a:pPr marL="457200" indent="-457200">
              <a:lnSpc>
                <a:spcPct val="110000"/>
              </a:lnSpc>
              <a:spcBef>
                <a:spcPts val="0"/>
              </a:spcBef>
              <a:buFont typeface="Arial" panose="020B0604020202020204" pitchFamily="34" charset="0"/>
              <a:buChar char="•"/>
            </a:pPr>
            <a:r>
              <a:rPr lang="en-US" sz="2400" b="0" i="1" dirty="0">
                <a:solidFill>
                  <a:schemeClr val="bg1"/>
                </a:solidFill>
                <a:latin typeface="Open Sans"/>
                <a:ea typeface="Open Sans"/>
                <a:cs typeface="Open Sans"/>
              </a:rPr>
              <a:t>Helps build strong case studies and demonstrate impact.</a:t>
            </a:r>
          </a:p>
        </p:txBody>
      </p:sp>
      <p:pic>
        <p:nvPicPr>
          <p:cNvPr id="4" name="Picture 3">
            <a:extLst>
              <a:ext uri="{FF2B5EF4-FFF2-40B4-BE49-F238E27FC236}">
                <a16:creationId xmlns:a16="http://schemas.microsoft.com/office/drawing/2014/main" id="{16C37226-AF6F-A0C3-5A9B-40301F42DCC1}"/>
              </a:ext>
            </a:extLst>
          </p:cNvPr>
          <p:cNvPicPr>
            <a:picLocks noChangeAspect="1"/>
          </p:cNvPicPr>
          <p:nvPr/>
        </p:nvPicPr>
        <p:blipFill>
          <a:blip r:embed="rId3"/>
          <a:stretch>
            <a:fillRect/>
          </a:stretch>
        </p:blipFill>
        <p:spPr>
          <a:xfrm>
            <a:off x="108858" y="1828799"/>
            <a:ext cx="4571084" cy="3047999"/>
          </a:xfrm>
          <a:prstGeom prst="rect">
            <a:avLst/>
          </a:prstGeom>
        </p:spPr>
      </p:pic>
    </p:spTree>
    <p:extLst>
      <p:ext uri="{BB962C8B-B14F-4D97-AF65-F5344CB8AC3E}">
        <p14:creationId xmlns:p14="http://schemas.microsoft.com/office/powerpoint/2010/main" val="1502103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C7F7E3-4640-928F-7FAD-DE45B9A772A8}"/>
              </a:ext>
            </a:extLst>
          </p:cNvPr>
          <p:cNvSpPr>
            <a:spLocks noGrp="1"/>
          </p:cNvSpPr>
          <p:nvPr>
            <p:ph type="sldNum" sz="quarter" idx="10"/>
          </p:nvPr>
        </p:nvSpPr>
        <p:spPr/>
        <p:txBody>
          <a:bodyPr/>
          <a:lstStyle/>
          <a:p>
            <a:fld id="{17AF3C74-AD97-3A4B-861C-C28399CF825B}" type="slidenum">
              <a:rPr lang="en-US" smtClean="0"/>
              <a:pPr/>
              <a:t>28</a:t>
            </a:fld>
            <a:endParaRPr lang="en-US"/>
          </a:p>
        </p:txBody>
      </p:sp>
      <p:sp>
        <p:nvSpPr>
          <p:cNvPr id="4" name="TextBox 3">
            <a:extLst>
              <a:ext uri="{FF2B5EF4-FFF2-40B4-BE49-F238E27FC236}">
                <a16:creationId xmlns:a16="http://schemas.microsoft.com/office/drawing/2014/main" id="{DC06150E-8D29-5291-B87E-4998068FD033}"/>
              </a:ext>
            </a:extLst>
          </p:cNvPr>
          <p:cNvSpPr txBox="1"/>
          <p:nvPr/>
        </p:nvSpPr>
        <p:spPr>
          <a:xfrm>
            <a:off x="4326674" y="340759"/>
            <a:ext cx="6938419" cy="1338828"/>
          </a:xfrm>
          <a:prstGeom prst="rect">
            <a:avLst/>
          </a:prstGeom>
          <a:noFill/>
        </p:spPr>
        <p:txBody>
          <a:bodyPr wrap="square" rtlCol="0">
            <a:spAutoFit/>
          </a:bodyPr>
          <a:lstStyle/>
          <a:p>
            <a:r>
              <a:rPr lang="en-US" sz="2700" b="1" i="1" dirty="0">
                <a:solidFill>
                  <a:srgbClr val="FFFEFE"/>
                </a:solidFill>
                <a:latin typeface="Century Gothic"/>
                <a:ea typeface="Open Sans"/>
                <a:cs typeface="Open Sans"/>
              </a:rPr>
              <a:t>Common challenges faced when supporting someone with a long-term condition:</a:t>
            </a:r>
            <a:endParaRPr lang="en-GB" sz="2700" dirty="0"/>
          </a:p>
        </p:txBody>
      </p:sp>
      <p:sp>
        <p:nvSpPr>
          <p:cNvPr id="5" name="Title 1">
            <a:extLst>
              <a:ext uri="{FF2B5EF4-FFF2-40B4-BE49-F238E27FC236}">
                <a16:creationId xmlns:a16="http://schemas.microsoft.com/office/drawing/2014/main" id="{F92A2E83-70DB-71B7-5575-3906071186CF}"/>
              </a:ext>
            </a:extLst>
          </p:cNvPr>
          <p:cNvSpPr txBox="1">
            <a:spLocks/>
          </p:cNvSpPr>
          <p:nvPr/>
        </p:nvSpPr>
        <p:spPr>
          <a:xfrm>
            <a:off x="4489960" y="1277628"/>
            <a:ext cx="7121858" cy="4842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2"/>
                </a:solidFill>
                <a:latin typeface="Century Gothic" panose="020B0502020202020204" pitchFamily="34" charset="0"/>
                <a:ea typeface="+mj-ea"/>
                <a:cs typeface="+mj-cs"/>
              </a:defRPr>
            </a:lvl1pPr>
          </a:lstStyle>
          <a:p>
            <a:pPr>
              <a:lnSpc>
                <a:spcPct val="100000"/>
              </a:lnSpc>
              <a:spcBef>
                <a:spcPts val="0"/>
              </a:spcBef>
            </a:pPr>
            <a:endParaRPr lang="en-US" sz="2200" b="0" i="1" dirty="0">
              <a:solidFill>
                <a:schemeClr val="bg1"/>
              </a:solidFill>
              <a:latin typeface="Open Sans"/>
              <a:ea typeface="Open Sans"/>
              <a:cs typeface="Open Sans"/>
            </a:endParaRPr>
          </a:p>
          <a:p>
            <a:pPr marL="457200" indent="-457200">
              <a:lnSpc>
                <a:spcPct val="100000"/>
              </a:lnSpc>
              <a:spcBef>
                <a:spcPts val="0"/>
              </a:spcBef>
              <a:buFont typeface="Arial" panose="020B0604020202020204" pitchFamily="34" charset="0"/>
              <a:buChar char="•"/>
            </a:pPr>
            <a:r>
              <a:rPr lang="en-US" sz="2200" b="0" i="1" dirty="0">
                <a:solidFill>
                  <a:schemeClr val="bg1"/>
                </a:solidFill>
                <a:latin typeface="Open Sans"/>
                <a:ea typeface="Open Sans"/>
                <a:cs typeface="Open Sans"/>
              </a:rPr>
              <a:t>Managing multiple and complex needs.</a:t>
            </a:r>
          </a:p>
          <a:p>
            <a:pPr marL="457200" indent="-457200">
              <a:lnSpc>
                <a:spcPct val="100000"/>
              </a:lnSpc>
              <a:spcBef>
                <a:spcPts val="0"/>
              </a:spcBef>
              <a:buFont typeface="Arial" panose="020B0604020202020204" pitchFamily="34" charset="0"/>
              <a:buChar char="•"/>
            </a:pPr>
            <a:r>
              <a:rPr lang="en-US" sz="2200" b="0" i="1" dirty="0">
                <a:solidFill>
                  <a:schemeClr val="bg1"/>
                </a:solidFill>
                <a:latin typeface="Open Sans"/>
                <a:ea typeface="Open Sans"/>
                <a:cs typeface="Open Sans"/>
              </a:rPr>
              <a:t>Building trust and maintaining engagement.</a:t>
            </a:r>
          </a:p>
          <a:p>
            <a:pPr marL="457200" indent="-457200">
              <a:lnSpc>
                <a:spcPct val="100000"/>
              </a:lnSpc>
              <a:spcBef>
                <a:spcPts val="0"/>
              </a:spcBef>
              <a:buFont typeface="Arial" panose="020B0604020202020204" pitchFamily="34" charset="0"/>
              <a:buChar char="•"/>
            </a:pPr>
            <a:r>
              <a:rPr lang="en-US" sz="2200" b="0" i="1" dirty="0">
                <a:solidFill>
                  <a:schemeClr val="bg1"/>
                </a:solidFill>
                <a:latin typeface="Open Sans"/>
                <a:ea typeface="Open Sans"/>
                <a:cs typeface="Open Sans"/>
              </a:rPr>
              <a:t>Supporting </a:t>
            </a:r>
            <a:r>
              <a:rPr lang="en-US" sz="2200" b="0" i="1" dirty="0" err="1">
                <a:solidFill>
                  <a:schemeClr val="bg1"/>
                </a:solidFill>
                <a:latin typeface="Open Sans"/>
                <a:ea typeface="Open Sans"/>
                <a:cs typeface="Open Sans"/>
              </a:rPr>
              <a:t>behaviour</a:t>
            </a:r>
            <a:r>
              <a:rPr lang="en-US" sz="2200" b="0" i="1" dirty="0">
                <a:solidFill>
                  <a:schemeClr val="bg1"/>
                </a:solidFill>
                <a:latin typeface="Open Sans"/>
                <a:ea typeface="Open Sans"/>
                <a:cs typeface="Open Sans"/>
              </a:rPr>
              <a:t> change can be challenging.</a:t>
            </a:r>
          </a:p>
          <a:p>
            <a:pPr marL="457200" indent="-457200">
              <a:lnSpc>
                <a:spcPct val="100000"/>
              </a:lnSpc>
              <a:spcBef>
                <a:spcPts val="0"/>
              </a:spcBef>
              <a:buFont typeface="Arial" panose="020B0604020202020204" pitchFamily="34" charset="0"/>
              <a:buChar char="•"/>
            </a:pPr>
            <a:r>
              <a:rPr lang="en-US" sz="2200" b="0" i="1" dirty="0">
                <a:solidFill>
                  <a:schemeClr val="bg1"/>
                </a:solidFill>
                <a:latin typeface="Open Sans"/>
                <a:ea typeface="Open Sans"/>
                <a:cs typeface="Open Sans"/>
              </a:rPr>
              <a:t>Poor mental health alongside physical conditions.</a:t>
            </a:r>
          </a:p>
          <a:p>
            <a:pPr marL="457200" indent="-457200">
              <a:lnSpc>
                <a:spcPct val="100000"/>
              </a:lnSpc>
              <a:spcBef>
                <a:spcPts val="0"/>
              </a:spcBef>
              <a:buFont typeface="Arial" panose="020B0604020202020204" pitchFamily="34" charset="0"/>
              <a:buChar char="•"/>
            </a:pPr>
            <a:r>
              <a:rPr lang="en-US" sz="2200" b="0" i="1" dirty="0">
                <a:solidFill>
                  <a:schemeClr val="bg1"/>
                </a:solidFill>
                <a:latin typeface="Open Sans"/>
                <a:ea typeface="Open Sans"/>
                <a:cs typeface="Open Sans"/>
              </a:rPr>
              <a:t>System barriers (e.g. long waiting lists, limited local resources, eligibility restrictions and digital exclusion).</a:t>
            </a:r>
          </a:p>
          <a:p>
            <a:pPr marL="457200" indent="-457200">
              <a:lnSpc>
                <a:spcPct val="100000"/>
              </a:lnSpc>
              <a:spcBef>
                <a:spcPts val="0"/>
              </a:spcBef>
              <a:buFont typeface="Arial" panose="020B0604020202020204" pitchFamily="34" charset="0"/>
              <a:buChar char="•"/>
            </a:pPr>
            <a:r>
              <a:rPr lang="en-US" sz="2200" b="0" i="1" dirty="0">
                <a:solidFill>
                  <a:schemeClr val="bg1"/>
                </a:solidFill>
                <a:latin typeface="Open Sans"/>
                <a:ea typeface="Open Sans"/>
                <a:cs typeface="Open Sans"/>
              </a:rPr>
              <a:t>Progress can often seem slow and non-linear.</a:t>
            </a:r>
          </a:p>
          <a:p>
            <a:pPr marL="457200" indent="-457200">
              <a:lnSpc>
                <a:spcPct val="100000"/>
              </a:lnSpc>
              <a:spcBef>
                <a:spcPts val="0"/>
              </a:spcBef>
              <a:buFont typeface="Arial" panose="020B0604020202020204" pitchFamily="34" charset="0"/>
              <a:buChar char="•"/>
            </a:pPr>
            <a:r>
              <a:rPr lang="en-US" sz="2200" b="0" i="1" dirty="0">
                <a:solidFill>
                  <a:schemeClr val="bg1"/>
                </a:solidFill>
                <a:latin typeface="Open Sans"/>
                <a:ea typeface="Open Sans"/>
                <a:cs typeface="Open Sans"/>
              </a:rPr>
              <a:t>Managing boundaries.</a:t>
            </a:r>
          </a:p>
          <a:p>
            <a:pPr marL="457200" indent="-457200">
              <a:lnSpc>
                <a:spcPct val="100000"/>
              </a:lnSpc>
              <a:spcBef>
                <a:spcPts val="0"/>
              </a:spcBef>
              <a:buFont typeface="Arial" panose="020B0604020202020204" pitchFamily="34" charset="0"/>
              <a:buChar char="•"/>
            </a:pPr>
            <a:r>
              <a:rPr lang="en-US" sz="2200" b="0" i="1" dirty="0">
                <a:solidFill>
                  <a:schemeClr val="bg1"/>
                </a:solidFill>
                <a:latin typeface="Open Sans"/>
                <a:ea typeface="Open Sans"/>
                <a:cs typeface="Open Sans"/>
              </a:rPr>
              <a:t>Emotionally demanding nature of the role.</a:t>
            </a:r>
          </a:p>
        </p:txBody>
      </p:sp>
      <p:pic>
        <p:nvPicPr>
          <p:cNvPr id="7" name="Picture 6">
            <a:extLst>
              <a:ext uri="{FF2B5EF4-FFF2-40B4-BE49-F238E27FC236}">
                <a16:creationId xmlns:a16="http://schemas.microsoft.com/office/drawing/2014/main" id="{613CDAEB-C32F-97FB-5754-B53C5A1238A0}"/>
              </a:ext>
            </a:extLst>
          </p:cNvPr>
          <p:cNvPicPr>
            <a:picLocks noChangeAspect="1"/>
          </p:cNvPicPr>
          <p:nvPr/>
        </p:nvPicPr>
        <p:blipFill>
          <a:blip r:embed="rId2"/>
          <a:stretch>
            <a:fillRect/>
          </a:stretch>
        </p:blipFill>
        <p:spPr>
          <a:xfrm>
            <a:off x="656382" y="1607643"/>
            <a:ext cx="2914132" cy="4150900"/>
          </a:xfrm>
          <a:prstGeom prst="rect">
            <a:avLst/>
          </a:prstGeom>
        </p:spPr>
      </p:pic>
    </p:spTree>
    <p:extLst>
      <p:ext uri="{BB962C8B-B14F-4D97-AF65-F5344CB8AC3E}">
        <p14:creationId xmlns:p14="http://schemas.microsoft.com/office/powerpoint/2010/main" val="918022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EEDFF7-14D6-3D2F-169D-E3C6ED4EBDFB}"/>
              </a:ext>
            </a:extLst>
          </p:cNvPr>
          <p:cNvSpPr>
            <a:spLocks noGrp="1"/>
          </p:cNvSpPr>
          <p:nvPr>
            <p:ph type="sldNum" sz="quarter" idx="10"/>
          </p:nvPr>
        </p:nvSpPr>
        <p:spPr/>
        <p:txBody>
          <a:bodyPr/>
          <a:lstStyle/>
          <a:p>
            <a:fld id="{17AF3C74-AD97-3A4B-861C-C28399CF825B}" type="slidenum">
              <a:rPr lang="en-US" smtClean="0"/>
              <a:pPr/>
              <a:t>29</a:t>
            </a:fld>
            <a:endParaRPr lang="en-US"/>
          </a:p>
        </p:txBody>
      </p:sp>
      <p:sp>
        <p:nvSpPr>
          <p:cNvPr id="4" name="TextBox 3">
            <a:extLst>
              <a:ext uri="{FF2B5EF4-FFF2-40B4-BE49-F238E27FC236}">
                <a16:creationId xmlns:a16="http://schemas.microsoft.com/office/drawing/2014/main" id="{D79400C2-87BD-62AE-6B57-CDA14D1D64D4}"/>
              </a:ext>
            </a:extLst>
          </p:cNvPr>
          <p:cNvSpPr txBox="1"/>
          <p:nvPr/>
        </p:nvSpPr>
        <p:spPr>
          <a:xfrm>
            <a:off x="6888631" y="461557"/>
            <a:ext cx="6635722" cy="584775"/>
          </a:xfrm>
          <a:prstGeom prst="rect">
            <a:avLst/>
          </a:prstGeom>
          <a:noFill/>
        </p:spPr>
        <p:txBody>
          <a:bodyPr wrap="square" rtlCol="0">
            <a:spAutoFit/>
          </a:bodyPr>
          <a:lstStyle/>
          <a:p>
            <a:r>
              <a:rPr lang="en-US" sz="3200" b="1" i="1" dirty="0">
                <a:solidFill>
                  <a:srgbClr val="FFFEFE"/>
                </a:solidFill>
                <a:latin typeface="Century Gothic"/>
                <a:ea typeface="Open Sans"/>
                <a:cs typeface="Open Sans"/>
              </a:rPr>
              <a:t>Summary</a:t>
            </a:r>
            <a:endParaRPr lang="en-GB" dirty="0"/>
          </a:p>
        </p:txBody>
      </p:sp>
      <p:sp>
        <p:nvSpPr>
          <p:cNvPr id="5" name="Title 1">
            <a:extLst>
              <a:ext uri="{FF2B5EF4-FFF2-40B4-BE49-F238E27FC236}">
                <a16:creationId xmlns:a16="http://schemas.microsoft.com/office/drawing/2014/main" id="{7F323292-E314-CE53-7DEA-43940111C2B0}"/>
              </a:ext>
            </a:extLst>
          </p:cNvPr>
          <p:cNvSpPr txBox="1">
            <a:spLocks/>
          </p:cNvSpPr>
          <p:nvPr/>
        </p:nvSpPr>
        <p:spPr>
          <a:xfrm>
            <a:off x="4513424" y="1261121"/>
            <a:ext cx="7612128" cy="4842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2"/>
                </a:solidFill>
                <a:latin typeface="Century Gothic" panose="020B0502020202020204" pitchFamily="34" charset="0"/>
                <a:ea typeface="+mj-ea"/>
                <a:cs typeface="+mj-cs"/>
              </a:defRPr>
            </a:lvl1pPr>
          </a:lstStyle>
          <a:p>
            <a:pPr marL="457200" indent="-457200">
              <a:lnSpc>
                <a:spcPct val="100000"/>
              </a:lnSpc>
              <a:spcBef>
                <a:spcPts val="0"/>
              </a:spcBef>
              <a:buFont typeface="Arial" panose="020B0604020202020204" pitchFamily="34" charset="0"/>
              <a:buChar char="•"/>
            </a:pPr>
            <a:r>
              <a:rPr lang="en-US" sz="2400" b="0" i="1" dirty="0">
                <a:latin typeface="Open Sans" panose="020B0606030504020204" pitchFamily="34" charset="0"/>
                <a:ea typeface="Open Sans" panose="020B0606030504020204" pitchFamily="34" charset="0"/>
                <a:cs typeface="Open Sans" panose="020B0606030504020204" pitchFamily="34" charset="0"/>
              </a:rPr>
              <a:t>Demonstrating impact to commissioners can be difficult. </a:t>
            </a:r>
          </a:p>
          <a:p>
            <a:pPr>
              <a:lnSpc>
                <a:spcPct val="100000"/>
              </a:lnSpc>
              <a:spcBef>
                <a:spcPts val="0"/>
              </a:spcBef>
            </a:pPr>
            <a:endParaRPr lang="en-US" sz="2400" b="0" i="1" dirty="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00000"/>
              </a:lnSpc>
              <a:spcBef>
                <a:spcPts val="0"/>
              </a:spcBef>
              <a:buFont typeface="Arial" panose="020B0604020202020204" pitchFamily="34" charset="0"/>
              <a:buChar char="•"/>
            </a:pPr>
            <a:r>
              <a:rPr lang="en-US" sz="2400" b="0" i="1" dirty="0">
                <a:latin typeface="Open Sans" panose="020B0606030504020204" pitchFamily="34" charset="0"/>
                <a:ea typeface="Open Sans" panose="020B0606030504020204" pitchFamily="34" charset="0"/>
                <a:cs typeface="Open Sans" panose="020B0606030504020204" pitchFamily="34" charset="0"/>
              </a:rPr>
              <a:t>The impact of social prescribing is far reaching.</a:t>
            </a:r>
          </a:p>
          <a:p>
            <a:pPr marL="457200" indent="-457200">
              <a:lnSpc>
                <a:spcPct val="100000"/>
              </a:lnSpc>
              <a:spcBef>
                <a:spcPts val="0"/>
              </a:spcBef>
              <a:buFont typeface="Arial" panose="020B0604020202020204" pitchFamily="34" charset="0"/>
              <a:buChar char="•"/>
            </a:pPr>
            <a:endParaRPr lang="en-US" sz="2400" b="0" i="1" dirty="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00000"/>
              </a:lnSpc>
              <a:spcBef>
                <a:spcPts val="0"/>
              </a:spcBef>
              <a:buFont typeface="Arial" panose="020B0604020202020204" pitchFamily="34" charset="0"/>
              <a:buChar char="•"/>
            </a:pPr>
            <a:r>
              <a:rPr lang="en-US" sz="2400" b="0" i="1" dirty="0">
                <a:latin typeface="Open Sans" panose="020B0606030504020204" pitchFamily="34" charset="0"/>
                <a:ea typeface="Open Sans" panose="020B0606030504020204" pitchFamily="34" charset="0"/>
                <a:cs typeface="Open Sans" panose="020B0606030504020204" pitchFamily="34" charset="0"/>
              </a:rPr>
              <a:t>The importance of collecting data and how to use that data.</a:t>
            </a:r>
          </a:p>
          <a:p>
            <a:pPr>
              <a:lnSpc>
                <a:spcPct val="100000"/>
              </a:lnSpc>
              <a:spcBef>
                <a:spcPts val="0"/>
              </a:spcBef>
            </a:pPr>
            <a:endParaRPr lang="en-US" sz="2400" b="0" i="1"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00000"/>
              </a:lnSpc>
              <a:spcBef>
                <a:spcPts val="0"/>
              </a:spcBef>
              <a:buFont typeface="Arial" panose="020B0604020202020204" pitchFamily="34" charset="0"/>
              <a:buChar char="•"/>
            </a:pPr>
            <a:r>
              <a:rPr lang="en-US" sz="2400" b="0" i="1" dirty="0">
                <a:latin typeface="Open Sans" panose="020B0606030504020204" pitchFamily="34" charset="0"/>
                <a:ea typeface="Open Sans" panose="020B0606030504020204" pitchFamily="34" charset="0"/>
                <a:cs typeface="Open Sans" panose="020B0606030504020204" pitchFamily="34" charset="0"/>
              </a:rPr>
              <a:t>  Telling the story using the data available to you.</a:t>
            </a:r>
          </a:p>
          <a:p>
            <a:pPr>
              <a:lnSpc>
                <a:spcPct val="100000"/>
              </a:lnSpc>
              <a:spcBef>
                <a:spcPts val="0"/>
              </a:spcBef>
            </a:pPr>
            <a:endParaRPr lang="en-US" sz="2400" b="0" i="1" dirty="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00000"/>
              </a:lnSpc>
              <a:spcBef>
                <a:spcPts val="0"/>
              </a:spcBef>
              <a:buFont typeface="Arial" panose="020B0604020202020204" pitchFamily="34" charset="0"/>
              <a:buChar char="•"/>
            </a:pPr>
            <a:endParaRPr lang="en-US" sz="2400" b="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37EBBB26-6FB6-C8C5-8D48-7D4352E64B56}"/>
              </a:ext>
            </a:extLst>
          </p:cNvPr>
          <p:cNvPicPr>
            <a:picLocks noChangeAspect="1"/>
          </p:cNvPicPr>
          <p:nvPr/>
        </p:nvPicPr>
        <p:blipFill>
          <a:blip r:embed="rId2"/>
          <a:stretch>
            <a:fillRect/>
          </a:stretch>
        </p:blipFill>
        <p:spPr>
          <a:xfrm>
            <a:off x="182184" y="2133600"/>
            <a:ext cx="4129065" cy="2754086"/>
          </a:xfrm>
          <a:prstGeom prst="rect">
            <a:avLst/>
          </a:prstGeom>
        </p:spPr>
      </p:pic>
    </p:spTree>
    <p:extLst>
      <p:ext uri="{BB962C8B-B14F-4D97-AF65-F5344CB8AC3E}">
        <p14:creationId xmlns:p14="http://schemas.microsoft.com/office/powerpoint/2010/main" val="3082210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4DE162-168A-3D4C-8EC0-7286CD1E58DA}"/>
              </a:ext>
            </a:extLst>
          </p:cNvPr>
          <p:cNvSpPr>
            <a:spLocks noGrp="1"/>
          </p:cNvSpPr>
          <p:nvPr>
            <p:ph idx="1"/>
          </p:nvPr>
        </p:nvSpPr>
        <p:spPr>
          <a:xfrm>
            <a:off x="708661" y="1613453"/>
            <a:ext cx="11296290" cy="4284427"/>
          </a:xfrm>
        </p:spPr>
        <p:txBody>
          <a:bodyPr vert="horz" lIns="91440" tIns="45720" rIns="91440" bIns="45720" rtlCol="0" anchor="t">
            <a:noAutofit/>
          </a:bodyPr>
          <a:lstStyle/>
          <a:p>
            <a:pPr marL="101600" indent="0">
              <a:buClr>
                <a:srgbClr val="2E3A4D"/>
              </a:buClr>
              <a:buSzPts val="2800"/>
              <a:buNone/>
            </a:pPr>
            <a:r>
              <a:rPr lang="en-GB" sz="2400" b="1" dirty="0">
                <a:solidFill>
                  <a:srgbClr val="000000"/>
                </a:solidFill>
              </a:rPr>
              <a:t>Chair: </a:t>
            </a:r>
          </a:p>
          <a:p>
            <a:pPr marL="101600" indent="0">
              <a:buClr>
                <a:srgbClr val="2E3A4D"/>
              </a:buClr>
              <a:buSzPts val="2800"/>
              <a:buNone/>
            </a:pPr>
            <a:r>
              <a:rPr lang="en-GB" sz="2400" b="1" dirty="0">
                <a:solidFill>
                  <a:srgbClr val="000000"/>
                </a:solidFill>
              </a:rPr>
              <a:t>Monica Boulton</a:t>
            </a:r>
            <a:r>
              <a:rPr lang="en-GB" sz="2400" dirty="0">
                <a:solidFill>
                  <a:srgbClr val="000000"/>
                </a:solidFill>
              </a:rPr>
              <a:t>, Strategic Lead for Healthcare Integration &amp; Neighbourhood Health at the National Academy for Social Prescribing</a:t>
            </a:r>
          </a:p>
          <a:p>
            <a:pPr marL="101600" indent="0">
              <a:buClr>
                <a:srgbClr val="2E3A4D"/>
              </a:buClr>
              <a:buSzPts val="2800"/>
              <a:buNone/>
            </a:pPr>
            <a:endParaRPr lang="en-GB" sz="2400" b="1" dirty="0">
              <a:solidFill>
                <a:srgbClr val="000000"/>
              </a:solidFill>
            </a:endParaRPr>
          </a:p>
          <a:p>
            <a:pPr marL="101600" indent="0">
              <a:buClr>
                <a:srgbClr val="2E3A4D"/>
              </a:buClr>
              <a:buSzPts val="2800"/>
              <a:buNone/>
            </a:pPr>
            <a:r>
              <a:rPr lang="en-GB" sz="2400" b="1" dirty="0">
                <a:solidFill>
                  <a:srgbClr val="000000"/>
                </a:solidFill>
              </a:rPr>
              <a:t>Speakers</a:t>
            </a:r>
            <a:r>
              <a:rPr lang="en-GB" sz="2400" dirty="0">
                <a:solidFill>
                  <a:srgbClr val="000000"/>
                </a:solidFill>
              </a:rPr>
              <a:t>:</a:t>
            </a:r>
          </a:p>
          <a:p>
            <a:pPr>
              <a:buFontTx/>
              <a:buChar char="-"/>
            </a:pPr>
            <a:r>
              <a:rPr lang="en-GB" sz="2400" b="1" dirty="0">
                <a:solidFill>
                  <a:schemeClr val="tx1"/>
                </a:solidFill>
              </a:rPr>
              <a:t>Jenny Box</a:t>
            </a:r>
            <a:r>
              <a:rPr lang="en-GB" sz="2400" dirty="0">
                <a:solidFill>
                  <a:schemeClr val="tx1"/>
                </a:solidFill>
              </a:rPr>
              <a:t>, and </a:t>
            </a:r>
            <a:r>
              <a:rPr lang="en-GB" sz="2400" b="1" dirty="0">
                <a:solidFill>
                  <a:schemeClr val="tx1"/>
                </a:solidFill>
              </a:rPr>
              <a:t>Jat Sharma</a:t>
            </a:r>
            <a:r>
              <a:rPr lang="en-GB" sz="2400" dirty="0">
                <a:solidFill>
                  <a:schemeClr val="tx1"/>
                </a:solidFill>
              </a:rPr>
              <a:t>, Richmond Group of Charities</a:t>
            </a:r>
          </a:p>
          <a:p>
            <a:pPr>
              <a:buFontTx/>
              <a:buChar char="-"/>
            </a:pPr>
            <a:r>
              <a:rPr lang="en-GB" sz="2400" b="1" dirty="0">
                <a:solidFill>
                  <a:schemeClr val="tx1"/>
                </a:solidFill>
              </a:rPr>
              <a:t>Sandra Mitchell Phillips </a:t>
            </a:r>
            <a:r>
              <a:rPr lang="en-GB" sz="2400" dirty="0">
                <a:solidFill>
                  <a:schemeClr val="tx1"/>
                </a:solidFill>
              </a:rPr>
              <a:t>and </a:t>
            </a:r>
            <a:r>
              <a:rPr lang="en-GB" sz="2400" b="1" dirty="0">
                <a:solidFill>
                  <a:schemeClr val="tx1"/>
                </a:solidFill>
              </a:rPr>
              <a:t>Thomas Lovedawn</a:t>
            </a:r>
            <a:r>
              <a:rPr lang="en-GB" sz="2400" dirty="0">
                <a:solidFill>
                  <a:schemeClr val="tx1"/>
                </a:solidFill>
              </a:rPr>
              <a:t>, Ways to Wellness </a:t>
            </a:r>
          </a:p>
          <a:p>
            <a:pPr>
              <a:buFontTx/>
              <a:buChar char="-"/>
            </a:pPr>
            <a:r>
              <a:rPr lang="en-GB" sz="2400" b="1" dirty="0">
                <a:solidFill>
                  <a:schemeClr val="tx1"/>
                </a:solidFill>
              </a:rPr>
              <a:t>Bridget Mangan</a:t>
            </a:r>
            <a:r>
              <a:rPr lang="en-GB" sz="2400" dirty="0">
                <a:solidFill>
                  <a:schemeClr val="tx1"/>
                </a:solidFill>
              </a:rPr>
              <a:t>, Link Worker, Five Valleys Medical Practice</a:t>
            </a:r>
            <a:br>
              <a:rPr lang="en-GB" sz="1600" dirty="0"/>
            </a:br>
            <a:br>
              <a:rPr lang="en-GB" sz="2400" dirty="0">
                <a:solidFill>
                  <a:srgbClr val="000000"/>
                </a:solidFill>
                <a:latin typeface="Trebuchet MS"/>
              </a:rPr>
            </a:br>
            <a:endParaRPr lang="en-GB" sz="2400" dirty="0">
              <a:solidFill>
                <a:srgbClr val="000000"/>
              </a:solidFill>
              <a:latin typeface="Trebuchet MS"/>
            </a:endParaRPr>
          </a:p>
          <a:p>
            <a:pPr marL="101600" indent="0">
              <a:buClr>
                <a:srgbClr val="2E3A4D"/>
              </a:buClr>
              <a:buSzPts val="2800"/>
              <a:buNone/>
            </a:pPr>
            <a:endParaRPr lang="en-GB" sz="2400" dirty="0">
              <a:solidFill>
                <a:srgbClr val="000000"/>
              </a:solidFill>
              <a:latin typeface="Trebuchet MS"/>
            </a:endParaRPr>
          </a:p>
        </p:txBody>
      </p:sp>
      <p:sp>
        <p:nvSpPr>
          <p:cNvPr id="3" name="Title 2">
            <a:extLst>
              <a:ext uri="{FF2B5EF4-FFF2-40B4-BE49-F238E27FC236}">
                <a16:creationId xmlns:a16="http://schemas.microsoft.com/office/drawing/2014/main" id="{9651E648-B728-774F-94FA-89A9E72356B2}"/>
              </a:ext>
            </a:extLst>
          </p:cNvPr>
          <p:cNvSpPr>
            <a:spLocks noGrp="1"/>
          </p:cNvSpPr>
          <p:nvPr>
            <p:ph type="title"/>
          </p:nvPr>
        </p:nvSpPr>
        <p:spPr>
          <a:xfrm>
            <a:off x="1994826" y="176643"/>
            <a:ext cx="8868119" cy="1258262"/>
          </a:xfrm>
          <a:noFill/>
        </p:spPr>
        <p:txBody>
          <a:bodyPr/>
          <a:lstStyle/>
          <a:p>
            <a:r>
              <a:rPr lang="en-US" dirty="0">
                <a:solidFill>
                  <a:srgbClr val="00B0F0"/>
                </a:solidFill>
                <a:latin typeface="Trebuchet MS"/>
              </a:rPr>
              <a:t>Overview</a:t>
            </a:r>
            <a:endParaRPr lang="en-US" dirty="0">
              <a:solidFill>
                <a:srgbClr val="00B0F0"/>
              </a:solidFill>
              <a:latin typeface="Trebuchet MS" panose="020B0703020202090204" pitchFamily="34" charset="0"/>
            </a:endParaRPr>
          </a:p>
        </p:txBody>
      </p:sp>
      <p:pic>
        <p:nvPicPr>
          <p:cNvPr id="15" name="Picture 14" descr="Computer screen and book icon">
            <a:extLst>
              <a:ext uri="{FF2B5EF4-FFF2-40B4-BE49-F238E27FC236}">
                <a16:creationId xmlns:a16="http://schemas.microsoft.com/office/drawing/2014/main" id="{F1B374B1-5B64-D746-B3BD-4D499ED600D7}"/>
              </a:ext>
            </a:extLst>
          </p:cNvPr>
          <p:cNvPicPr>
            <a:picLocks noChangeAspect="1"/>
          </p:cNvPicPr>
          <p:nvPr/>
        </p:nvPicPr>
        <p:blipFill>
          <a:blip r:embed="rId2"/>
          <a:stretch>
            <a:fillRect/>
          </a:stretch>
        </p:blipFill>
        <p:spPr>
          <a:xfrm>
            <a:off x="9464039" y="5148355"/>
            <a:ext cx="2449471" cy="1533002"/>
          </a:xfrm>
          <a:prstGeom prst="rect">
            <a:avLst/>
          </a:prstGeom>
        </p:spPr>
      </p:pic>
      <p:pic>
        <p:nvPicPr>
          <p:cNvPr id="5" name="Picture 4" descr="A logo with circles and lines&#10;&#10;Description automatically generated">
            <a:extLst>
              <a:ext uri="{FF2B5EF4-FFF2-40B4-BE49-F238E27FC236}">
                <a16:creationId xmlns:a16="http://schemas.microsoft.com/office/drawing/2014/main" id="{2AC39770-24D0-3898-B4CC-BBD3C6503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185550" cy="1434905"/>
          </a:xfrm>
          <a:prstGeom prst="rect">
            <a:avLst/>
          </a:prstGeom>
        </p:spPr>
      </p:pic>
    </p:spTree>
    <p:extLst>
      <p:ext uri="{BB962C8B-B14F-4D97-AF65-F5344CB8AC3E}">
        <p14:creationId xmlns:p14="http://schemas.microsoft.com/office/powerpoint/2010/main" val="1674675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 name="Rectangle 1033">
            <a:extLst>
              <a:ext uri="{FF2B5EF4-FFF2-40B4-BE49-F238E27FC236}">
                <a16:creationId xmlns:a16="http://schemas.microsoft.com/office/drawing/2014/main" id="{29E9E3A5-F4E8-47A7-BB85-6CF927184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35" name="Rectangle 1034">
            <a:extLst>
              <a:ext uri="{FF2B5EF4-FFF2-40B4-BE49-F238E27FC236}">
                <a16:creationId xmlns:a16="http://schemas.microsoft.com/office/drawing/2014/main" id="{880D974B-B1F0-4DE6-B6B2-A9E28BB37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0A23803D-D871-4E35-ABAB-A609CA0FEEDF}"/>
              </a:ext>
            </a:extLst>
          </p:cNvPr>
          <p:cNvSpPr>
            <a:spLocks noGrp="1"/>
          </p:cNvSpPr>
          <p:nvPr>
            <p:ph type="ctrTitle"/>
          </p:nvPr>
        </p:nvSpPr>
        <p:spPr>
          <a:xfrm>
            <a:off x="634276" y="640080"/>
            <a:ext cx="4208656" cy="3942498"/>
          </a:xfrm>
        </p:spPr>
        <p:txBody>
          <a:bodyPr anchor="b">
            <a:normAutofit/>
          </a:bodyPr>
          <a:lstStyle/>
          <a:p>
            <a:r>
              <a:rPr lang="en-GB" sz="4000" b="1">
                <a:solidFill>
                  <a:srgbClr val="FFFFFF"/>
                </a:solidFill>
              </a:rPr>
              <a:t>Social Prescribing within the Gloucestershire Post Covid Assessment Service</a:t>
            </a:r>
          </a:p>
        </p:txBody>
      </p:sp>
      <p:sp>
        <p:nvSpPr>
          <p:cNvPr id="3" name="Subtitle 2">
            <a:extLst>
              <a:ext uri="{FF2B5EF4-FFF2-40B4-BE49-F238E27FC236}">
                <a16:creationId xmlns:a16="http://schemas.microsoft.com/office/drawing/2014/main" id="{8BB103FC-9557-4C48-B74E-22B7347C460D}"/>
              </a:ext>
            </a:extLst>
          </p:cNvPr>
          <p:cNvSpPr>
            <a:spLocks noGrp="1"/>
          </p:cNvSpPr>
          <p:nvPr>
            <p:ph type="subTitle" idx="1"/>
          </p:nvPr>
        </p:nvSpPr>
        <p:spPr>
          <a:xfrm>
            <a:off x="638921" y="4834385"/>
            <a:ext cx="4204012" cy="1384511"/>
          </a:xfrm>
        </p:spPr>
        <p:txBody>
          <a:bodyPr anchor="t">
            <a:normAutofit/>
          </a:bodyPr>
          <a:lstStyle/>
          <a:p>
            <a:pPr algn="r"/>
            <a:r>
              <a:rPr lang="en-GB" sz="1600">
                <a:solidFill>
                  <a:srgbClr val="FFFFFF"/>
                </a:solidFill>
              </a:rPr>
              <a:t>Bridget Mangan – Social Prescriber</a:t>
            </a:r>
          </a:p>
        </p:txBody>
      </p:sp>
      <p:cxnSp>
        <p:nvCxnSpPr>
          <p:cNvPr id="1036" name="Straight Connector 1035">
            <a:extLst>
              <a:ext uri="{FF2B5EF4-FFF2-40B4-BE49-F238E27FC236}">
                <a16:creationId xmlns:a16="http://schemas.microsoft.com/office/drawing/2014/main" id="{685A41E9-862B-4839-AD43-1EEC52D9AC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66040" y="4708047"/>
            <a:ext cx="32004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032" name="Picture 8" descr="https://www.who.int/images/default-source/wpro/health-topic/healthy-ageing/social-prescribing.png?sfvrsn=95f7e252_3">
            <a:extLst>
              <a:ext uri="{FF2B5EF4-FFF2-40B4-BE49-F238E27FC236}">
                <a16:creationId xmlns:a16="http://schemas.microsoft.com/office/drawing/2014/main" id="{A713D76C-0B3E-4209-8CD0-607D4D351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562" r="13002" b="2"/>
          <a:stretch>
            <a:fillRect/>
          </a:stretch>
        </p:blipFill>
        <p:spPr bwMode="auto">
          <a:xfrm>
            <a:off x="6096000" y="640080"/>
            <a:ext cx="5459470" cy="5578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731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Rectangle 1">
            <a:extLst>
              <a:ext uri="{FF2B5EF4-FFF2-40B4-BE49-F238E27FC236}">
                <a16:creationId xmlns:a16="http://schemas.microsoft.com/office/drawing/2014/main" id="{9312C021-F25D-4249-838C-A0EC243C2722}"/>
              </a:ext>
            </a:extLst>
          </p:cNvPr>
          <p:cNvSpPr/>
          <p:nvPr/>
        </p:nvSpPr>
        <p:spPr>
          <a:xfrm>
            <a:off x="4951048" y="804333"/>
            <a:ext cx="6306003" cy="5249334"/>
          </a:xfrm>
          <a:prstGeom prst="rect">
            <a:avLst/>
          </a:prstGeom>
        </p:spPr>
        <p:txBody>
          <a:bodyPr vert="horz" lIns="45720" tIns="45720" rIns="45720" bIns="45720" rtlCol="0" anchor="ctr">
            <a:normAutofit/>
          </a:bodyPr>
          <a:lstStyle/>
          <a:p>
            <a:pPr marL="0" marR="0" lvl="0" indent="0" algn="l" defTabSz="914400" rtl="0" eaLnBrk="1" fontAlgn="base" latinLnBrk="0" hangingPunct="1">
              <a:lnSpc>
                <a:spcPct val="90000"/>
              </a:lnSpc>
              <a:spcBef>
                <a:spcPts val="0"/>
              </a:spcBef>
              <a:spcAft>
                <a:spcPts val="0"/>
              </a:spcAft>
              <a:buClr>
                <a:srgbClr val="1CADE4"/>
              </a:buClr>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The Post Covid Assessment Service in Gloucestershire was originally established as an assessment and rehabilitation service in 2021. </a:t>
            </a:r>
          </a:p>
          <a:p>
            <a:pPr marL="0" marR="0" lvl="0" indent="0" algn="l" defTabSz="914400" rtl="0" eaLnBrk="1" fontAlgn="base" latinLnBrk="0" hangingPunct="1">
              <a:lnSpc>
                <a:spcPct val="90000"/>
              </a:lnSpc>
              <a:spcBef>
                <a:spcPts val="0"/>
              </a:spcBef>
              <a:spcAft>
                <a:spcPts val="0"/>
              </a:spcAft>
              <a:buClr>
                <a:srgbClr val="1CADE4"/>
              </a:buClr>
              <a:buSzTx/>
              <a:buFontTx/>
              <a:buNone/>
              <a:tabLst/>
              <a:defRPr/>
            </a:pPr>
            <a:endPar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base" latinLnBrk="0" hangingPunct="1">
              <a:lnSpc>
                <a:spcPct val="90000"/>
              </a:lnSpc>
              <a:spcBef>
                <a:spcPts val="0"/>
              </a:spcBef>
              <a:spcAft>
                <a:spcPts val="0"/>
              </a:spcAft>
              <a:buClr>
                <a:srgbClr val="1CADE4"/>
              </a:buClr>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Social Prescribing was introduced into the service in October 2023. At that time, the team included a GP, specialist rehabilitation physiotherapists, occupational health, and clinical psychology. </a:t>
            </a:r>
          </a:p>
          <a:p>
            <a:pPr marL="0" marR="0" lvl="0" indent="0" algn="l" defTabSz="914400" rtl="0" eaLnBrk="1" fontAlgn="base" latinLnBrk="0" hangingPunct="1">
              <a:lnSpc>
                <a:spcPct val="90000"/>
              </a:lnSpc>
              <a:spcBef>
                <a:spcPts val="0"/>
              </a:spcBef>
              <a:spcAft>
                <a:spcPts val="0"/>
              </a:spcAft>
              <a:buClr>
                <a:srgbClr val="1CADE4"/>
              </a:buClr>
              <a:buSzTx/>
              <a:buFontTx/>
              <a:buNone/>
              <a:tabLst/>
              <a:defRPr/>
            </a:pPr>
            <a:endPar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base" latinLnBrk="0" hangingPunct="1">
              <a:lnSpc>
                <a:spcPct val="90000"/>
              </a:lnSpc>
              <a:spcBef>
                <a:spcPts val="0"/>
              </a:spcBef>
              <a:spcAft>
                <a:spcPts val="0"/>
              </a:spcAft>
              <a:buClr>
                <a:srgbClr val="1CADE4"/>
              </a:buClr>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The service was scaled down in March 2025 and continues to offer Long Covid assessment and support with a smaller team, including a GP, a Social Prescriber, and access to a psychological therapist.  </a:t>
            </a:r>
          </a:p>
          <a:p>
            <a:pPr marL="0" marR="0" lvl="0" indent="0" algn="l" defTabSz="914400" rtl="0" eaLnBrk="1" fontAlgn="base" latinLnBrk="0" hangingPunct="1">
              <a:lnSpc>
                <a:spcPct val="90000"/>
              </a:lnSpc>
              <a:spcBef>
                <a:spcPts val="0"/>
              </a:spcBef>
              <a:spcAft>
                <a:spcPts val="600"/>
              </a:spcAft>
              <a:buClr>
                <a:srgbClr val="1CADE4"/>
              </a:buClr>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base" latinLnBrk="0" hangingPunct="1">
              <a:lnSpc>
                <a:spcPct val="90000"/>
              </a:lnSpc>
              <a:spcBef>
                <a:spcPts val="0"/>
              </a:spcBef>
              <a:spcAft>
                <a:spcPts val="600"/>
              </a:spcAft>
              <a:buClr>
                <a:srgbClr val="1CADE4"/>
              </a:buClr>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457200" marR="0" lvl="0" indent="-457200" algn="l" defTabSz="914400" rtl="0" eaLnBrk="1" fontAlgn="auto" latinLnBrk="0" hangingPunct="1">
              <a:lnSpc>
                <a:spcPct val="90000"/>
              </a:lnSpc>
              <a:spcBef>
                <a:spcPts val="0"/>
              </a:spcBef>
              <a:spcAft>
                <a:spcPts val="600"/>
              </a:spcAft>
              <a:buClr>
                <a:srgbClr val="1CADE4"/>
              </a:buClr>
              <a:buSzTx/>
              <a:buFont typeface="Arial" panose="020B0604020202020204" pitchFamily="34" charset="0"/>
              <a:buChar char="•"/>
              <a:tabLst/>
              <a:defRPr/>
            </a:pPr>
            <a:endParaRPr kumimoji="0" lang="en-US" sz="1800" b="0" i="0" u="sng"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890375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C71FF-B351-52AD-DA65-FE30EFF6BD42}"/>
              </a:ext>
            </a:extLst>
          </p:cNvPr>
          <p:cNvSpPr>
            <a:spLocks noGrp="1"/>
          </p:cNvSpPr>
          <p:nvPr>
            <p:ph type="title"/>
          </p:nvPr>
        </p:nvSpPr>
        <p:spPr>
          <a:xfrm>
            <a:off x="1024128" y="585216"/>
            <a:ext cx="8018272" cy="1499616"/>
          </a:xfrm>
        </p:spPr>
        <p:txBody>
          <a:bodyPr>
            <a:normAutofit/>
          </a:bodyPr>
          <a:lstStyle/>
          <a:p>
            <a:r>
              <a:rPr lang="en-GB" sz="4600" dirty="0"/>
              <a:t>What has Social Prescribing added to the Long Covid Service? </a:t>
            </a:r>
          </a:p>
        </p:txBody>
      </p:sp>
      <p:sp>
        <p:nvSpPr>
          <p:cNvPr id="3" name="Content Placeholder 2">
            <a:extLst>
              <a:ext uri="{FF2B5EF4-FFF2-40B4-BE49-F238E27FC236}">
                <a16:creationId xmlns:a16="http://schemas.microsoft.com/office/drawing/2014/main" id="{6D3DE151-8665-B23F-FA74-75B4BD426627}"/>
              </a:ext>
            </a:extLst>
          </p:cNvPr>
          <p:cNvSpPr>
            <a:spLocks noGrp="1"/>
          </p:cNvSpPr>
          <p:nvPr>
            <p:ph idx="1"/>
          </p:nvPr>
        </p:nvSpPr>
        <p:spPr>
          <a:xfrm>
            <a:off x="1024128" y="2286000"/>
            <a:ext cx="8018271" cy="4023360"/>
          </a:xfrm>
        </p:spPr>
        <p:txBody>
          <a:bodyPr>
            <a:normAutofit/>
          </a:bodyPr>
          <a:lstStyle/>
          <a:p>
            <a:pPr fontAlgn="base"/>
            <a:r>
              <a:rPr lang="en-GB" sz="2000" dirty="0"/>
              <a:t>Social Prescribing added to the offer by giving patients the opportunity to talk about the social, emotional, practical, and financial impacts of living with Long Covid.  </a:t>
            </a:r>
          </a:p>
          <a:p>
            <a:pPr fontAlgn="base"/>
            <a:r>
              <a:rPr lang="en-GB" sz="2000" dirty="0"/>
              <a:t>It supports them to explore ways of managing these impacts through personalised planning and access to peer support, commissioned groups, local services, community hubs, and activities. </a:t>
            </a:r>
          </a:p>
          <a:p>
            <a:pPr fontAlgn="base"/>
            <a:r>
              <a:rPr lang="en-GB" sz="2000" dirty="0"/>
              <a:t>Given the nature of Long Covid, supported self-management is central to living well with the condition. Social Prescribing provides the space for patients to reflect on what exacerbates symptoms and what helps to reduce them. These conversations enable individuals to develop plans and strategies, including how to adjust their </a:t>
            </a:r>
            <a:r>
              <a:rPr lang="en-GB" sz="2000"/>
              <a:t>routines to </a:t>
            </a:r>
            <a:r>
              <a:rPr lang="en-GB" sz="2000" dirty="0"/>
              <a:t>integrate pacing. They also create space to acknowledge both progress and setbacks. </a:t>
            </a:r>
          </a:p>
          <a:p>
            <a:endParaRPr lang="en-GB" sz="2000" dirty="0"/>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49458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0AE4C84F-7457-4662-AFA3-554A32B9C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Rectangle 21">
            <a:extLst>
              <a:ext uri="{FF2B5EF4-FFF2-40B4-BE49-F238E27FC236}">
                <a16:creationId xmlns:a16="http://schemas.microsoft.com/office/drawing/2014/main" id="{9DF9B39E-8A25-4BC3-B3C0-ACD46B94E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4" name="Straight Connector 23">
            <a:extLst>
              <a:ext uri="{FF2B5EF4-FFF2-40B4-BE49-F238E27FC236}">
                <a16:creationId xmlns:a16="http://schemas.microsoft.com/office/drawing/2014/main" id="{BA91CE2E-0B4F-41F3-95F2-0EB7003685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42273"/>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3" name="TextBox 10">
            <a:extLst>
              <a:ext uri="{FF2B5EF4-FFF2-40B4-BE49-F238E27FC236}">
                <a16:creationId xmlns:a16="http://schemas.microsoft.com/office/drawing/2014/main" id="{DD78D42F-F07B-C96D-71FF-0B92C1F45CD0}"/>
              </a:ext>
            </a:extLst>
          </p:cNvPr>
          <p:cNvGraphicFramePr/>
          <p:nvPr/>
        </p:nvGraphicFramePr>
        <p:xfrm>
          <a:off x="642938" y="642938"/>
          <a:ext cx="10896600" cy="3355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170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2"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3" name="Straight Connector 52">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54" name="Rectangle 53">
            <a:extLst>
              <a:ext uri="{FF2B5EF4-FFF2-40B4-BE49-F238E27FC236}">
                <a16:creationId xmlns:a16="http://schemas.microsoft.com/office/drawing/2014/main" id="{6A5AB136-1321-47B3-8AF9-A8140222B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CECE3E0B-C9FF-BEE5-08A5-7276D4AB39B5}"/>
              </a:ext>
            </a:extLst>
          </p:cNvPr>
          <p:cNvSpPr>
            <a:spLocks noGrp="1"/>
          </p:cNvSpPr>
          <p:nvPr>
            <p:ph type="title"/>
          </p:nvPr>
        </p:nvSpPr>
        <p:spPr>
          <a:xfrm>
            <a:off x="643466" y="1534475"/>
            <a:ext cx="6992351" cy="3861558"/>
          </a:xfrm>
        </p:spPr>
        <p:txBody>
          <a:bodyPr vert="horz" lIns="91440" tIns="45720" rIns="91440" bIns="45720" rtlCol="0" anchor="ctr">
            <a:normAutofit/>
          </a:bodyPr>
          <a:lstStyle/>
          <a:p>
            <a:pPr algn="r"/>
            <a:r>
              <a:rPr lang="en-US" sz="6000" b="1" spc="200"/>
              <a:t>Social Prescribing within a multidisciplinary team (MDT)</a:t>
            </a:r>
            <a:r>
              <a:rPr lang="en-US" sz="6000" spc="200"/>
              <a:t> </a:t>
            </a:r>
          </a:p>
        </p:txBody>
      </p:sp>
      <p:sp>
        <p:nvSpPr>
          <p:cNvPr id="55" name="Rectangle 54">
            <a:extLst>
              <a:ext uri="{FF2B5EF4-FFF2-40B4-BE49-F238E27FC236}">
                <a16:creationId xmlns:a16="http://schemas.microsoft.com/office/drawing/2014/main" id="{3A29AB2E-91A6-4F11-8765-A410A013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0"/>
            <a:ext cx="40721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944666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Rectangle 22">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a:extLst>
              <a:ext uri="{FF2B5EF4-FFF2-40B4-BE49-F238E27FC236}">
                <a16:creationId xmlns:a16="http://schemas.microsoft.com/office/drawing/2014/main" id="{E84300E6-0E10-83EB-F584-B7450376D17A}"/>
              </a:ext>
            </a:extLst>
          </p:cNvPr>
          <p:cNvSpPr txBox="1"/>
          <p:nvPr/>
        </p:nvSpPr>
        <p:spPr>
          <a:xfrm>
            <a:off x="4951048" y="804333"/>
            <a:ext cx="6306003" cy="5249334"/>
          </a:xfrm>
          <a:prstGeom prst="rect">
            <a:avLst/>
          </a:prstGeom>
        </p:spPr>
        <p:txBody>
          <a:bodyPr vert="horz" lIns="45720" tIns="45720" rIns="45720" bIns="45720" rtlCol="0" anchor="ctr">
            <a:normAutofit/>
          </a:bodyPr>
          <a:lstStyle/>
          <a:p>
            <a:pPr marL="0" marR="0" lvl="0" indent="0" algn="l" defTabSz="914400" rtl="0" eaLnBrk="1" fontAlgn="base" latinLnBrk="0" hangingPunct="1">
              <a:lnSpc>
                <a:spcPct val="90000"/>
              </a:lnSpc>
              <a:spcBef>
                <a:spcPts val="1200"/>
              </a:spcBef>
              <a:spcAft>
                <a:spcPts val="1200"/>
              </a:spcAft>
              <a:buClr>
                <a:srgbClr val="1CADE4"/>
              </a:buClr>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Social Prescribers working in primary care do not always have access to MDT meetings or opportunities for close co-working with clinical colleagues. </a:t>
            </a:r>
          </a:p>
          <a:p>
            <a:pPr marL="0" marR="0" lvl="0" indent="0" algn="l" defTabSz="914400" rtl="0" eaLnBrk="1" fontAlgn="base" latinLnBrk="0" hangingPunct="1">
              <a:lnSpc>
                <a:spcPct val="90000"/>
              </a:lnSpc>
              <a:spcBef>
                <a:spcPts val="1200"/>
              </a:spcBef>
              <a:spcAft>
                <a:spcPts val="1200"/>
              </a:spcAft>
              <a:buClr>
                <a:srgbClr val="1CADE4"/>
              </a:buClr>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The Gloucestershire Long Covid Service holds regular MDT meetings for patient discussions involving all members of the team. </a:t>
            </a:r>
          </a:p>
          <a:p>
            <a:pPr marL="0" marR="0" lvl="0" indent="0" algn="l" defTabSz="914400" rtl="0" eaLnBrk="1" fontAlgn="base" latinLnBrk="0" hangingPunct="1">
              <a:lnSpc>
                <a:spcPct val="90000"/>
              </a:lnSpc>
              <a:spcBef>
                <a:spcPts val="1200"/>
              </a:spcBef>
              <a:spcAft>
                <a:spcPts val="1200"/>
              </a:spcAft>
              <a:buClr>
                <a:srgbClr val="1CADE4"/>
              </a:buClr>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Bringing a Social Prescribing perspective to the MDT brings the whole-person approach to the thinking around each patient.  Discussions encompass practical, social, and wellbeing impacts, alongside clinical and psychological perspectives.  </a:t>
            </a:r>
          </a:p>
        </p:txBody>
      </p:sp>
    </p:spTree>
    <p:extLst>
      <p:ext uri="{BB962C8B-B14F-4D97-AF65-F5344CB8AC3E}">
        <p14:creationId xmlns:p14="http://schemas.microsoft.com/office/powerpoint/2010/main" val="633746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TextBox 26">
            <a:extLst>
              <a:ext uri="{FF2B5EF4-FFF2-40B4-BE49-F238E27FC236}">
                <a16:creationId xmlns:a16="http://schemas.microsoft.com/office/drawing/2014/main" id="{5148653B-3DBD-4D12-D158-6153EFF71606}"/>
              </a:ext>
            </a:extLst>
          </p:cNvPr>
          <p:cNvSpPr txBox="1"/>
          <p:nvPr/>
        </p:nvSpPr>
        <p:spPr>
          <a:xfrm>
            <a:off x="4951048" y="804333"/>
            <a:ext cx="6306003" cy="5249334"/>
          </a:xfrm>
          <a:prstGeom prst="rect">
            <a:avLst/>
          </a:prstGeom>
        </p:spPr>
        <p:txBody>
          <a:bodyPr vert="horz" lIns="45720" tIns="45720" rIns="45720" bIns="45720" rtlCol="0" anchor="ctr">
            <a:normAutofit/>
          </a:bodyPr>
          <a:lstStyle/>
          <a:p>
            <a:pPr marL="0" marR="0" lvl="0" indent="0" algn="l" defTabSz="914400" rtl="0" eaLnBrk="1" fontAlgn="base" latinLnBrk="0" hangingPunct="1">
              <a:lnSpc>
                <a:spcPct val="90000"/>
              </a:lnSpc>
              <a:spcBef>
                <a:spcPts val="1200"/>
              </a:spcBef>
              <a:spcAft>
                <a:spcPts val="1200"/>
              </a:spcAft>
              <a:buClr>
                <a:srgbClr val="1CADE4"/>
              </a:buClr>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Bringing Social Prescribing into the MDT, not only places it more centrally within patient care, broadening the range of support offered, </a:t>
            </a:r>
            <a:r>
              <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rPr>
              <a:t>it also raises awareness and understanding of the Social Prescribing role among healthcare professionals, supporting better integration and more holistic patient care.</a:t>
            </a:r>
          </a:p>
          <a:p>
            <a:pPr marL="0" marR="0" lvl="0" indent="0" algn="l" defTabSz="914400" rtl="0" eaLnBrk="1" fontAlgn="base" latinLnBrk="0" hangingPunct="1">
              <a:lnSpc>
                <a:spcPct val="90000"/>
              </a:lnSpc>
              <a:spcBef>
                <a:spcPts val="1200"/>
              </a:spcBef>
              <a:spcAft>
                <a:spcPts val="1200"/>
              </a:spcAft>
              <a:buClr>
                <a:srgbClr val="1CADE4"/>
              </a:buClr>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This increased insight into the Social Prescribing role, which is often more at arm's length in Primary Care settings, has resulted, over time, in almost every patient referred into the Long Covid Service having access to Social Prescribing support. </a:t>
            </a:r>
          </a:p>
        </p:txBody>
      </p:sp>
    </p:spTree>
    <p:extLst>
      <p:ext uri="{BB962C8B-B14F-4D97-AF65-F5344CB8AC3E}">
        <p14:creationId xmlns:p14="http://schemas.microsoft.com/office/powerpoint/2010/main" val="1534380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egaphone icon">
            <a:extLst>
              <a:ext uri="{FF2B5EF4-FFF2-40B4-BE49-F238E27FC236}">
                <a16:creationId xmlns:a16="http://schemas.microsoft.com/office/drawing/2014/main" id="{E662DDEE-8231-2B4D-819B-310EA40FC74E}"/>
              </a:ext>
            </a:extLst>
          </p:cNvPr>
          <p:cNvPicPr>
            <a:picLocks noChangeAspect="1"/>
          </p:cNvPicPr>
          <p:nvPr/>
        </p:nvPicPr>
        <p:blipFill>
          <a:blip r:embed="rId2"/>
          <a:stretch>
            <a:fillRect/>
          </a:stretch>
        </p:blipFill>
        <p:spPr>
          <a:xfrm>
            <a:off x="9196321" y="4657078"/>
            <a:ext cx="2887328" cy="1807035"/>
          </a:xfrm>
          <a:prstGeom prst="rect">
            <a:avLst/>
          </a:prstGeom>
        </p:spPr>
      </p:pic>
      <p:pic>
        <p:nvPicPr>
          <p:cNvPr id="3" name="Picture 2">
            <a:extLst>
              <a:ext uri="{FF2B5EF4-FFF2-40B4-BE49-F238E27FC236}">
                <a16:creationId xmlns:a16="http://schemas.microsoft.com/office/drawing/2014/main" id="{F53AEBDB-4DE2-E14F-88FE-2E5705B6CC7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26065" y="3272750"/>
            <a:ext cx="5310588" cy="3191363"/>
          </a:xfrm>
          <a:prstGeom prst="rect">
            <a:avLst/>
          </a:prstGeom>
        </p:spPr>
      </p:pic>
      <p:sp>
        <p:nvSpPr>
          <p:cNvPr id="2" name="Subtitle 1">
            <a:extLst>
              <a:ext uri="{FF2B5EF4-FFF2-40B4-BE49-F238E27FC236}">
                <a16:creationId xmlns:a16="http://schemas.microsoft.com/office/drawing/2014/main" id="{B5F4C6D7-ACD5-4E49-8D81-3837F05B06D8}"/>
              </a:ext>
            </a:extLst>
          </p:cNvPr>
          <p:cNvSpPr>
            <a:spLocks noGrp="1"/>
          </p:cNvSpPr>
          <p:nvPr>
            <p:ph type="subTitle" idx="1"/>
          </p:nvPr>
        </p:nvSpPr>
        <p:spPr>
          <a:xfrm>
            <a:off x="632214" y="3833036"/>
            <a:ext cx="5099243" cy="2070789"/>
          </a:xfrm>
        </p:spPr>
        <p:txBody>
          <a:bodyPr/>
          <a:lstStyle/>
          <a:p>
            <a:r>
              <a:rPr lang="en-US" b="1" dirty="0">
                <a:latin typeface="Trebuchet MS" panose="020B0703020202090204" pitchFamily="34" charset="0"/>
              </a:rPr>
              <a:t>Get in touch</a:t>
            </a:r>
          </a:p>
          <a:p>
            <a:r>
              <a:rPr lang="en-US" dirty="0">
                <a:latin typeface="Trebuchet MS" panose="020B0703020202090204" pitchFamily="34" charset="0"/>
              </a:rPr>
              <a:t>socialprescribingacademy.org.uk</a:t>
            </a:r>
          </a:p>
          <a:p>
            <a:r>
              <a:rPr lang="en-US" dirty="0">
                <a:latin typeface="Trebuchet MS" panose="020B0703020202090204" pitchFamily="34" charset="0"/>
              </a:rPr>
              <a:t>       @NASPTweets</a:t>
            </a:r>
          </a:p>
          <a:p>
            <a:r>
              <a:rPr lang="en-US" dirty="0">
                <a:latin typeface="Trebuchet MS" panose="020B0703020202090204" pitchFamily="34" charset="0"/>
              </a:rPr>
              <a:t>       @NASP_insta</a:t>
            </a:r>
          </a:p>
        </p:txBody>
      </p:sp>
      <p:pic>
        <p:nvPicPr>
          <p:cNvPr id="5" name="Picture 4" descr="Instagram icon">
            <a:extLst>
              <a:ext uri="{FF2B5EF4-FFF2-40B4-BE49-F238E27FC236}">
                <a16:creationId xmlns:a16="http://schemas.microsoft.com/office/drawing/2014/main" id="{E0B9CD22-3D50-E04C-A250-D4CC525A09BD}"/>
              </a:ext>
            </a:extLst>
          </p:cNvPr>
          <p:cNvPicPr>
            <a:picLocks noChangeAspect="1"/>
          </p:cNvPicPr>
          <p:nvPr/>
        </p:nvPicPr>
        <p:blipFill>
          <a:blip r:embed="rId4"/>
          <a:stretch>
            <a:fillRect/>
          </a:stretch>
        </p:blipFill>
        <p:spPr>
          <a:xfrm>
            <a:off x="769281" y="5049133"/>
            <a:ext cx="383609" cy="383609"/>
          </a:xfrm>
          <a:prstGeom prst="rect">
            <a:avLst/>
          </a:prstGeom>
        </p:spPr>
      </p:pic>
      <p:pic>
        <p:nvPicPr>
          <p:cNvPr id="7" name="Picture 6" descr="Twitter Icon">
            <a:extLst>
              <a:ext uri="{FF2B5EF4-FFF2-40B4-BE49-F238E27FC236}">
                <a16:creationId xmlns:a16="http://schemas.microsoft.com/office/drawing/2014/main" id="{7AF8C804-A5E4-C746-AB1C-157571BE9FD1}"/>
              </a:ext>
            </a:extLst>
          </p:cNvPr>
          <p:cNvPicPr>
            <a:picLocks noChangeAspect="1"/>
          </p:cNvPicPr>
          <p:nvPr/>
        </p:nvPicPr>
        <p:blipFill>
          <a:blip r:embed="rId5"/>
          <a:stretch>
            <a:fillRect/>
          </a:stretch>
        </p:blipFill>
        <p:spPr>
          <a:xfrm>
            <a:off x="769282" y="4578051"/>
            <a:ext cx="383609" cy="383609"/>
          </a:xfrm>
          <a:prstGeom prst="rect">
            <a:avLst/>
          </a:prstGeom>
        </p:spPr>
      </p:pic>
      <p:sp>
        <p:nvSpPr>
          <p:cNvPr id="4" name="Google Shape;123;p2">
            <a:extLst>
              <a:ext uri="{FF2B5EF4-FFF2-40B4-BE49-F238E27FC236}">
                <a16:creationId xmlns:a16="http://schemas.microsoft.com/office/drawing/2014/main" id="{FC4960A5-01B8-040D-0186-67EEF60BEDB2}"/>
              </a:ext>
            </a:extLst>
          </p:cNvPr>
          <p:cNvSpPr txBox="1">
            <a:spLocks/>
          </p:cNvSpPr>
          <p:nvPr/>
        </p:nvSpPr>
        <p:spPr>
          <a:xfrm>
            <a:off x="5942802" y="4239299"/>
            <a:ext cx="7584197" cy="1258262"/>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4000"/>
            </a:pPr>
            <a:r>
              <a:rPr lang="en-US" sz="13800" dirty="0">
                <a:solidFill>
                  <a:srgbClr val="00B0F0"/>
                </a:solidFill>
                <a:latin typeface="Trebuchet MS" panose="020B0603020202020204" pitchFamily="34" charset="0"/>
              </a:rPr>
              <a:t>Q&amp;A</a:t>
            </a:r>
          </a:p>
        </p:txBody>
      </p:sp>
    </p:spTree>
    <p:extLst>
      <p:ext uri="{BB962C8B-B14F-4D97-AF65-F5344CB8AC3E}">
        <p14:creationId xmlns:p14="http://schemas.microsoft.com/office/powerpoint/2010/main" val="3145739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21483" y="0"/>
            <a:ext cx="7590683" cy="6846455"/>
            <a:chOff x="0" y="0"/>
            <a:chExt cx="2998788" cy="2709333"/>
          </a:xfrm>
        </p:grpSpPr>
        <p:sp>
          <p:nvSpPr>
            <p:cNvPr id="3" name="Freeform 3"/>
            <p:cNvSpPr>
              <a:spLocks noGrp="1" noRot="1" noMove="1" noResize="1" noEditPoints="1" noAdjustHandles="1" noChangeArrowheads="1" noChangeShapeType="1"/>
            </p:cNvSpPr>
            <p:nvPr/>
          </p:nvSpPr>
          <p:spPr>
            <a:xfrm>
              <a:off x="0" y="0"/>
              <a:ext cx="2998788" cy="2709333"/>
            </a:xfrm>
            <a:custGeom>
              <a:avLst/>
              <a:gdLst/>
              <a:ahLst/>
              <a:cxnLst/>
              <a:rect l="l" t="t" r="r" b="b"/>
              <a:pathLst>
                <a:path w="2998788" h="2709333">
                  <a:moveTo>
                    <a:pt x="0" y="0"/>
                  </a:moveTo>
                  <a:lnTo>
                    <a:pt x="2998788" y="0"/>
                  </a:lnTo>
                  <a:lnTo>
                    <a:pt x="2998788" y="2709333"/>
                  </a:lnTo>
                  <a:lnTo>
                    <a:pt x="0" y="2709333"/>
                  </a:lnTo>
                  <a:close/>
                </a:path>
              </a:pathLst>
            </a:custGeom>
            <a:solidFill>
              <a:srgbClr val="323C50"/>
            </a:solidFill>
          </p:spPr>
          <p:txBody>
            <a:bodyPr/>
            <a:lstStyle/>
            <a:p>
              <a:endParaRPr lang="en-GB" sz="1200"/>
            </a:p>
          </p:txBody>
        </p:sp>
        <p:sp>
          <p:nvSpPr>
            <p:cNvPr id="4" name="TextBox 4"/>
            <p:cNvSpPr txBox="1">
              <a:spLocks noGrp="1" noRot="1" noMove="1" noResize="1" noEditPoints="1" noAdjustHandles="1" noChangeArrowheads="1" noChangeShapeType="1"/>
            </p:cNvSpPr>
            <p:nvPr/>
          </p:nvSpPr>
          <p:spPr>
            <a:xfrm>
              <a:off x="0" y="0"/>
              <a:ext cx="2998788" cy="2709333"/>
            </a:xfrm>
            <a:prstGeom prst="rect">
              <a:avLst/>
            </a:prstGeom>
          </p:spPr>
          <p:txBody>
            <a:bodyPr lIns="33867" tIns="33867" rIns="33867" bIns="33867" rtlCol="0" anchor="ctr"/>
            <a:lstStyle/>
            <a:p>
              <a:pPr algn="ctr">
                <a:lnSpc>
                  <a:spcPts val="1440"/>
                </a:lnSpc>
              </a:pPr>
              <a:endParaRPr sz="1200"/>
            </a:p>
          </p:txBody>
        </p:sp>
      </p:grpSp>
      <p:sp>
        <p:nvSpPr>
          <p:cNvPr id="5" name="Freeform 5"/>
          <p:cNvSpPr/>
          <p:nvPr/>
        </p:nvSpPr>
        <p:spPr>
          <a:xfrm>
            <a:off x="7569200" y="-25400"/>
            <a:ext cx="4789266" cy="7156197"/>
          </a:xfrm>
          <a:custGeom>
            <a:avLst/>
            <a:gdLst/>
            <a:ahLst/>
            <a:cxnLst/>
            <a:rect l="l" t="t" r="r" b="b"/>
            <a:pathLst>
              <a:path w="10844605" h="10734295">
                <a:moveTo>
                  <a:pt x="0" y="0"/>
                </a:moveTo>
                <a:lnTo>
                  <a:pt x="10844605" y="0"/>
                </a:lnTo>
                <a:lnTo>
                  <a:pt x="10844605" y="10734295"/>
                </a:lnTo>
                <a:lnTo>
                  <a:pt x="0" y="10734295"/>
                </a:lnTo>
                <a:lnTo>
                  <a:pt x="0" y="0"/>
                </a:lnTo>
                <a:close/>
              </a:path>
            </a:pathLst>
          </a:custGeom>
          <a:blipFill>
            <a:blip r:embed="rId2">
              <a:alphaModFix amt="68000"/>
            </a:blip>
            <a:stretch>
              <a:fillRect l="-73175" r="-50957"/>
            </a:stretch>
          </a:blipFill>
        </p:spPr>
        <p:txBody>
          <a:bodyPr/>
          <a:lstStyle/>
          <a:p>
            <a:endParaRPr lang="en-GB" sz="1200"/>
          </a:p>
        </p:txBody>
      </p:sp>
      <p:grpSp>
        <p:nvGrpSpPr>
          <p:cNvPr id="6" name="Group 6"/>
          <p:cNvGrpSpPr/>
          <p:nvPr/>
        </p:nvGrpSpPr>
        <p:grpSpPr>
          <a:xfrm>
            <a:off x="348883" y="1861830"/>
            <a:ext cx="5537851" cy="598309"/>
            <a:chOff x="0" y="0"/>
            <a:chExt cx="2689568" cy="296489"/>
          </a:xfrm>
        </p:grpSpPr>
        <p:sp>
          <p:nvSpPr>
            <p:cNvPr id="7" name="Freeform 7"/>
            <p:cNvSpPr/>
            <p:nvPr/>
          </p:nvSpPr>
          <p:spPr>
            <a:xfrm>
              <a:off x="0" y="0"/>
              <a:ext cx="2689568" cy="296489"/>
            </a:xfrm>
            <a:custGeom>
              <a:avLst/>
              <a:gdLst/>
              <a:ahLst/>
              <a:cxnLst/>
              <a:rect l="l" t="t" r="r" b="b"/>
              <a:pathLst>
                <a:path w="2689568" h="296489">
                  <a:moveTo>
                    <a:pt x="0" y="0"/>
                  </a:moveTo>
                  <a:lnTo>
                    <a:pt x="2689568" y="0"/>
                  </a:lnTo>
                  <a:lnTo>
                    <a:pt x="2689568" y="296489"/>
                  </a:lnTo>
                  <a:lnTo>
                    <a:pt x="0" y="296489"/>
                  </a:lnTo>
                  <a:close/>
                </a:path>
              </a:pathLst>
            </a:custGeom>
            <a:solidFill>
              <a:srgbClr val="910F4B"/>
            </a:solidFill>
          </p:spPr>
          <p:txBody>
            <a:bodyPr/>
            <a:lstStyle/>
            <a:p>
              <a:endParaRPr lang="en-GB" sz="1200"/>
            </a:p>
          </p:txBody>
        </p:sp>
        <p:sp>
          <p:nvSpPr>
            <p:cNvPr id="8" name="TextBox 8"/>
            <p:cNvSpPr txBox="1"/>
            <p:nvPr/>
          </p:nvSpPr>
          <p:spPr>
            <a:xfrm>
              <a:off x="0" y="0"/>
              <a:ext cx="2689568" cy="296489"/>
            </a:xfrm>
            <a:prstGeom prst="rect">
              <a:avLst/>
            </a:prstGeom>
          </p:spPr>
          <p:txBody>
            <a:bodyPr lIns="33867" tIns="33867" rIns="33867" bIns="33867" rtlCol="0" anchor="ctr"/>
            <a:lstStyle/>
            <a:p>
              <a:pPr algn="ctr">
                <a:lnSpc>
                  <a:spcPts val="1440"/>
                </a:lnSpc>
              </a:pPr>
              <a:endParaRPr sz="1200"/>
            </a:p>
          </p:txBody>
        </p:sp>
      </p:grpSp>
      <p:sp>
        <p:nvSpPr>
          <p:cNvPr id="9" name="TextBox 9"/>
          <p:cNvSpPr txBox="1"/>
          <p:nvPr/>
        </p:nvSpPr>
        <p:spPr>
          <a:xfrm>
            <a:off x="359819" y="1814647"/>
            <a:ext cx="7013807" cy="2689198"/>
          </a:xfrm>
          <a:prstGeom prst="rect">
            <a:avLst/>
          </a:prstGeom>
        </p:spPr>
        <p:txBody>
          <a:bodyPr lIns="0" tIns="0" rIns="0" bIns="0" rtlCol="0" anchor="t">
            <a:spAutoFit/>
          </a:bodyPr>
          <a:lstStyle/>
          <a:p>
            <a:pPr>
              <a:lnSpc>
                <a:spcPts val="5333"/>
              </a:lnSpc>
            </a:pPr>
            <a:r>
              <a:rPr lang="en-US" sz="4266" b="1" dirty="0">
                <a:solidFill>
                  <a:srgbClr val="FFFFFF"/>
                </a:solidFill>
                <a:latin typeface="Tw Cen MT" panose="020B0602020104020603" pitchFamily="34" charset="0"/>
                <a:ea typeface="Futura Ultra-Bold"/>
                <a:cs typeface="Futura Ultra-Bold"/>
                <a:sym typeface="Futura Ultra-Bold"/>
              </a:rPr>
              <a:t>WE ARE UNDEFEATABLE</a:t>
            </a:r>
          </a:p>
          <a:p>
            <a:pPr>
              <a:lnSpc>
                <a:spcPts val="5333"/>
              </a:lnSpc>
            </a:pPr>
            <a:r>
              <a:rPr lang="en-US" sz="4266" b="1" dirty="0">
                <a:solidFill>
                  <a:srgbClr val="FFFFFF"/>
                </a:solidFill>
                <a:latin typeface="Tw Cen MT" panose="020B0602020104020603" pitchFamily="34" charset="0"/>
                <a:ea typeface="Futura Ultra-Bold"/>
                <a:cs typeface="Futura Ultra-Bold"/>
                <a:sym typeface="Futura Ultra-Bold"/>
              </a:rPr>
              <a:t>POWERED BY </a:t>
            </a:r>
          </a:p>
          <a:p>
            <a:pPr>
              <a:lnSpc>
                <a:spcPts val="5333"/>
              </a:lnSpc>
            </a:pPr>
            <a:r>
              <a:rPr lang="en-US" sz="4266" b="1" dirty="0">
                <a:solidFill>
                  <a:srgbClr val="0FAAAF"/>
                </a:solidFill>
                <a:latin typeface="Tw Cen MT" panose="020B0602020104020603" pitchFamily="34" charset="0"/>
                <a:ea typeface="Futura Ultra-Bold"/>
                <a:cs typeface="Futura Ultra-Bold"/>
                <a:sym typeface="Futura Ultra-Bold"/>
              </a:rPr>
              <a:t>THE RICHMOND GROUP </a:t>
            </a:r>
          </a:p>
          <a:p>
            <a:pPr>
              <a:lnSpc>
                <a:spcPts val="5333"/>
              </a:lnSpc>
            </a:pPr>
            <a:r>
              <a:rPr lang="en-US" sz="4266" b="1" dirty="0">
                <a:solidFill>
                  <a:srgbClr val="0FAAAF"/>
                </a:solidFill>
                <a:latin typeface="Tw Cen MT" panose="020B0602020104020603" pitchFamily="34" charset="0"/>
                <a:ea typeface="Futura Ultra-Bold"/>
                <a:cs typeface="Futura Ultra-Bold"/>
                <a:sym typeface="Futura Ultra-Bold"/>
              </a:rPr>
              <a:t>OF CHARITIES</a:t>
            </a:r>
            <a:r>
              <a:rPr lang="en-US" sz="4266" b="1" dirty="0">
                <a:solidFill>
                  <a:srgbClr val="FFFFFF"/>
                </a:solidFill>
                <a:latin typeface="Tw Cen MT" panose="020B0602020104020603" pitchFamily="34" charset="0"/>
                <a:ea typeface="Futura Ultra-Bold"/>
                <a:cs typeface="Futura Ultra-Bold"/>
                <a:sym typeface="Futura Ultra-Bold"/>
              </a:rPr>
              <a:t> </a:t>
            </a:r>
          </a:p>
        </p:txBody>
      </p:sp>
      <p:sp>
        <p:nvSpPr>
          <p:cNvPr id="10" name="Freeform 10"/>
          <p:cNvSpPr/>
          <p:nvPr/>
        </p:nvSpPr>
        <p:spPr>
          <a:xfrm>
            <a:off x="7570541" y="0"/>
            <a:ext cx="4621459" cy="1320417"/>
          </a:xfrm>
          <a:custGeom>
            <a:avLst/>
            <a:gdLst/>
            <a:ahLst/>
            <a:cxnLst/>
            <a:rect l="l" t="t" r="r" b="b"/>
            <a:pathLst>
              <a:path w="6932188" h="1980625">
                <a:moveTo>
                  <a:pt x="0" y="0"/>
                </a:moveTo>
                <a:lnTo>
                  <a:pt x="6932188" y="0"/>
                </a:lnTo>
                <a:lnTo>
                  <a:pt x="6932188" y="1980625"/>
                </a:lnTo>
                <a:lnTo>
                  <a:pt x="0" y="1980625"/>
                </a:lnTo>
                <a:lnTo>
                  <a:pt x="0" y="0"/>
                </a:lnTo>
                <a:close/>
              </a:path>
            </a:pathLst>
          </a:custGeom>
          <a:blipFill>
            <a:blip r:embed="rId3"/>
            <a:stretch>
              <a:fillRect/>
            </a:stretch>
          </a:blipFill>
        </p:spPr>
        <p:txBody>
          <a:bodyPr/>
          <a:lstStyle/>
          <a:p>
            <a:endParaRPr lang="en-GB" sz="1200"/>
          </a:p>
        </p:txBody>
      </p:sp>
      <p:grpSp>
        <p:nvGrpSpPr>
          <p:cNvPr id="11" name="Group 11"/>
          <p:cNvGrpSpPr>
            <a:grpSpLocks noGrp="1" noUngrp="1" noRot="1" noMove="1" noResize="1"/>
          </p:cNvGrpSpPr>
          <p:nvPr/>
        </p:nvGrpSpPr>
        <p:grpSpPr>
          <a:xfrm rot="1343605">
            <a:off x="6004276" y="1596653"/>
            <a:ext cx="3650925" cy="8756035"/>
            <a:chOff x="0" y="0"/>
            <a:chExt cx="7301849" cy="17512069"/>
          </a:xfrm>
        </p:grpSpPr>
        <p:grpSp>
          <p:nvGrpSpPr>
            <p:cNvPr id="12" name="Group 12"/>
            <p:cNvGrpSpPr>
              <a:grpSpLocks noGrp="1" noUngrp="1" noRot="1" noMove="1" noResize="1"/>
            </p:cNvGrpSpPr>
            <p:nvPr/>
          </p:nvGrpSpPr>
          <p:grpSpPr>
            <a:xfrm rot="-1967111">
              <a:off x="117444" y="9381214"/>
              <a:ext cx="7161221" cy="2192285"/>
              <a:chOff x="0" y="0"/>
              <a:chExt cx="1229112" cy="376272"/>
            </a:xfrm>
          </p:grpSpPr>
          <p:sp>
            <p:nvSpPr>
              <p:cNvPr id="13" name="Freeform 13"/>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endParaRPr lang="en-GB" sz="1200"/>
              </a:p>
            </p:txBody>
          </p:sp>
          <p:sp>
            <p:nvSpPr>
              <p:cNvPr id="14" name="TextBox 14"/>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a:lnSpc>
                    <a:spcPts val="1439"/>
                  </a:lnSpc>
                </a:pPr>
                <a:endParaRPr sz="1200"/>
              </a:p>
            </p:txBody>
          </p:sp>
        </p:grpSp>
        <p:grpSp>
          <p:nvGrpSpPr>
            <p:cNvPr id="15" name="Group 15"/>
            <p:cNvGrpSpPr>
              <a:grpSpLocks noGrp="1" noUngrp="1" noRot="1" noMove="1" noResize="1"/>
            </p:cNvGrpSpPr>
            <p:nvPr/>
          </p:nvGrpSpPr>
          <p:grpSpPr>
            <a:xfrm rot="-1967111">
              <a:off x="117444" y="13555524"/>
              <a:ext cx="7161221" cy="2192285"/>
              <a:chOff x="0" y="0"/>
              <a:chExt cx="1229112" cy="376272"/>
            </a:xfrm>
          </p:grpSpPr>
          <p:sp>
            <p:nvSpPr>
              <p:cNvPr id="16" name="Freeform 16"/>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endParaRPr lang="en-GB" sz="1200"/>
              </a:p>
            </p:txBody>
          </p:sp>
          <p:sp>
            <p:nvSpPr>
              <p:cNvPr id="17" name="TextBox 17"/>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a:lnSpc>
                    <a:spcPts val="1439"/>
                  </a:lnSpc>
                </a:pPr>
                <a:endParaRPr sz="1200"/>
              </a:p>
            </p:txBody>
          </p:sp>
        </p:grpSp>
        <p:grpSp>
          <p:nvGrpSpPr>
            <p:cNvPr id="18" name="Group 18"/>
            <p:cNvGrpSpPr>
              <a:grpSpLocks noGrp="1" noUngrp="1" noRot="1" noMove="1" noResize="1"/>
            </p:cNvGrpSpPr>
            <p:nvPr/>
          </p:nvGrpSpPr>
          <p:grpSpPr>
            <a:xfrm rot="-2344164">
              <a:off x="3002867" y="11317170"/>
              <a:ext cx="3051526" cy="3551734"/>
              <a:chOff x="0" y="0"/>
              <a:chExt cx="523747" cy="609600"/>
            </a:xfrm>
          </p:grpSpPr>
          <p:sp>
            <p:nvSpPr>
              <p:cNvPr id="19" name="Freeform 19"/>
              <p:cNvSpPr>
                <a:spLocks noGrp="1" noRot="1" noMove="1" noResize="1" noEditPoints="1" noAdjustHandles="1" noChangeArrowheads="1" noChangeShapeType="1"/>
              </p:cNvSpPr>
              <p:nvPr/>
            </p:nvSpPr>
            <p:spPr>
              <a:xfrm>
                <a:off x="0" y="0"/>
                <a:ext cx="523747" cy="609600"/>
              </a:xfrm>
              <a:custGeom>
                <a:avLst/>
                <a:gdLst/>
                <a:ahLst/>
                <a:cxnLst/>
                <a:rect l="l" t="t" r="r" b="b"/>
                <a:pathLst>
                  <a:path w="523747" h="609600">
                    <a:moveTo>
                      <a:pt x="320547" y="0"/>
                    </a:moveTo>
                    <a:lnTo>
                      <a:pt x="0" y="0"/>
                    </a:lnTo>
                    <a:lnTo>
                      <a:pt x="203200" y="609600"/>
                    </a:lnTo>
                    <a:lnTo>
                      <a:pt x="523747" y="609600"/>
                    </a:lnTo>
                    <a:lnTo>
                      <a:pt x="320547" y="0"/>
                    </a:lnTo>
                    <a:close/>
                  </a:path>
                </a:pathLst>
              </a:custGeom>
              <a:solidFill>
                <a:srgbClr val="F0C24B"/>
              </a:solidFill>
            </p:spPr>
            <p:txBody>
              <a:bodyPr/>
              <a:lstStyle/>
              <a:p>
                <a:endParaRPr lang="en-GB" sz="1200"/>
              </a:p>
            </p:txBody>
          </p:sp>
          <p:sp>
            <p:nvSpPr>
              <p:cNvPr id="20" name="TextBox 20"/>
              <p:cNvSpPr txBox="1">
                <a:spLocks noGrp="1" noRot="1" noMove="1" noResize="1" noEditPoints="1" noAdjustHandles="1" noChangeArrowheads="1" noChangeShapeType="1"/>
              </p:cNvSpPr>
              <p:nvPr/>
            </p:nvSpPr>
            <p:spPr>
              <a:xfrm>
                <a:off x="101600" y="0"/>
                <a:ext cx="320547" cy="609600"/>
              </a:xfrm>
              <a:prstGeom prst="rect">
                <a:avLst/>
              </a:prstGeom>
            </p:spPr>
            <p:txBody>
              <a:bodyPr lIns="33867" tIns="33867" rIns="33867" bIns="33867" rtlCol="0" anchor="ctr"/>
              <a:lstStyle/>
              <a:p>
                <a:pPr algn="ctr">
                  <a:lnSpc>
                    <a:spcPts val="1439"/>
                  </a:lnSpc>
                </a:pPr>
                <a:endParaRPr sz="1200"/>
              </a:p>
            </p:txBody>
          </p:sp>
        </p:grpSp>
        <p:grpSp>
          <p:nvGrpSpPr>
            <p:cNvPr id="21" name="Group 21"/>
            <p:cNvGrpSpPr>
              <a:grpSpLocks noGrp="1" noUngrp="1" noRot="1" noMove="1" noResize="1"/>
            </p:cNvGrpSpPr>
            <p:nvPr/>
          </p:nvGrpSpPr>
          <p:grpSpPr>
            <a:xfrm rot="2003265">
              <a:off x="1413545" y="7546507"/>
              <a:ext cx="4699531" cy="2148848"/>
              <a:chOff x="0" y="0"/>
              <a:chExt cx="867075" cy="396468"/>
            </a:xfrm>
          </p:grpSpPr>
          <p:sp>
            <p:nvSpPr>
              <p:cNvPr id="22" name="Freeform 22"/>
              <p:cNvSpPr>
                <a:spLocks noGrp="1" noRot="1" noMove="1" noResize="1" noEditPoints="1" noAdjustHandles="1" noChangeArrowheads="1" noChangeShapeType="1"/>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endParaRPr lang="en-GB" sz="1200"/>
              </a:p>
            </p:txBody>
          </p:sp>
          <p:sp>
            <p:nvSpPr>
              <p:cNvPr id="23" name="TextBox 23"/>
              <p:cNvSpPr txBox="1">
                <a:spLocks noGrp="1" noRot="1" noMove="1" noResize="1" noEditPoints="1" noAdjustHandles="1" noChangeArrowheads="1" noChangeShapeType="1"/>
              </p:cNvSpPr>
              <p:nvPr/>
            </p:nvSpPr>
            <p:spPr>
              <a:xfrm>
                <a:off x="101600" y="0"/>
                <a:ext cx="663875" cy="396468"/>
              </a:xfrm>
              <a:prstGeom prst="rect">
                <a:avLst/>
              </a:prstGeom>
            </p:spPr>
            <p:txBody>
              <a:bodyPr lIns="33867" tIns="33867" rIns="33867" bIns="33867" rtlCol="0" anchor="ctr"/>
              <a:lstStyle/>
              <a:p>
                <a:pPr algn="ctr">
                  <a:lnSpc>
                    <a:spcPts val="1439"/>
                  </a:lnSpc>
                </a:pPr>
                <a:endParaRPr sz="1200"/>
              </a:p>
            </p:txBody>
          </p:sp>
        </p:grpSp>
        <p:grpSp>
          <p:nvGrpSpPr>
            <p:cNvPr id="24" name="Group 24"/>
            <p:cNvGrpSpPr>
              <a:grpSpLocks noGrp="1" noUngrp="1" noRot="1" noMove="1" noResize="1"/>
            </p:cNvGrpSpPr>
            <p:nvPr/>
          </p:nvGrpSpPr>
          <p:grpSpPr>
            <a:xfrm rot="-1967111">
              <a:off x="23184" y="5546630"/>
              <a:ext cx="7161221" cy="2192285"/>
              <a:chOff x="0" y="0"/>
              <a:chExt cx="1229112" cy="376272"/>
            </a:xfrm>
          </p:grpSpPr>
          <p:sp>
            <p:nvSpPr>
              <p:cNvPr id="25" name="Freeform 25"/>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endParaRPr lang="en-GB" sz="1200"/>
              </a:p>
            </p:txBody>
          </p:sp>
          <p:sp>
            <p:nvSpPr>
              <p:cNvPr id="26" name="TextBox 26"/>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a:lnSpc>
                    <a:spcPts val="1439"/>
                  </a:lnSpc>
                </a:pPr>
                <a:endParaRPr sz="1200"/>
              </a:p>
            </p:txBody>
          </p:sp>
        </p:grpSp>
        <p:grpSp>
          <p:nvGrpSpPr>
            <p:cNvPr id="27" name="Group 27"/>
            <p:cNvGrpSpPr>
              <a:grpSpLocks noGrp="1" noUngrp="1" noRot="1" noMove="1" noResize="1"/>
            </p:cNvGrpSpPr>
            <p:nvPr/>
          </p:nvGrpSpPr>
          <p:grpSpPr>
            <a:xfrm rot="2003265">
              <a:off x="1283261" y="3667829"/>
              <a:ext cx="4699531" cy="2148848"/>
              <a:chOff x="0" y="0"/>
              <a:chExt cx="867075" cy="396468"/>
            </a:xfrm>
          </p:grpSpPr>
          <p:sp>
            <p:nvSpPr>
              <p:cNvPr id="28" name="Freeform 28"/>
              <p:cNvSpPr>
                <a:spLocks noGrp="1" noRot="1" noMove="1" noResize="1" noEditPoints="1" noAdjustHandles="1" noChangeArrowheads="1" noChangeShapeType="1"/>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endParaRPr lang="en-GB" sz="1200"/>
              </a:p>
            </p:txBody>
          </p:sp>
          <p:sp>
            <p:nvSpPr>
              <p:cNvPr id="29" name="TextBox 29"/>
              <p:cNvSpPr txBox="1">
                <a:spLocks noGrp="1" noRot="1" noMove="1" noResize="1" noEditPoints="1" noAdjustHandles="1" noChangeArrowheads="1" noChangeShapeType="1"/>
              </p:cNvSpPr>
              <p:nvPr/>
            </p:nvSpPr>
            <p:spPr>
              <a:xfrm>
                <a:off x="101600" y="0"/>
                <a:ext cx="663875" cy="396468"/>
              </a:xfrm>
              <a:prstGeom prst="rect">
                <a:avLst/>
              </a:prstGeom>
            </p:spPr>
            <p:txBody>
              <a:bodyPr lIns="33867" tIns="33867" rIns="33867" bIns="33867" rtlCol="0" anchor="ctr"/>
              <a:lstStyle/>
              <a:p>
                <a:pPr algn="ctr">
                  <a:lnSpc>
                    <a:spcPts val="1439"/>
                  </a:lnSpc>
                </a:pPr>
                <a:endParaRPr sz="1200"/>
              </a:p>
            </p:txBody>
          </p:sp>
        </p:grpSp>
        <p:grpSp>
          <p:nvGrpSpPr>
            <p:cNvPr id="30" name="Group 30"/>
            <p:cNvGrpSpPr>
              <a:grpSpLocks noGrp="1" noUngrp="1" noRot="1" noMove="1" noResize="1"/>
            </p:cNvGrpSpPr>
            <p:nvPr/>
          </p:nvGrpSpPr>
          <p:grpSpPr>
            <a:xfrm rot="-1967111">
              <a:off x="23184" y="1764260"/>
              <a:ext cx="7161221" cy="2192285"/>
              <a:chOff x="0" y="0"/>
              <a:chExt cx="1229112" cy="376272"/>
            </a:xfrm>
          </p:grpSpPr>
          <p:sp>
            <p:nvSpPr>
              <p:cNvPr id="31" name="Freeform 31"/>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endParaRPr lang="en-GB" sz="1200"/>
              </a:p>
            </p:txBody>
          </p:sp>
          <p:sp>
            <p:nvSpPr>
              <p:cNvPr id="32" name="TextBox 32"/>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a:lnSpc>
                    <a:spcPts val="1439"/>
                  </a:lnSpc>
                </a:pPr>
                <a:endParaRPr sz="1200"/>
              </a:p>
            </p:txBody>
          </p:sp>
        </p:grpSp>
      </p:grpSp>
      <p:sp>
        <p:nvSpPr>
          <p:cNvPr id="33" name="Freeform 33"/>
          <p:cNvSpPr>
            <a:spLocks noGrp="1" noRot="1" noMove="1" noResize="1" noEditPoints="1" noAdjustHandles="1" noChangeArrowheads="1" noChangeShapeType="1"/>
          </p:cNvSpPr>
          <p:nvPr/>
        </p:nvSpPr>
        <p:spPr>
          <a:xfrm>
            <a:off x="7271583" y="-27256"/>
            <a:ext cx="5658727" cy="7156197"/>
          </a:xfrm>
          <a:custGeom>
            <a:avLst/>
            <a:gdLst/>
            <a:ahLst/>
            <a:cxnLst/>
            <a:rect l="l" t="t" r="r" b="b"/>
            <a:pathLst>
              <a:path w="8488091" h="10734295">
                <a:moveTo>
                  <a:pt x="0" y="0"/>
                </a:moveTo>
                <a:lnTo>
                  <a:pt x="8488091" y="0"/>
                </a:lnTo>
                <a:lnTo>
                  <a:pt x="8488091" y="10734295"/>
                </a:lnTo>
                <a:lnTo>
                  <a:pt x="0" y="10734295"/>
                </a:lnTo>
                <a:lnTo>
                  <a:pt x="0" y="0"/>
                </a:lnTo>
                <a:close/>
              </a:path>
            </a:pathLst>
          </a:custGeom>
          <a:blipFill>
            <a:blip r:embed="rId4"/>
            <a:stretch>
              <a:fillRect l="-56414" r="-33279"/>
            </a:stretch>
          </a:blipFill>
        </p:spPr>
        <p:txBody>
          <a:bodyPr/>
          <a:lstStyle/>
          <a:p>
            <a:endParaRPr lang="en-GB" sz="1200"/>
          </a:p>
        </p:txBody>
      </p:sp>
      <p:grpSp>
        <p:nvGrpSpPr>
          <p:cNvPr id="34" name="Group 34"/>
          <p:cNvGrpSpPr/>
          <p:nvPr/>
        </p:nvGrpSpPr>
        <p:grpSpPr>
          <a:xfrm>
            <a:off x="685800" y="5193992"/>
            <a:ext cx="5883323" cy="1146374"/>
            <a:chOff x="0" y="0"/>
            <a:chExt cx="11766645" cy="2292748"/>
          </a:xfrm>
        </p:grpSpPr>
        <p:sp>
          <p:nvSpPr>
            <p:cNvPr id="35" name="Freeform 35"/>
            <p:cNvSpPr/>
            <p:nvPr/>
          </p:nvSpPr>
          <p:spPr>
            <a:xfrm>
              <a:off x="0" y="0"/>
              <a:ext cx="11766645" cy="2292748"/>
            </a:xfrm>
            <a:custGeom>
              <a:avLst/>
              <a:gdLst/>
              <a:ahLst/>
              <a:cxnLst/>
              <a:rect l="l" t="t" r="r" b="b"/>
              <a:pathLst>
                <a:path w="11766645" h="2292748">
                  <a:moveTo>
                    <a:pt x="0" y="0"/>
                  </a:moveTo>
                  <a:lnTo>
                    <a:pt x="11766645" y="0"/>
                  </a:lnTo>
                  <a:lnTo>
                    <a:pt x="11766645" y="2292748"/>
                  </a:lnTo>
                  <a:lnTo>
                    <a:pt x="0" y="2292748"/>
                  </a:lnTo>
                  <a:lnTo>
                    <a:pt x="0" y="0"/>
                  </a:lnTo>
                  <a:close/>
                </a:path>
              </a:pathLst>
            </a:custGeom>
            <a:blipFill>
              <a:blip r:embed="rId5"/>
              <a:stretch>
                <a:fillRect l="-26950" t="-318534" r="-25539" b="-21676"/>
              </a:stretch>
            </a:blipFill>
          </p:spPr>
          <p:txBody>
            <a:bodyPr/>
            <a:lstStyle/>
            <a:p>
              <a:endParaRPr lang="en-GB" sz="1200"/>
            </a:p>
          </p:txBody>
        </p:sp>
        <p:grpSp>
          <p:nvGrpSpPr>
            <p:cNvPr id="36" name="Group 36"/>
            <p:cNvGrpSpPr/>
            <p:nvPr/>
          </p:nvGrpSpPr>
          <p:grpSpPr>
            <a:xfrm>
              <a:off x="179860" y="1146374"/>
              <a:ext cx="1274899" cy="810043"/>
              <a:chOff x="0" y="0"/>
              <a:chExt cx="251832" cy="160008"/>
            </a:xfrm>
          </p:grpSpPr>
          <p:sp>
            <p:nvSpPr>
              <p:cNvPr id="37" name="Freeform 37"/>
              <p:cNvSpPr/>
              <p:nvPr/>
            </p:nvSpPr>
            <p:spPr>
              <a:xfrm>
                <a:off x="0" y="0"/>
                <a:ext cx="251832" cy="160008"/>
              </a:xfrm>
              <a:custGeom>
                <a:avLst/>
                <a:gdLst/>
                <a:ahLst/>
                <a:cxnLst/>
                <a:rect l="l" t="t" r="r" b="b"/>
                <a:pathLst>
                  <a:path w="251832" h="160008">
                    <a:moveTo>
                      <a:pt x="0" y="0"/>
                    </a:moveTo>
                    <a:lnTo>
                      <a:pt x="251832" y="0"/>
                    </a:lnTo>
                    <a:lnTo>
                      <a:pt x="251832" y="160008"/>
                    </a:lnTo>
                    <a:lnTo>
                      <a:pt x="0" y="160008"/>
                    </a:lnTo>
                    <a:close/>
                  </a:path>
                </a:pathLst>
              </a:custGeom>
              <a:solidFill>
                <a:srgbClr val="303C54"/>
              </a:solidFill>
            </p:spPr>
            <p:txBody>
              <a:bodyPr/>
              <a:lstStyle/>
              <a:p>
                <a:endParaRPr lang="en-GB" sz="1200"/>
              </a:p>
            </p:txBody>
          </p:sp>
          <p:sp>
            <p:nvSpPr>
              <p:cNvPr id="38" name="TextBox 38"/>
              <p:cNvSpPr txBox="1"/>
              <p:nvPr/>
            </p:nvSpPr>
            <p:spPr>
              <a:xfrm>
                <a:off x="0" y="0"/>
                <a:ext cx="251832" cy="160008"/>
              </a:xfrm>
              <a:prstGeom prst="rect">
                <a:avLst/>
              </a:prstGeom>
            </p:spPr>
            <p:txBody>
              <a:bodyPr lIns="33867" tIns="33867" rIns="33867" bIns="33867" rtlCol="0" anchor="ctr"/>
              <a:lstStyle/>
              <a:p>
                <a:pPr algn="ctr">
                  <a:lnSpc>
                    <a:spcPts val="1251"/>
                  </a:lnSpc>
                </a:pPr>
                <a:endParaRPr sz="1200"/>
              </a:p>
            </p:txBody>
          </p:sp>
        </p:grpSp>
        <p:grpSp>
          <p:nvGrpSpPr>
            <p:cNvPr id="39" name="Group 39"/>
            <p:cNvGrpSpPr/>
            <p:nvPr/>
          </p:nvGrpSpPr>
          <p:grpSpPr>
            <a:xfrm>
              <a:off x="7291704" y="1156335"/>
              <a:ext cx="1274899" cy="810043"/>
              <a:chOff x="0" y="0"/>
              <a:chExt cx="251832" cy="160008"/>
            </a:xfrm>
          </p:grpSpPr>
          <p:sp>
            <p:nvSpPr>
              <p:cNvPr id="40" name="Freeform 40"/>
              <p:cNvSpPr/>
              <p:nvPr/>
            </p:nvSpPr>
            <p:spPr>
              <a:xfrm>
                <a:off x="0" y="0"/>
                <a:ext cx="251832" cy="160008"/>
              </a:xfrm>
              <a:custGeom>
                <a:avLst/>
                <a:gdLst/>
                <a:ahLst/>
                <a:cxnLst/>
                <a:rect l="l" t="t" r="r" b="b"/>
                <a:pathLst>
                  <a:path w="251832" h="160008">
                    <a:moveTo>
                      <a:pt x="0" y="0"/>
                    </a:moveTo>
                    <a:lnTo>
                      <a:pt x="251832" y="0"/>
                    </a:lnTo>
                    <a:lnTo>
                      <a:pt x="251832" y="160008"/>
                    </a:lnTo>
                    <a:lnTo>
                      <a:pt x="0" y="160008"/>
                    </a:lnTo>
                    <a:close/>
                  </a:path>
                </a:pathLst>
              </a:custGeom>
              <a:solidFill>
                <a:srgbClr val="303C54"/>
              </a:solidFill>
            </p:spPr>
            <p:txBody>
              <a:bodyPr/>
              <a:lstStyle/>
              <a:p>
                <a:endParaRPr lang="en-GB" sz="1200"/>
              </a:p>
            </p:txBody>
          </p:sp>
          <p:sp>
            <p:nvSpPr>
              <p:cNvPr id="41" name="TextBox 41"/>
              <p:cNvSpPr txBox="1"/>
              <p:nvPr/>
            </p:nvSpPr>
            <p:spPr>
              <a:xfrm>
                <a:off x="0" y="0"/>
                <a:ext cx="251832" cy="160008"/>
              </a:xfrm>
              <a:prstGeom prst="rect">
                <a:avLst/>
              </a:prstGeom>
            </p:spPr>
            <p:txBody>
              <a:bodyPr lIns="33867" tIns="33867" rIns="33867" bIns="33867" rtlCol="0" anchor="ctr"/>
              <a:lstStyle/>
              <a:p>
                <a:pPr algn="ctr">
                  <a:lnSpc>
                    <a:spcPts val="1251"/>
                  </a:lnSpc>
                </a:pPr>
                <a:endParaRPr sz="1200"/>
              </a:p>
            </p:txBody>
          </p:sp>
        </p:grpSp>
        <p:sp>
          <p:nvSpPr>
            <p:cNvPr id="42" name="Freeform 42"/>
            <p:cNvSpPr/>
            <p:nvPr/>
          </p:nvSpPr>
          <p:spPr>
            <a:xfrm>
              <a:off x="7184646" y="1041984"/>
              <a:ext cx="1770146" cy="996527"/>
            </a:xfrm>
            <a:custGeom>
              <a:avLst/>
              <a:gdLst/>
              <a:ahLst/>
              <a:cxnLst/>
              <a:rect l="l" t="t" r="r" b="b"/>
              <a:pathLst>
                <a:path w="1770146" h="996527">
                  <a:moveTo>
                    <a:pt x="0" y="0"/>
                  </a:moveTo>
                  <a:lnTo>
                    <a:pt x="1770146" y="0"/>
                  </a:lnTo>
                  <a:lnTo>
                    <a:pt x="1770146" y="996527"/>
                  </a:lnTo>
                  <a:lnTo>
                    <a:pt x="0" y="996527"/>
                  </a:lnTo>
                  <a:lnTo>
                    <a:pt x="0" y="0"/>
                  </a:lnTo>
                  <a:close/>
                </a:path>
              </a:pathLst>
            </a:custGeom>
            <a:blipFill>
              <a:blip r:embed="rId6"/>
              <a:stretch>
                <a:fillRect/>
              </a:stretch>
            </a:blipFill>
          </p:spPr>
          <p:txBody>
            <a:bodyPr/>
            <a:lstStyle/>
            <a:p>
              <a:endParaRPr lang="en-GB" sz="1200"/>
            </a:p>
          </p:txBody>
        </p:sp>
        <p:sp>
          <p:nvSpPr>
            <p:cNvPr id="43" name="Freeform 43"/>
            <p:cNvSpPr/>
            <p:nvPr/>
          </p:nvSpPr>
          <p:spPr>
            <a:xfrm>
              <a:off x="179860" y="962663"/>
              <a:ext cx="1453770" cy="1003715"/>
            </a:xfrm>
            <a:custGeom>
              <a:avLst/>
              <a:gdLst/>
              <a:ahLst/>
              <a:cxnLst/>
              <a:rect l="l" t="t" r="r" b="b"/>
              <a:pathLst>
                <a:path w="1453770" h="1003715">
                  <a:moveTo>
                    <a:pt x="0" y="0"/>
                  </a:moveTo>
                  <a:lnTo>
                    <a:pt x="1453770" y="0"/>
                  </a:lnTo>
                  <a:lnTo>
                    <a:pt x="1453770" y="1003715"/>
                  </a:lnTo>
                  <a:lnTo>
                    <a:pt x="0" y="1003715"/>
                  </a:lnTo>
                  <a:lnTo>
                    <a:pt x="0" y="0"/>
                  </a:lnTo>
                  <a:close/>
                </a:path>
              </a:pathLst>
            </a:custGeom>
            <a:blipFill>
              <a:blip r:embed="rId5"/>
              <a:stretch>
                <a:fillRect l="-719702" t="-827948" r="-414533" b="-77607"/>
              </a:stretch>
            </a:blipFill>
          </p:spPr>
          <p:txBody>
            <a:bodyPr/>
            <a:lstStyle/>
            <a:p>
              <a:endParaRPr lang="en-GB" sz="120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23C50"/>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8175626" y="-76331"/>
            <a:ext cx="4102137" cy="7010661"/>
            <a:chOff x="0" y="0"/>
            <a:chExt cx="953292" cy="1629202"/>
          </a:xfrm>
        </p:grpSpPr>
        <p:sp>
          <p:nvSpPr>
            <p:cNvPr id="3" name="Freeform 3"/>
            <p:cNvSpPr>
              <a:spLocks noGrp="1" noRot="1" noMove="1" noResize="1" noEditPoints="1" noAdjustHandles="1" noChangeArrowheads="1" noChangeShapeType="1"/>
            </p:cNvSpPr>
            <p:nvPr/>
          </p:nvSpPr>
          <p:spPr>
            <a:xfrm>
              <a:off x="0" y="0"/>
              <a:ext cx="953292" cy="1629202"/>
            </a:xfrm>
            <a:custGeom>
              <a:avLst/>
              <a:gdLst/>
              <a:ahLst/>
              <a:cxnLst/>
              <a:rect l="l" t="t" r="r" b="b"/>
              <a:pathLst>
                <a:path w="953292" h="1629202">
                  <a:moveTo>
                    <a:pt x="0" y="0"/>
                  </a:moveTo>
                  <a:lnTo>
                    <a:pt x="953292" y="0"/>
                  </a:lnTo>
                  <a:lnTo>
                    <a:pt x="953292" y="1629202"/>
                  </a:lnTo>
                  <a:lnTo>
                    <a:pt x="0" y="1629202"/>
                  </a:lnTo>
                  <a:close/>
                </a:path>
              </a:pathLst>
            </a:custGeom>
            <a:blipFill>
              <a:blip r:embed="rId2"/>
              <a:stretch>
                <a:fillRect l="-78410" r="-78410"/>
              </a:stretch>
            </a:blipFill>
          </p:spPr>
          <p:txBody>
            <a:bodyPr/>
            <a:lstStyle/>
            <a:p>
              <a:pPr defTabSz="609630"/>
              <a:endParaRPr lang="en-GB" sz="1200">
                <a:solidFill>
                  <a:prstClr val="black"/>
                </a:solidFill>
                <a:latin typeface="Calibri"/>
              </a:endParaRPr>
            </a:p>
          </p:txBody>
        </p:sp>
      </p:grpSp>
      <p:sp>
        <p:nvSpPr>
          <p:cNvPr id="4" name="TextBox 4"/>
          <p:cNvSpPr txBox="1"/>
          <p:nvPr/>
        </p:nvSpPr>
        <p:spPr>
          <a:xfrm>
            <a:off x="1917615" y="2447531"/>
            <a:ext cx="3704167" cy="321178"/>
          </a:xfrm>
          <a:prstGeom prst="rect">
            <a:avLst/>
          </a:prstGeom>
        </p:spPr>
        <p:txBody>
          <a:bodyPr lIns="0" tIns="0" rIns="0" bIns="0" rtlCol="0" anchor="t">
            <a:spAutoFit/>
          </a:bodyPr>
          <a:lstStyle/>
          <a:p>
            <a:pPr defTabSz="609630">
              <a:lnSpc>
                <a:spcPts val="2666"/>
              </a:lnSpc>
              <a:spcBef>
                <a:spcPct val="0"/>
              </a:spcBef>
            </a:pPr>
            <a:r>
              <a:rPr lang="en-US" sz="1867" dirty="0">
                <a:solidFill>
                  <a:srgbClr val="FFFFFF"/>
                </a:solidFill>
                <a:latin typeface="Tw Cen MT" panose="020B0602020104020603" pitchFamily="34" charset="0"/>
                <a:ea typeface="Futura"/>
                <a:cs typeface="Futura"/>
                <a:sym typeface="Futura"/>
              </a:rPr>
              <a:t>WHAT THE DATA SHOWS US</a:t>
            </a:r>
          </a:p>
        </p:txBody>
      </p:sp>
      <p:sp>
        <p:nvSpPr>
          <p:cNvPr id="5" name="TextBox 5"/>
          <p:cNvSpPr txBox="1">
            <a:spLocks noGrp="1" noRot="1" noMove="1" noResize="1" noEditPoints="1" noAdjustHandles="1" noChangeArrowheads="1" noChangeShapeType="1"/>
          </p:cNvSpPr>
          <p:nvPr/>
        </p:nvSpPr>
        <p:spPr>
          <a:xfrm>
            <a:off x="367853" y="604689"/>
            <a:ext cx="4232615" cy="637290"/>
          </a:xfrm>
          <a:prstGeom prst="rect">
            <a:avLst/>
          </a:prstGeom>
        </p:spPr>
        <p:txBody>
          <a:bodyPr lIns="0" tIns="0" rIns="0" bIns="0" rtlCol="0" anchor="t">
            <a:spAutoFit/>
          </a:bodyPr>
          <a:lstStyle/>
          <a:p>
            <a:pPr defTabSz="609630">
              <a:lnSpc>
                <a:spcPts val="4800"/>
              </a:lnSpc>
              <a:spcBef>
                <a:spcPct val="0"/>
              </a:spcBef>
            </a:pPr>
            <a:r>
              <a:rPr lang="en-US" sz="5334" b="1" dirty="0">
                <a:solidFill>
                  <a:srgbClr val="EFC24C"/>
                </a:solidFill>
                <a:latin typeface="Tw Cen MT" panose="020B0602020104020603" pitchFamily="34" charset="0"/>
                <a:ea typeface="Futura Ultra-Bold"/>
                <a:cs typeface="Futura Ultra-Bold"/>
                <a:sym typeface="Futura Ultra-Bold"/>
              </a:rPr>
              <a:t>CONTENTS</a:t>
            </a:r>
          </a:p>
        </p:txBody>
      </p:sp>
      <p:sp>
        <p:nvSpPr>
          <p:cNvPr id="6" name="TextBox 6"/>
          <p:cNvSpPr txBox="1"/>
          <p:nvPr/>
        </p:nvSpPr>
        <p:spPr>
          <a:xfrm>
            <a:off x="748687" y="1777092"/>
            <a:ext cx="1362503" cy="2518959"/>
          </a:xfrm>
          <a:prstGeom prst="rect">
            <a:avLst/>
          </a:prstGeom>
        </p:spPr>
        <p:txBody>
          <a:bodyPr lIns="0" tIns="0" rIns="0" bIns="0" rtlCol="0" anchor="t">
            <a:spAutoFit/>
          </a:bodyPr>
          <a:lstStyle/>
          <a:p>
            <a:pPr defTabSz="609630">
              <a:lnSpc>
                <a:spcPts val="4800"/>
              </a:lnSpc>
            </a:pPr>
            <a:r>
              <a:rPr lang="en-US" sz="6400" b="1" dirty="0">
                <a:solidFill>
                  <a:srgbClr val="FFFFFF"/>
                </a:solidFill>
                <a:latin typeface="Tw Cen MT" panose="020B0602020104020603" pitchFamily="34" charset="0"/>
                <a:ea typeface="Futura Heavy"/>
                <a:cs typeface="Futura Heavy"/>
                <a:sym typeface="Futura Heavy"/>
              </a:rPr>
              <a:t>01</a:t>
            </a:r>
          </a:p>
          <a:p>
            <a:pPr defTabSz="609630">
              <a:lnSpc>
                <a:spcPts val="4800"/>
              </a:lnSpc>
            </a:pPr>
            <a:r>
              <a:rPr lang="en-US" sz="6400" b="1" dirty="0">
                <a:solidFill>
                  <a:srgbClr val="FFFFFF"/>
                </a:solidFill>
                <a:latin typeface="Tw Cen MT" panose="020B0602020104020603" pitchFamily="34" charset="0"/>
                <a:ea typeface="Futura Heavy"/>
                <a:cs typeface="Futura Heavy"/>
                <a:sym typeface="Futura Heavy"/>
              </a:rPr>
              <a:t>02</a:t>
            </a:r>
          </a:p>
          <a:p>
            <a:pPr defTabSz="609630">
              <a:lnSpc>
                <a:spcPts val="4800"/>
              </a:lnSpc>
            </a:pPr>
            <a:r>
              <a:rPr lang="en-US" sz="6400" b="1" dirty="0">
                <a:solidFill>
                  <a:srgbClr val="FFFFFF"/>
                </a:solidFill>
                <a:latin typeface="Tw Cen MT" panose="020B0602020104020603" pitchFamily="34" charset="0"/>
                <a:ea typeface="Futura Heavy"/>
                <a:cs typeface="Futura Heavy"/>
                <a:sym typeface="Futura Heavy"/>
              </a:rPr>
              <a:t>03</a:t>
            </a:r>
          </a:p>
          <a:p>
            <a:pPr defTabSz="609630">
              <a:lnSpc>
                <a:spcPts val="4800"/>
              </a:lnSpc>
              <a:spcBef>
                <a:spcPct val="0"/>
              </a:spcBef>
            </a:pPr>
            <a:r>
              <a:rPr lang="en-US" sz="6400" b="1" dirty="0">
                <a:solidFill>
                  <a:srgbClr val="FFFFFF"/>
                </a:solidFill>
                <a:latin typeface="Tw Cen MT" panose="020B0602020104020603" pitchFamily="34" charset="0"/>
                <a:ea typeface="Futura Heavy"/>
                <a:cs typeface="Futura Heavy"/>
                <a:sym typeface="Futura Heavy"/>
              </a:rPr>
              <a:t>04</a:t>
            </a:r>
          </a:p>
        </p:txBody>
      </p:sp>
      <p:sp>
        <p:nvSpPr>
          <p:cNvPr id="7" name="TextBox 7"/>
          <p:cNvSpPr txBox="1"/>
          <p:nvPr/>
        </p:nvSpPr>
        <p:spPr>
          <a:xfrm>
            <a:off x="6396938" y="4099863"/>
            <a:ext cx="1362503" cy="672300"/>
          </a:xfrm>
          <a:prstGeom prst="rect">
            <a:avLst/>
          </a:prstGeom>
        </p:spPr>
        <p:txBody>
          <a:bodyPr lIns="0" tIns="0" rIns="0" bIns="0" rtlCol="0" anchor="t">
            <a:spAutoFit/>
          </a:bodyPr>
          <a:lstStyle/>
          <a:p>
            <a:pPr defTabSz="609630">
              <a:lnSpc>
                <a:spcPts val="4800"/>
              </a:lnSpc>
            </a:pPr>
            <a:r>
              <a:rPr lang="en-US" sz="6400" b="1" dirty="0">
                <a:solidFill>
                  <a:srgbClr val="FFFFFF"/>
                </a:solidFill>
                <a:latin typeface="Tw Cen MT" panose="020B0602020104020603" pitchFamily="34" charset="0"/>
                <a:ea typeface="Futura Heavy"/>
                <a:cs typeface="Futura Heavy"/>
                <a:sym typeface="Futura Heavy"/>
              </a:rPr>
              <a:t>05</a:t>
            </a:r>
          </a:p>
        </p:txBody>
      </p:sp>
      <p:sp>
        <p:nvSpPr>
          <p:cNvPr id="8" name="TextBox 8"/>
          <p:cNvSpPr txBox="1"/>
          <p:nvPr/>
        </p:nvSpPr>
        <p:spPr>
          <a:xfrm>
            <a:off x="1917615" y="3673084"/>
            <a:ext cx="3704167" cy="321178"/>
          </a:xfrm>
          <a:prstGeom prst="rect">
            <a:avLst/>
          </a:prstGeom>
        </p:spPr>
        <p:txBody>
          <a:bodyPr lIns="0" tIns="0" rIns="0" bIns="0" rtlCol="0" anchor="t">
            <a:spAutoFit/>
          </a:bodyPr>
          <a:lstStyle/>
          <a:p>
            <a:pPr defTabSz="609630">
              <a:lnSpc>
                <a:spcPts val="2666"/>
              </a:lnSpc>
              <a:spcBef>
                <a:spcPct val="0"/>
              </a:spcBef>
            </a:pPr>
            <a:r>
              <a:rPr lang="en-US" sz="1867" dirty="0">
                <a:solidFill>
                  <a:srgbClr val="FFFFFF"/>
                </a:solidFill>
                <a:latin typeface="Tw Cen MT" panose="020B0602020104020603" pitchFamily="34" charset="0"/>
                <a:ea typeface="Futura"/>
                <a:cs typeface="Futura"/>
                <a:sym typeface="Futura"/>
              </a:rPr>
              <a:t>JAT AND HIS STORY</a:t>
            </a:r>
          </a:p>
        </p:txBody>
      </p:sp>
      <p:sp>
        <p:nvSpPr>
          <p:cNvPr id="9" name="TextBox 9"/>
          <p:cNvSpPr txBox="1"/>
          <p:nvPr/>
        </p:nvSpPr>
        <p:spPr>
          <a:xfrm>
            <a:off x="1932772" y="3112226"/>
            <a:ext cx="5282425" cy="321178"/>
          </a:xfrm>
          <a:prstGeom prst="rect">
            <a:avLst/>
          </a:prstGeom>
        </p:spPr>
        <p:txBody>
          <a:bodyPr wrap="square" lIns="0" tIns="0" rIns="0" bIns="0" rtlCol="0" anchor="t">
            <a:spAutoFit/>
          </a:bodyPr>
          <a:lstStyle/>
          <a:p>
            <a:pPr defTabSz="609630">
              <a:lnSpc>
                <a:spcPts val="2666"/>
              </a:lnSpc>
              <a:spcBef>
                <a:spcPct val="0"/>
              </a:spcBef>
            </a:pPr>
            <a:r>
              <a:rPr lang="en-US" sz="1867" dirty="0">
                <a:solidFill>
                  <a:srgbClr val="FFFFFF"/>
                </a:solidFill>
                <a:latin typeface="Tw Cen MT" panose="020B0602020104020603" pitchFamily="34" charset="0"/>
                <a:ea typeface="Futura"/>
                <a:cs typeface="Futura"/>
                <a:sym typeface="Futura"/>
              </a:rPr>
              <a:t>WE ARE UNDEFEATABLE LIVED EXPERIENCE INSIGHTS</a:t>
            </a:r>
          </a:p>
        </p:txBody>
      </p:sp>
      <p:sp>
        <p:nvSpPr>
          <p:cNvPr id="10" name="TextBox 10"/>
          <p:cNvSpPr txBox="1"/>
          <p:nvPr/>
        </p:nvSpPr>
        <p:spPr>
          <a:xfrm>
            <a:off x="3725517" y="4192175"/>
            <a:ext cx="3704167" cy="321178"/>
          </a:xfrm>
          <a:prstGeom prst="rect">
            <a:avLst/>
          </a:prstGeom>
        </p:spPr>
        <p:txBody>
          <a:bodyPr lIns="0" tIns="0" rIns="0" bIns="0" rtlCol="0" anchor="t">
            <a:spAutoFit/>
          </a:bodyPr>
          <a:lstStyle/>
          <a:p>
            <a:pPr defTabSz="609630">
              <a:lnSpc>
                <a:spcPts val="2666"/>
              </a:lnSpc>
              <a:spcBef>
                <a:spcPct val="0"/>
              </a:spcBef>
            </a:pPr>
            <a:r>
              <a:rPr lang="en-US" sz="1867" dirty="0">
                <a:solidFill>
                  <a:srgbClr val="FFFFFF"/>
                </a:solidFill>
                <a:latin typeface="Tw Cen MT" panose="020B0602020104020603" pitchFamily="34" charset="0"/>
                <a:ea typeface="Futura"/>
                <a:cs typeface="Futura"/>
                <a:sym typeface="Futura"/>
              </a:rPr>
              <a:t>WHAT’S HERE TO HELP?</a:t>
            </a:r>
          </a:p>
        </p:txBody>
      </p:sp>
      <p:grpSp>
        <p:nvGrpSpPr>
          <p:cNvPr id="15" name="Group 15"/>
          <p:cNvGrpSpPr>
            <a:grpSpLocks noGrp="1" noUngrp="1" noRot="1" noMove="1" noResize="1"/>
          </p:cNvGrpSpPr>
          <p:nvPr/>
        </p:nvGrpSpPr>
        <p:grpSpPr>
          <a:xfrm rot="-63713">
            <a:off x="7113143" y="-978616"/>
            <a:ext cx="1578949" cy="3786803"/>
            <a:chOff x="0" y="0"/>
            <a:chExt cx="3157898" cy="7573606"/>
          </a:xfrm>
        </p:grpSpPr>
        <p:grpSp>
          <p:nvGrpSpPr>
            <p:cNvPr id="16" name="Group 16"/>
            <p:cNvGrpSpPr>
              <a:grpSpLocks noGrp="1" noUngrp="1" noRot="1" noMove="1" noResize="1"/>
            </p:cNvGrpSpPr>
            <p:nvPr/>
          </p:nvGrpSpPr>
          <p:grpSpPr>
            <a:xfrm rot="-1967111">
              <a:off x="50792" y="4057180"/>
              <a:ext cx="3097079" cy="948118"/>
              <a:chOff x="0" y="0"/>
              <a:chExt cx="1229112" cy="376272"/>
            </a:xfrm>
          </p:grpSpPr>
          <p:sp>
            <p:nvSpPr>
              <p:cNvPr id="17" name="Freeform 17"/>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0FAAAF"/>
              </a:solidFill>
            </p:spPr>
            <p:txBody>
              <a:bodyPr/>
              <a:lstStyle/>
              <a:p>
                <a:pPr defTabSz="609630"/>
                <a:endParaRPr lang="en-GB" sz="1200">
                  <a:solidFill>
                    <a:prstClr val="black"/>
                  </a:solidFill>
                  <a:latin typeface="Calibri"/>
                </a:endParaRPr>
              </a:p>
            </p:txBody>
          </p:sp>
          <p:sp>
            <p:nvSpPr>
              <p:cNvPr id="18" name="TextBox 18"/>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9" name="Group 19"/>
            <p:cNvGrpSpPr>
              <a:grpSpLocks noGrp="1" noUngrp="1" noRot="1" noMove="1" noResize="1"/>
            </p:cNvGrpSpPr>
            <p:nvPr/>
          </p:nvGrpSpPr>
          <p:grpSpPr>
            <a:xfrm rot="-1967111">
              <a:off x="50792" y="5862482"/>
              <a:ext cx="3097079" cy="948118"/>
              <a:chOff x="0" y="0"/>
              <a:chExt cx="1229112" cy="376272"/>
            </a:xfrm>
          </p:grpSpPr>
          <p:sp>
            <p:nvSpPr>
              <p:cNvPr id="20" name="Freeform 20"/>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0FAAAF"/>
              </a:solidFill>
            </p:spPr>
            <p:txBody>
              <a:bodyPr/>
              <a:lstStyle/>
              <a:p>
                <a:pPr defTabSz="609630"/>
                <a:endParaRPr lang="en-GB" sz="1200">
                  <a:solidFill>
                    <a:prstClr val="black"/>
                  </a:solidFill>
                  <a:latin typeface="Calibri"/>
                </a:endParaRPr>
              </a:p>
            </p:txBody>
          </p:sp>
          <p:sp>
            <p:nvSpPr>
              <p:cNvPr id="21" name="TextBox 21"/>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22" name="Group 22"/>
            <p:cNvGrpSpPr>
              <a:grpSpLocks noGrp="1" noUngrp="1" noRot="1" noMove="1" noResize="1"/>
            </p:cNvGrpSpPr>
            <p:nvPr/>
          </p:nvGrpSpPr>
          <p:grpSpPr>
            <a:xfrm rot="-2344164">
              <a:off x="1298678" y="4894441"/>
              <a:ext cx="1319722" cy="1536051"/>
              <a:chOff x="0" y="0"/>
              <a:chExt cx="523747" cy="609600"/>
            </a:xfrm>
          </p:grpSpPr>
          <p:sp>
            <p:nvSpPr>
              <p:cNvPr id="23" name="Freeform 23"/>
              <p:cNvSpPr>
                <a:spLocks noGrp="1" noRot="1" noMove="1" noResize="1" noEditPoints="1" noAdjustHandles="1" noChangeArrowheads="1" noChangeShapeType="1"/>
              </p:cNvSpPr>
              <p:nvPr/>
            </p:nvSpPr>
            <p:spPr>
              <a:xfrm>
                <a:off x="0" y="0"/>
                <a:ext cx="523747" cy="609600"/>
              </a:xfrm>
              <a:custGeom>
                <a:avLst/>
                <a:gdLst/>
                <a:ahLst/>
                <a:cxnLst/>
                <a:rect l="l" t="t" r="r" b="b"/>
                <a:pathLst>
                  <a:path w="523747" h="609600">
                    <a:moveTo>
                      <a:pt x="320547" y="0"/>
                    </a:moveTo>
                    <a:lnTo>
                      <a:pt x="0" y="0"/>
                    </a:lnTo>
                    <a:lnTo>
                      <a:pt x="203200" y="609600"/>
                    </a:lnTo>
                    <a:lnTo>
                      <a:pt x="523747" y="609600"/>
                    </a:lnTo>
                    <a:lnTo>
                      <a:pt x="320547" y="0"/>
                    </a:lnTo>
                    <a:close/>
                  </a:path>
                </a:pathLst>
              </a:custGeom>
              <a:solidFill>
                <a:srgbClr val="0FAAAF"/>
              </a:solidFill>
            </p:spPr>
            <p:txBody>
              <a:bodyPr/>
              <a:lstStyle/>
              <a:p>
                <a:pPr defTabSz="609630"/>
                <a:endParaRPr lang="en-GB" sz="1200">
                  <a:solidFill>
                    <a:prstClr val="black"/>
                  </a:solidFill>
                  <a:latin typeface="Calibri"/>
                </a:endParaRPr>
              </a:p>
            </p:txBody>
          </p:sp>
          <p:sp>
            <p:nvSpPr>
              <p:cNvPr id="24" name="TextBox 24"/>
              <p:cNvSpPr txBox="1">
                <a:spLocks noGrp="1" noRot="1" noMove="1" noResize="1" noEditPoints="1" noAdjustHandles="1" noChangeArrowheads="1" noChangeShapeType="1"/>
              </p:cNvSpPr>
              <p:nvPr/>
            </p:nvSpPr>
            <p:spPr>
              <a:xfrm>
                <a:off x="101600" y="0"/>
                <a:ext cx="320547" cy="609600"/>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25" name="Group 25"/>
            <p:cNvGrpSpPr>
              <a:grpSpLocks noGrp="1" noUngrp="1" noRot="1" noMove="1" noResize="1"/>
            </p:cNvGrpSpPr>
            <p:nvPr/>
          </p:nvGrpSpPr>
          <p:grpSpPr>
            <a:xfrm rot="2003265">
              <a:off x="611329" y="3263707"/>
              <a:ext cx="2032449" cy="929332"/>
              <a:chOff x="0" y="0"/>
              <a:chExt cx="867075" cy="396468"/>
            </a:xfrm>
          </p:grpSpPr>
          <p:sp>
            <p:nvSpPr>
              <p:cNvPr id="26" name="Freeform 26"/>
              <p:cNvSpPr>
                <a:spLocks noGrp="1" noRot="1" noMove="1" noResize="1" noEditPoints="1" noAdjustHandles="1" noChangeArrowheads="1" noChangeShapeType="1"/>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0FAAAF"/>
              </a:solidFill>
            </p:spPr>
            <p:txBody>
              <a:bodyPr/>
              <a:lstStyle/>
              <a:p>
                <a:pPr defTabSz="609630"/>
                <a:endParaRPr lang="en-GB" sz="1200">
                  <a:solidFill>
                    <a:prstClr val="black"/>
                  </a:solidFill>
                  <a:latin typeface="Calibri"/>
                </a:endParaRPr>
              </a:p>
            </p:txBody>
          </p:sp>
          <p:sp>
            <p:nvSpPr>
              <p:cNvPr id="27" name="TextBox 27"/>
              <p:cNvSpPr txBox="1">
                <a:spLocks noGrp="1" noRot="1" noMove="1" noResize="1" noEditPoints="1" noAdjustHandles="1" noChangeArrowheads="1" noChangeShapeType="1"/>
              </p:cNvSpPr>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28" name="Group 28"/>
            <p:cNvGrpSpPr>
              <a:grpSpLocks noGrp="1" noUngrp="1" noRot="1" noMove="1" noResize="1"/>
            </p:cNvGrpSpPr>
            <p:nvPr/>
          </p:nvGrpSpPr>
          <p:grpSpPr>
            <a:xfrm rot="-1967111">
              <a:off x="10026" y="2398802"/>
              <a:ext cx="3097079" cy="948118"/>
              <a:chOff x="0" y="0"/>
              <a:chExt cx="1229112" cy="376272"/>
            </a:xfrm>
          </p:grpSpPr>
          <p:sp>
            <p:nvSpPr>
              <p:cNvPr id="29" name="Freeform 29"/>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0FAAAF"/>
              </a:solidFill>
            </p:spPr>
            <p:txBody>
              <a:bodyPr/>
              <a:lstStyle/>
              <a:p>
                <a:pPr defTabSz="609630"/>
                <a:endParaRPr lang="en-GB" sz="1200">
                  <a:solidFill>
                    <a:prstClr val="black"/>
                  </a:solidFill>
                  <a:latin typeface="Calibri"/>
                </a:endParaRPr>
              </a:p>
            </p:txBody>
          </p:sp>
          <p:sp>
            <p:nvSpPr>
              <p:cNvPr id="30" name="TextBox 30"/>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31" name="Group 31"/>
            <p:cNvGrpSpPr>
              <a:grpSpLocks noGrp="1" noUngrp="1" noRot="1" noMove="1" noResize="1"/>
            </p:cNvGrpSpPr>
            <p:nvPr/>
          </p:nvGrpSpPr>
          <p:grpSpPr>
            <a:xfrm rot="2003265">
              <a:off x="554984" y="1586260"/>
              <a:ext cx="2032449" cy="929332"/>
              <a:chOff x="0" y="0"/>
              <a:chExt cx="867075" cy="396468"/>
            </a:xfrm>
          </p:grpSpPr>
          <p:sp>
            <p:nvSpPr>
              <p:cNvPr id="32" name="Freeform 32"/>
              <p:cNvSpPr>
                <a:spLocks noGrp="1" noRot="1" noMove="1" noResize="1" noEditPoints="1" noAdjustHandles="1" noChangeArrowheads="1" noChangeShapeType="1"/>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0FAAAF"/>
              </a:solidFill>
            </p:spPr>
            <p:txBody>
              <a:bodyPr/>
              <a:lstStyle/>
              <a:p>
                <a:pPr defTabSz="609630"/>
                <a:endParaRPr lang="en-GB" sz="1200">
                  <a:solidFill>
                    <a:prstClr val="black"/>
                  </a:solidFill>
                  <a:latin typeface="Calibri"/>
                </a:endParaRPr>
              </a:p>
            </p:txBody>
          </p:sp>
          <p:sp>
            <p:nvSpPr>
              <p:cNvPr id="33" name="TextBox 33"/>
              <p:cNvSpPr txBox="1">
                <a:spLocks noGrp="1" noRot="1" noMove="1" noResize="1" noEditPoints="1" noAdjustHandles="1" noChangeArrowheads="1" noChangeShapeType="1"/>
              </p:cNvSpPr>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34" name="Group 34"/>
            <p:cNvGrpSpPr>
              <a:grpSpLocks noGrp="1" noUngrp="1" noRot="1" noMove="1" noResize="1"/>
            </p:cNvGrpSpPr>
            <p:nvPr/>
          </p:nvGrpSpPr>
          <p:grpSpPr>
            <a:xfrm rot="-1967111">
              <a:off x="10026" y="763006"/>
              <a:ext cx="3097079" cy="948118"/>
              <a:chOff x="0" y="0"/>
              <a:chExt cx="1229112" cy="376272"/>
            </a:xfrm>
          </p:grpSpPr>
          <p:sp>
            <p:nvSpPr>
              <p:cNvPr id="35" name="Freeform 35"/>
              <p:cNvSpPr>
                <a:spLocks noGrp="1" noRot="1" noMove="1" noResize="1" noEditPoints="1" noAdjustHandles="1" noChangeArrowheads="1" noChangeShapeType="1"/>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0FAAAF"/>
              </a:solidFill>
            </p:spPr>
            <p:txBody>
              <a:bodyPr/>
              <a:lstStyle/>
              <a:p>
                <a:pPr defTabSz="609630"/>
                <a:endParaRPr lang="en-GB" sz="1200">
                  <a:solidFill>
                    <a:prstClr val="black"/>
                  </a:solidFill>
                  <a:latin typeface="Calibri"/>
                </a:endParaRPr>
              </a:p>
            </p:txBody>
          </p:sp>
          <p:sp>
            <p:nvSpPr>
              <p:cNvPr id="36" name="TextBox 36"/>
              <p:cNvSpPr txBox="1">
                <a:spLocks noGrp="1" noRot="1" noMove="1" noResize="1" noEditPoints="1" noAdjustHandles="1" noChangeArrowheads="1" noChangeShapeType="1"/>
              </p:cNvSpPr>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sp>
        <p:nvSpPr>
          <p:cNvPr id="37" name="Freeform 37"/>
          <p:cNvSpPr>
            <a:spLocks noGrp="1" noRot="1" noMove="1" noResize="1" noEditPoints="1" noAdjustHandles="1" noChangeArrowheads="1" noChangeShapeType="1"/>
          </p:cNvSpPr>
          <p:nvPr/>
        </p:nvSpPr>
        <p:spPr>
          <a:xfrm>
            <a:off x="9574578" y="100090"/>
            <a:ext cx="2387713" cy="682204"/>
          </a:xfrm>
          <a:custGeom>
            <a:avLst/>
            <a:gdLst/>
            <a:ahLst/>
            <a:cxnLst/>
            <a:rect l="l" t="t" r="r" b="b"/>
            <a:pathLst>
              <a:path w="3581569" h="1023306">
                <a:moveTo>
                  <a:pt x="0" y="0"/>
                </a:moveTo>
                <a:lnTo>
                  <a:pt x="3581570" y="0"/>
                </a:lnTo>
                <a:lnTo>
                  <a:pt x="3581570" y="1023306"/>
                </a:lnTo>
                <a:lnTo>
                  <a:pt x="0" y="1023306"/>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38" name="TextBox 4">
            <a:extLst>
              <a:ext uri="{FF2B5EF4-FFF2-40B4-BE49-F238E27FC236}">
                <a16:creationId xmlns:a16="http://schemas.microsoft.com/office/drawing/2014/main" id="{7AED5278-70AC-B75F-6A25-ECC62680C086}"/>
              </a:ext>
            </a:extLst>
          </p:cNvPr>
          <p:cNvSpPr txBox="1"/>
          <p:nvPr/>
        </p:nvSpPr>
        <p:spPr>
          <a:xfrm>
            <a:off x="1935132" y="1845003"/>
            <a:ext cx="3704167" cy="321178"/>
          </a:xfrm>
          <a:prstGeom prst="rect">
            <a:avLst/>
          </a:prstGeom>
        </p:spPr>
        <p:txBody>
          <a:bodyPr lIns="0" tIns="0" rIns="0" bIns="0" rtlCol="0" anchor="t">
            <a:spAutoFit/>
          </a:bodyPr>
          <a:lstStyle/>
          <a:p>
            <a:pPr defTabSz="609630">
              <a:lnSpc>
                <a:spcPts val="2666"/>
              </a:lnSpc>
              <a:spcBef>
                <a:spcPct val="0"/>
              </a:spcBef>
            </a:pPr>
            <a:r>
              <a:rPr lang="en-US" sz="1867" dirty="0">
                <a:solidFill>
                  <a:srgbClr val="FFFFFF"/>
                </a:solidFill>
                <a:latin typeface="Tw Cen MT" panose="020B0602020104020603" pitchFamily="34" charset="0"/>
                <a:ea typeface="Futura"/>
                <a:cs typeface="Futura"/>
                <a:sym typeface="Futura"/>
              </a:rPr>
              <a:t>INTRODUCTION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23C50"/>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8089864" y="0"/>
            <a:ext cx="4102137" cy="7010661"/>
            <a:chOff x="0" y="0"/>
            <a:chExt cx="953292" cy="1629202"/>
          </a:xfrm>
        </p:grpSpPr>
        <p:sp>
          <p:nvSpPr>
            <p:cNvPr id="3" name="Freeform 3"/>
            <p:cNvSpPr>
              <a:spLocks noGrp="1" noRot="1" noMove="1" noResize="1" noEditPoints="1" noAdjustHandles="1" noChangeArrowheads="1" noChangeShapeType="1"/>
            </p:cNvSpPr>
            <p:nvPr/>
          </p:nvSpPr>
          <p:spPr>
            <a:xfrm>
              <a:off x="0" y="0"/>
              <a:ext cx="953292" cy="1629202"/>
            </a:xfrm>
            <a:custGeom>
              <a:avLst/>
              <a:gdLst/>
              <a:ahLst/>
              <a:cxnLst/>
              <a:rect l="l" t="t" r="r" b="b"/>
              <a:pathLst>
                <a:path w="953292" h="1629202">
                  <a:moveTo>
                    <a:pt x="0" y="0"/>
                  </a:moveTo>
                  <a:lnTo>
                    <a:pt x="953292" y="0"/>
                  </a:lnTo>
                  <a:lnTo>
                    <a:pt x="953292" y="1629202"/>
                  </a:lnTo>
                  <a:lnTo>
                    <a:pt x="0" y="1629202"/>
                  </a:lnTo>
                  <a:close/>
                </a:path>
              </a:pathLst>
            </a:custGeom>
            <a:blipFill>
              <a:blip r:embed="rId2"/>
              <a:stretch>
                <a:fillRect l="-79288" r="-77532"/>
              </a:stretch>
            </a:blipFill>
          </p:spPr>
          <p:txBody>
            <a:bodyPr/>
            <a:lstStyle/>
            <a:p>
              <a:pPr defTabSz="609630"/>
              <a:endParaRPr lang="en-GB" sz="1200">
                <a:solidFill>
                  <a:prstClr val="black"/>
                </a:solidFill>
                <a:latin typeface="Calibri"/>
              </a:endParaRPr>
            </a:p>
          </p:txBody>
        </p:sp>
      </p:grpSp>
      <p:sp>
        <p:nvSpPr>
          <p:cNvPr id="4" name="TextBox 4"/>
          <p:cNvSpPr txBox="1"/>
          <p:nvPr/>
        </p:nvSpPr>
        <p:spPr>
          <a:xfrm>
            <a:off x="317500" y="2311417"/>
            <a:ext cx="7541651" cy="3938322"/>
          </a:xfrm>
          <a:prstGeom prst="rect">
            <a:avLst/>
          </a:prstGeom>
        </p:spPr>
        <p:txBody>
          <a:bodyPr wrap="square" lIns="0" tIns="0" rIns="0" bIns="0" rtlCol="0" anchor="t">
            <a:spAutoFit/>
          </a:bodyPr>
          <a:lstStyle/>
          <a:p>
            <a:pPr marL="190510" indent="-190510" defTabSz="609630">
              <a:buFont typeface="Arial" panose="020B0604020202020204" pitchFamily="34" charset="0"/>
              <a:buChar char="•"/>
            </a:pPr>
            <a:r>
              <a:rPr lang="en-GB" sz="1600" dirty="0">
                <a:solidFill>
                  <a:prstClr val="white"/>
                </a:solidFill>
                <a:latin typeface="Tw Cen MT" panose="020B0602020104020603" pitchFamily="34" charset="0"/>
              </a:rPr>
              <a:t>‘We Are Undefeatable’ is the physical activity programme delivered by the Richmond Group of Charities, a coalition of 15 leading health and care charities​.</a:t>
            </a:r>
          </a:p>
          <a:p>
            <a:pPr defTabSz="609630"/>
            <a:endParaRPr lang="en-GB" sz="1600" dirty="0">
              <a:solidFill>
                <a:prstClr val="white"/>
              </a:solidFill>
              <a:latin typeface="Tw Cen MT" panose="020B0602020104020603" pitchFamily="34" charset="0"/>
            </a:endParaRPr>
          </a:p>
          <a:p>
            <a:pPr marL="190510" indent="-190510" defTabSz="609630">
              <a:buFont typeface="Arial" panose="020B0604020202020204" pitchFamily="34" charset="0"/>
              <a:buChar char="•"/>
            </a:pPr>
            <a:r>
              <a:rPr lang="en-GB" sz="1600" dirty="0">
                <a:solidFill>
                  <a:prstClr val="white"/>
                </a:solidFill>
                <a:latin typeface="Tw Cen MT" panose="020B0602020104020603" pitchFamily="34" charset="0"/>
              </a:rPr>
              <a:t>Funded and supported by Sport England, we work together to support people living with long term conditions to move in the ways that work for them. </a:t>
            </a:r>
            <a:br>
              <a:rPr lang="en-GB" sz="1600" dirty="0">
                <a:solidFill>
                  <a:prstClr val="white"/>
                </a:solidFill>
                <a:latin typeface="Tw Cen MT" panose="020B0602020104020603" pitchFamily="34" charset="0"/>
              </a:rPr>
            </a:br>
            <a:endParaRPr lang="en-GB" sz="1600" dirty="0">
              <a:solidFill>
                <a:prstClr val="white"/>
              </a:solidFill>
              <a:latin typeface="Tw Cen MT" panose="020B0602020104020603" pitchFamily="34" charset="0"/>
            </a:endParaRPr>
          </a:p>
          <a:p>
            <a:pPr marL="190510" indent="-190510" defTabSz="609630">
              <a:buFont typeface="Arial" panose="020B0604020202020204" pitchFamily="34" charset="0"/>
              <a:buChar char="•"/>
            </a:pPr>
            <a:r>
              <a:rPr lang="en-GB" sz="1600" dirty="0">
                <a:solidFill>
                  <a:prstClr val="white"/>
                </a:solidFill>
                <a:latin typeface="Tw Cen MT" panose="020B0602020104020603" pitchFamily="34" charset="0"/>
              </a:rPr>
              <a:t>Our work is informed by people with long-term conditions, led by our We Are Undefeatable team, working in collaboration with members and external partners​.</a:t>
            </a:r>
            <a:br>
              <a:rPr lang="en-GB" sz="1600" dirty="0">
                <a:solidFill>
                  <a:prstClr val="white"/>
                </a:solidFill>
                <a:latin typeface="Tw Cen MT" panose="020B0602020104020603" pitchFamily="34" charset="0"/>
              </a:rPr>
            </a:br>
            <a:endParaRPr lang="en-GB" sz="1600" dirty="0">
              <a:solidFill>
                <a:prstClr val="white"/>
              </a:solidFill>
              <a:latin typeface="Tw Cen MT" panose="020B0602020104020603" pitchFamily="34" charset="0"/>
            </a:endParaRPr>
          </a:p>
          <a:p>
            <a:pPr marL="190510" indent="-190510" defTabSz="609630">
              <a:buFont typeface="Arial" panose="020B0604020202020204" pitchFamily="34" charset="0"/>
              <a:buChar char="•"/>
            </a:pPr>
            <a:r>
              <a:rPr lang="en-GB" sz="1600" dirty="0">
                <a:solidFill>
                  <a:prstClr val="white"/>
                </a:solidFill>
                <a:latin typeface="Tw Cen MT" panose="020B0602020104020603" pitchFamily="34" charset="0"/>
              </a:rPr>
              <a:t>The We Are Undefeatable programme which two key workstreams: </a:t>
            </a:r>
          </a:p>
          <a:p>
            <a:pPr marL="495325" lvl="1" indent="-190510" defTabSz="609630">
              <a:buFont typeface="Arial" panose="020B0604020202020204" pitchFamily="34" charset="0"/>
              <a:buChar char="•"/>
            </a:pPr>
            <a:r>
              <a:rPr lang="en-GB" sz="1600" dirty="0">
                <a:solidFill>
                  <a:prstClr val="white"/>
                </a:solidFill>
                <a:latin typeface="Tw Cen MT" panose="020B0602020104020603" pitchFamily="34" charset="0"/>
              </a:rPr>
              <a:t>A marketing behaviour change campaign and support offer </a:t>
            </a:r>
          </a:p>
          <a:p>
            <a:pPr marL="495325" lvl="1" indent="-190510" defTabSz="609630">
              <a:buFont typeface="Arial" panose="020B0604020202020204" pitchFamily="34" charset="0"/>
              <a:buChar char="•"/>
            </a:pPr>
            <a:r>
              <a:rPr lang="en-GB" sz="1600" dirty="0">
                <a:solidFill>
                  <a:prstClr val="white"/>
                </a:solidFill>
                <a:latin typeface="Tw Cen MT" panose="020B0602020104020603" pitchFamily="34" charset="0"/>
              </a:rPr>
              <a:t>System influencing, lobbying and place-based engagement. </a:t>
            </a:r>
            <a:br>
              <a:rPr lang="en-GB" sz="1600" dirty="0">
                <a:solidFill>
                  <a:prstClr val="white"/>
                </a:solidFill>
                <a:latin typeface="Tw Cen MT" panose="020B0602020104020603" pitchFamily="34" charset="0"/>
              </a:rPr>
            </a:br>
            <a:endParaRPr lang="en-GB" sz="1600" dirty="0">
              <a:solidFill>
                <a:prstClr val="white"/>
              </a:solidFill>
              <a:latin typeface="Tw Cen MT" panose="020B0602020104020603" pitchFamily="34" charset="0"/>
            </a:endParaRPr>
          </a:p>
          <a:p>
            <a:pPr marL="190510" indent="-190510" defTabSz="609630">
              <a:buFont typeface="Arial" panose="020B0604020202020204" pitchFamily="34" charset="0"/>
              <a:buChar char="•"/>
            </a:pPr>
            <a:r>
              <a:rPr lang="en-GB" sz="1600" dirty="0">
                <a:solidFill>
                  <a:prstClr val="white"/>
                </a:solidFill>
                <a:latin typeface="Tw Cen MT" panose="020B0602020104020603" pitchFamily="34" charset="0"/>
              </a:rPr>
              <a:t>We work collaboratively across the different team workstreams to influence system level change and create social norms about moving with a health condition.</a:t>
            </a:r>
          </a:p>
          <a:p>
            <a:pPr marL="228611" indent="-228611" defTabSz="609630">
              <a:lnSpc>
                <a:spcPts val="2026"/>
              </a:lnSpc>
              <a:spcBef>
                <a:spcPct val="0"/>
              </a:spcBef>
              <a:buFont typeface="Arial" panose="020B0604020202020204" pitchFamily="34" charset="0"/>
              <a:buChar char="•"/>
            </a:pPr>
            <a:endParaRPr lang="en-US" sz="1600" dirty="0">
              <a:solidFill>
                <a:prstClr val="white"/>
              </a:solidFill>
              <a:latin typeface="Tw Cen MT" panose="020B0602020104020603" pitchFamily="34" charset="0"/>
              <a:ea typeface="Futura"/>
              <a:cs typeface="Futura"/>
              <a:sym typeface="Futura"/>
            </a:endParaRPr>
          </a:p>
        </p:txBody>
      </p:sp>
      <p:sp>
        <p:nvSpPr>
          <p:cNvPr id="6" name="TextBox 6"/>
          <p:cNvSpPr txBox="1"/>
          <p:nvPr/>
        </p:nvSpPr>
        <p:spPr>
          <a:xfrm>
            <a:off x="317500" y="1541253"/>
            <a:ext cx="5590931" cy="672300"/>
          </a:xfrm>
          <a:prstGeom prst="rect">
            <a:avLst/>
          </a:prstGeom>
        </p:spPr>
        <p:txBody>
          <a:bodyPr wrap="square" lIns="0" tIns="0" rIns="0" bIns="0" rtlCol="0" anchor="t">
            <a:spAutoFit/>
          </a:bodyPr>
          <a:lstStyle/>
          <a:p>
            <a:pPr defTabSz="609630">
              <a:lnSpc>
                <a:spcPts val="4800"/>
              </a:lnSpc>
            </a:pPr>
            <a:r>
              <a:rPr lang="en-US" sz="6400" b="1" dirty="0">
                <a:solidFill>
                  <a:srgbClr val="0FAAAF"/>
                </a:solidFill>
                <a:latin typeface="Tw Cen MT" panose="020B0602020104020603" pitchFamily="34" charset="0"/>
                <a:ea typeface="Futura Heavy"/>
                <a:cs typeface="Futura Heavy"/>
                <a:sym typeface="Futura Heavy"/>
              </a:rPr>
              <a:t>INTRODUCTION</a:t>
            </a:r>
            <a:endParaRPr lang="en-US" sz="6400" b="1" dirty="0">
              <a:solidFill>
                <a:srgbClr val="0FAAAF"/>
              </a:solidFill>
              <a:latin typeface="Tw Cen MT" panose="020B0602020104020603" pitchFamily="34" charset="0"/>
              <a:ea typeface="Futura Heavy"/>
              <a:cs typeface="Futura Heavy"/>
            </a:endParaRPr>
          </a:p>
        </p:txBody>
      </p:sp>
      <p:sp>
        <p:nvSpPr>
          <p:cNvPr id="9" name="TextBox 9"/>
          <p:cNvSpPr txBox="1"/>
          <p:nvPr/>
        </p:nvSpPr>
        <p:spPr>
          <a:xfrm>
            <a:off x="317500" y="386869"/>
            <a:ext cx="3698875" cy="672300"/>
          </a:xfrm>
          <a:prstGeom prst="rect">
            <a:avLst/>
          </a:prstGeom>
        </p:spPr>
        <p:txBody>
          <a:bodyPr lIns="0" tIns="0" rIns="0" bIns="0" rtlCol="0" anchor="t">
            <a:spAutoFit/>
          </a:bodyPr>
          <a:lstStyle/>
          <a:p>
            <a:pPr defTabSz="609630">
              <a:lnSpc>
                <a:spcPts val="4800"/>
              </a:lnSpc>
              <a:spcBef>
                <a:spcPct val="0"/>
              </a:spcBef>
            </a:pPr>
            <a:r>
              <a:rPr lang="en-US" sz="6400" b="1" dirty="0">
                <a:solidFill>
                  <a:srgbClr val="FFFFFF"/>
                </a:solidFill>
                <a:latin typeface="Tw Cen MT" panose="020B0602020104020603" pitchFamily="34" charset="0"/>
                <a:ea typeface="Futura Heavy"/>
                <a:cs typeface="Futura Heavy"/>
                <a:sym typeface="Futura Heavy"/>
              </a:rPr>
              <a:t>01</a:t>
            </a:r>
          </a:p>
        </p:txBody>
      </p:sp>
      <p:sp>
        <p:nvSpPr>
          <p:cNvPr id="10" name="Freeform 10"/>
          <p:cNvSpPr>
            <a:spLocks noGrp="1" noRot="1" noMove="1" noResize="1" noEditPoints="1" noAdjustHandles="1" noChangeArrowheads="1" noChangeShapeType="1"/>
          </p:cNvSpPr>
          <p:nvPr/>
        </p:nvSpPr>
        <p:spPr>
          <a:xfrm>
            <a:off x="8692503" y="100090"/>
            <a:ext cx="3269789" cy="934225"/>
          </a:xfrm>
          <a:custGeom>
            <a:avLst/>
            <a:gdLst/>
            <a:ahLst/>
            <a:cxnLst/>
            <a:rect l="l" t="t" r="r" b="b"/>
            <a:pathLst>
              <a:path w="4904683" h="1401338">
                <a:moveTo>
                  <a:pt x="0" y="0"/>
                </a:moveTo>
                <a:lnTo>
                  <a:pt x="4904683" y="0"/>
                </a:lnTo>
                <a:lnTo>
                  <a:pt x="4904683" y="1401338"/>
                </a:lnTo>
                <a:lnTo>
                  <a:pt x="0" y="1401338"/>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1582180B-0033-4B75-AF0D-C817D7D2BC90}"/>
              </a:ext>
            </a:extLst>
          </p:cNvPr>
          <p:cNvSpPr>
            <a:spLocks noGrp="1"/>
          </p:cNvSpPr>
          <p:nvPr>
            <p:ph type="title"/>
          </p:nvPr>
        </p:nvSpPr>
        <p:spPr>
          <a:xfrm>
            <a:off x="905211" y="441455"/>
            <a:ext cx="10591465" cy="384721"/>
          </a:xfrm>
        </p:spPr>
        <p:txBody>
          <a:bodyPr/>
          <a:lstStyle/>
          <a:p>
            <a:pPr defTabSz="1219231">
              <a:defRPr/>
            </a:pPr>
            <a:r>
              <a:rPr lang="en" sz="2500" dirty="0">
                <a:solidFill>
                  <a:schemeClr val="accent1"/>
                </a:solidFill>
                <a:latin typeface="Tw Cen MT" panose="020B0602020104020603" pitchFamily="34" charset="0"/>
                <a:sym typeface="Nunito"/>
              </a:rPr>
              <a:t>THE PROBLEM: IN NUMBERS</a:t>
            </a:r>
            <a:endParaRPr lang="en-US" sz="1600" dirty="0">
              <a:solidFill>
                <a:schemeClr val="accent1"/>
              </a:solidFill>
            </a:endParaRPr>
          </a:p>
        </p:txBody>
      </p:sp>
      <p:sp>
        <p:nvSpPr>
          <p:cNvPr id="36" name="Rectangle 35">
            <a:extLst>
              <a:ext uri="{FF2B5EF4-FFF2-40B4-BE49-F238E27FC236}">
                <a16:creationId xmlns:a16="http://schemas.microsoft.com/office/drawing/2014/main" id="{B28031A5-060D-A42A-F873-C7A262A98822}"/>
              </a:ext>
              <a:ext uri="{C183D7F6-B498-43B3-948B-1728B52AA6E4}">
                <adec:decorative xmlns:adec="http://schemas.microsoft.com/office/drawing/2017/decorative" val="1"/>
              </a:ext>
            </a:extLst>
          </p:cNvPr>
          <p:cNvSpPr/>
          <p:nvPr/>
        </p:nvSpPr>
        <p:spPr>
          <a:xfrm>
            <a:off x="905208" y="1126159"/>
            <a:ext cx="2010781" cy="1799743"/>
          </a:xfrm>
          <a:prstGeom prst="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r>
              <a:rPr lang="en-GB" sz="2933" b="1" dirty="0">
                <a:solidFill>
                  <a:srgbClr val="D8EEFD">
                    <a:lumMod val="25000"/>
                  </a:srgbClr>
                </a:solidFill>
                <a:latin typeface="Tw Cen MT" panose="020B0602020104020603"/>
              </a:rPr>
              <a:t>43% </a:t>
            </a:r>
            <a:br>
              <a:rPr lang="en-GB" sz="933" dirty="0">
                <a:solidFill>
                  <a:srgbClr val="464240"/>
                </a:solidFill>
                <a:latin typeface="Tw Cen MT" panose="020B0602020104020603"/>
              </a:rPr>
            </a:br>
            <a:r>
              <a:rPr lang="en-GB" sz="1600" dirty="0">
                <a:solidFill>
                  <a:srgbClr val="464240"/>
                </a:solidFill>
                <a:latin typeface="Tw Cen MT" panose="020B0602020104020603"/>
                <a:ea typeface="Times New Roman" panose="02020603050405020304" pitchFamily="18" charset="0"/>
              </a:rPr>
              <a:t>of adults over 16 in England live with at least one long term condition (LTHC)</a:t>
            </a:r>
            <a:r>
              <a:rPr lang="en-GB" sz="1600" baseline="30000" dirty="0">
                <a:solidFill>
                  <a:srgbClr val="464240"/>
                </a:solidFill>
                <a:latin typeface="Tw Cen MT" panose="020B0602020104020603"/>
                <a:ea typeface="Times New Roman" panose="02020603050405020304" pitchFamily="18" charset="0"/>
              </a:rPr>
              <a:t>1</a:t>
            </a:r>
            <a:endParaRPr lang="en-GB" sz="1333" dirty="0">
              <a:solidFill>
                <a:srgbClr val="464240"/>
              </a:solidFill>
              <a:latin typeface="Tw Cen MT" panose="020B0602020104020603"/>
            </a:endParaRPr>
          </a:p>
        </p:txBody>
      </p:sp>
      <p:sp>
        <p:nvSpPr>
          <p:cNvPr id="38" name="Rectangle 37">
            <a:extLst>
              <a:ext uri="{FF2B5EF4-FFF2-40B4-BE49-F238E27FC236}">
                <a16:creationId xmlns:a16="http://schemas.microsoft.com/office/drawing/2014/main" id="{B6A54981-6C6E-27CE-16D1-0688D75D44D0}"/>
              </a:ext>
              <a:ext uri="{C183D7F6-B498-43B3-948B-1728B52AA6E4}">
                <adec:decorative xmlns:adec="http://schemas.microsoft.com/office/drawing/2017/decorative" val="1"/>
              </a:ext>
            </a:extLst>
          </p:cNvPr>
          <p:cNvSpPr/>
          <p:nvPr/>
        </p:nvSpPr>
        <p:spPr>
          <a:xfrm>
            <a:off x="896409" y="2980806"/>
            <a:ext cx="2010781" cy="1553521"/>
          </a:xfrm>
          <a:prstGeom prst="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r>
              <a:rPr lang="en-GB" sz="2933" b="1" dirty="0">
                <a:solidFill>
                  <a:srgbClr val="D8EEFD">
                    <a:lumMod val="25000"/>
                  </a:srgbClr>
                </a:solidFill>
                <a:latin typeface="Tw Cen MT" panose="020B0602020104020603"/>
              </a:rPr>
              <a:t>27% </a:t>
            </a:r>
            <a:br>
              <a:rPr lang="en-GB" sz="933" dirty="0">
                <a:solidFill>
                  <a:srgbClr val="464240"/>
                </a:solidFill>
                <a:latin typeface="Tw Cen MT" panose="020B0602020104020603"/>
              </a:rPr>
            </a:br>
            <a:r>
              <a:rPr lang="en-GB" sz="1600" dirty="0">
                <a:solidFill>
                  <a:srgbClr val="464240"/>
                </a:solidFill>
                <a:latin typeface="Tw Cen MT" panose="020B0602020104020603"/>
                <a:ea typeface="Times New Roman" panose="02020603050405020304" pitchFamily="18" charset="0"/>
              </a:rPr>
              <a:t>% live with multiple long-term conditions</a:t>
            </a:r>
            <a:r>
              <a:rPr lang="en-GB" sz="1600" baseline="30000" dirty="0">
                <a:solidFill>
                  <a:srgbClr val="464240"/>
                </a:solidFill>
                <a:latin typeface="Tw Cen MT" panose="020B0602020104020603"/>
              </a:rPr>
              <a:t>2</a:t>
            </a:r>
            <a:endParaRPr lang="en-GB" sz="1333" dirty="0">
              <a:solidFill>
                <a:srgbClr val="464240"/>
              </a:solidFill>
              <a:latin typeface="Tw Cen MT" panose="020B0602020104020603"/>
            </a:endParaRPr>
          </a:p>
        </p:txBody>
      </p:sp>
      <p:sp>
        <p:nvSpPr>
          <p:cNvPr id="35" name="Rectangle 34">
            <a:extLst>
              <a:ext uri="{FF2B5EF4-FFF2-40B4-BE49-F238E27FC236}">
                <a16:creationId xmlns:a16="http://schemas.microsoft.com/office/drawing/2014/main" id="{006B2CC2-82C0-C014-98E4-40B832DD342B}"/>
              </a:ext>
              <a:ext uri="{C183D7F6-B498-43B3-948B-1728B52AA6E4}">
                <adec:decorative xmlns:adec="http://schemas.microsoft.com/office/drawing/2017/decorative" val="1"/>
              </a:ext>
            </a:extLst>
          </p:cNvPr>
          <p:cNvSpPr/>
          <p:nvPr/>
        </p:nvSpPr>
        <p:spPr>
          <a:xfrm>
            <a:off x="905208" y="4616465"/>
            <a:ext cx="2010781" cy="840634"/>
          </a:xfrm>
          <a:prstGeom prst="rect">
            <a:avLst/>
          </a:prstGeom>
          <a:solidFill>
            <a:schemeClr val="tx2">
              <a:lumMod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200" b="1" dirty="0">
              <a:solidFill>
                <a:srgbClr val="FFFFFF"/>
              </a:solidFill>
              <a:latin typeface="Tw Cen MT" panose="020B0602020104020603"/>
            </a:endParaRPr>
          </a:p>
          <a:p>
            <a:pPr defTabSz="914446">
              <a:spcAft>
                <a:spcPts val="1000"/>
              </a:spcAft>
            </a:pPr>
            <a:endParaRPr lang="en-GB" sz="1067" b="1" dirty="0">
              <a:solidFill>
                <a:srgbClr val="FFFFFF"/>
              </a:solidFill>
              <a:latin typeface="Tw Cen MT" panose="020B0602020104020603"/>
            </a:endParaRPr>
          </a:p>
        </p:txBody>
      </p:sp>
      <p:sp>
        <p:nvSpPr>
          <p:cNvPr id="25" name="TextBox 24">
            <a:extLst>
              <a:ext uri="{FF2B5EF4-FFF2-40B4-BE49-F238E27FC236}">
                <a16:creationId xmlns:a16="http://schemas.microsoft.com/office/drawing/2014/main" id="{CE70C0AA-A38E-4AFA-20C7-035492F9A75E}"/>
              </a:ext>
            </a:extLst>
          </p:cNvPr>
          <p:cNvSpPr txBox="1"/>
          <p:nvPr/>
        </p:nvSpPr>
        <p:spPr>
          <a:xfrm>
            <a:off x="1134724" y="4719134"/>
            <a:ext cx="1400193" cy="492443"/>
          </a:xfrm>
          <a:prstGeom prst="rect">
            <a:avLst/>
          </a:prstGeom>
          <a:noFill/>
        </p:spPr>
        <p:txBody>
          <a:bodyPr wrap="square" lIns="0" tIns="0" rIns="0" bIns="0">
            <a:spAutoFit/>
          </a:bodyPr>
          <a:lstStyle/>
          <a:p>
            <a:pPr defTabSz="914424">
              <a:defRPr/>
            </a:pPr>
            <a:r>
              <a:rPr lang="en-GB" sz="1600" b="1" dirty="0">
                <a:solidFill>
                  <a:srgbClr val="FFFFFF"/>
                </a:solidFill>
                <a:latin typeface="Tw Cen MT"/>
                <a:ea typeface="Times New Roman" panose="02020603050405020304" pitchFamily="18" charset="0"/>
              </a:rPr>
              <a:t>These numbers are rising…</a:t>
            </a:r>
            <a:endParaRPr lang="en-GB" sz="1600" b="1" dirty="0">
              <a:solidFill>
                <a:srgbClr val="FFFFFF"/>
              </a:solidFill>
              <a:latin typeface="Tw Cen MT" panose="020B0602020104020603"/>
            </a:endParaRPr>
          </a:p>
        </p:txBody>
      </p:sp>
      <p:sp>
        <p:nvSpPr>
          <p:cNvPr id="30" name="Rectangle 29">
            <a:extLst>
              <a:ext uri="{FF2B5EF4-FFF2-40B4-BE49-F238E27FC236}">
                <a16:creationId xmlns:a16="http://schemas.microsoft.com/office/drawing/2014/main" id="{B39E8E64-4E24-6B39-E9BA-41030F039936}"/>
              </a:ext>
              <a:ext uri="{C183D7F6-B498-43B3-948B-1728B52AA6E4}">
                <adec:decorative xmlns:adec="http://schemas.microsoft.com/office/drawing/2017/decorative" val="1"/>
              </a:ext>
            </a:extLst>
          </p:cNvPr>
          <p:cNvSpPr/>
          <p:nvPr/>
        </p:nvSpPr>
        <p:spPr>
          <a:xfrm>
            <a:off x="3078627" y="1126159"/>
            <a:ext cx="2033248" cy="3051431"/>
          </a:xfrm>
          <a:prstGeom prst="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200" b="1" dirty="0">
              <a:solidFill>
                <a:srgbClr val="FFFFFF"/>
              </a:solidFill>
              <a:latin typeface="Tw Cen MT" panose="020B0602020104020603"/>
            </a:endParaRPr>
          </a:p>
          <a:p>
            <a:pPr defTabSz="914446">
              <a:spcAft>
                <a:spcPts val="1000"/>
              </a:spcAft>
            </a:pPr>
            <a:endParaRPr lang="en-GB" sz="1200" b="1" dirty="0">
              <a:solidFill>
                <a:srgbClr val="FFFFFF"/>
              </a:solidFill>
              <a:latin typeface="Tw Cen MT" panose="020B0602020104020603"/>
            </a:endParaRPr>
          </a:p>
          <a:p>
            <a:pPr defTabSz="914446">
              <a:spcAft>
                <a:spcPts val="1000"/>
              </a:spcAft>
            </a:pPr>
            <a:endParaRPr lang="en-GB" sz="1200" b="1" dirty="0">
              <a:solidFill>
                <a:srgbClr val="FFFFFF"/>
              </a:solidFill>
              <a:latin typeface="Tw Cen MT" panose="020B0602020104020603"/>
            </a:endParaRPr>
          </a:p>
          <a:p>
            <a:pPr defTabSz="914446">
              <a:spcAft>
                <a:spcPts val="1000"/>
              </a:spcAft>
            </a:pPr>
            <a:endParaRPr lang="en-GB" sz="1200" b="1" dirty="0">
              <a:solidFill>
                <a:srgbClr val="FFFFFF"/>
              </a:solidFill>
              <a:latin typeface="Tw Cen MT" panose="020B0602020104020603"/>
            </a:endParaRPr>
          </a:p>
          <a:p>
            <a:pPr defTabSz="914446">
              <a:spcAft>
                <a:spcPts val="1000"/>
              </a:spcAft>
            </a:pPr>
            <a:endParaRPr lang="en-GB" sz="1200" b="1" dirty="0">
              <a:solidFill>
                <a:srgbClr val="FFFFFF"/>
              </a:solidFill>
              <a:latin typeface="Tw Cen MT" panose="020B0602020104020603"/>
            </a:endParaRPr>
          </a:p>
          <a:p>
            <a:pPr defTabSz="914446">
              <a:spcAft>
                <a:spcPts val="1000"/>
              </a:spcAft>
            </a:pPr>
            <a:endParaRPr lang="en-GB" sz="1200" b="1" dirty="0">
              <a:solidFill>
                <a:srgbClr val="FFFFFF"/>
              </a:solidFill>
              <a:latin typeface="Tw Cen MT" panose="020B0602020104020603"/>
            </a:endParaRPr>
          </a:p>
          <a:p>
            <a:pPr defTabSz="914446">
              <a:spcAft>
                <a:spcPts val="1000"/>
              </a:spcAft>
            </a:pPr>
            <a:endParaRPr lang="en-GB" sz="1200" b="1" dirty="0">
              <a:solidFill>
                <a:srgbClr val="FFFFFF"/>
              </a:solidFill>
              <a:latin typeface="Tw Cen MT" panose="020B0602020104020603"/>
            </a:endParaRPr>
          </a:p>
          <a:p>
            <a:pPr defTabSz="914446">
              <a:spcAft>
                <a:spcPts val="1000"/>
              </a:spcAft>
            </a:pPr>
            <a:endParaRPr lang="en-GB" sz="1200" b="1" dirty="0">
              <a:solidFill>
                <a:srgbClr val="FFFFFF"/>
              </a:solidFill>
              <a:latin typeface="Tw Cen MT" panose="020B0602020104020603"/>
            </a:endParaRPr>
          </a:p>
          <a:p>
            <a:pPr defTabSz="914446">
              <a:spcAft>
                <a:spcPts val="1000"/>
              </a:spcAft>
            </a:pPr>
            <a:endParaRPr lang="en-GB" sz="1200" b="1" dirty="0">
              <a:solidFill>
                <a:srgbClr val="FFFFFF"/>
              </a:solidFill>
              <a:latin typeface="Tw Cen MT" panose="020B0602020104020603"/>
            </a:endParaRPr>
          </a:p>
        </p:txBody>
      </p:sp>
      <p:sp>
        <p:nvSpPr>
          <p:cNvPr id="42" name="TextBox 41">
            <a:extLst>
              <a:ext uri="{FF2B5EF4-FFF2-40B4-BE49-F238E27FC236}">
                <a16:creationId xmlns:a16="http://schemas.microsoft.com/office/drawing/2014/main" id="{5C5341A0-C2C5-FB1B-FF40-77DEA93E781E}"/>
              </a:ext>
            </a:extLst>
          </p:cNvPr>
          <p:cNvSpPr txBox="1"/>
          <p:nvPr/>
        </p:nvSpPr>
        <p:spPr>
          <a:xfrm>
            <a:off x="3323735" y="1342819"/>
            <a:ext cx="1569648" cy="984885"/>
          </a:xfrm>
          <a:prstGeom prst="rect">
            <a:avLst/>
          </a:prstGeom>
          <a:noFill/>
        </p:spPr>
        <p:txBody>
          <a:bodyPr wrap="square" lIns="0" tIns="0" rIns="0" bIns="0">
            <a:spAutoFit/>
          </a:bodyPr>
          <a:lstStyle/>
          <a:p>
            <a:pPr defTabSz="914424">
              <a:defRPr/>
            </a:pPr>
            <a:r>
              <a:rPr lang="en-GB" sz="1600" dirty="0">
                <a:solidFill>
                  <a:srgbClr val="464240"/>
                </a:solidFill>
                <a:latin typeface="Tw Cen MT"/>
                <a:ea typeface="Times New Roman" panose="02020603050405020304" pitchFamily="18" charset="0"/>
              </a:rPr>
              <a:t>People with LTHCs are </a:t>
            </a:r>
            <a:r>
              <a:rPr lang="en-GB" sz="1600" b="1" dirty="0">
                <a:solidFill>
                  <a:srgbClr val="4F2483"/>
                </a:solidFill>
                <a:latin typeface="Tw Cen MT"/>
                <a:ea typeface="Times New Roman" panose="02020603050405020304" pitchFamily="18" charset="0"/>
              </a:rPr>
              <a:t>twice as likely </a:t>
            </a:r>
            <a:r>
              <a:rPr lang="en-GB" sz="1600" dirty="0">
                <a:solidFill>
                  <a:srgbClr val="464240"/>
                </a:solidFill>
                <a:latin typeface="Tw Cen MT"/>
                <a:ea typeface="Times New Roman" panose="02020603050405020304" pitchFamily="18" charset="0"/>
              </a:rPr>
              <a:t>as those without a LTHC to be inactive</a:t>
            </a:r>
            <a:endParaRPr lang="en-GB" sz="1600" dirty="0">
              <a:solidFill>
                <a:srgbClr val="464240"/>
              </a:solidFill>
              <a:latin typeface="Tw Cen MT" panose="020B0602020104020603"/>
            </a:endParaRPr>
          </a:p>
        </p:txBody>
      </p:sp>
      <p:sp>
        <p:nvSpPr>
          <p:cNvPr id="43" name="TextBox 42">
            <a:extLst>
              <a:ext uri="{FF2B5EF4-FFF2-40B4-BE49-F238E27FC236}">
                <a16:creationId xmlns:a16="http://schemas.microsoft.com/office/drawing/2014/main" id="{3DC69C67-A7F4-9246-51F7-38192DFCBDD0}"/>
              </a:ext>
            </a:extLst>
          </p:cNvPr>
          <p:cNvSpPr txBox="1"/>
          <p:nvPr/>
        </p:nvSpPr>
        <p:spPr>
          <a:xfrm>
            <a:off x="4021434" y="2518111"/>
            <a:ext cx="914401" cy="246221"/>
          </a:xfrm>
          <a:prstGeom prst="rect">
            <a:avLst/>
          </a:prstGeom>
          <a:noFill/>
        </p:spPr>
        <p:txBody>
          <a:bodyPr wrap="square" lIns="0" tIns="0" rIns="0" bIns="0">
            <a:spAutoFit/>
          </a:bodyPr>
          <a:lstStyle/>
          <a:p>
            <a:pPr defTabSz="914424">
              <a:defRPr/>
            </a:pPr>
            <a:r>
              <a:rPr lang="en-GB" sz="1600">
                <a:solidFill>
                  <a:srgbClr val="464240"/>
                </a:solidFill>
                <a:latin typeface="Tw Cen MT"/>
                <a:ea typeface="Times New Roman" panose="02020603050405020304" pitchFamily="18" charset="0"/>
              </a:rPr>
              <a:t>Under</a:t>
            </a:r>
            <a:endParaRPr lang="en-GB" sz="1600">
              <a:solidFill>
                <a:srgbClr val="464240"/>
              </a:solidFill>
              <a:latin typeface="Tw Cen MT" panose="020B0602020104020603"/>
            </a:endParaRPr>
          </a:p>
        </p:txBody>
      </p:sp>
      <p:sp>
        <p:nvSpPr>
          <p:cNvPr id="41" name="TextBox 40">
            <a:extLst>
              <a:ext uri="{FF2B5EF4-FFF2-40B4-BE49-F238E27FC236}">
                <a16:creationId xmlns:a16="http://schemas.microsoft.com/office/drawing/2014/main" id="{B20FDEC1-F3C3-039F-D7FE-F1BD257D5DF3}"/>
              </a:ext>
            </a:extLst>
          </p:cNvPr>
          <p:cNvSpPr txBox="1"/>
          <p:nvPr/>
        </p:nvSpPr>
        <p:spPr>
          <a:xfrm>
            <a:off x="4049877" y="2825446"/>
            <a:ext cx="914401" cy="659796"/>
          </a:xfrm>
          <a:prstGeom prst="rect">
            <a:avLst/>
          </a:prstGeom>
          <a:noFill/>
        </p:spPr>
        <p:txBody>
          <a:bodyPr wrap="square" lIns="0" tIns="0" rIns="0" bIns="0">
            <a:spAutoFit/>
          </a:bodyPr>
          <a:lstStyle/>
          <a:p>
            <a:pPr defTabSz="914424">
              <a:lnSpc>
                <a:spcPts val="2500"/>
              </a:lnSpc>
              <a:defRPr/>
            </a:pPr>
            <a:r>
              <a:rPr lang="en-GB" sz="3000" b="1" dirty="0">
                <a:solidFill>
                  <a:srgbClr val="4F2483"/>
                </a:solidFill>
                <a:latin typeface="Tw Cen MT" panose="020B0602020104020603"/>
              </a:rPr>
              <a:t>30 </a:t>
            </a:r>
            <a:br>
              <a:rPr lang="en-GB" sz="3000" b="1" dirty="0">
                <a:solidFill>
                  <a:srgbClr val="4F2483"/>
                </a:solidFill>
                <a:latin typeface="Tw Cen MT" panose="020B0602020104020603"/>
              </a:rPr>
            </a:br>
            <a:r>
              <a:rPr lang="en-GB" sz="3000" b="1" dirty="0">
                <a:solidFill>
                  <a:srgbClr val="4F2483"/>
                </a:solidFill>
                <a:latin typeface="Tw Cen MT" panose="020B0602020104020603"/>
              </a:rPr>
              <a:t>mins</a:t>
            </a:r>
            <a:endParaRPr lang="en-GB" sz="1600" dirty="0">
              <a:solidFill>
                <a:srgbClr val="4F2483"/>
              </a:solidFill>
              <a:latin typeface="Tw Cen MT" panose="020B0602020104020603"/>
            </a:endParaRPr>
          </a:p>
        </p:txBody>
      </p:sp>
      <p:sp>
        <p:nvSpPr>
          <p:cNvPr id="44" name="TextBox 43">
            <a:extLst>
              <a:ext uri="{FF2B5EF4-FFF2-40B4-BE49-F238E27FC236}">
                <a16:creationId xmlns:a16="http://schemas.microsoft.com/office/drawing/2014/main" id="{300FDA4F-DBA1-9A69-D244-9972C2D0D43A}"/>
              </a:ext>
            </a:extLst>
          </p:cNvPr>
          <p:cNvSpPr txBox="1"/>
          <p:nvPr/>
        </p:nvSpPr>
        <p:spPr>
          <a:xfrm>
            <a:off x="3322187" y="3617540"/>
            <a:ext cx="1600201" cy="492443"/>
          </a:xfrm>
          <a:prstGeom prst="rect">
            <a:avLst/>
          </a:prstGeom>
          <a:noFill/>
        </p:spPr>
        <p:txBody>
          <a:bodyPr wrap="square" lIns="0" tIns="0" rIns="0" bIns="0">
            <a:spAutoFit/>
          </a:bodyPr>
          <a:lstStyle/>
          <a:p>
            <a:pPr defTabSz="914424">
              <a:defRPr/>
            </a:pPr>
            <a:r>
              <a:rPr lang="en-GB" sz="1600" dirty="0">
                <a:solidFill>
                  <a:srgbClr val="464240"/>
                </a:solidFill>
                <a:latin typeface="Tw Cen MT"/>
                <a:ea typeface="Times New Roman" panose="02020603050405020304" pitchFamily="18" charset="0"/>
              </a:rPr>
              <a:t>of physical activity per week</a:t>
            </a:r>
            <a:r>
              <a:rPr lang="en-GB" sz="1600" baseline="30000" dirty="0">
                <a:solidFill>
                  <a:srgbClr val="464240"/>
                </a:solidFill>
                <a:latin typeface="Tw Cen MT"/>
              </a:rPr>
              <a:t>3</a:t>
            </a:r>
            <a:endParaRPr lang="en-GB" sz="1600" dirty="0">
              <a:solidFill>
                <a:srgbClr val="464240"/>
              </a:solidFill>
              <a:latin typeface="Tw Cen MT" panose="020B0602020104020603"/>
            </a:endParaRPr>
          </a:p>
        </p:txBody>
      </p:sp>
      <p:pic>
        <p:nvPicPr>
          <p:cNvPr id="40" name="Graphic 39">
            <a:extLst>
              <a:ext uri="{FF2B5EF4-FFF2-40B4-BE49-F238E27FC236}">
                <a16:creationId xmlns:a16="http://schemas.microsoft.com/office/drawing/2014/main" id="{DA600959-E54B-0B22-C59C-133314350C3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129275" y="2571654"/>
            <a:ext cx="914400" cy="914400"/>
          </a:xfrm>
          <a:prstGeom prst="rect">
            <a:avLst/>
          </a:prstGeom>
        </p:spPr>
      </p:pic>
      <p:sp>
        <p:nvSpPr>
          <p:cNvPr id="11" name="Google Shape;407;p49">
            <a:extLst>
              <a:ext uri="{FF2B5EF4-FFF2-40B4-BE49-F238E27FC236}">
                <a16:creationId xmlns:a16="http://schemas.microsoft.com/office/drawing/2014/main" id="{6FE7AE7A-5437-677E-9646-5338C26D1455}"/>
              </a:ext>
            </a:extLst>
          </p:cNvPr>
          <p:cNvSpPr txBox="1">
            <a:spLocks/>
          </p:cNvSpPr>
          <p:nvPr/>
        </p:nvSpPr>
        <p:spPr>
          <a:xfrm>
            <a:off x="3078627" y="4354855"/>
            <a:ext cx="2033248" cy="1102179"/>
          </a:xfrm>
          <a:prstGeom prst="rect">
            <a:avLst/>
          </a:prstGeom>
          <a:solidFill>
            <a:srgbClr val="4F2483"/>
          </a:solidFill>
          <a:ln>
            <a:noFill/>
          </a:ln>
        </p:spPr>
        <p:txBody>
          <a:bodyPr spcFirstLastPara="1" wrap="square" lIns="180000" tIns="180000" rIns="180000" bIns="1800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pPr>
            <a:r>
              <a:rPr lang="en-GB" sz="1600" b="1" dirty="0">
                <a:solidFill>
                  <a:srgbClr val="FFFFFF"/>
                </a:solidFill>
                <a:latin typeface="Tw Cen MT"/>
                <a:ea typeface="Times New Roman" panose="02020603050405020304" pitchFamily="18" charset="0"/>
              </a:rPr>
              <a:t>41% are inactive </a:t>
            </a:r>
            <a:br>
              <a:rPr lang="en-GB" sz="1600" b="1" dirty="0">
                <a:solidFill>
                  <a:srgbClr val="FFFFFF"/>
                </a:solidFill>
                <a:latin typeface="Tw Cen MT"/>
                <a:ea typeface="Times New Roman" panose="02020603050405020304" pitchFamily="18" charset="0"/>
              </a:rPr>
            </a:br>
            <a:r>
              <a:rPr lang="en-GB" sz="1600" b="1" dirty="0">
                <a:solidFill>
                  <a:srgbClr val="FFFFFF"/>
                </a:solidFill>
                <a:latin typeface="Tw Cen MT"/>
                <a:ea typeface="Times New Roman" panose="02020603050405020304" pitchFamily="18" charset="0"/>
              </a:rPr>
              <a:t>vs 21% </a:t>
            </a:r>
            <a:r>
              <a:rPr lang="en-GB" sz="1600" dirty="0">
                <a:solidFill>
                  <a:srgbClr val="FFFFFF"/>
                </a:solidFill>
                <a:latin typeface="Tw Cen MT"/>
                <a:ea typeface="Times New Roman" panose="02020603050405020304" pitchFamily="18" charset="0"/>
              </a:rPr>
              <a:t>of people without LTHCs</a:t>
            </a:r>
            <a:r>
              <a:rPr lang="en-GB" sz="1600" baseline="30000" dirty="0">
                <a:solidFill>
                  <a:srgbClr val="FFFFFF"/>
                </a:solidFill>
                <a:latin typeface="Tw Cen MT"/>
                <a:ea typeface="Times New Roman" panose="02020603050405020304" pitchFamily="18" charset="0"/>
              </a:rPr>
              <a:t>3</a:t>
            </a:r>
          </a:p>
        </p:txBody>
      </p:sp>
      <p:sp>
        <p:nvSpPr>
          <p:cNvPr id="31" name="Rectangle 30">
            <a:extLst>
              <a:ext uri="{FF2B5EF4-FFF2-40B4-BE49-F238E27FC236}">
                <a16:creationId xmlns:a16="http://schemas.microsoft.com/office/drawing/2014/main" id="{C52FF1D9-0D1C-98E6-8069-03B47C649C40}"/>
              </a:ext>
              <a:ext uri="{C183D7F6-B498-43B3-948B-1728B52AA6E4}">
                <adec:decorative xmlns:adec="http://schemas.microsoft.com/office/drawing/2017/decorative" val="1"/>
              </a:ext>
            </a:extLst>
          </p:cNvPr>
          <p:cNvSpPr/>
          <p:nvPr/>
        </p:nvSpPr>
        <p:spPr>
          <a:xfrm>
            <a:off x="5290761" y="1126159"/>
            <a:ext cx="2010781" cy="2297378"/>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p:txBody>
      </p:sp>
      <p:sp>
        <p:nvSpPr>
          <p:cNvPr id="53" name="TextBox 52">
            <a:extLst>
              <a:ext uri="{FF2B5EF4-FFF2-40B4-BE49-F238E27FC236}">
                <a16:creationId xmlns:a16="http://schemas.microsoft.com/office/drawing/2014/main" id="{C29C3685-AE1B-B084-69AE-DD9C07B3D889}"/>
              </a:ext>
            </a:extLst>
          </p:cNvPr>
          <p:cNvSpPr txBox="1"/>
          <p:nvPr/>
        </p:nvSpPr>
        <p:spPr>
          <a:xfrm>
            <a:off x="5529054" y="1342819"/>
            <a:ext cx="1476865" cy="492443"/>
          </a:xfrm>
          <a:prstGeom prst="rect">
            <a:avLst/>
          </a:prstGeom>
          <a:noFill/>
        </p:spPr>
        <p:txBody>
          <a:bodyPr wrap="square" lIns="0" tIns="0" rIns="0" bIns="0">
            <a:spAutoFit/>
          </a:bodyPr>
          <a:lstStyle/>
          <a:p>
            <a:pPr defTabSz="914424">
              <a:defRPr/>
            </a:pPr>
            <a:r>
              <a:rPr lang="en-GB" sz="1600" dirty="0">
                <a:solidFill>
                  <a:srgbClr val="FFFFFF"/>
                </a:solidFill>
                <a:latin typeface="Tw Cen MT"/>
              </a:rPr>
              <a:t>Physical inactivity is associated with</a:t>
            </a:r>
          </a:p>
        </p:txBody>
      </p:sp>
      <p:grpSp>
        <p:nvGrpSpPr>
          <p:cNvPr id="52" name="Group 51">
            <a:extLst>
              <a:ext uri="{FF2B5EF4-FFF2-40B4-BE49-F238E27FC236}">
                <a16:creationId xmlns:a16="http://schemas.microsoft.com/office/drawing/2014/main" id="{F36EAD29-44E4-6FF3-40AE-2F7BA5E2F1EA}"/>
              </a:ext>
              <a:ext uri="{C183D7F6-B498-43B3-948B-1728B52AA6E4}">
                <adec:decorative xmlns:adec="http://schemas.microsoft.com/office/drawing/2017/decorative" val="1"/>
              </a:ext>
            </a:extLst>
          </p:cNvPr>
          <p:cNvGrpSpPr/>
          <p:nvPr/>
        </p:nvGrpSpPr>
        <p:grpSpPr>
          <a:xfrm>
            <a:off x="5342019" y="1984940"/>
            <a:ext cx="1864044" cy="492443"/>
            <a:chOff x="5315125" y="2366106"/>
            <a:chExt cx="1864044" cy="492443"/>
          </a:xfrm>
        </p:grpSpPr>
        <p:pic>
          <p:nvPicPr>
            <p:cNvPr id="46" name="Graphic 45" descr="Man with solid fill">
              <a:extLst>
                <a:ext uri="{FF2B5EF4-FFF2-40B4-BE49-F238E27FC236}">
                  <a16:creationId xmlns:a16="http://schemas.microsoft.com/office/drawing/2014/main" id="{C987C1EB-4751-16A8-3F2D-6BD1348AF2A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15125" y="2366106"/>
              <a:ext cx="492443" cy="492443"/>
            </a:xfrm>
            <a:prstGeom prst="rect">
              <a:avLst/>
            </a:prstGeom>
          </p:spPr>
        </p:pic>
        <p:pic>
          <p:nvPicPr>
            <p:cNvPr id="47" name="Graphic 46" descr="Man with solid fill">
              <a:extLst>
                <a:ext uri="{FF2B5EF4-FFF2-40B4-BE49-F238E27FC236}">
                  <a16:creationId xmlns:a16="http://schemas.microsoft.com/office/drawing/2014/main" id="{1387F098-77B4-859A-857E-9B7774E8DF5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84066" y="2366106"/>
              <a:ext cx="492443" cy="492443"/>
            </a:xfrm>
            <a:prstGeom prst="rect">
              <a:avLst/>
            </a:prstGeom>
          </p:spPr>
        </p:pic>
        <p:pic>
          <p:nvPicPr>
            <p:cNvPr id="48" name="Graphic 47" descr="Man with solid fill">
              <a:extLst>
                <a:ext uri="{FF2B5EF4-FFF2-40B4-BE49-F238E27FC236}">
                  <a16:creationId xmlns:a16="http://schemas.microsoft.com/office/drawing/2014/main" id="{83A66A4F-9816-4610-9802-A7A82335EA4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853008" y="2366106"/>
              <a:ext cx="492443" cy="492443"/>
            </a:xfrm>
            <a:prstGeom prst="rect">
              <a:avLst/>
            </a:prstGeom>
          </p:spPr>
        </p:pic>
        <p:pic>
          <p:nvPicPr>
            <p:cNvPr id="49" name="Graphic 48" descr="Man with solid fill">
              <a:extLst>
                <a:ext uri="{FF2B5EF4-FFF2-40B4-BE49-F238E27FC236}">
                  <a16:creationId xmlns:a16="http://schemas.microsoft.com/office/drawing/2014/main" id="{CFD89199-44A4-ED0D-9A74-EFFB3EA045A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148843" y="2366106"/>
              <a:ext cx="492443" cy="492443"/>
            </a:xfrm>
            <a:prstGeom prst="rect">
              <a:avLst/>
            </a:prstGeom>
          </p:spPr>
        </p:pic>
        <p:pic>
          <p:nvPicPr>
            <p:cNvPr id="50" name="Graphic 49" descr="Man with solid fill">
              <a:extLst>
                <a:ext uri="{FF2B5EF4-FFF2-40B4-BE49-F238E27FC236}">
                  <a16:creationId xmlns:a16="http://schemas.microsoft.com/office/drawing/2014/main" id="{E4A721FB-E167-CBCD-5305-96A9C73392D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17784" y="2366106"/>
              <a:ext cx="492443" cy="492443"/>
            </a:xfrm>
            <a:prstGeom prst="rect">
              <a:avLst/>
            </a:prstGeom>
          </p:spPr>
        </p:pic>
        <p:pic>
          <p:nvPicPr>
            <p:cNvPr id="51" name="Graphic 50" descr="Man with solid fill">
              <a:extLst>
                <a:ext uri="{FF2B5EF4-FFF2-40B4-BE49-F238E27FC236}">
                  <a16:creationId xmlns:a16="http://schemas.microsoft.com/office/drawing/2014/main" id="{61F191D0-769E-19FC-C1C0-C1951A77080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86726" y="2366106"/>
              <a:ext cx="492443" cy="492443"/>
            </a:xfrm>
            <a:prstGeom prst="rect">
              <a:avLst/>
            </a:prstGeom>
          </p:spPr>
        </p:pic>
      </p:grpSp>
      <p:sp>
        <p:nvSpPr>
          <p:cNvPr id="54" name="TextBox 53">
            <a:extLst>
              <a:ext uri="{FF2B5EF4-FFF2-40B4-BE49-F238E27FC236}">
                <a16:creationId xmlns:a16="http://schemas.microsoft.com/office/drawing/2014/main" id="{5EACF514-8E32-627D-8442-2483150B7CA6}"/>
              </a:ext>
            </a:extLst>
          </p:cNvPr>
          <p:cNvSpPr txBox="1"/>
          <p:nvPr/>
        </p:nvSpPr>
        <p:spPr>
          <a:xfrm>
            <a:off x="5529054" y="2653840"/>
            <a:ext cx="1633373" cy="492443"/>
          </a:xfrm>
          <a:prstGeom prst="rect">
            <a:avLst/>
          </a:prstGeom>
          <a:noFill/>
        </p:spPr>
        <p:txBody>
          <a:bodyPr wrap="square" lIns="0" tIns="0" rIns="0" bIns="0">
            <a:spAutoFit/>
          </a:bodyPr>
          <a:lstStyle/>
          <a:p>
            <a:pPr defTabSz="914424">
              <a:defRPr/>
            </a:pPr>
            <a:r>
              <a:rPr lang="en-GB" sz="1600" dirty="0">
                <a:solidFill>
                  <a:srgbClr val="FFFFFF"/>
                </a:solidFill>
                <a:latin typeface="Tw Cen MT"/>
              </a:rPr>
              <a:t>with </a:t>
            </a:r>
            <a:r>
              <a:rPr lang="en-GB" sz="1600" b="1" dirty="0">
                <a:solidFill>
                  <a:srgbClr val="FFFFFF"/>
                </a:solidFill>
                <a:latin typeface="Tw Cen MT"/>
              </a:rPr>
              <a:t>1 in 6 deaths </a:t>
            </a:r>
            <a:r>
              <a:rPr lang="en-GB" sz="1600" dirty="0">
                <a:solidFill>
                  <a:srgbClr val="FFFFFF"/>
                </a:solidFill>
                <a:latin typeface="Tw Cen MT"/>
              </a:rPr>
              <a:t>in the UK</a:t>
            </a:r>
            <a:r>
              <a:rPr lang="en-GB" sz="1600" baseline="30000" dirty="0">
                <a:solidFill>
                  <a:srgbClr val="FFFFFF"/>
                </a:solidFill>
                <a:latin typeface="TW Cen MT"/>
              </a:rPr>
              <a:t>4</a:t>
            </a:r>
            <a:endParaRPr lang="en-GB" sz="1600" dirty="0">
              <a:solidFill>
                <a:srgbClr val="FFFFFF"/>
              </a:solidFill>
              <a:latin typeface="Tw Cen MT" panose="020B0602020104020603"/>
            </a:endParaRPr>
          </a:p>
        </p:txBody>
      </p:sp>
      <p:sp>
        <p:nvSpPr>
          <p:cNvPr id="56" name="Rectangle 55">
            <a:extLst>
              <a:ext uri="{FF2B5EF4-FFF2-40B4-BE49-F238E27FC236}">
                <a16:creationId xmlns:a16="http://schemas.microsoft.com/office/drawing/2014/main" id="{E61E58CE-D8A7-EF67-7B65-17607C10F278}"/>
              </a:ext>
              <a:ext uri="{C183D7F6-B498-43B3-948B-1728B52AA6E4}">
                <adec:decorative xmlns:adec="http://schemas.microsoft.com/office/drawing/2017/decorative" val="1"/>
              </a:ext>
            </a:extLst>
          </p:cNvPr>
          <p:cNvSpPr/>
          <p:nvPr/>
        </p:nvSpPr>
        <p:spPr>
          <a:xfrm>
            <a:off x="5274514" y="3516729"/>
            <a:ext cx="2010781" cy="1953695"/>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p:txBody>
      </p:sp>
      <p:sp>
        <p:nvSpPr>
          <p:cNvPr id="57" name="TextBox 56">
            <a:extLst>
              <a:ext uri="{FF2B5EF4-FFF2-40B4-BE49-F238E27FC236}">
                <a16:creationId xmlns:a16="http://schemas.microsoft.com/office/drawing/2014/main" id="{0A172E55-E4E0-9F0B-57CC-64D9B1456B36}"/>
              </a:ext>
            </a:extLst>
          </p:cNvPr>
          <p:cNvSpPr txBox="1"/>
          <p:nvPr/>
        </p:nvSpPr>
        <p:spPr>
          <a:xfrm>
            <a:off x="5529054" y="3534689"/>
            <a:ext cx="1476865" cy="492443"/>
          </a:xfrm>
          <a:prstGeom prst="rect">
            <a:avLst/>
          </a:prstGeom>
          <a:noFill/>
        </p:spPr>
        <p:txBody>
          <a:bodyPr wrap="square" lIns="0" tIns="0" rIns="0" bIns="0">
            <a:spAutoFit/>
          </a:bodyPr>
          <a:lstStyle/>
          <a:p>
            <a:pPr defTabSz="914424">
              <a:defRPr/>
            </a:pPr>
            <a:r>
              <a:rPr lang="en-GB" sz="1600" dirty="0">
                <a:solidFill>
                  <a:srgbClr val="FFFFFF"/>
                </a:solidFill>
                <a:latin typeface="Tw Cen MT"/>
              </a:rPr>
              <a:t>The estimated cost the UK is </a:t>
            </a:r>
          </a:p>
        </p:txBody>
      </p:sp>
      <p:sp>
        <p:nvSpPr>
          <p:cNvPr id="58" name="TextBox 57">
            <a:extLst>
              <a:ext uri="{FF2B5EF4-FFF2-40B4-BE49-F238E27FC236}">
                <a16:creationId xmlns:a16="http://schemas.microsoft.com/office/drawing/2014/main" id="{D828AED3-E40F-49D4-0790-3926F42A9A1B}"/>
              </a:ext>
            </a:extLst>
          </p:cNvPr>
          <p:cNvSpPr txBox="1"/>
          <p:nvPr/>
        </p:nvSpPr>
        <p:spPr>
          <a:xfrm>
            <a:off x="5517478" y="4045312"/>
            <a:ext cx="1288436" cy="461665"/>
          </a:xfrm>
          <a:prstGeom prst="rect">
            <a:avLst/>
          </a:prstGeom>
          <a:noFill/>
        </p:spPr>
        <p:txBody>
          <a:bodyPr wrap="square" lIns="0" tIns="0" rIns="0" bIns="0">
            <a:spAutoFit/>
          </a:bodyPr>
          <a:lstStyle/>
          <a:p>
            <a:pPr defTabSz="914424">
              <a:defRPr/>
            </a:pPr>
            <a:r>
              <a:rPr lang="en-GB" sz="3000" b="1" dirty="0">
                <a:solidFill>
                  <a:srgbClr val="FFEB6B"/>
                </a:solidFill>
                <a:latin typeface="Tw Cen MT"/>
              </a:rPr>
              <a:t>£7.4bn</a:t>
            </a:r>
          </a:p>
        </p:txBody>
      </p:sp>
      <p:sp>
        <p:nvSpPr>
          <p:cNvPr id="59" name="TextBox 58">
            <a:extLst>
              <a:ext uri="{FF2B5EF4-FFF2-40B4-BE49-F238E27FC236}">
                <a16:creationId xmlns:a16="http://schemas.microsoft.com/office/drawing/2014/main" id="{C1B52514-BCF9-AA4E-A983-F89C00ECC9C2}"/>
              </a:ext>
            </a:extLst>
          </p:cNvPr>
          <p:cNvSpPr txBox="1"/>
          <p:nvPr/>
        </p:nvSpPr>
        <p:spPr>
          <a:xfrm>
            <a:off x="5529054" y="4570113"/>
            <a:ext cx="1633373" cy="738664"/>
          </a:xfrm>
          <a:prstGeom prst="rect">
            <a:avLst/>
          </a:prstGeom>
          <a:noFill/>
        </p:spPr>
        <p:txBody>
          <a:bodyPr wrap="square" lIns="0" tIns="0" rIns="0" bIns="0">
            <a:spAutoFit/>
          </a:bodyPr>
          <a:lstStyle/>
          <a:p>
            <a:pPr defTabSz="914424">
              <a:defRPr/>
            </a:pPr>
            <a:r>
              <a:rPr lang="en-GB" sz="1600" dirty="0">
                <a:solidFill>
                  <a:srgbClr val="FFFFFF"/>
                </a:solidFill>
                <a:latin typeface="Tw Cen MT"/>
              </a:rPr>
              <a:t>annually (including </a:t>
            </a:r>
            <a:r>
              <a:rPr lang="en-GB" sz="1600" b="1" dirty="0">
                <a:solidFill>
                  <a:srgbClr val="FFFFFF"/>
                </a:solidFill>
                <a:latin typeface="Tw Cen MT"/>
              </a:rPr>
              <a:t>£0.9 billion </a:t>
            </a:r>
            <a:r>
              <a:rPr lang="en-GB" sz="1600" dirty="0">
                <a:solidFill>
                  <a:srgbClr val="FFFFFF"/>
                </a:solidFill>
                <a:latin typeface="Tw Cen MT"/>
              </a:rPr>
              <a:t>to </a:t>
            </a:r>
            <a:br>
              <a:rPr lang="en-GB" sz="1600" dirty="0">
                <a:solidFill>
                  <a:srgbClr val="FFFFFF"/>
                </a:solidFill>
                <a:latin typeface="Tw Cen MT"/>
              </a:rPr>
            </a:br>
            <a:r>
              <a:rPr lang="en-GB" sz="1600" dirty="0">
                <a:solidFill>
                  <a:srgbClr val="FFFFFF"/>
                </a:solidFill>
                <a:latin typeface="Tw Cen MT"/>
              </a:rPr>
              <a:t>the NHS alone)</a:t>
            </a:r>
            <a:r>
              <a:rPr lang="en-GB" sz="1600" baseline="30000" dirty="0">
                <a:solidFill>
                  <a:srgbClr val="FFFFFF"/>
                </a:solidFill>
                <a:latin typeface="TW Cen MT"/>
              </a:rPr>
              <a:t>4</a:t>
            </a:r>
            <a:endParaRPr lang="en-GB" sz="1600" dirty="0">
              <a:solidFill>
                <a:srgbClr val="FFFFFF"/>
              </a:solidFill>
              <a:latin typeface="Tw Cen MT" panose="020B0602020104020603"/>
            </a:endParaRPr>
          </a:p>
        </p:txBody>
      </p:sp>
      <p:pic>
        <p:nvPicPr>
          <p:cNvPr id="63" name="Graphic 62">
            <a:extLst>
              <a:ext uri="{FF2B5EF4-FFF2-40B4-BE49-F238E27FC236}">
                <a16:creationId xmlns:a16="http://schemas.microsoft.com/office/drawing/2014/main" id="{40CCDEC4-CE1B-FEA6-7C36-DE14E4CB0A2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639386" y="3993410"/>
            <a:ext cx="588618" cy="588618"/>
          </a:xfrm>
          <a:prstGeom prst="rect">
            <a:avLst/>
          </a:prstGeom>
        </p:spPr>
      </p:pic>
      <p:sp>
        <p:nvSpPr>
          <p:cNvPr id="32" name="Rectangle 31">
            <a:extLst>
              <a:ext uri="{FF2B5EF4-FFF2-40B4-BE49-F238E27FC236}">
                <a16:creationId xmlns:a16="http://schemas.microsoft.com/office/drawing/2014/main" id="{A2FF4836-B57C-4A09-06D8-47A9F9941A4B}"/>
              </a:ext>
              <a:ext uri="{C183D7F6-B498-43B3-948B-1728B52AA6E4}">
                <adec:decorative xmlns:adec="http://schemas.microsoft.com/office/drawing/2017/decorative" val="1"/>
              </a:ext>
            </a:extLst>
          </p:cNvPr>
          <p:cNvSpPr/>
          <p:nvPr/>
        </p:nvSpPr>
        <p:spPr>
          <a:xfrm>
            <a:off x="7501269" y="1126159"/>
            <a:ext cx="2010781" cy="2297378"/>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p:txBody>
      </p:sp>
      <p:sp>
        <p:nvSpPr>
          <p:cNvPr id="64" name="TextBox 63">
            <a:extLst>
              <a:ext uri="{FF2B5EF4-FFF2-40B4-BE49-F238E27FC236}">
                <a16:creationId xmlns:a16="http://schemas.microsoft.com/office/drawing/2014/main" id="{4850F0E8-E4F5-CF59-C861-9942FAE430EC}"/>
              </a:ext>
            </a:extLst>
          </p:cNvPr>
          <p:cNvSpPr txBox="1"/>
          <p:nvPr/>
        </p:nvSpPr>
        <p:spPr>
          <a:xfrm>
            <a:off x="7720926" y="2154158"/>
            <a:ext cx="1486654" cy="1231106"/>
          </a:xfrm>
          <a:prstGeom prst="rect">
            <a:avLst/>
          </a:prstGeom>
          <a:noFill/>
        </p:spPr>
        <p:txBody>
          <a:bodyPr wrap="square" lIns="0" tIns="0" rIns="0" bIns="0">
            <a:spAutoFit/>
          </a:bodyPr>
          <a:lstStyle/>
          <a:p>
            <a:pPr defTabSz="914446"/>
            <a:r>
              <a:rPr lang="en-GB" sz="1600" b="1" kern="100" dirty="0">
                <a:solidFill>
                  <a:srgbClr val="464240"/>
                </a:solidFill>
                <a:latin typeface="Tw Cen MT"/>
                <a:ea typeface="Calibri"/>
                <a:cs typeface="Calibri"/>
              </a:rPr>
              <a:t>£7 in every £10 </a:t>
            </a:r>
            <a:r>
              <a:rPr lang="en-GB" sz="1600" kern="100" dirty="0">
                <a:solidFill>
                  <a:srgbClr val="464240"/>
                </a:solidFill>
                <a:latin typeface="Tw Cen MT"/>
                <a:ea typeface="Calibri"/>
                <a:cs typeface="Calibri"/>
              </a:rPr>
              <a:t>spent on health and social care </a:t>
            </a:r>
            <a:br>
              <a:rPr lang="en-GB" sz="1600" kern="100" dirty="0">
                <a:solidFill>
                  <a:srgbClr val="464240"/>
                </a:solidFill>
                <a:latin typeface="Tw Cen MT"/>
                <a:ea typeface="Calibri"/>
                <a:cs typeface="Calibri"/>
              </a:rPr>
            </a:br>
            <a:r>
              <a:rPr lang="en-GB" sz="1600" kern="100" dirty="0">
                <a:solidFill>
                  <a:srgbClr val="464240"/>
                </a:solidFill>
                <a:latin typeface="Tw Cen MT"/>
                <a:ea typeface="Calibri"/>
                <a:cs typeface="Calibri"/>
              </a:rPr>
              <a:t>is spent on people with LTHCs</a:t>
            </a:r>
            <a:r>
              <a:rPr lang="en-GB" sz="1600" baseline="30000" dirty="0">
                <a:solidFill>
                  <a:srgbClr val="464240"/>
                </a:solidFill>
                <a:latin typeface="Tw Cen MT"/>
                <a:ea typeface="Calibri"/>
                <a:cs typeface="Calibri"/>
              </a:rPr>
              <a:t>5</a:t>
            </a:r>
            <a:endParaRPr lang="en-GB" sz="1600" kern="100" dirty="0">
              <a:solidFill>
                <a:srgbClr val="464240"/>
              </a:solidFill>
              <a:latin typeface="Tw Cen MT"/>
              <a:ea typeface="Calibri"/>
              <a:cs typeface="Calibri"/>
            </a:endParaRPr>
          </a:p>
        </p:txBody>
      </p:sp>
      <p:grpSp>
        <p:nvGrpSpPr>
          <p:cNvPr id="6" name="Group 5">
            <a:extLst>
              <a:ext uri="{FF2B5EF4-FFF2-40B4-BE49-F238E27FC236}">
                <a16:creationId xmlns:a16="http://schemas.microsoft.com/office/drawing/2014/main" id="{01359FA3-54BB-7D71-E876-29F338EEE9AA}"/>
              </a:ext>
              <a:ext uri="{C183D7F6-B498-43B3-948B-1728B52AA6E4}">
                <adec:decorative xmlns:adec="http://schemas.microsoft.com/office/drawing/2017/decorative" val="1"/>
              </a:ext>
            </a:extLst>
          </p:cNvPr>
          <p:cNvGrpSpPr/>
          <p:nvPr/>
        </p:nvGrpSpPr>
        <p:grpSpPr>
          <a:xfrm>
            <a:off x="7646726" y="1325044"/>
            <a:ext cx="1261415" cy="1197871"/>
            <a:chOff x="7645315" y="1342817"/>
            <a:chExt cx="1335936" cy="2409780"/>
          </a:xfrm>
        </p:grpSpPr>
        <p:sp>
          <p:nvSpPr>
            <p:cNvPr id="67" name="Oval 66">
              <a:extLst>
                <a:ext uri="{FF2B5EF4-FFF2-40B4-BE49-F238E27FC236}">
                  <a16:creationId xmlns:a16="http://schemas.microsoft.com/office/drawing/2014/main" id="{A867F76A-01C9-67B8-C52C-95EE5814DD30}"/>
                </a:ext>
                <a:ext uri="{C183D7F6-B498-43B3-948B-1728B52AA6E4}">
                  <adec:decorative xmlns:adec="http://schemas.microsoft.com/office/drawing/2017/decorative" val="1"/>
                </a:ext>
              </a:extLst>
            </p:cNvPr>
            <p:cNvSpPr/>
            <p:nvPr/>
          </p:nvSpPr>
          <p:spPr>
            <a:xfrm>
              <a:off x="7645315" y="1342817"/>
              <a:ext cx="286431" cy="1637793"/>
            </a:xfrm>
            <a:prstGeom prst="ellips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400" b="1" err="1">
                <a:solidFill>
                  <a:srgbClr val="FFFFFF"/>
                </a:solidFill>
                <a:latin typeface="Tw Cen MT" panose="020B0602020104020603"/>
              </a:endParaRPr>
            </a:p>
          </p:txBody>
        </p:sp>
        <p:sp>
          <p:nvSpPr>
            <p:cNvPr id="76" name="Oval 75">
              <a:extLst>
                <a:ext uri="{FF2B5EF4-FFF2-40B4-BE49-F238E27FC236}">
                  <a16:creationId xmlns:a16="http://schemas.microsoft.com/office/drawing/2014/main" id="{38A7998A-60E5-DB08-E7B0-1E12FEC6F2D1}"/>
                </a:ext>
                <a:ext uri="{C183D7F6-B498-43B3-948B-1728B52AA6E4}">
                  <adec:decorative xmlns:adec="http://schemas.microsoft.com/office/drawing/2017/decorative" val="1"/>
                </a:ext>
              </a:extLst>
            </p:cNvPr>
            <p:cNvSpPr/>
            <p:nvPr/>
          </p:nvSpPr>
          <p:spPr>
            <a:xfrm>
              <a:off x="8347202" y="2102818"/>
              <a:ext cx="284763" cy="1637793"/>
            </a:xfrm>
            <a:prstGeom prst="ellipse">
              <a:avLst/>
            </a:prstGeom>
            <a:solidFill>
              <a:schemeClr val="bg1">
                <a:alpha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400" b="1" err="1">
                <a:solidFill>
                  <a:srgbClr val="FFFFFF"/>
                </a:solidFill>
                <a:latin typeface="Tw Cen MT" panose="020B0602020104020603"/>
              </a:endParaRPr>
            </a:p>
          </p:txBody>
        </p:sp>
        <p:sp>
          <p:nvSpPr>
            <p:cNvPr id="77" name="Oval 76">
              <a:extLst>
                <a:ext uri="{FF2B5EF4-FFF2-40B4-BE49-F238E27FC236}">
                  <a16:creationId xmlns:a16="http://schemas.microsoft.com/office/drawing/2014/main" id="{681CE633-FDE2-8156-4B0B-D298F401F41D}"/>
                </a:ext>
                <a:ext uri="{C183D7F6-B498-43B3-948B-1728B52AA6E4}">
                  <adec:decorative xmlns:adec="http://schemas.microsoft.com/office/drawing/2017/decorative" val="1"/>
                </a:ext>
              </a:extLst>
            </p:cNvPr>
            <p:cNvSpPr/>
            <p:nvPr/>
          </p:nvSpPr>
          <p:spPr>
            <a:xfrm>
              <a:off x="8705729" y="2114804"/>
              <a:ext cx="275522" cy="1637793"/>
            </a:xfrm>
            <a:prstGeom prst="ellipse">
              <a:avLst/>
            </a:prstGeom>
            <a:solidFill>
              <a:schemeClr val="bg1">
                <a:alpha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400" b="1" err="1">
                <a:solidFill>
                  <a:srgbClr val="FFFFFF"/>
                </a:solidFill>
                <a:latin typeface="Tw Cen MT" panose="020B0602020104020603"/>
              </a:endParaRPr>
            </a:p>
          </p:txBody>
        </p:sp>
      </p:grpSp>
      <p:sp>
        <p:nvSpPr>
          <p:cNvPr id="86" name="Rectangle 85">
            <a:extLst>
              <a:ext uri="{FF2B5EF4-FFF2-40B4-BE49-F238E27FC236}">
                <a16:creationId xmlns:a16="http://schemas.microsoft.com/office/drawing/2014/main" id="{DF78504E-BE27-F67E-B1B3-1B004C39A162}"/>
              </a:ext>
              <a:ext uri="{C183D7F6-B498-43B3-948B-1728B52AA6E4}">
                <adec:decorative xmlns:adec="http://schemas.microsoft.com/office/drawing/2017/decorative" val="1"/>
              </a:ext>
            </a:extLst>
          </p:cNvPr>
          <p:cNvSpPr/>
          <p:nvPr/>
        </p:nvSpPr>
        <p:spPr>
          <a:xfrm>
            <a:off x="7499686" y="3534688"/>
            <a:ext cx="2010781" cy="1953695"/>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p:txBody>
      </p:sp>
      <p:sp>
        <p:nvSpPr>
          <p:cNvPr id="80" name="TextBox 79">
            <a:extLst>
              <a:ext uri="{FF2B5EF4-FFF2-40B4-BE49-F238E27FC236}">
                <a16:creationId xmlns:a16="http://schemas.microsoft.com/office/drawing/2014/main" id="{5CCABFD8-F18B-35E0-E394-A71689998C08}"/>
              </a:ext>
            </a:extLst>
          </p:cNvPr>
          <p:cNvSpPr txBox="1"/>
          <p:nvPr/>
        </p:nvSpPr>
        <p:spPr>
          <a:xfrm>
            <a:off x="7716759" y="3677842"/>
            <a:ext cx="1674386" cy="1477328"/>
          </a:xfrm>
          <a:prstGeom prst="rect">
            <a:avLst/>
          </a:prstGeom>
          <a:noFill/>
        </p:spPr>
        <p:txBody>
          <a:bodyPr wrap="square" lIns="0" tIns="0" rIns="0" bIns="0">
            <a:spAutoFit/>
          </a:bodyPr>
          <a:lstStyle/>
          <a:p>
            <a:pPr defTabSz="914446"/>
            <a:r>
              <a:rPr lang="en-GB" sz="1600" kern="100" dirty="0">
                <a:solidFill>
                  <a:srgbClr val="464240"/>
                </a:solidFill>
                <a:latin typeface="Tw Cen MT"/>
                <a:ea typeface="Calibri"/>
                <a:cs typeface="Calibri"/>
              </a:rPr>
              <a:t>The cost of </a:t>
            </a:r>
            <a:br>
              <a:rPr lang="en-GB" sz="1600" kern="100" dirty="0">
                <a:solidFill>
                  <a:srgbClr val="464240"/>
                </a:solidFill>
                <a:latin typeface="Tw Cen MT"/>
                <a:ea typeface="Calibri"/>
                <a:cs typeface="Calibri"/>
              </a:rPr>
            </a:br>
            <a:r>
              <a:rPr lang="en-GB" sz="1600" kern="100" dirty="0">
                <a:solidFill>
                  <a:srgbClr val="464240"/>
                </a:solidFill>
                <a:latin typeface="Tw Cen MT"/>
                <a:ea typeface="Calibri"/>
                <a:cs typeface="Calibri"/>
              </a:rPr>
              <a:t>inactivity to </a:t>
            </a:r>
            <a:br>
              <a:rPr lang="en-GB" sz="1600" kern="100" dirty="0">
                <a:solidFill>
                  <a:srgbClr val="464240"/>
                </a:solidFill>
                <a:latin typeface="Tw Cen MT"/>
                <a:ea typeface="Calibri"/>
                <a:cs typeface="Calibri"/>
              </a:rPr>
            </a:br>
            <a:r>
              <a:rPr lang="en-GB" sz="1600" kern="100" dirty="0">
                <a:solidFill>
                  <a:srgbClr val="464240"/>
                </a:solidFill>
                <a:latin typeface="Tw Cen MT"/>
                <a:ea typeface="Calibri"/>
                <a:cs typeface="Calibri"/>
              </a:rPr>
              <a:t>the care </a:t>
            </a:r>
            <a:br>
              <a:rPr lang="en-GB" sz="1600" kern="100" dirty="0">
                <a:solidFill>
                  <a:srgbClr val="464240"/>
                </a:solidFill>
                <a:latin typeface="Tw Cen MT"/>
                <a:ea typeface="Calibri"/>
                <a:cs typeface="Calibri"/>
              </a:rPr>
            </a:br>
            <a:r>
              <a:rPr lang="en-GB" sz="1600" kern="100" dirty="0">
                <a:solidFill>
                  <a:srgbClr val="464240"/>
                </a:solidFill>
                <a:latin typeface="Tw Cen MT"/>
                <a:ea typeface="Calibri"/>
                <a:cs typeface="Calibri"/>
              </a:rPr>
              <a:t>system has been estimated at </a:t>
            </a:r>
            <a:br>
              <a:rPr lang="en-GB" sz="1600" kern="100" dirty="0">
                <a:solidFill>
                  <a:srgbClr val="464240"/>
                </a:solidFill>
                <a:latin typeface="Tw Cen MT"/>
                <a:ea typeface="Calibri"/>
                <a:cs typeface="Calibri"/>
              </a:rPr>
            </a:br>
            <a:r>
              <a:rPr lang="en-GB" sz="1600" b="1" kern="100" dirty="0">
                <a:solidFill>
                  <a:srgbClr val="464240"/>
                </a:solidFill>
                <a:latin typeface="Tw Cen MT"/>
                <a:ea typeface="Calibri"/>
                <a:cs typeface="Calibri"/>
              </a:rPr>
              <a:t>£7.2bn </a:t>
            </a:r>
            <a:r>
              <a:rPr lang="en-GB" sz="1600" kern="100" dirty="0">
                <a:solidFill>
                  <a:srgbClr val="464240"/>
                </a:solidFill>
                <a:latin typeface="Tw Cen MT"/>
                <a:ea typeface="Calibri"/>
                <a:cs typeface="Calibri"/>
              </a:rPr>
              <a:t>a year</a:t>
            </a:r>
            <a:r>
              <a:rPr lang="en-GB" sz="1600" baseline="30000" dirty="0">
                <a:solidFill>
                  <a:srgbClr val="464240"/>
                </a:solidFill>
                <a:latin typeface="Tw Cen MT"/>
                <a:ea typeface="Calibri"/>
                <a:cs typeface="Calibri"/>
              </a:rPr>
              <a:t>5</a:t>
            </a:r>
            <a:endParaRPr lang="en-GB" sz="1200" kern="100" dirty="0">
              <a:solidFill>
                <a:srgbClr val="464240"/>
              </a:solidFill>
              <a:latin typeface="Tw Cen MT"/>
              <a:ea typeface="Calibri"/>
              <a:cs typeface="Calibri"/>
            </a:endParaRPr>
          </a:p>
        </p:txBody>
      </p:sp>
      <p:grpSp>
        <p:nvGrpSpPr>
          <p:cNvPr id="84" name="Group 83">
            <a:extLst>
              <a:ext uri="{FF2B5EF4-FFF2-40B4-BE49-F238E27FC236}">
                <a16:creationId xmlns:a16="http://schemas.microsoft.com/office/drawing/2014/main" id="{8CE1C9AF-2789-4C5E-7D99-39C8EAC35F29}"/>
              </a:ext>
              <a:ext uri="{C183D7F6-B498-43B3-948B-1728B52AA6E4}">
                <adec:decorative xmlns:adec="http://schemas.microsoft.com/office/drawing/2017/decorative" val="1"/>
              </a:ext>
            </a:extLst>
          </p:cNvPr>
          <p:cNvGrpSpPr/>
          <p:nvPr/>
        </p:nvGrpSpPr>
        <p:grpSpPr>
          <a:xfrm>
            <a:off x="8638427" y="3498862"/>
            <a:ext cx="914400" cy="941130"/>
            <a:chOff x="8531224" y="3600993"/>
            <a:chExt cx="914400" cy="941130"/>
          </a:xfrm>
          <a:effectLst>
            <a:outerShdw blurRad="50800" dist="38100" dir="2700000" algn="tl" rotWithShape="0">
              <a:prstClr val="black">
                <a:alpha val="40000"/>
              </a:prstClr>
            </a:outerShdw>
          </a:effectLst>
        </p:grpSpPr>
        <p:sp>
          <p:nvSpPr>
            <p:cNvPr id="83" name="Oval 82">
              <a:extLst>
                <a:ext uri="{FF2B5EF4-FFF2-40B4-BE49-F238E27FC236}">
                  <a16:creationId xmlns:a16="http://schemas.microsoft.com/office/drawing/2014/main" id="{E5CC17B0-1E9E-607A-27F3-305C6B5CF537}"/>
                </a:ext>
              </a:extLst>
            </p:cNvPr>
            <p:cNvSpPr/>
            <p:nvPr/>
          </p:nvSpPr>
          <p:spPr>
            <a:xfrm>
              <a:off x="8682155" y="3727997"/>
              <a:ext cx="629353" cy="814126"/>
            </a:xfrm>
            <a:prstGeom prst="ellipse">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400" b="1" err="1">
                <a:solidFill>
                  <a:srgbClr val="FFFFFF"/>
                </a:solidFill>
                <a:latin typeface="Tw Cen MT" panose="020B0602020104020603"/>
              </a:endParaRPr>
            </a:p>
          </p:txBody>
        </p:sp>
        <p:pic>
          <p:nvPicPr>
            <p:cNvPr id="82" name="Graphic 81" descr="Medical with solid fill">
              <a:extLst>
                <a:ext uri="{FF2B5EF4-FFF2-40B4-BE49-F238E27FC236}">
                  <a16:creationId xmlns:a16="http://schemas.microsoft.com/office/drawing/2014/main" id="{D42EB487-680F-CA8B-BFB8-331052C9F76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531224" y="3600993"/>
              <a:ext cx="914400" cy="914400"/>
            </a:xfrm>
            <a:prstGeom prst="rect">
              <a:avLst/>
            </a:prstGeom>
          </p:spPr>
        </p:pic>
      </p:grpSp>
      <p:sp>
        <p:nvSpPr>
          <p:cNvPr id="33" name="Rectangle 32">
            <a:extLst>
              <a:ext uri="{FF2B5EF4-FFF2-40B4-BE49-F238E27FC236}">
                <a16:creationId xmlns:a16="http://schemas.microsoft.com/office/drawing/2014/main" id="{3EB32DC7-9B31-E029-1E90-831A19B64C6F}"/>
              </a:ext>
              <a:ext uri="{C183D7F6-B498-43B3-948B-1728B52AA6E4}">
                <adec:decorative xmlns:adec="http://schemas.microsoft.com/office/drawing/2017/decorative" val="1"/>
              </a:ext>
            </a:extLst>
          </p:cNvPr>
          <p:cNvSpPr/>
          <p:nvPr/>
        </p:nvSpPr>
        <p:spPr>
          <a:xfrm>
            <a:off x="9699955" y="1126159"/>
            <a:ext cx="2010781" cy="4359481"/>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a:p>
            <a:pPr defTabSz="914446">
              <a:spcAft>
                <a:spcPts val="1000"/>
              </a:spcAft>
            </a:pPr>
            <a:endParaRPr lang="en-GB" sz="1400" b="1" dirty="0">
              <a:solidFill>
                <a:srgbClr val="FFFFFF"/>
              </a:solidFill>
              <a:latin typeface="Tw Cen MT" panose="020B0602020104020603"/>
            </a:endParaRPr>
          </a:p>
        </p:txBody>
      </p:sp>
      <p:pic>
        <p:nvPicPr>
          <p:cNvPr id="87" name="Picture 86" descr="The Health Foundation logo.">
            <a:extLst>
              <a:ext uri="{FF2B5EF4-FFF2-40B4-BE49-F238E27FC236}">
                <a16:creationId xmlns:a16="http://schemas.microsoft.com/office/drawing/2014/main" id="{25373541-66AB-F6BA-69F2-D894871DBD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28901" y="1384233"/>
            <a:ext cx="1411680" cy="543319"/>
          </a:xfrm>
          <a:prstGeom prst="rect">
            <a:avLst/>
          </a:prstGeom>
        </p:spPr>
      </p:pic>
      <p:sp>
        <p:nvSpPr>
          <p:cNvPr id="65" name="TextBox 64">
            <a:extLst>
              <a:ext uri="{FF2B5EF4-FFF2-40B4-BE49-F238E27FC236}">
                <a16:creationId xmlns:a16="http://schemas.microsoft.com/office/drawing/2014/main" id="{C618A2F8-7312-7F8E-E694-6C24945BBBE1}"/>
              </a:ext>
            </a:extLst>
          </p:cNvPr>
          <p:cNvSpPr txBox="1"/>
          <p:nvPr/>
        </p:nvSpPr>
        <p:spPr>
          <a:xfrm>
            <a:off x="9926240" y="2106904"/>
            <a:ext cx="1569648" cy="738664"/>
          </a:xfrm>
          <a:prstGeom prst="rect">
            <a:avLst/>
          </a:prstGeom>
          <a:noFill/>
        </p:spPr>
        <p:txBody>
          <a:bodyPr wrap="square" lIns="0" tIns="0" rIns="0" bIns="0">
            <a:spAutoFit/>
          </a:bodyPr>
          <a:lstStyle/>
          <a:p>
            <a:pPr defTabSz="577879"/>
            <a:r>
              <a:rPr lang="en-GB" sz="1600" dirty="0">
                <a:solidFill>
                  <a:srgbClr val="464240"/>
                </a:solidFill>
                <a:latin typeface="Tw Cen MT"/>
              </a:rPr>
              <a:t>The Health Foundation estimates that</a:t>
            </a:r>
            <a:endParaRPr lang="en-GB" sz="1200" baseline="30000" dirty="0">
              <a:solidFill>
                <a:srgbClr val="464240"/>
              </a:solidFill>
              <a:latin typeface="Tw Cen MT"/>
              <a:ea typeface="Calibri"/>
              <a:cs typeface="Calibri"/>
            </a:endParaRPr>
          </a:p>
        </p:txBody>
      </p:sp>
      <p:sp>
        <p:nvSpPr>
          <p:cNvPr id="90" name="TextBox 89">
            <a:extLst>
              <a:ext uri="{FF2B5EF4-FFF2-40B4-BE49-F238E27FC236}">
                <a16:creationId xmlns:a16="http://schemas.microsoft.com/office/drawing/2014/main" id="{EA0F39BE-AC59-BAFE-033F-1573A1103C25}"/>
              </a:ext>
            </a:extLst>
          </p:cNvPr>
          <p:cNvSpPr txBox="1"/>
          <p:nvPr/>
        </p:nvSpPr>
        <p:spPr>
          <a:xfrm>
            <a:off x="9939688" y="2941228"/>
            <a:ext cx="1556200" cy="1446550"/>
          </a:xfrm>
          <a:prstGeom prst="rect">
            <a:avLst/>
          </a:prstGeom>
          <a:noFill/>
        </p:spPr>
        <p:txBody>
          <a:bodyPr wrap="square" lIns="0" tIns="0" rIns="0" bIns="0">
            <a:spAutoFit/>
          </a:bodyPr>
          <a:lstStyle/>
          <a:p>
            <a:pPr defTabSz="914424">
              <a:defRPr/>
            </a:pPr>
            <a:r>
              <a:rPr lang="en-GB" sz="3000" b="1" dirty="0">
                <a:solidFill>
                  <a:srgbClr val="C22A29"/>
                </a:solidFill>
                <a:latin typeface="Tw Cen MT" panose="020B0602020104020603"/>
              </a:rPr>
              <a:t>2.6m</a:t>
            </a:r>
            <a:br>
              <a:rPr lang="en-GB" sz="1000" dirty="0">
                <a:solidFill>
                  <a:srgbClr val="464240"/>
                </a:solidFill>
                <a:latin typeface="Tw Cen MT" panose="020B0602020104020603"/>
              </a:rPr>
            </a:br>
            <a:r>
              <a:rPr lang="en-GB" sz="1600" dirty="0">
                <a:solidFill>
                  <a:srgbClr val="464240"/>
                </a:solidFill>
                <a:latin typeface="Tw Cen MT"/>
              </a:rPr>
              <a:t>people of working age living with </a:t>
            </a:r>
            <a:br>
              <a:rPr lang="en-GB" sz="1600" dirty="0">
                <a:solidFill>
                  <a:srgbClr val="464240"/>
                </a:solidFill>
                <a:latin typeface="Tw Cen MT"/>
              </a:rPr>
            </a:br>
            <a:r>
              <a:rPr lang="en-GB" sz="1600" dirty="0">
                <a:solidFill>
                  <a:srgbClr val="464240"/>
                </a:solidFill>
                <a:latin typeface="Tw Cen MT"/>
              </a:rPr>
              <a:t>a health condition are out of work</a:t>
            </a:r>
            <a:r>
              <a:rPr lang="en-GB" sz="1200" baseline="30000" dirty="0">
                <a:solidFill>
                  <a:srgbClr val="464240"/>
                </a:solidFill>
                <a:latin typeface="Tw Cen MT"/>
                <a:ea typeface="Calibri"/>
                <a:cs typeface="Calibri"/>
              </a:rPr>
              <a:t>6</a:t>
            </a:r>
            <a:endParaRPr lang="en-GB" sz="1600" dirty="0">
              <a:solidFill>
                <a:srgbClr val="464240"/>
              </a:solidFill>
              <a:latin typeface="Tw Cen MT" panose="020B0602020104020603"/>
            </a:endParaRPr>
          </a:p>
        </p:txBody>
      </p:sp>
      <p:pic>
        <p:nvPicPr>
          <p:cNvPr id="92" name="Graphic 91">
            <a:extLst>
              <a:ext uri="{FF2B5EF4-FFF2-40B4-BE49-F238E27FC236}">
                <a16:creationId xmlns:a16="http://schemas.microsoft.com/office/drawing/2014/main" id="{CEC2230C-FDA5-BA20-D231-D5C2A2CAA32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188710" y="4471616"/>
            <a:ext cx="987478" cy="987478"/>
          </a:xfrm>
          <a:prstGeom prst="rect">
            <a:avLst/>
          </a:prstGeom>
        </p:spPr>
      </p:pic>
      <p:sp>
        <p:nvSpPr>
          <p:cNvPr id="5" name="TextBox 4">
            <a:extLst>
              <a:ext uri="{FF2B5EF4-FFF2-40B4-BE49-F238E27FC236}">
                <a16:creationId xmlns:a16="http://schemas.microsoft.com/office/drawing/2014/main" id="{C1C7A901-1CC1-36CA-ECAF-F0D211563FE9}"/>
              </a:ext>
            </a:extLst>
          </p:cNvPr>
          <p:cNvSpPr txBox="1"/>
          <p:nvPr/>
        </p:nvSpPr>
        <p:spPr>
          <a:xfrm>
            <a:off x="905209" y="6014734"/>
            <a:ext cx="10805528" cy="385362"/>
          </a:xfrm>
          <a:prstGeom prst="rect">
            <a:avLst/>
          </a:prstGeom>
          <a:noFill/>
        </p:spPr>
        <p:txBody>
          <a:bodyPr wrap="square" lIns="0" tIns="0" rIns="0" bIns="0" anchor="t">
            <a:spAutoFit/>
          </a:bodyPr>
          <a:lstStyle/>
          <a:p>
            <a:pPr defTabSz="914446">
              <a:lnSpc>
                <a:spcPct val="107000"/>
              </a:lnSpc>
              <a:spcAft>
                <a:spcPts val="3000"/>
              </a:spcAft>
              <a:defRPr/>
            </a:pPr>
            <a:r>
              <a:rPr lang="en-US" sz="1200" b="1">
                <a:solidFill>
                  <a:srgbClr val="464240"/>
                </a:solidFill>
                <a:latin typeface="Tw Cen MT" panose="020B0602020104020603"/>
                <a:ea typeface="Verdana"/>
              </a:rPr>
              <a:t>Sources: </a:t>
            </a:r>
            <a:r>
              <a:rPr lang="en-GB" sz="1200" baseline="30000">
                <a:solidFill>
                  <a:srgbClr val="464240"/>
                </a:solidFill>
                <a:latin typeface="Tw Cen MT"/>
                <a:ea typeface="Times New Roman" panose="02020603050405020304" pitchFamily="18" charset="0"/>
              </a:rPr>
              <a:t>1</a:t>
            </a:r>
            <a:r>
              <a:rPr lang="en-GB" sz="1200">
                <a:solidFill>
                  <a:srgbClr val="464240"/>
                </a:solidFill>
                <a:latin typeface="Tw Cen MT"/>
                <a:ea typeface="Calibri"/>
                <a:cs typeface="Times New Roman"/>
              </a:rPr>
              <a:t>NHS Health Survey for England. </a:t>
            </a:r>
            <a:r>
              <a:rPr lang="en-GB" sz="1200" baseline="30000">
                <a:solidFill>
                  <a:srgbClr val="464240"/>
                </a:solidFill>
                <a:latin typeface="Tw Cen MT"/>
                <a:ea typeface="Times New Roman" panose="02020603050405020304" pitchFamily="18" charset="0"/>
              </a:rPr>
              <a:t>2 </a:t>
            </a:r>
            <a:r>
              <a:rPr lang="en-GB" sz="1200">
                <a:solidFill>
                  <a:srgbClr val="464240"/>
                </a:solidFill>
                <a:latin typeface="Tw Cen MT"/>
                <a:ea typeface="Times New Roman" panose="02020603050405020304" pitchFamily="18" charset="0"/>
              </a:rPr>
              <a:t>National Institute for Health and Care Excellence. </a:t>
            </a:r>
            <a:r>
              <a:rPr lang="en-GB" sz="1200" baseline="30000">
                <a:solidFill>
                  <a:srgbClr val="464240"/>
                </a:solidFill>
                <a:latin typeface="Tw Cen MT"/>
                <a:ea typeface="Times New Roman" panose="02020603050405020304" pitchFamily="18" charset="0"/>
              </a:rPr>
              <a:t>3</a:t>
            </a:r>
            <a:r>
              <a:rPr lang="en-GB" sz="1200">
                <a:solidFill>
                  <a:srgbClr val="464240"/>
                </a:solidFill>
                <a:latin typeface="Tw Cen MT"/>
                <a:ea typeface="Calibri"/>
                <a:cs typeface="Times New Roman"/>
              </a:rPr>
              <a:t>Sport England Active Lives 2022-2023. </a:t>
            </a:r>
            <a:r>
              <a:rPr lang="en-GB" sz="1200" baseline="30000">
                <a:solidFill>
                  <a:srgbClr val="464240"/>
                </a:solidFill>
                <a:latin typeface="Tw Cen MT"/>
                <a:ea typeface="Calibri"/>
              </a:rPr>
              <a:t>4 </a:t>
            </a:r>
            <a:r>
              <a:rPr lang="en-GB" sz="1200">
                <a:solidFill>
                  <a:srgbClr val="464240"/>
                </a:solidFill>
                <a:latin typeface="Tw Cen MT"/>
                <a:ea typeface="Calibri"/>
                <a:cs typeface="Times New Roman"/>
              </a:rPr>
              <a:t>OHID </a:t>
            </a:r>
            <a:r>
              <a:rPr lang="en-GB" sz="1200">
                <a:solidFill>
                  <a:srgbClr val="464240"/>
                </a:solidFill>
                <a:latin typeface="Tw Cen MT"/>
                <a:ea typeface="Calibri"/>
                <a:cs typeface="Times New Roman"/>
                <a:hlinkClick r:id="rId9">
                  <a:extLst>
                    <a:ext uri="{A12FA001-AC4F-418D-AE19-62706E023703}">
                      <ahyp:hlinkClr xmlns:ahyp="http://schemas.microsoft.com/office/drawing/2018/hyperlinkcolor" val="tx"/>
                    </a:ext>
                  </a:extLst>
                </a:hlinkClick>
              </a:rPr>
              <a:t>Physical activity: applying All Our Health - GOV.UK</a:t>
            </a:r>
            <a:r>
              <a:rPr lang="en-GB" sz="1200">
                <a:solidFill>
                  <a:srgbClr val="464240"/>
                </a:solidFill>
                <a:latin typeface="Tw Cen MT"/>
                <a:ea typeface="Calibri"/>
                <a:cs typeface="Times New Roman"/>
              </a:rPr>
              <a:t>  </a:t>
            </a:r>
            <a:r>
              <a:rPr lang="en-GB" sz="1200" baseline="30000">
                <a:solidFill>
                  <a:srgbClr val="464240"/>
                </a:solidFill>
                <a:latin typeface="TW Cen MT"/>
                <a:ea typeface="Calibri"/>
                <a:cs typeface="Times New Roman"/>
              </a:rPr>
              <a:t>5</a:t>
            </a:r>
            <a:r>
              <a:rPr lang="en-GB" sz="1200">
                <a:solidFill>
                  <a:srgbClr val="464240"/>
                </a:solidFill>
                <a:latin typeface="Tw Cen MT"/>
                <a:ea typeface="Calibri"/>
                <a:cs typeface="Times New Roman"/>
              </a:rPr>
              <a:t>NICE estimate. </a:t>
            </a:r>
            <a:r>
              <a:rPr lang="en-GB" sz="1200" baseline="30000">
                <a:solidFill>
                  <a:srgbClr val="464240"/>
                </a:solidFill>
                <a:latin typeface="TW Cen MT"/>
                <a:ea typeface="Calibri"/>
                <a:cs typeface="Times New Roman"/>
              </a:rPr>
              <a:t>6</a:t>
            </a:r>
            <a:r>
              <a:rPr lang="en-GB" sz="1200">
                <a:solidFill>
                  <a:srgbClr val="464240"/>
                </a:solidFill>
                <a:latin typeface="TW Cen MT"/>
                <a:ea typeface="Calibri"/>
                <a:cs typeface="Times New Roman"/>
              </a:rPr>
              <a:t>The Health Foundation 2023 </a:t>
            </a:r>
            <a:r>
              <a:rPr lang="en-GB" sz="1200">
                <a:solidFill>
                  <a:srgbClr val="464240"/>
                </a:solidFill>
                <a:latin typeface="Tw Cen MT" panose="020B0602020104020603"/>
                <a:ea typeface="+mn-lt"/>
                <a:cs typeface="+mn-lt"/>
                <a:hlinkClick r:id="rId10">
                  <a:extLst>
                    <a:ext uri="{A12FA001-AC4F-418D-AE19-62706E023703}">
                      <ahyp:hlinkClr xmlns:ahyp="http://schemas.microsoft.com/office/drawing/2018/hyperlinkcolor" val="tx"/>
                    </a:ext>
                  </a:extLst>
                </a:hlinkClick>
              </a:rPr>
              <a:t>What we know about the UK’s working-age health challenge - The Health Foundation</a:t>
            </a:r>
            <a:endParaRPr lang="en-GB" sz="1200">
              <a:solidFill>
                <a:srgbClr val="464240"/>
              </a:solidFill>
              <a:latin typeface="TW Cen MT"/>
              <a:ea typeface="Calibri"/>
              <a:cs typeface="Times New Roman"/>
            </a:endParaRPr>
          </a:p>
        </p:txBody>
      </p:sp>
      <p:sp>
        <p:nvSpPr>
          <p:cNvPr id="4" name="Oval 3">
            <a:extLst>
              <a:ext uri="{FF2B5EF4-FFF2-40B4-BE49-F238E27FC236}">
                <a16:creationId xmlns:a16="http://schemas.microsoft.com/office/drawing/2014/main" id="{BE3A5053-B81B-48CA-C125-8652B2CEF1EB}"/>
              </a:ext>
              <a:ext uri="{C183D7F6-B498-43B3-948B-1728B52AA6E4}">
                <adec:decorative xmlns:adec="http://schemas.microsoft.com/office/drawing/2017/decorative" val="1"/>
              </a:ext>
            </a:extLst>
          </p:cNvPr>
          <p:cNvSpPr/>
          <p:nvPr/>
        </p:nvSpPr>
        <p:spPr>
          <a:xfrm>
            <a:off x="7963751" y="1325044"/>
            <a:ext cx="270453" cy="814126"/>
          </a:xfrm>
          <a:prstGeom prst="ellips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400" b="1" err="1">
              <a:solidFill>
                <a:srgbClr val="FFFFFF"/>
              </a:solidFill>
              <a:latin typeface="Tw Cen MT" panose="020B0602020104020603"/>
            </a:endParaRPr>
          </a:p>
        </p:txBody>
      </p:sp>
      <p:sp>
        <p:nvSpPr>
          <p:cNvPr id="7" name="Oval 6">
            <a:extLst>
              <a:ext uri="{FF2B5EF4-FFF2-40B4-BE49-F238E27FC236}">
                <a16:creationId xmlns:a16="http://schemas.microsoft.com/office/drawing/2014/main" id="{E596431C-EFCF-8E98-A678-7365799558CB}"/>
              </a:ext>
              <a:ext uri="{C183D7F6-B498-43B3-948B-1728B52AA6E4}">
                <adec:decorative xmlns:adec="http://schemas.microsoft.com/office/drawing/2017/decorative" val="1"/>
              </a:ext>
            </a:extLst>
          </p:cNvPr>
          <p:cNvSpPr/>
          <p:nvPr/>
        </p:nvSpPr>
        <p:spPr>
          <a:xfrm>
            <a:off x="8283498" y="1325044"/>
            <a:ext cx="270453" cy="814126"/>
          </a:xfrm>
          <a:prstGeom prst="ellips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400" b="1" err="1">
              <a:solidFill>
                <a:srgbClr val="FFFFFF"/>
              </a:solidFill>
              <a:latin typeface="Tw Cen MT" panose="020B0602020104020603"/>
            </a:endParaRPr>
          </a:p>
        </p:txBody>
      </p:sp>
      <p:sp>
        <p:nvSpPr>
          <p:cNvPr id="8" name="Oval 7">
            <a:extLst>
              <a:ext uri="{FF2B5EF4-FFF2-40B4-BE49-F238E27FC236}">
                <a16:creationId xmlns:a16="http://schemas.microsoft.com/office/drawing/2014/main" id="{C15A8CE5-CD84-4B84-4734-4CE57FA665A8}"/>
              </a:ext>
              <a:ext uri="{C183D7F6-B498-43B3-948B-1728B52AA6E4}">
                <adec:decorative xmlns:adec="http://schemas.microsoft.com/office/drawing/2017/decorative" val="1"/>
              </a:ext>
            </a:extLst>
          </p:cNvPr>
          <p:cNvSpPr/>
          <p:nvPr/>
        </p:nvSpPr>
        <p:spPr>
          <a:xfrm>
            <a:off x="8603246" y="1325044"/>
            <a:ext cx="270453" cy="814126"/>
          </a:xfrm>
          <a:prstGeom prst="ellips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400" b="1" err="1">
              <a:solidFill>
                <a:srgbClr val="FFFFFF"/>
              </a:solidFill>
              <a:latin typeface="Tw Cen MT" panose="020B0602020104020603"/>
            </a:endParaRPr>
          </a:p>
        </p:txBody>
      </p:sp>
      <p:sp>
        <p:nvSpPr>
          <p:cNvPr id="9" name="Oval 8">
            <a:extLst>
              <a:ext uri="{FF2B5EF4-FFF2-40B4-BE49-F238E27FC236}">
                <a16:creationId xmlns:a16="http://schemas.microsoft.com/office/drawing/2014/main" id="{13ADD8A4-A3D6-C1BD-892A-ED5A3B7D3826}"/>
              </a:ext>
              <a:ext uri="{C183D7F6-B498-43B3-948B-1728B52AA6E4}">
                <adec:decorative xmlns:adec="http://schemas.microsoft.com/office/drawing/2017/decorative" val="1"/>
              </a:ext>
            </a:extLst>
          </p:cNvPr>
          <p:cNvSpPr/>
          <p:nvPr/>
        </p:nvSpPr>
        <p:spPr>
          <a:xfrm>
            <a:off x="8944334" y="1325044"/>
            <a:ext cx="270453" cy="814126"/>
          </a:xfrm>
          <a:prstGeom prst="ellips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400" b="1" err="1">
              <a:solidFill>
                <a:srgbClr val="FFFFFF"/>
              </a:solidFill>
              <a:latin typeface="Tw Cen MT" panose="020B0602020104020603"/>
            </a:endParaRPr>
          </a:p>
        </p:txBody>
      </p:sp>
      <p:sp>
        <p:nvSpPr>
          <p:cNvPr id="10" name="Oval 9">
            <a:extLst>
              <a:ext uri="{FF2B5EF4-FFF2-40B4-BE49-F238E27FC236}">
                <a16:creationId xmlns:a16="http://schemas.microsoft.com/office/drawing/2014/main" id="{9BC7F734-BE73-9D55-D36F-6AFE51603FCA}"/>
              </a:ext>
              <a:ext uri="{C183D7F6-B498-43B3-948B-1728B52AA6E4}">
                <adec:decorative xmlns:adec="http://schemas.microsoft.com/office/drawing/2017/decorative" val="1"/>
              </a:ext>
            </a:extLst>
          </p:cNvPr>
          <p:cNvSpPr/>
          <p:nvPr/>
        </p:nvSpPr>
        <p:spPr>
          <a:xfrm>
            <a:off x="7646726" y="1727932"/>
            <a:ext cx="270453" cy="814126"/>
          </a:xfrm>
          <a:prstGeom prst="ellips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400" b="1" err="1">
              <a:solidFill>
                <a:srgbClr val="FFFFFF"/>
              </a:solidFill>
              <a:latin typeface="Tw Cen MT" panose="020B0602020104020603"/>
            </a:endParaRPr>
          </a:p>
        </p:txBody>
      </p:sp>
      <p:sp>
        <p:nvSpPr>
          <p:cNvPr id="12" name="Oval 11">
            <a:extLst>
              <a:ext uri="{FF2B5EF4-FFF2-40B4-BE49-F238E27FC236}">
                <a16:creationId xmlns:a16="http://schemas.microsoft.com/office/drawing/2014/main" id="{A12DD3DD-4DD0-90D0-DE34-EBB4B512639B}"/>
              </a:ext>
              <a:ext uri="{C183D7F6-B498-43B3-948B-1728B52AA6E4}">
                <adec:decorative xmlns:adec="http://schemas.microsoft.com/office/drawing/2017/decorative" val="1"/>
              </a:ext>
            </a:extLst>
          </p:cNvPr>
          <p:cNvSpPr/>
          <p:nvPr/>
        </p:nvSpPr>
        <p:spPr>
          <a:xfrm>
            <a:off x="7985542" y="1727932"/>
            <a:ext cx="270453" cy="814126"/>
          </a:xfrm>
          <a:prstGeom prst="ellips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400" b="1" err="1">
              <a:solidFill>
                <a:srgbClr val="FFFFFF"/>
              </a:solidFill>
              <a:latin typeface="Tw Cen MT" panose="020B0602020104020603"/>
            </a:endParaRPr>
          </a:p>
        </p:txBody>
      </p:sp>
      <p:sp>
        <p:nvSpPr>
          <p:cNvPr id="13" name="Oval 12">
            <a:extLst>
              <a:ext uri="{FF2B5EF4-FFF2-40B4-BE49-F238E27FC236}">
                <a16:creationId xmlns:a16="http://schemas.microsoft.com/office/drawing/2014/main" id="{24D9BC1B-10C4-CFA0-2410-3404714C3F77}"/>
              </a:ext>
              <a:ext uri="{C183D7F6-B498-43B3-948B-1728B52AA6E4}">
                <adec:decorative xmlns:adec="http://schemas.microsoft.com/office/drawing/2017/decorative" val="1"/>
              </a:ext>
            </a:extLst>
          </p:cNvPr>
          <p:cNvSpPr/>
          <p:nvPr/>
        </p:nvSpPr>
        <p:spPr>
          <a:xfrm>
            <a:off x="8965550" y="1697798"/>
            <a:ext cx="260153" cy="814126"/>
          </a:xfrm>
          <a:prstGeom prst="ellipse">
            <a:avLst/>
          </a:prstGeom>
          <a:solidFill>
            <a:schemeClr val="bg1">
              <a:alpha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p>
            <a:pPr defTabSz="914446">
              <a:spcAft>
                <a:spcPts val="1000"/>
              </a:spcAft>
            </a:pPr>
            <a:endParaRPr lang="en-GB" sz="1400" b="1" err="1">
              <a:solidFill>
                <a:srgbClr val="FFFFFF"/>
              </a:solidFill>
              <a:latin typeface="Tw Cen MT" panose="020B0602020104020603"/>
            </a:endParaRPr>
          </a:p>
        </p:txBody>
      </p:sp>
    </p:spTree>
    <p:extLst>
      <p:ext uri="{BB962C8B-B14F-4D97-AF65-F5344CB8AC3E}">
        <p14:creationId xmlns:p14="http://schemas.microsoft.com/office/powerpoint/2010/main" val="2699462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1">
            <a:extLst>
              <a:ext uri="{FF2B5EF4-FFF2-40B4-BE49-F238E27FC236}">
                <a16:creationId xmlns:a16="http://schemas.microsoft.com/office/drawing/2014/main" id="{4B261E1A-8415-EB2B-D0E5-9646E4E9A240}"/>
              </a:ext>
            </a:extLst>
          </p:cNvPr>
          <p:cNvGrpSpPr/>
          <p:nvPr/>
        </p:nvGrpSpPr>
        <p:grpSpPr>
          <a:xfrm rot="7879100">
            <a:off x="10753583" y="-1851926"/>
            <a:ext cx="1965543" cy="4713973"/>
            <a:chOff x="0" y="0"/>
            <a:chExt cx="3931085" cy="9427946"/>
          </a:xfrm>
        </p:grpSpPr>
        <p:grpSp>
          <p:nvGrpSpPr>
            <p:cNvPr id="5" name="Group 62">
              <a:extLst>
                <a:ext uri="{FF2B5EF4-FFF2-40B4-BE49-F238E27FC236}">
                  <a16:creationId xmlns:a16="http://schemas.microsoft.com/office/drawing/2014/main" id="{3B20A316-8928-B52E-2514-866E0488665C}"/>
                </a:ext>
              </a:extLst>
            </p:cNvPr>
            <p:cNvGrpSpPr/>
            <p:nvPr/>
          </p:nvGrpSpPr>
          <p:grpSpPr>
            <a:xfrm rot="-1967111">
              <a:off x="63228" y="5050550"/>
              <a:ext cx="3855375" cy="1180257"/>
              <a:chOff x="0" y="0"/>
              <a:chExt cx="1229112" cy="376272"/>
            </a:xfrm>
          </p:grpSpPr>
          <p:sp>
            <p:nvSpPr>
              <p:cNvPr id="27" name="Freeform 63">
                <a:extLst>
                  <a:ext uri="{FF2B5EF4-FFF2-40B4-BE49-F238E27FC236}">
                    <a16:creationId xmlns:a16="http://schemas.microsoft.com/office/drawing/2014/main" id="{99C5E3D0-AE2D-0359-E316-0CD98B0A7779}"/>
                  </a:ext>
                </a:extLst>
              </p:cNvPr>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28" name="TextBox 64">
                <a:extLst>
                  <a:ext uri="{FF2B5EF4-FFF2-40B4-BE49-F238E27FC236}">
                    <a16:creationId xmlns:a16="http://schemas.microsoft.com/office/drawing/2014/main" id="{32F673EA-6B18-D046-1937-378C728ACE77}"/>
                  </a:ext>
                </a:extLst>
              </p:cNvPr>
              <p:cNvSpPr txBox="1"/>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7" name="Group 65">
              <a:extLst>
                <a:ext uri="{FF2B5EF4-FFF2-40B4-BE49-F238E27FC236}">
                  <a16:creationId xmlns:a16="http://schemas.microsoft.com/office/drawing/2014/main" id="{B654FCF3-29E6-F9DF-DC9C-87217A861E26}"/>
                </a:ext>
              </a:extLst>
            </p:cNvPr>
            <p:cNvGrpSpPr/>
            <p:nvPr/>
          </p:nvGrpSpPr>
          <p:grpSpPr>
            <a:xfrm rot="-1967111">
              <a:off x="63228" y="7297867"/>
              <a:ext cx="3855375" cy="1180257"/>
              <a:chOff x="0" y="0"/>
              <a:chExt cx="1229112" cy="376272"/>
            </a:xfrm>
          </p:grpSpPr>
          <p:sp>
            <p:nvSpPr>
              <p:cNvPr id="25" name="Freeform 66">
                <a:extLst>
                  <a:ext uri="{FF2B5EF4-FFF2-40B4-BE49-F238E27FC236}">
                    <a16:creationId xmlns:a16="http://schemas.microsoft.com/office/drawing/2014/main" id="{5B01CC07-976E-324F-286B-4A453E15A920}"/>
                  </a:ext>
                </a:extLst>
              </p:cNvPr>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26" name="TextBox 67">
                <a:extLst>
                  <a:ext uri="{FF2B5EF4-FFF2-40B4-BE49-F238E27FC236}">
                    <a16:creationId xmlns:a16="http://schemas.microsoft.com/office/drawing/2014/main" id="{170F771F-DC72-D3A8-A975-BA27164D7CFD}"/>
                  </a:ext>
                </a:extLst>
              </p:cNvPr>
              <p:cNvSpPr txBox="1"/>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8" name="Group 68">
              <a:extLst>
                <a:ext uri="{FF2B5EF4-FFF2-40B4-BE49-F238E27FC236}">
                  <a16:creationId xmlns:a16="http://schemas.microsoft.com/office/drawing/2014/main" id="{8FF7E6AE-A3D4-BCEE-9828-9DFE3E55F1D0}"/>
                </a:ext>
              </a:extLst>
            </p:cNvPr>
            <p:cNvGrpSpPr/>
            <p:nvPr/>
          </p:nvGrpSpPr>
          <p:grpSpPr>
            <a:xfrm rot="-2344164">
              <a:off x="1616649" y="6092808"/>
              <a:ext cx="1642846" cy="1912142"/>
              <a:chOff x="0" y="0"/>
              <a:chExt cx="523747" cy="609600"/>
            </a:xfrm>
          </p:grpSpPr>
          <p:sp>
            <p:nvSpPr>
              <p:cNvPr id="23" name="Freeform 69">
                <a:extLst>
                  <a:ext uri="{FF2B5EF4-FFF2-40B4-BE49-F238E27FC236}">
                    <a16:creationId xmlns:a16="http://schemas.microsoft.com/office/drawing/2014/main" id="{02BA3724-0812-5FFA-41EE-54BCB71BEED1}"/>
                  </a:ext>
                </a:extLst>
              </p:cNvPr>
              <p:cNvSpPr/>
              <p:nvPr/>
            </p:nvSpPr>
            <p:spPr>
              <a:xfrm>
                <a:off x="0" y="0"/>
                <a:ext cx="523747" cy="609600"/>
              </a:xfrm>
              <a:custGeom>
                <a:avLst/>
                <a:gdLst/>
                <a:ahLst/>
                <a:cxnLst/>
                <a:rect l="l" t="t" r="r" b="b"/>
                <a:pathLst>
                  <a:path w="523747" h="609600">
                    <a:moveTo>
                      <a:pt x="320547" y="0"/>
                    </a:moveTo>
                    <a:lnTo>
                      <a:pt x="0" y="0"/>
                    </a:lnTo>
                    <a:lnTo>
                      <a:pt x="203200" y="609600"/>
                    </a:lnTo>
                    <a:lnTo>
                      <a:pt x="523747" y="609600"/>
                    </a:lnTo>
                    <a:lnTo>
                      <a:pt x="320547" y="0"/>
                    </a:lnTo>
                    <a:close/>
                  </a:path>
                </a:pathLst>
              </a:custGeom>
              <a:solidFill>
                <a:srgbClr val="F0C24B"/>
              </a:solidFill>
            </p:spPr>
            <p:txBody>
              <a:bodyPr/>
              <a:lstStyle/>
              <a:p>
                <a:pPr defTabSz="609630"/>
                <a:endParaRPr lang="en-GB" sz="1200">
                  <a:solidFill>
                    <a:prstClr val="black"/>
                  </a:solidFill>
                  <a:latin typeface="Calibri"/>
                </a:endParaRPr>
              </a:p>
            </p:txBody>
          </p:sp>
          <p:sp>
            <p:nvSpPr>
              <p:cNvPr id="24" name="TextBox 70">
                <a:extLst>
                  <a:ext uri="{FF2B5EF4-FFF2-40B4-BE49-F238E27FC236}">
                    <a16:creationId xmlns:a16="http://schemas.microsoft.com/office/drawing/2014/main" id="{0C1662EF-62B6-567C-AC0F-0114FAF20250}"/>
                  </a:ext>
                </a:extLst>
              </p:cNvPr>
              <p:cNvSpPr txBox="1"/>
              <p:nvPr/>
            </p:nvSpPr>
            <p:spPr>
              <a:xfrm>
                <a:off x="101600" y="0"/>
                <a:ext cx="320547" cy="609600"/>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9" name="Group 71">
              <a:extLst>
                <a:ext uri="{FF2B5EF4-FFF2-40B4-BE49-F238E27FC236}">
                  <a16:creationId xmlns:a16="http://schemas.microsoft.com/office/drawing/2014/main" id="{AFA26F29-1ACB-920E-CDDC-52C2633C4EEC}"/>
                </a:ext>
              </a:extLst>
            </p:cNvPr>
            <p:cNvGrpSpPr/>
            <p:nvPr/>
          </p:nvGrpSpPr>
          <p:grpSpPr>
            <a:xfrm rot="2003265">
              <a:off x="761008" y="4062801"/>
              <a:ext cx="2530079" cy="1156872"/>
              <a:chOff x="0" y="0"/>
              <a:chExt cx="867075" cy="396468"/>
            </a:xfrm>
          </p:grpSpPr>
          <p:sp>
            <p:nvSpPr>
              <p:cNvPr id="21" name="Freeform 72">
                <a:extLst>
                  <a:ext uri="{FF2B5EF4-FFF2-40B4-BE49-F238E27FC236}">
                    <a16:creationId xmlns:a16="http://schemas.microsoft.com/office/drawing/2014/main" id="{B3050452-544B-4152-AEFC-F26F3DFFA96F}"/>
                  </a:ext>
                </a:extLst>
              </p:cNvPr>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endParaRPr lang="en-GB" sz="1200">
                  <a:solidFill>
                    <a:prstClr val="black"/>
                  </a:solidFill>
                  <a:latin typeface="Calibri"/>
                </a:endParaRPr>
              </a:p>
            </p:txBody>
          </p:sp>
          <p:sp>
            <p:nvSpPr>
              <p:cNvPr id="22" name="TextBox 73">
                <a:extLst>
                  <a:ext uri="{FF2B5EF4-FFF2-40B4-BE49-F238E27FC236}">
                    <a16:creationId xmlns:a16="http://schemas.microsoft.com/office/drawing/2014/main" id="{9CA62194-0472-0BB8-6602-B7BCD57F310E}"/>
                  </a:ext>
                </a:extLst>
              </p:cNvPr>
              <p:cNvSpPr txBox="1"/>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1" name="Group 74">
              <a:extLst>
                <a:ext uri="{FF2B5EF4-FFF2-40B4-BE49-F238E27FC236}">
                  <a16:creationId xmlns:a16="http://schemas.microsoft.com/office/drawing/2014/main" id="{E9F4FC30-2F81-29C5-01A7-A408413255E9}"/>
                </a:ext>
              </a:extLst>
            </p:cNvPr>
            <p:cNvGrpSpPr/>
            <p:nvPr/>
          </p:nvGrpSpPr>
          <p:grpSpPr>
            <a:xfrm rot="-1967111">
              <a:off x="12481" y="2986131"/>
              <a:ext cx="3855375" cy="1180257"/>
              <a:chOff x="0" y="0"/>
              <a:chExt cx="1229112" cy="376272"/>
            </a:xfrm>
          </p:grpSpPr>
          <p:sp>
            <p:nvSpPr>
              <p:cNvPr id="19" name="Freeform 75">
                <a:extLst>
                  <a:ext uri="{FF2B5EF4-FFF2-40B4-BE49-F238E27FC236}">
                    <a16:creationId xmlns:a16="http://schemas.microsoft.com/office/drawing/2014/main" id="{2C46ACC3-98C6-FEE6-C07C-43BA9A1619DA}"/>
                  </a:ext>
                </a:extLst>
              </p:cNvPr>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20" name="TextBox 76">
                <a:extLst>
                  <a:ext uri="{FF2B5EF4-FFF2-40B4-BE49-F238E27FC236}">
                    <a16:creationId xmlns:a16="http://schemas.microsoft.com/office/drawing/2014/main" id="{F117E681-1B11-A1E5-9493-1BCEA3E8E606}"/>
                  </a:ext>
                </a:extLst>
              </p:cNvPr>
              <p:cNvSpPr txBox="1"/>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3" name="Group 77">
              <a:extLst>
                <a:ext uri="{FF2B5EF4-FFF2-40B4-BE49-F238E27FC236}">
                  <a16:creationId xmlns:a16="http://schemas.microsoft.com/office/drawing/2014/main" id="{A83CAA76-C87C-EB15-EE9C-41058E56E9D7}"/>
                </a:ext>
              </a:extLst>
            </p:cNvPr>
            <p:cNvGrpSpPr/>
            <p:nvPr/>
          </p:nvGrpSpPr>
          <p:grpSpPr>
            <a:xfrm rot="2003265">
              <a:off x="690867" y="1974644"/>
              <a:ext cx="2530079" cy="1156872"/>
              <a:chOff x="0" y="0"/>
              <a:chExt cx="867075" cy="396468"/>
            </a:xfrm>
          </p:grpSpPr>
          <p:sp>
            <p:nvSpPr>
              <p:cNvPr id="17" name="Freeform 78">
                <a:extLst>
                  <a:ext uri="{FF2B5EF4-FFF2-40B4-BE49-F238E27FC236}">
                    <a16:creationId xmlns:a16="http://schemas.microsoft.com/office/drawing/2014/main" id="{7B1A234E-69B7-6C26-D520-98E08027495F}"/>
                  </a:ext>
                </a:extLst>
              </p:cNvPr>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endParaRPr lang="en-GB" sz="1200">
                  <a:solidFill>
                    <a:prstClr val="black"/>
                  </a:solidFill>
                  <a:latin typeface="Calibri"/>
                </a:endParaRPr>
              </a:p>
            </p:txBody>
          </p:sp>
          <p:sp>
            <p:nvSpPr>
              <p:cNvPr id="18" name="TextBox 79">
                <a:extLst>
                  <a:ext uri="{FF2B5EF4-FFF2-40B4-BE49-F238E27FC236}">
                    <a16:creationId xmlns:a16="http://schemas.microsoft.com/office/drawing/2014/main" id="{D84D8285-A655-0C8B-704E-9D5DD989AE6F}"/>
                  </a:ext>
                </a:extLst>
              </p:cNvPr>
              <p:cNvSpPr txBox="1"/>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4" name="Group 80">
              <a:extLst>
                <a:ext uri="{FF2B5EF4-FFF2-40B4-BE49-F238E27FC236}">
                  <a16:creationId xmlns:a16="http://schemas.microsoft.com/office/drawing/2014/main" id="{2DB0B0AF-B45D-800C-0661-C7041139C2C3}"/>
                </a:ext>
              </a:extLst>
            </p:cNvPr>
            <p:cNvGrpSpPr/>
            <p:nvPr/>
          </p:nvGrpSpPr>
          <p:grpSpPr>
            <a:xfrm rot="-1967111">
              <a:off x="12481" y="949822"/>
              <a:ext cx="3855375" cy="1180257"/>
              <a:chOff x="0" y="0"/>
              <a:chExt cx="1229112" cy="376272"/>
            </a:xfrm>
          </p:grpSpPr>
          <p:sp>
            <p:nvSpPr>
              <p:cNvPr id="15" name="Freeform 81">
                <a:extLst>
                  <a:ext uri="{FF2B5EF4-FFF2-40B4-BE49-F238E27FC236}">
                    <a16:creationId xmlns:a16="http://schemas.microsoft.com/office/drawing/2014/main" id="{E4D734F3-FBBD-A942-AFA6-2989EC45B847}"/>
                  </a:ext>
                </a:extLst>
              </p:cNvPr>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16" name="TextBox 82">
                <a:extLst>
                  <a:ext uri="{FF2B5EF4-FFF2-40B4-BE49-F238E27FC236}">
                    <a16:creationId xmlns:a16="http://schemas.microsoft.com/office/drawing/2014/main" id="{A3AA4409-2C30-4E44-D855-BA609BC7B69E}"/>
                  </a:ext>
                </a:extLst>
              </p:cNvPr>
              <p:cNvSpPr txBox="1"/>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sp>
        <p:nvSpPr>
          <p:cNvPr id="2" name="Title 1">
            <a:extLst>
              <a:ext uri="{FF2B5EF4-FFF2-40B4-BE49-F238E27FC236}">
                <a16:creationId xmlns:a16="http://schemas.microsoft.com/office/drawing/2014/main" id="{9FF6D28A-8198-DF33-FA2F-F02F8AB4593B}"/>
              </a:ext>
            </a:extLst>
          </p:cNvPr>
          <p:cNvSpPr>
            <a:spLocks noGrp="1"/>
          </p:cNvSpPr>
          <p:nvPr>
            <p:ph type="title"/>
          </p:nvPr>
        </p:nvSpPr>
        <p:spPr>
          <a:xfrm>
            <a:off x="986156" y="1022360"/>
            <a:ext cx="7880716" cy="677108"/>
          </a:xfrm>
        </p:spPr>
        <p:txBody>
          <a:bodyPr/>
          <a:lstStyle/>
          <a:p>
            <a:pPr algn="l"/>
            <a:r>
              <a:rPr lang="en-GB" sz="4400" b="1" dirty="0">
                <a:solidFill>
                  <a:schemeClr val="accent3"/>
                </a:solidFill>
                <a:latin typeface="Tw Cen MT" panose="020B0602020104020603" pitchFamily="34" charset="0"/>
              </a:rPr>
              <a:t>PRIMARY BARRIERS TO ACTIVITY</a:t>
            </a:r>
          </a:p>
        </p:txBody>
      </p:sp>
      <p:sp>
        <p:nvSpPr>
          <p:cNvPr id="6" name="Footer Placeholder 5">
            <a:extLst>
              <a:ext uri="{FF2B5EF4-FFF2-40B4-BE49-F238E27FC236}">
                <a16:creationId xmlns:a16="http://schemas.microsoft.com/office/drawing/2014/main" id="{4F95CE01-8780-E55F-2F44-51A297D680C6}"/>
              </a:ext>
            </a:extLst>
          </p:cNvPr>
          <p:cNvSpPr>
            <a:spLocks noGrp="1"/>
          </p:cNvSpPr>
          <p:nvPr>
            <p:ph type="ftr" sz="quarter" idx="3"/>
          </p:nvPr>
        </p:nvSpPr>
        <p:spPr/>
        <p:txBody>
          <a:bodyPr/>
          <a:lstStyle/>
          <a:p>
            <a:pPr defTabSz="914446">
              <a:defRPr/>
            </a:pPr>
            <a:r>
              <a:rPr lang="en-US" b="1">
                <a:latin typeface="Tw Cen MT" panose="020B0602020104020603"/>
              </a:rPr>
              <a:t>Source: </a:t>
            </a:r>
            <a:r>
              <a:rPr lang="en-US">
                <a:latin typeface="Tw Cen MT" panose="020B0602020104020603"/>
              </a:rPr>
              <a:t>Q04. What, if any, are the main barriers you face when it comes to being more physically active? Base: People with LTHCs (n=1,009).</a:t>
            </a:r>
          </a:p>
        </p:txBody>
      </p:sp>
      <p:graphicFrame>
        <p:nvGraphicFramePr>
          <p:cNvPr id="10" name="Chart 9">
            <a:extLst>
              <a:ext uri="{FF2B5EF4-FFF2-40B4-BE49-F238E27FC236}">
                <a16:creationId xmlns:a16="http://schemas.microsoft.com/office/drawing/2014/main" id="{DD307190-E3B4-DAFA-CF7C-6AC8260F4373}"/>
              </a:ext>
            </a:extLst>
          </p:cNvPr>
          <p:cNvGraphicFramePr/>
          <p:nvPr/>
        </p:nvGraphicFramePr>
        <p:xfrm>
          <a:off x="1727201" y="2260601"/>
          <a:ext cx="9099787" cy="390175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32">
            <a:extLst>
              <a:ext uri="{FF2B5EF4-FFF2-40B4-BE49-F238E27FC236}">
                <a16:creationId xmlns:a16="http://schemas.microsoft.com/office/drawing/2014/main" id="{2F51A455-2E70-D961-DED0-34B4BA92C86B}"/>
              </a:ext>
            </a:extLst>
          </p:cNvPr>
          <p:cNvSpPr txBox="1">
            <a:spLocks/>
          </p:cNvSpPr>
          <p:nvPr/>
        </p:nvSpPr>
        <p:spPr>
          <a:xfrm>
            <a:off x="2005766" y="1769902"/>
            <a:ext cx="7718201" cy="276999"/>
          </a:xfrm>
          <a:prstGeom prst="rect">
            <a:avLst/>
          </a:prstGeom>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4543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630">
              <a:spcBef>
                <a:spcPts val="667"/>
              </a:spcBef>
            </a:pPr>
            <a:r>
              <a:rPr lang="en-GB" dirty="0">
                <a:latin typeface="Tw Cen MT" panose="020B0602020104020603" pitchFamily="34" charset="0"/>
              </a:rPr>
              <a:t>Top 10 barriers to physical activity cited by people with LTHCs</a:t>
            </a:r>
          </a:p>
        </p:txBody>
      </p:sp>
      <p:sp>
        <p:nvSpPr>
          <p:cNvPr id="29" name="TextBox 28">
            <a:extLst>
              <a:ext uri="{FF2B5EF4-FFF2-40B4-BE49-F238E27FC236}">
                <a16:creationId xmlns:a16="http://schemas.microsoft.com/office/drawing/2014/main" id="{97624645-A676-EC85-EF7B-3FC8703FD396}"/>
              </a:ext>
            </a:extLst>
          </p:cNvPr>
          <p:cNvSpPr txBox="1"/>
          <p:nvPr/>
        </p:nvSpPr>
        <p:spPr>
          <a:xfrm>
            <a:off x="317500" y="378648"/>
            <a:ext cx="3698875" cy="672300"/>
          </a:xfrm>
          <a:prstGeom prst="rect">
            <a:avLst/>
          </a:prstGeom>
        </p:spPr>
        <p:txBody>
          <a:bodyPr lIns="0" tIns="0" rIns="0" bIns="0" rtlCol="0" anchor="t">
            <a:spAutoFit/>
          </a:bodyPr>
          <a:lstStyle/>
          <a:p>
            <a:pPr defTabSz="609630">
              <a:lnSpc>
                <a:spcPts val="4800"/>
              </a:lnSpc>
              <a:spcBef>
                <a:spcPct val="0"/>
              </a:spcBef>
              <a:defRPr/>
            </a:pPr>
            <a:r>
              <a:rPr lang="en-US" sz="6400" b="1" dirty="0">
                <a:solidFill>
                  <a:srgbClr val="323C50"/>
                </a:solidFill>
                <a:latin typeface="Tw Cen MT" panose="020B0602020104020603" pitchFamily="34" charset="0"/>
                <a:ea typeface="Futura Heavy"/>
                <a:cs typeface="Futura Heavy"/>
                <a:sym typeface="Futura Heavy"/>
              </a:rPr>
              <a:t>02</a:t>
            </a:r>
          </a:p>
        </p:txBody>
      </p:sp>
    </p:spTree>
    <p:extLst>
      <p:ext uri="{BB962C8B-B14F-4D97-AF65-F5344CB8AC3E}">
        <p14:creationId xmlns:p14="http://schemas.microsoft.com/office/powerpoint/2010/main" val="3631230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47E6EF-6048-A9C7-4BD1-189A560D560B}"/>
              </a:ext>
            </a:extLst>
          </p:cNvPr>
          <p:cNvSpPr>
            <a:spLocks noGrp="1"/>
          </p:cNvSpPr>
          <p:nvPr>
            <p:ph type="title"/>
          </p:nvPr>
        </p:nvSpPr>
        <p:spPr>
          <a:xfrm>
            <a:off x="1391543" y="805544"/>
            <a:ext cx="11156832" cy="746871"/>
          </a:xfrm>
        </p:spPr>
        <p:txBody>
          <a:bodyPr/>
          <a:lstStyle/>
          <a:p>
            <a:pPr algn="l"/>
            <a:r>
              <a:rPr lang="en-GB" sz="3600" b="1" dirty="0">
                <a:solidFill>
                  <a:schemeClr val="accent3"/>
                </a:solidFill>
                <a:latin typeface="Tw Cen MT" panose="020B0602020104020603" pitchFamily="34" charset="0"/>
              </a:rPr>
              <a:t>THE ‘SYSTEM’ UNDERSTANDING OF THE </a:t>
            </a:r>
            <a:br>
              <a:rPr lang="en-GB" sz="3600" b="1" dirty="0">
                <a:solidFill>
                  <a:schemeClr val="accent3"/>
                </a:solidFill>
                <a:latin typeface="Tw Cen MT" panose="020B0602020104020603" pitchFamily="34" charset="0"/>
              </a:rPr>
            </a:br>
            <a:r>
              <a:rPr lang="en-GB" sz="3600" b="1" dirty="0">
                <a:solidFill>
                  <a:schemeClr val="accent3"/>
                </a:solidFill>
                <a:latin typeface="Tw Cen MT" panose="020B0602020104020603" pitchFamily="34" charset="0"/>
              </a:rPr>
              <a:t>PHYSICAL BARRIERS FACED BY PEOPLE WITH LTHCs</a:t>
            </a:r>
          </a:p>
        </p:txBody>
      </p:sp>
      <p:sp>
        <p:nvSpPr>
          <p:cNvPr id="6" name="Footer Placeholder 5">
            <a:extLst>
              <a:ext uri="{FF2B5EF4-FFF2-40B4-BE49-F238E27FC236}">
                <a16:creationId xmlns:a16="http://schemas.microsoft.com/office/drawing/2014/main" id="{BD4C1BF7-EF99-0060-3660-BF604B7A613D}"/>
              </a:ext>
            </a:extLst>
          </p:cNvPr>
          <p:cNvSpPr>
            <a:spLocks noGrp="1"/>
          </p:cNvSpPr>
          <p:nvPr>
            <p:ph type="ftr" sz="quarter" idx="3"/>
          </p:nvPr>
        </p:nvSpPr>
        <p:spPr/>
        <p:txBody>
          <a:bodyPr/>
          <a:lstStyle/>
          <a:p>
            <a:pPr defTabSz="914446">
              <a:defRPr/>
            </a:pPr>
            <a:r>
              <a:rPr lang="en-US" b="1">
                <a:latin typeface="Tw Cen MT" panose="020B0602020104020603"/>
              </a:rPr>
              <a:t>Source: </a:t>
            </a:r>
            <a:r>
              <a:rPr lang="en-US">
                <a:latin typeface="Tw Cen MT" panose="020B0602020104020603"/>
              </a:rPr>
              <a:t>Q04. In your experience, what are the main barriers people with long term health conditions face when it comes to being more physically active? / What, if any, are the main barriers you face when it comes to being more physically active? Base: People with LTHC (n=1009), Family/friend </a:t>
            </a:r>
            <a:r>
              <a:rPr lang="en-US" err="1">
                <a:latin typeface="Tw Cen MT" panose="020B0602020104020603"/>
              </a:rPr>
              <a:t>carers</a:t>
            </a:r>
            <a:r>
              <a:rPr lang="en-US">
                <a:latin typeface="Tw Cen MT" panose="020B0602020104020603"/>
              </a:rPr>
              <a:t> (n=569), Health and social care professionals (n=339), Charity/voluntary professionals (n=63), Sport &amp; physical activity professionals (n=117), Government professionals (n=71)</a:t>
            </a:r>
          </a:p>
        </p:txBody>
      </p:sp>
      <p:sp>
        <p:nvSpPr>
          <p:cNvPr id="11" name="Google Shape;83;p17">
            <a:extLst>
              <a:ext uri="{FF2B5EF4-FFF2-40B4-BE49-F238E27FC236}">
                <a16:creationId xmlns:a16="http://schemas.microsoft.com/office/drawing/2014/main" id="{3D174A78-1612-D063-F45F-ECA951D9DF1F}"/>
              </a:ext>
            </a:extLst>
          </p:cNvPr>
          <p:cNvSpPr txBox="1"/>
          <p:nvPr/>
        </p:nvSpPr>
        <p:spPr>
          <a:xfrm>
            <a:off x="515938" y="1801391"/>
            <a:ext cx="3384550" cy="738623"/>
          </a:xfrm>
          <a:prstGeom prst="rect">
            <a:avLst/>
          </a:prstGeom>
          <a:solidFill>
            <a:srgbClr val="4F2483"/>
          </a:solidFill>
          <a:ln>
            <a:noFill/>
          </a:ln>
        </p:spPr>
        <p:txBody>
          <a:bodyPr spcFirstLastPara="1" wrap="square" lIns="121900" tIns="121900" rIns="121900" bIns="1219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9231">
              <a:defRPr/>
            </a:pPr>
            <a:r>
              <a:rPr lang="en-GB" sz="1600" b="1">
                <a:solidFill>
                  <a:srgbClr val="FFFFFF"/>
                </a:solidFill>
                <a:latin typeface="Tw Cen MT" panose="020B0602020104020603"/>
                <a:sym typeface="Nunito"/>
              </a:rPr>
              <a:t>People with LTHCs cite </a:t>
            </a:r>
            <a:br>
              <a:rPr lang="en-GB" sz="1600" b="1">
                <a:solidFill>
                  <a:srgbClr val="FFFFFF"/>
                </a:solidFill>
                <a:latin typeface="Tw Cen MT" panose="020B0602020104020603"/>
                <a:sym typeface="Nunito"/>
              </a:rPr>
            </a:br>
            <a:r>
              <a:rPr lang="en-GB" sz="1600" b="1">
                <a:solidFill>
                  <a:srgbClr val="FFFFFF"/>
                </a:solidFill>
                <a:latin typeface="Tw Cen MT" panose="020B0602020104020603"/>
                <a:sym typeface="Nunito"/>
              </a:rPr>
              <a:t>top barriers to PA:</a:t>
            </a:r>
            <a:endParaRPr lang="en-US" sz="1600" b="1">
              <a:solidFill>
                <a:srgbClr val="FFFFFF"/>
              </a:solidFill>
              <a:latin typeface="Tw Cen MT" panose="020B0602020104020603"/>
            </a:endParaRPr>
          </a:p>
        </p:txBody>
      </p:sp>
      <p:sp>
        <p:nvSpPr>
          <p:cNvPr id="12" name="Google Shape;83;p17">
            <a:extLst>
              <a:ext uri="{FF2B5EF4-FFF2-40B4-BE49-F238E27FC236}">
                <a16:creationId xmlns:a16="http://schemas.microsoft.com/office/drawing/2014/main" id="{6BE60A2B-FCD1-B7DA-D605-6445341EA7B5}"/>
              </a:ext>
            </a:extLst>
          </p:cNvPr>
          <p:cNvSpPr txBox="1"/>
          <p:nvPr/>
        </p:nvSpPr>
        <p:spPr>
          <a:xfrm>
            <a:off x="4398868" y="1813526"/>
            <a:ext cx="7277195" cy="492402"/>
          </a:xfrm>
          <a:prstGeom prst="rect">
            <a:avLst/>
          </a:prstGeom>
          <a:solidFill>
            <a:schemeClr val="accent6"/>
          </a:solidFill>
          <a:ln>
            <a:noFill/>
          </a:ln>
        </p:spPr>
        <p:txBody>
          <a:bodyPr spcFirstLastPara="1" wrap="square" lIns="121900" tIns="121900" rIns="121900" bIns="1219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219231">
              <a:defRPr/>
            </a:pPr>
            <a:r>
              <a:rPr lang="en-GB" sz="1600" b="1">
                <a:solidFill>
                  <a:srgbClr val="464240"/>
                </a:solidFill>
                <a:latin typeface="Tw Cen MT" panose="020B0602020104020603"/>
                <a:sym typeface="Nunito"/>
              </a:rPr>
              <a:t>What </a:t>
            </a:r>
            <a:r>
              <a:rPr lang="en-GB" sz="1600" b="1">
                <a:solidFill>
                  <a:srgbClr val="4F2483"/>
                </a:solidFill>
                <a:latin typeface="Tw Cen MT" panose="020B0602020104020603"/>
                <a:sym typeface="Nunito"/>
              </a:rPr>
              <a:t>others think </a:t>
            </a:r>
            <a:r>
              <a:rPr lang="en-GB" sz="1600" b="1">
                <a:solidFill>
                  <a:srgbClr val="464240"/>
                </a:solidFill>
                <a:latin typeface="Tw Cen MT" panose="020B0602020104020603"/>
                <a:sym typeface="Nunito"/>
              </a:rPr>
              <a:t>are the top barriers for them:</a:t>
            </a:r>
            <a:endParaRPr lang="en-US" sz="1600" b="1">
              <a:solidFill>
                <a:srgbClr val="464240"/>
              </a:solidFill>
              <a:latin typeface="Tw Cen MT" panose="020B0602020104020603"/>
            </a:endParaRPr>
          </a:p>
        </p:txBody>
      </p:sp>
      <p:sp>
        <p:nvSpPr>
          <p:cNvPr id="13" name="Google Shape;407;p49">
            <a:extLst>
              <a:ext uri="{FF2B5EF4-FFF2-40B4-BE49-F238E27FC236}">
                <a16:creationId xmlns:a16="http://schemas.microsoft.com/office/drawing/2014/main" id="{46919D7A-E7DC-D472-50BD-AC3EEF659831}"/>
              </a:ext>
            </a:extLst>
          </p:cNvPr>
          <p:cNvSpPr txBox="1">
            <a:spLocks/>
          </p:cNvSpPr>
          <p:nvPr/>
        </p:nvSpPr>
        <p:spPr>
          <a:xfrm>
            <a:off x="1279535" y="3137729"/>
            <a:ext cx="2620953" cy="718184"/>
          </a:xfrm>
          <a:prstGeom prst="rect">
            <a:avLst/>
          </a:prstGeom>
          <a:solidFill>
            <a:srgbClr val="4F2483"/>
          </a:solidFill>
          <a:ln>
            <a:noFill/>
          </a:ln>
        </p:spPr>
        <p:txBody>
          <a:bodyPr spcFirstLastPara="1" wrap="square" lIns="144000" tIns="144000" rIns="144000" bIns="144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defRPr/>
            </a:pPr>
            <a:r>
              <a:rPr lang="en-GB" sz="1400" b="1">
                <a:solidFill>
                  <a:srgbClr val="FFFFFF"/>
                </a:solidFill>
                <a:latin typeface="Tw Cen MT" panose="020B0602020104020603"/>
                <a:sym typeface="Nunito"/>
              </a:rPr>
              <a:t>Pain </a:t>
            </a:r>
            <a:br>
              <a:rPr lang="en-GB" sz="1400" b="1">
                <a:solidFill>
                  <a:srgbClr val="FFFFFF"/>
                </a:solidFill>
                <a:latin typeface="Tw Cen MT" panose="020B0602020104020603"/>
                <a:sym typeface="Nunito"/>
              </a:rPr>
            </a:br>
            <a:r>
              <a:rPr lang="en-GB" sz="1400" b="1">
                <a:solidFill>
                  <a:srgbClr val="FFFFFF"/>
                </a:solidFill>
                <a:latin typeface="Tw Cen MT" panose="020B0602020104020603"/>
                <a:sym typeface="Nunito"/>
              </a:rPr>
              <a:t>(21%)</a:t>
            </a:r>
            <a:endParaRPr lang="en-US" sz="1400">
              <a:solidFill>
                <a:srgbClr val="FFFFFF"/>
              </a:solidFill>
              <a:latin typeface="Tw Cen MT" panose="020B0602020104020603"/>
            </a:endParaRPr>
          </a:p>
        </p:txBody>
      </p:sp>
      <p:sp>
        <p:nvSpPr>
          <p:cNvPr id="14" name="Oval 13">
            <a:extLst>
              <a:ext uri="{FF2B5EF4-FFF2-40B4-BE49-F238E27FC236}">
                <a16:creationId xmlns:a16="http://schemas.microsoft.com/office/drawing/2014/main" id="{D18986C1-DA15-F11C-BDBB-D50EAE77967D}"/>
              </a:ext>
            </a:extLst>
          </p:cNvPr>
          <p:cNvSpPr>
            <a:spLocks noChangeAspect="1"/>
          </p:cNvSpPr>
          <p:nvPr/>
        </p:nvSpPr>
        <p:spPr>
          <a:xfrm>
            <a:off x="525485" y="3184125"/>
            <a:ext cx="632088" cy="632088"/>
          </a:xfrm>
          <a:prstGeom prst="ellipse">
            <a:avLst/>
          </a:prstGeom>
          <a:solidFill>
            <a:srgbClr val="4F2483"/>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219231">
              <a:defRPr/>
            </a:pPr>
            <a:r>
              <a:rPr lang="en-GB" sz="1600" b="1">
                <a:solidFill>
                  <a:srgbClr val="FFFFFF"/>
                </a:solidFill>
                <a:latin typeface="Tw Cen MT" panose="020B0602020104020603"/>
              </a:rPr>
              <a:t>1</a:t>
            </a:r>
            <a:r>
              <a:rPr lang="en-GB" sz="1600" b="1" baseline="30000">
                <a:solidFill>
                  <a:srgbClr val="FFFFFF"/>
                </a:solidFill>
                <a:latin typeface="Tw Cen MT" panose="020B0602020104020603"/>
              </a:rPr>
              <a:t>st</a:t>
            </a:r>
          </a:p>
        </p:txBody>
      </p:sp>
      <p:sp>
        <p:nvSpPr>
          <p:cNvPr id="15" name="Google Shape;407;p49">
            <a:extLst>
              <a:ext uri="{FF2B5EF4-FFF2-40B4-BE49-F238E27FC236}">
                <a16:creationId xmlns:a16="http://schemas.microsoft.com/office/drawing/2014/main" id="{840B6FF4-86A8-F584-98D6-F3282CA19C1F}"/>
              </a:ext>
            </a:extLst>
          </p:cNvPr>
          <p:cNvSpPr txBox="1">
            <a:spLocks/>
          </p:cNvSpPr>
          <p:nvPr/>
        </p:nvSpPr>
        <p:spPr>
          <a:xfrm>
            <a:off x="1279535" y="4113674"/>
            <a:ext cx="2620953" cy="944373"/>
          </a:xfrm>
          <a:prstGeom prst="rect">
            <a:avLst/>
          </a:prstGeom>
          <a:solidFill>
            <a:srgbClr val="4F2483"/>
          </a:solidFill>
          <a:ln>
            <a:noFill/>
          </a:ln>
        </p:spPr>
        <p:txBody>
          <a:bodyPr spcFirstLastPara="1" wrap="square" lIns="144000" tIns="144000" rIns="144000" bIns="144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defRPr/>
            </a:pPr>
            <a:r>
              <a:rPr lang="en-GB" sz="1400" b="1">
                <a:solidFill>
                  <a:srgbClr val="FFFFFF"/>
                </a:solidFill>
                <a:latin typeface="Tw Cen MT" panose="020B0602020104020603"/>
                <a:sym typeface="Nunito"/>
              </a:rPr>
              <a:t>Lack of </a:t>
            </a:r>
            <a:br>
              <a:rPr lang="en-GB" sz="1400" b="1">
                <a:solidFill>
                  <a:srgbClr val="FFFFFF"/>
                </a:solidFill>
                <a:latin typeface="Tw Cen MT" panose="020B0602020104020603"/>
                <a:sym typeface="Nunito"/>
              </a:rPr>
            </a:br>
            <a:r>
              <a:rPr lang="en-GB" sz="1400" b="1">
                <a:solidFill>
                  <a:srgbClr val="FFFFFF"/>
                </a:solidFill>
                <a:latin typeface="Tw Cen MT" panose="020B0602020104020603"/>
                <a:sym typeface="Nunito"/>
              </a:rPr>
              <a:t>energy (19%)</a:t>
            </a:r>
            <a:endParaRPr lang="en-US" sz="1400">
              <a:solidFill>
                <a:srgbClr val="FFFFFF"/>
              </a:solidFill>
              <a:latin typeface="Tw Cen MT" panose="020B0602020104020603"/>
            </a:endParaRPr>
          </a:p>
        </p:txBody>
      </p:sp>
      <p:sp>
        <p:nvSpPr>
          <p:cNvPr id="17" name="Google Shape;407;p49">
            <a:extLst>
              <a:ext uri="{FF2B5EF4-FFF2-40B4-BE49-F238E27FC236}">
                <a16:creationId xmlns:a16="http://schemas.microsoft.com/office/drawing/2014/main" id="{0AABD1D3-7BFC-B104-E0C0-33635C7A89A2}"/>
              </a:ext>
            </a:extLst>
          </p:cNvPr>
          <p:cNvSpPr txBox="1">
            <a:spLocks/>
          </p:cNvSpPr>
          <p:nvPr/>
        </p:nvSpPr>
        <p:spPr>
          <a:xfrm>
            <a:off x="5985213" y="2659530"/>
            <a:ext cx="1478952" cy="3693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defRPr/>
            </a:pPr>
            <a:r>
              <a:rPr lang="en-GB" sz="1200" b="1">
                <a:solidFill>
                  <a:srgbClr val="464240"/>
                </a:solidFill>
                <a:latin typeface="Tw Cen MT" panose="020B0602020104020603"/>
                <a:sym typeface="Nunito"/>
              </a:rPr>
              <a:t>Health &amp; social </a:t>
            </a:r>
            <a:br>
              <a:rPr lang="en-GB" sz="1200" b="1">
                <a:solidFill>
                  <a:srgbClr val="464240"/>
                </a:solidFill>
                <a:latin typeface="Tw Cen MT" panose="020B0602020104020603"/>
                <a:sym typeface="Nunito"/>
              </a:rPr>
            </a:br>
            <a:r>
              <a:rPr lang="en-GB" sz="1200" b="1">
                <a:solidFill>
                  <a:srgbClr val="464240"/>
                </a:solidFill>
                <a:latin typeface="Tw Cen MT" panose="020B0602020104020603"/>
                <a:sym typeface="Nunito"/>
              </a:rPr>
              <a:t>care professionals</a:t>
            </a:r>
            <a:endParaRPr lang="en-US" sz="2400">
              <a:solidFill>
                <a:srgbClr val="464240"/>
              </a:solidFill>
              <a:latin typeface="Tw Cen MT" panose="020B0602020104020603"/>
            </a:endParaRPr>
          </a:p>
        </p:txBody>
      </p:sp>
      <p:sp>
        <p:nvSpPr>
          <p:cNvPr id="18" name="Google Shape;407;p49">
            <a:extLst>
              <a:ext uri="{FF2B5EF4-FFF2-40B4-BE49-F238E27FC236}">
                <a16:creationId xmlns:a16="http://schemas.microsoft.com/office/drawing/2014/main" id="{84C274DF-CC59-88B2-04B1-04FFB9A1EFC8}"/>
              </a:ext>
            </a:extLst>
          </p:cNvPr>
          <p:cNvSpPr txBox="1">
            <a:spLocks/>
          </p:cNvSpPr>
          <p:nvPr/>
        </p:nvSpPr>
        <p:spPr>
          <a:xfrm>
            <a:off x="8910640" y="2659530"/>
            <a:ext cx="1404513" cy="3693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defRPr/>
            </a:pPr>
            <a:r>
              <a:rPr lang="en-GB" sz="1200" b="1">
                <a:solidFill>
                  <a:srgbClr val="464240"/>
                </a:solidFill>
                <a:latin typeface="Tw Cen MT" panose="020B0602020104020603"/>
                <a:sym typeface="Nunito"/>
              </a:rPr>
              <a:t>Sport &amp; physical activity professionals</a:t>
            </a:r>
            <a:endParaRPr lang="en-US" sz="2400">
              <a:solidFill>
                <a:srgbClr val="464240"/>
              </a:solidFill>
              <a:latin typeface="Tw Cen MT" panose="020B0602020104020603"/>
            </a:endParaRPr>
          </a:p>
        </p:txBody>
      </p:sp>
      <p:sp>
        <p:nvSpPr>
          <p:cNvPr id="19" name="Google Shape;407;p49">
            <a:extLst>
              <a:ext uri="{FF2B5EF4-FFF2-40B4-BE49-F238E27FC236}">
                <a16:creationId xmlns:a16="http://schemas.microsoft.com/office/drawing/2014/main" id="{76BB3C2F-7269-AFF1-A606-05CF2F104765}"/>
              </a:ext>
            </a:extLst>
          </p:cNvPr>
          <p:cNvSpPr txBox="1">
            <a:spLocks/>
          </p:cNvSpPr>
          <p:nvPr/>
        </p:nvSpPr>
        <p:spPr>
          <a:xfrm>
            <a:off x="10384046" y="2659530"/>
            <a:ext cx="1056842" cy="3693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defRPr/>
            </a:pPr>
            <a:r>
              <a:rPr lang="en-GB" sz="1200" b="1">
                <a:solidFill>
                  <a:srgbClr val="464240"/>
                </a:solidFill>
                <a:latin typeface="Tw Cen MT" panose="020B0602020104020603"/>
                <a:sym typeface="Nunito"/>
              </a:rPr>
              <a:t>Government professionals</a:t>
            </a:r>
            <a:endParaRPr lang="en-US" sz="2400">
              <a:solidFill>
                <a:srgbClr val="464240"/>
              </a:solidFill>
              <a:latin typeface="Tw Cen MT" panose="020B0602020104020603"/>
            </a:endParaRPr>
          </a:p>
        </p:txBody>
      </p:sp>
      <p:sp>
        <p:nvSpPr>
          <p:cNvPr id="20" name="Google Shape;407;p49">
            <a:extLst>
              <a:ext uri="{FF2B5EF4-FFF2-40B4-BE49-F238E27FC236}">
                <a16:creationId xmlns:a16="http://schemas.microsoft.com/office/drawing/2014/main" id="{E968D779-FBC0-CCD6-C1C3-E80BDA9D4735}"/>
              </a:ext>
            </a:extLst>
          </p:cNvPr>
          <p:cNvSpPr txBox="1">
            <a:spLocks/>
          </p:cNvSpPr>
          <p:nvPr/>
        </p:nvSpPr>
        <p:spPr>
          <a:xfrm>
            <a:off x="7522455" y="2659529"/>
            <a:ext cx="1478953" cy="3693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defRPr/>
            </a:pPr>
            <a:r>
              <a:rPr lang="en-GB" sz="1200" b="1">
                <a:solidFill>
                  <a:srgbClr val="464240"/>
                </a:solidFill>
                <a:latin typeface="Tw Cen MT" panose="020B0602020104020603"/>
                <a:sym typeface="Nunito"/>
              </a:rPr>
              <a:t>Charity / voluntary professionals</a:t>
            </a:r>
            <a:endParaRPr lang="en-US" sz="2400">
              <a:solidFill>
                <a:srgbClr val="464240"/>
              </a:solidFill>
              <a:latin typeface="Tw Cen MT" panose="020B0602020104020603"/>
            </a:endParaRPr>
          </a:p>
        </p:txBody>
      </p:sp>
      <p:sp>
        <p:nvSpPr>
          <p:cNvPr id="21" name="Google Shape;407;p49">
            <a:extLst>
              <a:ext uri="{FF2B5EF4-FFF2-40B4-BE49-F238E27FC236}">
                <a16:creationId xmlns:a16="http://schemas.microsoft.com/office/drawing/2014/main" id="{814FE197-CE2D-0ACD-5621-FF1AFB3DD95A}"/>
              </a:ext>
            </a:extLst>
          </p:cNvPr>
          <p:cNvSpPr txBox="1">
            <a:spLocks/>
          </p:cNvSpPr>
          <p:nvPr/>
        </p:nvSpPr>
        <p:spPr>
          <a:xfrm>
            <a:off x="4414430" y="2659529"/>
            <a:ext cx="1056842" cy="3693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defRPr/>
            </a:pPr>
            <a:r>
              <a:rPr lang="en-GB" sz="1200" b="1">
                <a:solidFill>
                  <a:srgbClr val="464240"/>
                </a:solidFill>
                <a:latin typeface="Tw Cen MT" panose="020B0602020104020603"/>
                <a:sym typeface="Nunito"/>
              </a:rPr>
              <a:t>Family/friends carers</a:t>
            </a:r>
            <a:endParaRPr lang="en-US" sz="2400">
              <a:solidFill>
                <a:srgbClr val="464240"/>
              </a:solidFill>
              <a:latin typeface="Tw Cen MT" panose="020B0602020104020603"/>
            </a:endParaRPr>
          </a:p>
        </p:txBody>
      </p:sp>
      <p:sp>
        <p:nvSpPr>
          <p:cNvPr id="32" name="Oval 31">
            <a:extLst>
              <a:ext uri="{FF2B5EF4-FFF2-40B4-BE49-F238E27FC236}">
                <a16:creationId xmlns:a16="http://schemas.microsoft.com/office/drawing/2014/main" id="{218FE81F-4C5F-A4F7-4BEE-83F63AEF91BF}"/>
              </a:ext>
            </a:extLst>
          </p:cNvPr>
          <p:cNvSpPr>
            <a:spLocks noChangeAspect="1"/>
          </p:cNvSpPr>
          <p:nvPr/>
        </p:nvSpPr>
        <p:spPr>
          <a:xfrm>
            <a:off x="3805313" y="1695327"/>
            <a:ext cx="720000" cy="720000"/>
          </a:xfrm>
          <a:prstGeom prst="ellipse">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219231">
              <a:defRPr/>
            </a:pPr>
            <a:r>
              <a:rPr lang="en-GB" sz="2000" b="1">
                <a:solidFill>
                  <a:srgbClr val="464240"/>
                </a:solidFill>
                <a:latin typeface="Tw Cen MT" panose="020B0602020104020603"/>
              </a:rPr>
              <a:t>VS.</a:t>
            </a:r>
          </a:p>
        </p:txBody>
      </p:sp>
      <p:sp>
        <p:nvSpPr>
          <p:cNvPr id="23" name="Google Shape;407;p49">
            <a:extLst>
              <a:ext uri="{FF2B5EF4-FFF2-40B4-BE49-F238E27FC236}">
                <a16:creationId xmlns:a16="http://schemas.microsoft.com/office/drawing/2014/main" id="{7EA4DDE5-2DCD-BCBE-FC1A-9847671A0DB6}"/>
              </a:ext>
            </a:extLst>
          </p:cNvPr>
          <p:cNvSpPr txBox="1">
            <a:spLocks/>
          </p:cNvSpPr>
          <p:nvPr/>
        </p:nvSpPr>
        <p:spPr>
          <a:xfrm>
            <a:off x="5957779" y="3134213"/>
            <a:ext cx="1483007" cy="721700"/>
          </a:xfrm>
          <a:prstGeom prst="rect">
            <a:avLst/>
          </a:prstGeom>
          <a:solidFill>
            <a:schemeClr val="accent6"/>
          </a:solidFill>
          <a:ln>
            <a:noFill/>
          </a:ln>
        </p:spPr>
        <p:txBody>
          <a:bodyPr spcFirstLastPara="1" wrap="square" lIns="144000" tIns="144000" rIns="144000" bIns="1440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defRPr/>
            </a:pPr>
            <a:r>
              <a:rPr lang="en-GB" sz="1400" b="1">
                <a:solidFill>
                  <a:srgbClr val="464240"/>
                </a:solidFill>
                <a:latin typeface="Tw Cen MT" panose="020B0602020104020603"/>
                <a:sym typeface="Nunito"/>
              </a:rPr>
              <a:t>Motivation/ </a:t>
            </a:r>
            <a:br>
              <a:rPr lang="en-GB" sz="1400" b="1">
                <a:solidFill>
                  <a:srgbClr val="464240"/>
                </a:solidFill>
                <a:latin typeface="Tw Cen MT" panose="020B0602020104020603"/>
                <a:sym typeface="Nunito"/>
              </a:rPr>
            </a:br>
            <a:r>
              <a:rPr lang="en-GB" sz="1400" b="1">
                <a:solidFill>
                  <a:srgbClr val="464240"/>
                </a:solidFill>
                <a:latin typeface="Tw Cen MT" panose="020B0602020104020603"/>
                <a:sym typeface="Nunito"/>
              </a:rPr>
              <a:t>mindset (36%)</a:t>
            </a:r>
            <a:endParaRPr lang="en-US" sz="1400">
              <a:solidFill>
                <a:srgbClr val="464240"/>
              </a:solidFill>
              <a:latin typeface="Tw Cen MT" panose="020B0602020104020603"/>
            </a:endParaRPr>
          </a:p>
        </p:txBody>
      </p:sp>
      <p:sp>
        <p:nvSpPr>
          <p:cNvPr id="24" name="Google Shape;407;p49">
            <a:extLst>
              <a:ext uri="{FF2B5EF4-FFF2-40B4-BE49-F238E27FC236}">
                <a16:creationId xmlns:a16="http://schemas.microsoft.com/office/drawing/2014/main" id="{AB2BA374-0027-AD55-A020-E58B8B75EF9A}"/>
              </a:ext>
            </a:extLst>
          </p:cNvPr>
          <p:cNvSpPr txBox="1">
            <a:spLocks/>
          </p:cNvSpPr>
          <p:nvPr/>
        </p:nvSpPr>
        <p:spPr>
          <a:xfrm>
            <a:off x="7530136" y="3134213"/>
            <a:ext cx="1322409" cy="721700"/>
          </a:xfrm>
          <a:prstGeom prst="rect">
            <a:avLst/>
          </a:prstGeom>
          <a:solidFill>
            <a:schemeClr val="accent6"/>
          </a:solidFill>
          <a:ln>
            <a:noFill/>
          </a:ln>
        </p:spPr>
        <p:txBody>
          <a:bodyPr spcFirstLastPara="1" wrap="square" lIns="144000" tIns="144000" rIns="144000" bIns="1440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defRPr/>
            </a:pPr>
            <a:r>
              <a:rPr lang="en-GB" sz="1400" b="1">
                <a:solidFill>
                  <a:srgbClr val="464240"/>
                </a:solidFill>
                <a:latin typeface="Tw Cen MT" panose="020B0602020104020603"/>
                <a:sym typeface="Nunito"/>
              </a:rPr>
              <a:t>Cost </a:t>
            </a:r>
            <a:br>
              <a:rPr lang="en-GB" sz="1400" b="1">
                <a:solidFill>
                  <a:srgbClr val="464240"/>
                </a:solidFill>
                <a:latin typeface="Tw Cen MT" panose="020B0602020104020603"/>
                <a:sym typeface="Nunito"/>
              </a:rPr>
            </a:br>
            <a:r>
              <a:rPr lang="en-GB" sz="1400" b="1">
                <a:solidFill>
                  <a:srgbClr val="464240"/>
                </a:solidFill>
                <a:latin typeface="Tw Cen MT" panose="020B0602020104020603"/>
                <a:sym typeface="Nunito"/>
              </a:rPr>
              <a:t>(40%)</a:t>
            </a:r>
            <a:endParaRPr lang="en-US" sz="1400">
              <a:solidFill>
                <a:srgbClr val="464240"/>
              </a:solidFill>
              <a:latin typeface="Tw Cen MT" panose="020B0602020104020603"/>
            </a:endParaRPr>
          </a:p>
        </p:txBody>
      </p:sp>
      <p:sp>
        <p:nvSpPr>
          <p:cNvPr id="25" name="Google Shape;407;p49">
            <a:extLst>
              <a:ext uri="{FF2B5EF4-FFF2-40B4-BE49-F238E27FC236}">
                <a16:creationId xmlns:a16="http://schemas.microsoft.com/office/drawing/2014/main" id="{B7057C6D-A662-D66A-FE19-EF9A1E6BDDE4}"/>
              </a:ext>
            </a:extLst>
          </p:cNvPr>
          <p:cNvSpPr txBox="1">
            <a:spLocks/>
          </p:cNvSpPr>
          <p:nvPr/>
        </p:nvSpPr>
        <p:spPr>
          <a:xfrm>
            <a:off x="8941895" y="3134213"/>
            <a:ext cx="1322409" cy="721700"/>
          </a:xfrm>
          <a:prstGeom prst="rect">
            <a:avLst/>
          </a:prstGeom>
          <a:solidFill>
            <a:schemeClr val="accent6"/>
          </a:solidFill>
          <a:ln>
            <a:noFill/>
          </a:ln>
        </p:spPr>
        <p:txBody>
          <a:bodyPr spcFirstLastPara="1" wrap="square" lIns="144000" tIns="144000" rIns="144000" bIns="1440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defRPr/>
            </a:pPr>
            <a:r>
              <a:rPr lang="en-GB" sz="1400" b="1">
                <a:solidFill>
                  <a:srgbClr val="464240"/>
                </a:solidFill>
                <a:latin typeface="Tw Cen MT" panose="020B0602020104020603"/>
                <a:sym typeface="Nunito"/>
              </a:rPr>
              <a:t>Cost </a:t>
            </a:r>
            <a:br>
              <a:rPr lang="en-GB" sz="1400" b="1">
                <a:solidFill>
                  <a:srgbClr val="464240"/>
                </a:solidFill>
                <a:latin typeface="Tw Cen MT" panose="020B0602020104020603"/>
                <a:sym typeface="Nunito"/>
              </a:rPr>
            </a:br>
            <a:r>
              <a:rPr lang="en-GB" sz="1400" b="1">
                <a:solidFill>
                  <a:srgbClr val="464240"/>
                </a:solidFill>
                <a:latin typeface="Tw Cen MT" panose="020B0602020104020603"/>
                <a:sym typeface="Nunito"/>
              </a:rPr>
              <a:t>(21%)</a:t>
            </a:r>
            <a:endParaRPr lang="en-US" sz="1400">
              <a:solidFill>
                <a:srgbClr val="464240"/>
              </a:solidFill>
              <a:latin typeface="Tw Cen MT" panose="020B0602020104020603"/>
            </a:endParaRPr>
          </a:p>
        </p:txBody>
      </p:sp>
      <p:sp>
        <p:nvSpPr>
          <p:cNvPr id="26" name="Google Shape;407;p49">
            <a:extLst>
              <a:ext uri="{FF2B5EF4-FFF2-40B4-BE49-F238E27FC236}">
                <a16:creationId xmlns:a16="http://schemas.microsoft.com/office/drawing/2014/main" id="{B4E85FF1-B142-484E-C0DE-5AC6005B72B0}"/>
              </a:ext>
            </a:extLst>
          </p:cNvPr>
          <p:cNvSpPr txBox="1">
            <a:spLocks/>
          </p:cNvSpPr>
          <p:nvPr/>
        </p:nvSpPr>
        <p:spPr>
          <a:xfrm>
            <a:off x="10353654" y="3134213"/>
            <a:ext cx="1322409" cy="721700"/>
          </a:xfrm>
          <a:prstGeom prst="rect">
            <a:avLst/>
          </a:prstGeom>
          <a:solidFill>
            <a:schemeClr val="accent6"/>
          </a:solidFill>
          <a:ln>
            <a:noFill/>
          </a:ln>
        </p:spPr>
        <p:txBody>
          <a:bodyPr spcFirstLastPara="1" wrap="square" lIns="144000" tIns="144000" rIns="144000" bIns="1440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defRPr/>
            </a:pPr>
            <a:r>
              <a:rPr lang="en-GB" sz="1400" b="1">
                <a:solidFill>
                  <a:srgbClr val="464240"/>
                </a:solidFill>
                <a:latin typeface="Tw Cen MT" panose="020B0602020104020603"/>
                <a:sym typeface="Nunito"/>
              </a:rPr>
              <a:t>Cost </a:t>
            </a:r>
            <a:br>
              <a:rPr lang="en-GB" sz="1400" b="1">
                <a:solidFill>
                  <a:srgbClr val="464240"/>
                </a:solidFill>
                <a:latin typeface="Tw Cen MT" panose="020B0602020104020603"/>
                <a:sym typeface="Nunito"/>
              </a:rPr>
            </a:br>
            <a:r>
              <a:rPr lang="en-GB" sz="1400" b="1">
                <a:solidFill>
                  <a:srgbClr val="464240"/>
                </a:solidFill>
                <a:latin typeface="Tw Cen MT" panose="020B0602020104020603"/>
                <a:sym typeface="Nunito"/>
              </a:rPr>
              <a:t>(24%)</a:t>
            </a:r>
            <a:endParaRPr lang="en-US" sz="1400">
              <a:solidFill>
                <a:srgbClr val="464240"/>
              </a:solidFill>
              <a:latin typeface="Tw Cen MT" panose="020B0602020104020603"/>
            </a:endParaRPr>
          </a:p>
        </p:txBody>
      </p:sp>
      <p:sp>
        <p:nvSpPr>
          <p:cNvPr id="28" name="Google Shape;407;p49">
            <a:extLst>
              <a:ext uri="{FF2B5EF4-FFF2-40B4-BE49-F238E27FC236}">
                <a16:creationId xmlns:a16="http://schemas.microsoft.com/office/drawing/2014/main" id="{6481E11E-13DF-87B8-557C-19D1B23F395F}"/>
              </a:ext>
            </a:extLst>
          </p:cNvPr>
          <p:cNvSpPr txBox="1">
            <a:spLocks/>
          </p:cNvSpPr>
          <p:nvPr/>
        </p:nvSpPr>
        <p:spPr>
          <a:xfrm>
            <a:off x="5960390" y="4120905"/>
            <a:ext cx="1472564" cy="937143"/>
          </a:xfrm>
          <a:prstGeom prst="rect">
            <a:avLst/>
          </a:prstGeom>
          <a:solidFill>
            <a:schemeClr val="accent6"/>
          </a:solidFill>
          <a:ln>
            <a:noFill/>
          </a:ln>
        </p:spPr>
        <p:txBody>
          <a:bodyPr spcFirstLastPara="1" wrap="square" lIns="144000" tIns="144000" rIns="144000" bIns="144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defRPr/>
            </a:pPr>
            <a:r>
              <a:rPr lang="en-GB" sz="1400" b="1">
                <a:solidFill>
                  <a:srgbClr val="464240"/>
                </a:solidFill>
                <a:latin typeface="Tw Cen MT" panose="020B0602020104020603"/>
                <a:sym typeface="Nunito"/>
              </a:rPr>
              <a:t>Cost </a:t>
            </a:r>
            <a:br>
              <a:rPr lang="en-GB" sz="1400" b="1">
                <a:solidFill>
                  <a:srgbClr val="464240"/>
                </a:solidFill>
                <a:latin typeface="Tw Cen MT" panose="020B0602020104020603"/>
                <a:sym typeface="Nunito"/>
              </a:rPr>
            </a:br>
            <a:r>
              <a:rPr lang="en-GB" sz="1400" b="1">
                <a:solidFill>
                  <a:srgbClr val="464240"/>
                </a:solidFill>
                <a:latin typeface="Tw Cen MT" panose="020B0602020104020603"/>
                <a:sym typeface="Nunito"/>
              </a:rPr>
              <a:t>(29%)</a:t>
            </a:r>
            <a:endParaRPr lang="en-US" sz="1400">
              <a:solidFill>
                <a:srgbClr val="464240"/>
              </a:solidFill>
              <a:latin typeface="Tw Cen MT" panose="020B0602020104020603"/>
            </a:endParaRPr>
          </a:p>
        </p:txBody>
      </p:sp>
      <p:sp>
        <p:nvSpPr>
          <p:cNvPr id="29" name="Google Shape;407;p49">
            <a:extLst>
              <a:ext uri="{FF2B5EF4-FFF2-40B4-BE49-F238E27FC236}">
                <a16:creationId xmlns:a16="http://schemas.microsoft.com/office/drawing/2014/main" id="{2F17DE04-3E73-A944-EB52-DBA3E9257C70}"/>
              </a:ext>
            </a:extLst>
          </p:cNvPr>
          <p:cNvSpPr txBox="1">
            <a:spLocks/>
          </p:cNvSpPr>
          <p:nvPr/>
        </p:nvSpPr>
        <p:spPr>
          <a:xfrm>
            <a:off x="7524916" y="4120905"/>
            <a:ext cx="1322409" cy="937143"/>
          </a:xfrm>
          <a:prstGeom prst="rect">
            <a:avLst/>
          </a:prstGeom>
          <a:solidFill>
            <a:schemeClr val="accent6"/>
          </a:solidFill>
          <a:ln>
            <a:noFill/>
          </a:ln>
        </p:spPr>
        <p:txBody>
          <a:bodyPr spcFirstLastPara="1" wrap="square" lIns="144000" tIns="144000" rIns="144000" bIns="1440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defRPr/>
            </a:pPr>
            <a:r>
              <a:rPr lang="en-GB" sz="1400" b="1">
                <a:solidFill>
                  <a:srgbClr val="464240"/>
                </a:solidFill>
                <a:latin typeface="Tw Cen MT" panose="020B0602020104020603"/>
                <a:sym typeface="Nunito"/>
              </a:rPr>
              <a:t>Lack info/ knowledge (32%)</a:t>
            </a:r>
            <a:endParaRPr lang="en-US" sz="1400">
              <a:solidFill>
                <a:srgbClr val="464240"/>
              </a:solidFill>
              <a:latin typeface="Tw Cen MT" panose="020B0602020104020603"/>
            </a:endParaRPr>
          </a:p>
        </p:txBody>
      </p:sp>
      <p:sp>
        <p:nvSpPr>
          <p:cNvPr id="30" name="Google Shape;407;p49">
            <a:extLst>
              <a:ext uri="{FF2B5EF4-FFF2-40B4-BE49-F238E27FC236}">
                <a16:creationId xmlns:a16="http://schemas.microsoft.com/office/drawing/2014/main" id="{24BE46FA-0803-1D2C-7EE8-60C130831141}"/>
              </a:ext>
            </a:extLst>
          </p:cNvPr>
          <p:cNvSpPr txBox="1">
            <a:spLocks/>
          </p:cNvSpPr>
          <p:nvPr/>
        </p:nvSpPr>
        <p:spPr>
          <a:xfrm>
            <a:off x="8939286" y="4120905"/>
            <a:ext cx="1322409" cy="937143"/>
          </a:xfrm>
          <a:prstGeom prst="rect">
            <a:avLst/>
          </a:prstGeom>
          <a:solidFill>
            <a:schemeClr val="accent6"/>
          </a:solidFill>
          <a:ln>
            <a:noFill/>
          </a:ln>
        </p:spPr>
        <p:txBody>
          <a:bodyPr spcFirstLastPara="1" wrap="square" lIns="144000" tIns="144000" rIns="144000" bIns="1440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defRPr/>
            </a:pPr>
            <a:r>
              <a:rPr lang="en-GB" sz="1400" b="1">
                <a:solidFill>
                  <a:srgbClr val="464240"/>
                </a:solidFill>
                <a:latin typeface="Tw Cen MT" panose="020B0602020104020603"/>
                <a:sym typeface="Nunito"/>
              </a:rPr>
              <a:t>Location/</a:t>
            </a:r>
            <a:br>
              <a:rPr lang="en-GB" sz="1400" b="1">
                <a:solidFill>
                  <a:srgbClr val="464240"/>
                </a:solidFill>
                <a:latin typeface="Tw Cen MT" panose="020B0602020104020603"/>
                <a:sym typeface="Nunito"/>
              </a:rPr>
            </a:br>
            <a:r>
              <a:rPr lang="en-GB" sz="1400" b="1">
                <a:solidFill>
                  <a:srgbClr val="464240"/>
                </a:solidFill>
                <a:latin typeface="Tw Cen MT" panose="020B0602020104020603"/>
                <a:sym typeface="Nunito"/>
              </a:rPr>
              <a:t>access </a:t>
            </a:r>
          </a:p>
          <a:p>
            <a:pPr defTabSz="914446">
              <a:buClr>
                <a:srgbClr val="FFEB6B"/>
              </a:buClr>
              <a:defRPr/>
            </a:pPr>
            <a:r>
              <a:rPr lang="en-GB" sz="1400" b="1">
                <a:solidFill>
                  <a:srgbClr val="464240"/>
                </a:solidFill>
                <a:latin typeface="Tw Cen MT" panose="020B0602020104020603"/>
                <a:sym typeface="Nunito"/>
              </a:rPr>
              <a:t>(16%)</a:t>
            </a:r>
            <a:endParaRPr lang="en-US" sz="1400">
              <a:solidFill>
                <a:srgbClr val="464240"/>
              </a:solidFill>
              <a:latin typeface="Tw Cen MT" panose="020B0602020104020603"/>
            </a:endParaRPr>
          </a:p>
        </p:txBody>
      </p:sp>
      <p:sp>
        <p:nvSpPr>
          <p:cNvPr id="31" name="Google Shape;407;p49">
            <a:extLst>
              <a:ext uri="{FF2B5EF4-FFF2-40B4-BE49-F238E27FC236}">
                <a16:creationId xmlns:a16="http://schemas.microsoft.com/office/drawing/2014/main" id="{DFEAE3BB-55E1-5298-CA57-8C56736B1850}"/>
              </a:ext>
            </a:extLst>
          </p:cNvPr>
          <p:cNvSpPr txBox="1">
            <a:spLocks/>
          </p:cNvSpPr>
          <p:nvPr/>
        </p:nvSpPr>
        <p:spPr>
          <a:xfrm>
            <a:off x="10353654" y="4120905"/>
            <a:ext cx="1322409" cy="937143"/>
          </a:xfrm>
          <a:prstGeom prst="rect">
            <a:avLst/>
          </a:prstGeom>
          <a:solidFill>
            <a:schemeClr val="accent6"/>
          </a:solidFill>
          <a:ln>
            <a:noFill/>
          </a:ln>
        </p:spPr>
        <p:txBody>
          <a:bodyPr spcFirstLastPara="1" wrap="square" lIns="144000" tIns="144000" rIns="144000" bIns="1440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defRPr/>
            </a:pPr>
            <a:r>
              <a:rPr lang="en-GB" sz="1400" b="1">
                <a:solidFill>
                  <a:srgbClr val="464240"/>
                </a:solidFill>
                <a:latin typeface="Tw Cen MT" panose="020B0602020104020603"/>
                <a:sym typeface="Nunito"/>
              </a:rPr>
              <a:t>Motivation / mindset (23%)</a:t>
            </a:r>
            <a:endParaRPr lang="en-US" sz="1400">
              <a:solidFill>
                <a:srgbClr val="464240"/>
              </a:solidFill>
              <a:latin typeface="Tw Cen MT" panose="020B0602020104020603"/>
            </a:endParaRPr>
          </a:p>
        </p:txBody>
      </p:sp>
      <p:sp>
        <p:nvSpPr>
          <p:cNvPr id="33" name="Google Shape;407;p49">
            <a:extLst>
              <a:ext uri="{FF2B5EF4-FFF2-40B4-BE49-F238E27FC236}">
                <a16:creationId xmlns:a16="http://schemas.microsoft.com/office/drawing/2014/main" id="{86814FFC-9587-5D26-294F-466AA0B8D916}"/>
              </a:ext>
            </a:extLst>
          </p:cNvPr>
          <p:cNvSpPr txBox="1">
            <a:spLocks/>
          </p:cNvSpPr>
          <p:nvPr/>
        </p:nvSpPr>
        <p:spPr>
          <a:xfrm>
            <a:off x="4385422" y="3134213"/>
            <a:ext cx="1483007" cy="721700"/>
          </a:xfrm>
          <a:prstGeom prst="rect">
            <a:avLst/>
          </a:prstGeom>
          <a:solidFill>
            <a:schemeClr val="bg2"/>
          </a:solidFill>
          <a:ln>
            <a:noFill/>
          </a:ln>
        </p:spPr>
        <p:txBody>
          <a:bodyPr spcFirstLastPara="1" wrap="square" lIns="144000" tIns="144000" rIns="144000" bIns="1440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defRPr/>
            </a:pPr>
            <a:r>
              <a:rPr lang="en-GB" sz="1400" b="1">
                <a:solidFill>
                  <a:srgbClr val="464240"/>
                </a:solidFill>
                <a:latin typeface="Tw Cen MT" panose="020B0602020104020603"/>
                <a:sym typeface="Nunito"/>
              </a:rPr>
              <a:t>Motivation/ </a:t>
            </a:r>
            <a:br>
              <a:rPr lang="en-GB" sz="1400" b="1">
                <a:solidFill>
                  <a:srgbClr val="464240"/>
                </a:solidFill>
                <a:latin typeface="Tw Cen MT" panose="020B0602020104020603"/>
                <a:sym typeface="Nunito"/>
              </a:rPr>
            </a:br>
            <a:r>
              <a:rPr lang="en-GB" sz="1400" b="1">
                <a:solidFill>
                  <a:srgbClr val="464240"/>
                </a:solidFill>
                <a:latin typeface="Tw Cen MT" panose="020B0602020104020603"/>
                <a:sym typeface="Nunito"/>
              </a:rPr>
              <a:t>mindset (23%)</a:t>
            </a:r>
            <a:endParaRPr lang="en-US" sz="1400">
              <a:solidFill>
                <a:srgbClr val="464240"/>
              </a:solidFill>
              <a:latin typeface="Tw Cen MT" panose="020B0602020104020603"/>
            </a:endParaRPr>
          </a:p>
        </p:txBody>
      </p:sp>
      <p:sp>
        <p:nvSpPr>
          <p:cNvPr id="34" name="Google Shape;407;p49">
            <a:extLst>
              <a:ext uri="{FF2B5EF4-FFF2-40B4-BE49-F238E27FC236}">
                <a16:creationId xmlns:a16="http://schemas.microsoft.com/office/drawing/2014/main" id="{64C33D80-768B-2D8F-9597-5044CF38F96B}"/>
              </a:ext>
            </a:extLst>
          </p:cNvPr>
          <p:cNvSpPr txBox="1">
            <a:spLocks/>
          </p:cNvSpPr>
          <p:nvPr/>
        </p:nvSpPr>
        <p:spPr>
          <a:xfrm>
            <a:off x="4395865" y="4120905"/>
            <a:ext cx="1472564" cy="937143"/>
          </a:xfrm>
          <a:prstGeom prst="rect">
            <a:avLst/>
          </a:prstGeom>
          <a:solidFill>
            <a:schemeClr val="bg2"/>
          </a:solidFill>
          <a:ln>
            <a:noFill/>
          </a:ln>
        </p:spPr>
        <p:txBody>
          <a:bodyPr spcFirstLastPara="1" wrap="square" lIns="144000" tIns="144000" rIns="144000" bIns="144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46">
              <a:buClr>
                <a:srgbClr val="FFEB6B"/>
              </a:buClr>
              <a:defRPr/>
            </a:pPr>
            <a:r>
              <a:rPr lang="en-GB" sz="1400" b="1">
                <a:solidFill>
                  <a:srgbClr val="464240"/>
                </a:solidFill>
                <a:latin typeface="Tw Cen MT" panose="020B0602020104020603"/>
                <a:sym typeface="Nunito"/>
              </a:rPr>
              <a:t>Pain </a:t>
            </a:r>
            <a:br>
              <a:rPr lang="en-GB" sz="1400" b="1">
                <a:solidFill>
                  <a:srgbClr val="464240"/>
                </a:solidFill>
                <a:latin typeface="Tw Cen MT" panose="020B0602020104020603"/>
                <a:sym typeface="Nunito"/>
              </a:rPr>
            </a:br>
            <a:r>
              <a:rPr lang="en-GB" sz="1400" b="1">
                <a:solidFill>
                  <a:srgbClr val="464240"/>
                </a:solidFill>
                <a:latin typeface="Tw Cen MT" panose="020B0602020104020603"/>
                <a:sym typeface="Nunito"/>
              </a:rPr>
              <a:t>(19%)</a:t>
            </a:r>
            <a:endParaRPr lang="en-US" sz="1400">
              <a:solidFill>
                <a:srgbClr val="464240"/>
              </a:solidFill>
              <a:latin typeface="Tw Cen MT" panose="020B0602020104020603"/>
            </a:endParaRPr>
          </a:p>
        </p:txBody>
      </p:sp>
      <p:sp>
        <p:nvSpPr>
          <p:cNvPr id="35" name="Oval 34">
            <a:extLst>
              <a:ext uri="{FF2B5EF4-FFF2-40B4-BE49-F238E27FC236}">
                <a16:creationId xmlns:a16="http://schemas.microsoft.com/office/drawing/2014/main" id="{697894EA-CF22-774A-58AD-B4730DFD3022}"/>
              </a:ext>
            </a:extLst>
          </p:cNvPr>
          <p:cNvSpPr>
            <a:spLocks noChangeAspect="1"/>
          </p:cNvSpPr>
          <p:nvPr/>
        </p:nvSpPr>
        <p:spPr>
          <a:xfrm>
            <a:off x="525485" y="4157727"/>
            <a:ext cx="632088" cy="632088"/>
          </a:xfrm>
          <a:prstGeom prst="ellipse">
            <a:avLst/>
          </a:prstGeom>
          <a:solidFill>
            <a:srgbClr val="4F2483"/>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219231">
              <a:defRPr/>
            </a:pPr>
            <a:r>
              <a:rPr lang="en-GB" sz="1600" b="1">
                <a:solidFill>
                  <a:srgbClr val="FFFFFF"/>
                </a:solidFill>
                <a:latin typeface="Tw Cen MT" panose="020B0602020104020603"/>
              </a:rPr>
              <a:t>2</a:t>
            </a:r>
            <a:r>
              <a:rPr lang="en-GB" sz="1600" b="1" baseline="30000">
                <a:solidFill>
                  <a:srgbClr val="FFFFFF"/>
                </a:solidFill>
                <a:latin typeface="Tw Cen MT" panose="020B0602020104020603"/>
              </a:rPr>
              <a:t>nd</a:t>
            </a:r>
          </a:p>
        </p:txBody>
      </p:sp>
      <p:grpSp>
        <p:nvGrpSpPr>
          <p:cNvPr id="2" name="Group 61">
            <a:extLst>
              <a:ext uri="{FF2B5EF4-FFF2-40B4-BE49-F238E27FC236}">
                <a16:creationId xmlns:a16="http://schemas.microsoft.com/office/drawing/2014/main" id="{A6AC3326-FB07-6C84-8379-E6366D494CF4}"/>
              </a:ext>
            </a:extLst>
          </p:cNvPr>
          <p:cNvGrpSpPr/>
          <p:nvPr/>
        </p:nvGrpSpPr>
        <p:grpSpPr>
          <a:xfrm rot="7879100">
            <a:off x="10753583" y="-1851926"/>
            <a:ext cx="1965543" cy="4713973"/>
            <a:chOff x="0" y="0"/>
            <a:chExt cx="3931085" cy="9427946"/>
          </a:xfrm>
        </p:grpSpPr>
        <p:grpSp>
          <p:nvGrpSpPr>
            <p:cNvPr id="3" name="Group 62">
              <a:extLst>
                <a:ext uri="{FF2B5EF4-FFF2-40B4-BE49-F238E27FC236}">
                  <a16:creationId xmlns:a16="http://schemas.microsoft.com/office/drawing/2014/main" id="{7992EE8E-54EC-53AE-306E-6B83BC5927DC}"/>
                </a:ext>
              </a:extLst>
            </p:cNvPr>
            <p:cNvGrpSpPr/>
            <p:nvPr/>
          </p:nvGrpSpPr>
          <p:grpSpPr>
            <a:xfrm rot="-1967111">
              <a:off x="63228" y="5050550"/>
              <a:ext cx="3855375" cy="1180257"/>
              <a:chOff x="0" y="0"/>
              <a:chExt cx="1229112" cy="376272"/>
            </a:xfrm>
          </p:grpSpPr>
          <p:sp>
            <p:nvSpPr>
              <p:cNvPr id="46" name="Freeform 63">
                <a:extLst>
                  <a:ext uri="{FF2B5EF4-FFF2-40B4-BE49-F238E27FC236}">
                    <a16:creationId xmlns:a16="http://schemas.microsoft.com/office/drawing/2014/main" id="{86B8A0DC-4F18-4059-6FC0-9B2045DDF97D}"/>
                  </a:ext>
                </a:extLst>
              </p:cNvPr>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47" name="TextBox 64">
                <a:extLst>
                  <a:ext uri="{FF2B5EF4-FFF2-40B4-BE49-F238E27FC236}">
                    <a16:creationId xmlns:a16="http://schemas.microsoft.com/office/drawing/2014/main" id="{301CF85D-7C83-8C69-87D0-2FC824EF342F}"/>
                  </a:ext>
                </a:extLst>
              </p:cNvPr>
              <p:cNvSpPr txBox="1"/>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4" name="Group 65">
              <a:extLst>
                <a:ext uri="{FF2B5EF4-FFF2-40B4-BE49-F238E27FC236}">
                  <a16:creationId xmlns:a16="http://schemas.microsoft.com/office/drawing/2014/main" id="{852C3F08-3054-79E8-64F2-0DE61DC0C986}"/>
                </a:ext>
              </a:extLst>
            </p:cNvPr>
            <p:cNvGrpSpPr/>
            <p:nvPr/>
          </p:nvGrpSpPr>
          <p:grpSpPr>
            <a:xfrm rot="-1967111">
              <a:off x="63228" y="7297867"/>
              <a:ext cx="3855375" cy="1180257"/>
              <a:chOff x="0" y="0"/>
              <a:chExt cx="1229112" cy="376272"/>
            </a:xfrm>
          </p:grpSpPr>
          <p:sp>
            <p:nvSpPr>
              <p:cNvPr id="44" name="Freeform 66">
                <a:extLst>
                  <a:ext uri="{FF2B5EF4-FFF2-40B4-BE49-F238E27FC236}">
                    <a16:creationId xmlns:a16="http://schemas.microsoft.com/office/drawing/2014/main" id="{AA1E462C-87E6-6DBD-6C61-327F471058FF}"/>
                  </a:ext>
                </a:extLst>
              </p:cNvPr>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45" name="TextBox 67">
                <a:extLst>
                  <a:ext uri="{FF2B5EF4-FFF2-40B4-BE49-F238E27FC236}">
                    <a16:creationId xmlns:a16="http://schemas.microsoft.com/office/drawing/2014/main" id="{DFF46B5D-B918-5E71-AB75-64A35DD20D79}"/>
                  </a:ext>
                </a:extLst>
              </p:cNvPr>
              <p:cNvSpPr txBox="1"/>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5" name="Group 68">
              <a:extLst>
                <a:ext uri="{FF2B5EF4-FFF2-40B4-BE49-F238E27FC236}">
                  <a16:creationId xmlns:a16="http://schemas.microsoft.com/office/drawing/2014/main" id="{AC6DEA38-26C4-D172-5F5F-2A430B8E7CC7}"/>
                </a:ext>
              </a:extLst>
            </p:cNvPr>
            <p:cNvGrpSpPr/>
            <p:nvPr/>
          </p:nvGrpSpPr>
          <p:grpSpPr>
            <a:xfrm rot="-2344164">
              <a:off x="1616649" y="6092808"/>
              <a:ext cx="1642846" cy="1912142"/>
              <a:chOff x="0" y="0"/>
              <a:chExt cx="523747" cy="609600"/>
            </a:xfrm>
          </p:grpSpPr>
          <p:sp>
            <p:nvSpPr>
              <p:cNvPr id="42" name="Freeform 69">
                <a:extLst>
                  <a:ext uri="{FF2B5EF4-FFF2-40B4-BE49-F238E27FC236}">
                    <a16:creationId xmlns:a16="http://schemas.microsoft.com/office/drawing/2014/main" id="{E2758028-0617-4D88-A512-89FC3A9C76C9}"/>
                  </a:ext>
                </a:extLst>
              </p:cNvPr>
              <p:cNvSpPr/>
              <p:nvPr/>
            </p:nvSpPr>
            <p:spPr>
              <a:xfrm>
                <a:off x="0" y="0"/>
                <a:ext cx="523747" cy="609600"/>
              </a:xfrm>
              <a:custGeom>
                <a:avLst/>
                <a:gdLst/>
                <a:ahLst/>
                <a:cxnLst/>
                <a:rect l="l" t="t" r="r" b="b"/>
                <a:pathLst>
                  <a:path w="523747" h="609600">
                    <a:moveTo>
                      <a:pt x="320547" y="0"/>
                    </a:moveTo>
                    <a:lnTo>
                      <a:pt x="0" y="0"/>
                    </a:lnTo>
                    <a:lnTo>
                      <a:pt x="203200" y="609600"/>
                    </a:lnTo>
                    <a:lnTo>
                      <a:pt x="523747" y="609600"/>
                    </a:lnTo>
                    <a:lnTo>
                      <a:pt x="320547" y="0"/>
                    </a:lnTo>
                    <a:close/>
                  </a:path>
                </a:pathLst>
              </a:custGeom>
              <a:solidFill>
                <a:srgbClr val="F0C24B"/>
              </a:solidFill>
            </p:spPr>
            <p:txBody>
              <a:bodyPr/>
              <a:lstStyle/>
              <a:p>
                <a:pPr defTabSz="609630"/>
                <a:endParaRPr lang="en-GB" sz="1200">
                  <a:solidFill>
                    <a:prstClr val="black"/>
                  </a:solidFill>
                  <a:latin typeface="Calibri"/>
                </a:endParaRPr>
              </a:p>
            </p:txBody>
          </p:sp>
          <p:sp>
            <p:nvSpPr>
              <p:cNvPr id="43" name="TextBox 70">
                <a:extLst>
                  <a:ext uri="{FF2B5EF4-FFF2-40B4-BE49-F238E27FC236}">
                    <a16:creationId xmlns:a16="http://schemas.microsoft.com/office/drawing/2014/main" id="{2D89FF39-9063-127A-14CE-2DF753DE1F0D}"/>
                  </a:ext>
                </a:extLst>
              </p:cNvPr>
              <p:cNvSpPr txBox="1"/>
              <p:nvPr/>
            </p:nvSpPr>
            <p:spPr>
              <a:xfrm>
                <a:off x="101600" y="0"/>
                <a:ext cx="320547" cy="609600"/>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8" name="Group 71">
              <a:extLst>
                <a:ext uri="{FF2B5EF4-FFF2-40B4-BE49-F238E27FC236}">
                  <a16:creationId xmlns:a16="http://schemas.microsoft.com/office/drawing/2014/main" id="{0119E9DB-3C89-9FBF-F048-33A12F6D0099}"/>
                </a:ext>
              </a:extLst>
            </p:cNvPr>
            <p:cNvGrpSpPr/>
            <p:nvPr/>
          </p:nvGrpSpPr>
          <p:grpSpPr>
            <a:xfrm rot="2003265">
              <a:off x="761008" y="4062801"/>
              <a:ext cx="2530079" cy="1156872"/>
              <a:chOff x="0" y="0"/>
              <a:chExt cx="867075" cy="396468"/>
            </a:xfrm>
          </p:grpSpPr>
          <p:sp>
            <p:nvSpPr>
              <p:cNvPr id="40" name="Freeform 72">
                <a:extLst>
                  <a:ext uri="{FF2B5EF4-FFF2-40B4-BE49-F238E27FC236}">
                    <a16:creationId xmlns:a16="http://schemas.microsoft.com/office/drawing/2014/main" id="{A1DE32D9-2D4D-ED34-A5FA-0FDDF0693A80}"/>
                  </a:ext>
                </a:extLst>
              </p:cNvPr>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endParaRPr lang="en-GB" sz="1200">
                  <a:solidFill>
                    <a:prstClr val="black"/>
                  </a:solidFill>
                  <a:latin typeface="Calibri"/>
                </a:endParaRPr>
              </a:p>
            </p:txBody>
          </p:sp>
          <p:sp>
            <p:nvSpPr>
              <p:cNvPr id="41" name="TextBox 73">
                <a:extLst>
                  <a:ext uri="{FF2B5EF4-FFF2-40B4-BE49-F238E27FC236}">
                    <a16:creationId xmlns:a16="http://schemas.microsoft.com/office/drawing/2014/main" id="{11B12A74-4D0D-B320-F373-98D388DBED75}"/>
                  </a:ext>
                </a:extLst>
              </p:cNvPr>
              <p:cNvSpPr txBox="1"/>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9" name="Group 74">
              <a:extLst>
                <a:ext uri="{FF2B5EF4-FFF2-40B4-BE49-F238E27FC236}">
                  <a16:creationId xmlns:a16="http://schemas.microsoft.com/office/drawing/2014/main" id="{EEDB52B9-2BEE-F3E0-7B41-F4C1BFC6236D}"/>
                </a:ext>
              </a:extLst>
            </p:cNvPr>
            <p:cNvGrpSpPr/>
            <p:nvPr/>
          </p:nvGrpSpPr>
          <p:grpSpPr>
            <a:xfrm rot="-1967111">
              <a:off x="12481" y="2986131"/>
              <a:ext cx="3855375" cy="1180257"/>
              <a:chOff x="0" y="0"/>
              <a:chExt cx="1229112" cy="376272"/>
            </a:xfrm>
          </p:grpSpPr>
          <p:sp>
            <p:nvSpPr>
              <p:cNvPr id="38" name="Freeform 75">
                <a:extLst>
                  <a:ext uri="{FF2B5EF4-FFF2-40B4-BE49-F238E27FC236}">
                    <a16:creationId xmlns:a16="http://schemas.microsoft.com/office/drawing/2014/main" id="{0B728BD0-C676-E677-0BF6-8D6D94698F82}"/>
                  </a:ext>
                </a:extLst>
              </p:cNvPr>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39" name="TextBox 76">
                <a:extLst>
                  <a:ext uri="{FF2B5EF4-FFF2-40B4-BE49-F238E27FC236}">
                    <a16:creationId xmlns:a16="http://schemas.microsoft.com/office/drawing/2014/main" id="{0098A64D-4AFD-A4F9-2845-368842886B59}"/>
                  </a:ext>
                </a:extLst>
              </p:cNvPr>
              <p:cNvSpPr txBox="1"/>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0" name="Group 77">
              <a:extLst>
                <a:ext uri="{FF2B5EF4-FFF2-40B4-BE49-F238E27FC236}">
                  <a16:creationId xmlns:a16="http://schemas.microsoft.com/office/drawing/2014/main" id="{2FB5AB45-E75D-2FEB-191D-EA8CC1124195}"/>
                </a:ext>
              </a:extLst>
            </p:cNvPr>
            <p:cNvGrpSpPr/>
            <p:nvPr/>
          </p:nvGrpSpPr>
          <p:grpSpPr>
            <a:xfrm rot="2003265">
              <a:off x="690867" y="1974644"/>
              <a:ext cx="2530079" cy="1156872"/>
              <a:chOff x="0" y="0"/>
              <a:chExt cx="867075" cy="396468"/>
            </a:xfrm>
          </p:grpSpPr>
          <p:sp>
            <p:nvSpPr>
              <p:cNvPr id="36" name="Freeform 78">
                <a:extLst>
                  <a:ext uri="{FF2B5EF4-FFF2-40B4-BE49-F238E27FC236}">
                    <a16:creationId xmlns:a16="http://schemas.microsoft.com/office/drawing/2014/main" id="{E2B54B77-BAC1-190D-B329-13F4A785A055}"/>
                  </a:ext>
                </a:extLst>
              </p:cNvPr>
              <p:cNvSpPr/>
              <p:nvPr/>
            </p:nvSpPr>
            <p:spPr>
              <a:xfrm>
                <a:off x="0" y="0"/>
                <a:ext cx="867075" cy="396468"/>
              </a:xfrm>
              <a:custGeom>
                <a:avLst/>
                <a:gdLst/>
                <a:ahLst/>
                <a:cxnLst/>
                <a:rect l="l" t="t" r="r" b="b"/>
                <a:pathLst>
                  <a:path w="867075" h="396468">
                    <a:moveTo>
                      <a:pt x="663875" y="0"/>
                    </a:moveTo>
                    <a:lnTo>
                      <a:pt x="0" y="0"/>
                    </a:lnTo>
                    <a:lnTo>
                      <a:pt x="203200" y="396468"/>
                    </a:lnTo>
                    <a:lnTo>
                      <a:pt x="867075" y="396468"/>
                    </a:lnTo>
                    <a:lnTo>
                      <a:pt x="663875" y="0"/>
                    </a:lnTo>
                    <a:close/>
                  </a:path>
                </a:pathLst>
              </a:custGeom>
              <a:solidFill>
                <a:srgbClr val="F0C24B"/>
              </a:solidFill>
            </p:spPr>
            <p:txBody>
              <a:bodyPr/>
              <a:lstStyle/>
              <a:p>
                <a:pPr defTabSz="609630"/>
                <a:endParaRPr lang="en-GB" sz="1200">
                  <a:solidFill>
                    <a:prstClr val="black"/>
                  </a:solidFill>
                  <a:latin typeface="Calibri"/>
                </a:endParaRPr>
              </a:p>
            </p:txBody>
          </p:sp>
          <p:sp>
            <p:nvSpPr>
              <p:cNvPr id="37" name="TextBox 79">
                <a:extLst>
                  <a:ext uri="{FF2B5EF4-FFF2-40B4-BE49-F238E27FC236}">
                    <a16:creationId xmlns:a16="http://schemas.microsoft.com/office/drawing/2014/main" id="{FFE20C7E-8E0F-B757-BE8C-C173FF9A34DD}"/>
                  </a:ext>
                </a:extLst>
              </p:cNvPr>
              <p:cNvSpPr txBox="1"/>
              <p:nvPr/>
            </p:nvSpPr>
            <p:spPr>
              <a:xfrm>
                <a:off x="101600" y="0"/>
                <a:ext cx="663875" cy="396468"/>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nvGrpSpPr>
            <p:cNvPr id="16" name="Group 80">
              <a:extLst>
                <a:ext uri="{FF2B5EF4-FFF2-40B4-BE49-F238E27FC236}">
                  <a16:creationId xmlns:a16="http://schemas.microsoft.com/office/drawing/2014/main" id="{9011A86A-B518-EEEE-5713-6D6CAFF24553}"/>
                </a:ext>
              </a:extLst>
            </p:cNvPr>
            <p:cNvGrpSpPr/>
            <p:nvPr/>
          </p:nvGrpSpPr>
          <p:grpSpPr>
            <a:xfrm rot="-1967111">
              <a:off x="12481" y="949822"/>
              <a:ext cx="3855375" cy="1180257"/>
              <a:chOff x="0" y="0"/>
              <a:chExt cx="1229112" cy="376272"/>
            </a:xfrm>
          </p:grpSpPr>
          <p:sp>
            <p:nvSpPr>
              <p:cNvPr id="22" name="Freeform 81">
                <a:extLst>
                  <a:ext uri="{FF2B5EF4-FFF2-40B4-BE49-F238E27FC236}">
                    <a16:creationId xmlns:a16="http://schemas.microsoft.com/office/drawing/2014/main" id="{5C86BBFC-92AB-0925-91B3-C233C83CD954}"/>
                  </a:ext>
                </a:extLst>
              </p:cNvPr>
              <p:cNvSpPr/>
              <p:nvPr/>
            </p:nvSpPr>
            <p:spPr>
              <a:xfrm>
                <a:off x="0" y="0"/>
                <a:ext cx="1229112" cy="376272"/>
              </a:xfrm>
              <a:custGeom>
                <a:avLst/>
                <a:gdLst/>
                <a:ahLst/>
                <a:cxnLst/>
                <a:rect l="l" t="t" r="r" b="b"/>
                <a:pathLst>
                  <a:path w="1229112" h="376272">
                    <a:moveTo>
                      <a:pt x="1025912" y="0"/>
                    </a:moveTo>
                    <a:lnTo>
                      <a:pt x="0" y="0"/>
                    </a:lnTo>
                    <a:lnTo>
                      <a:pt x="203200" y="376272"/>
                    </a:lnTo>
                    <a:lnTo>
                      <a:pt x="1229112" y="376272"/>
                    </a:lnTo>
                    <a:lnTo>
                      <a:pt x="1025912" y="0"/>
                    </a:lnTo>
                    <a:close/>
                  </a:path>
                </a:pathLst>
              </a:custGeom>
              <a:solidFill>
                <a:srgbClr val="F0C24B"/>
              </a:solidFill>
            </p:spPr>
            <p:txBody>
              <a:bodyPr/>
              <a:lstStyle/>
              <a:p>
                <a:pPr defTabSz="609630"/>
                <a:endParaRPr lang="en-GB" sz="1200">
                  <a:solidFill>
                    <a:prstClr val="black"/>
                  </a:solidFill>
                  <a:latin typeface="Calibri"/>
                </a:endParaRPr>
              </a:p>
            </p:txBody>
          </p:sp>
          <p:sp>
            <p:nvSpPr>
              <p:cNvPr id="27" name="TextBox 82">
                <a:extLst>
                  <a:ext uri="{FF2B5EF4-FFF2-40B4-BE49-F238E27FC236}">
                    <a16:creationId xmlns:a16="http://schemas.microsoft.com/office/drawing/2014/main" id="{D13521F7-E682-66F1-3509-F0970BCE4771}"/>
                  </a:ext>
                </a:extLst>
              </p:cNvPr>
              <p:cNvSpPr txBox="1"/>
              <p:nvPr/>
            </p:nvSpPr>
            <p:spPr>
              <a:xfrm>
                <a:off x="101600" y="0"/>
                <a:ext cx="1025912" cy="376272"/>
              </a:xfrm>
              <a:prstGeom prst="rect">
                <a:avLst/>
              </a:prstGeom>
            </p:spPr>
            <p:txBody>
              <a:bodyPr lIns="33867" tIns="33867" rIns="33867" bIns="33867" rtlCol="0" anchor="ctr"/>
              <a:lstStyle/>
              <a:p>
                <a:pPr algn="ctr" defTabSz="609630">
                  <a:lnSpc>
                    <a:spcPts val="1439"/>
                  </a:lnSpc>
                </a:pPr>
                <a:endParaRPr sz="1200">
                  <a:solidFill>
                    <a:prstClr val="black"/>
                  </a:solidFill>
                  <a:latin typeface="Calibri"/>
                </a:endParaRPr>
              </a:p>
            </p:txBody>
          </p:sp>
        </p:grpSp>
      </p:grpSp>
      <p:sp>
        <p:nvSpPr>
          <p:cNvPr id="48" name="TextBox 28">
            <a:extLst>
              <a:ext uri="{FF2B5EF4-FFF2-40B4-BE49-F238E27FC236}">
                <a16:creationId xmlns:a16="http://schemas.microsoft.com/office/drawing/2014/main" id="{EE6FAD9A-E5F4-6E9E-B922-00D22A24DC78}"/>
              </a:ext>
            </a:extLst>
          </p:cNvPr>
          <p:cNvSpPr txBox="1"/>
          <p:nvPr/>
        </p:nvSpPr>
        <p:spPr>
          <a:xfrm>
            <a:off x="317500" y="378648"/>
            <a:ext cx="3698875" cy="672300"/>
          </a:xfrm>
          <a:prstGeom prst="rect">
            <a:avLst/>
          </a:prstGeom>
        </p:spPr>
        <p:txBody>
          <a:bodyPr lIns="0" tIns="0" rIns="0" bIns="0" rtlCol="0" anchor="t">
            <a:spAutoFit/>
          </a:bodyPr>
          <a:lstStyle/>
          <a:p>
            <a:pPr defTabSz="609630">
              <a:lnSpc>
                <a:spcPts val="4800"/>
              </a:lnSpc>
              <a:spcBef>
                <a:spcPct val="0"/>
              </a:spcBef>
              <a:defRPr/>
            </a:pPr>
            <a:r>
              <a:rPr lang="en-US" sz="6400" b="1" dirty="0">
                <a:solidFill>
                  <a:srgbClr val="323C50"/>
                </a:solidFill>
                <a:latin typeface="Tw Cen MT" panose="020B0602020104020603" pitchFamily="34" charset="0"/>
                <a:ea typeface="Futura Heavy"/>
                <a:cs typeface="Futura Heavy"/>
                <a:sym typeface="Futura Heavy"/>
              </a:rPr>
              <a:t>02</a:t>
            </a:r>
          </a:p>
        </p:txBody>
      </p:sp>
    </p:spTree>
    <p:extLst>
      <p:ext uri="{BB962C8B-B14F-4D97-AF65-F5344CB8AC3E}">
        <p14:creationId xmlns:p14="http://schemas.microsoft.com/office/powerpoint/2010/main" val="96292963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1_Office Theme">
  <a:themeElements>
    <a:clrScheme name="RGC Brand Colours">
      <a:dk1>
        <a:sysClr val="windowText" lastClr="000000"/>
      </a:dk1>
      <a:lt1>
        <a:sysClr val="window" lastClr="FFFFFF"/>
      </a:lt1>
      <a:dk2>
        <a:srgbClr val="1F497D"/>
      </a:dk2>
      <a:lt2>
        <a:srgbClr val="EEECE1"/>
      </a:lt2>
      <a:accent1>
        <a:srgbClr val="910F4B"/>
      </a:accent1>
      <a:accent2>
        <a:srgbClr val="0FAAAF"/>
      </a:accent2>
      <a:accent3>
        <a:srgbClr val="323C50"/>
      </a:accent3>
      <a:accent4>
        <a:srgbClr val="B9B9B9"/>
      </a:accent4>
      <a:accent5>
        <a:srgbClr val="F2D920"/>
      </a:accent5>
      <a:accent6>
        <a:srgbClr val="F496C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ain presentation">
  <a:themeElements>
    <a:clrScheme name="WAU">
      <a:dk1>
        <a:srgbClr val="FFEB6B"/>
      </a:dk1>
      <a:lt1>
        <a:srgbClr val="FFFFFF"/>
      </a:lt1>
      <a:dk2>
        <a:srgbClr val="D8EEFD"/>
      </a:dk2>
      <a:lt2>
        <a:srgbClr val="D8D8D8"/>
      </a:lt2>
      <a:accent1>
        <a:srgbClr val="464240"/>
      </a:accent1>
      <a:accent2>
        <a:srgbClr val="C22A29"/>
      </a:accent2>
      <a:accent3>
        <a:srgbClr val="EDDE27"/>
      </a:accent3>
      <a:accent4>
        <a:srgbClr val="81BA26"/>
      </a:accent4>
      <a:accent5>
        <a:srgbClr val="71C7DE"/>
      </a:accent5>
      <a:accent6>
        <a:srgbClr val="EABDCC"/>
      </a:accent6>
      <a:hlink>
        <a:srgbClr val="2C246D"/>
      </a:hlink>
      <a:folHlink>
        <a:srgbClr val="4F258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a:noFill/>
        </a:ln>
      </a:spPr>
      <a:bodyPr rot="0" spcFirstLastPara="0" vertOverflow="overflow" horzOverflow="overflow" vert="horz" wrap="square" lIns="180000" tIns="180000" rIns="180000" bIns="180000" numCol="1" spcCol="0" rtlCol="0" fromWordArt="0" anchor="t" anchorCtr="0" forceAA="0" compatLnSpc="1">
        <a:prstTxWarp prst="textNoShape">
          <a:avLst/>
        </a:prstTxWarp>
        <a:spAutoFit/>
      </a:bodyPr>
      <a:lstStyle>
        <a:defPPr algn="l">
          <a:spcAft>
            <a:spcPts val="1000"/>
          </a:spcAft>
          <a:defRPr sz="1400" b="1"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wrap="square" lIns="0" tIns="0" rIns="0" bIns="0" rtlCol="0">
        <a:spAutoFit/>
      </a:bodyPr>
      <a:lstStyle>
        <a:defPPr algn="l">
          <a:lnSpc>
            <a:spcPct val="100000"/>
          </a:lnSpc>
          <a:spcAft>
            <a:spcPts val="1000"/>
          </a:spcAft>
          <a:defRPr sz="1400" b="0" noProof="0" dirty="0" err="1" smtClean="0">
            <a:solidFill>
              <a:schemeClr val="accent1"/>
            </a:solidFill>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Presentation4" id="{38CE1790-F9AC-6A40-BF79-979789D753A7}" vid="{2A0156EA-60E7-4241-9FCF-38B322654D3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1E39600B21014991592B10C4BE6E14" ma:contentTypeVersion="25" ma:contentTypeDescription="Create a new document." ma:contentTypeScope="" ma:versionID="81a85617b62ada1b8e9784d065654cbc">
  <xsd:schema xmlns:xsd="http://www.w3.org/2001/XMLSchema" xmlns:xs="http://www.w3.org/2001/XMLSchema" xmlns:p="http://schemas.microsoft.com/office/2006/metadata/properties" xmlns:ns2="1364a245-e493-41ed-bb8d-07b284efa9d7" xmlns:ns3="369a6785-7c20-4394-a076-f65286349692" targetNamespace="http://schemas.microsoft.com/office/2006/metadata/properties" ma:root="true" ma:fieldsID="ade5e1e528c1e98e3855148c50d8add4" ns2:_="" ns3:_="">
    <xsd:import namespace="1364a245-e493-41ed-bb8d-07b284efa9d7"/>
    <xsd:import namespace="369a6785-7c20-4394-a076-f652863496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Session_x0028__x002f_5_x0029_" minOccurs="0"/>
                <xsd:element ref="ns2:Session" minOccurs="0"/>
                <xsd:element ref="ns2:MediaServiceSearchProperties" minOccurs="0"/>
                <xsd:element ref="ns2:Notes" minOccurs="0"/>
                <xsd:element ref="ns2:ApplicationNo_x002e_" minOccurs="0"/>
                <xsd:element ref="ns2:MediaServiceBillingMetadata" minOccurs="0"/>
                <xsd:element ref="ns2:datetim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64a245-e493-41ed-bb8d-07b284efa9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3e4efc2-323b-47dd-8bdf-129af66e90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Session_x0028__x002f_5_x0029_" ma:index="24" nillable="true" ma:displayName="Session (/5)" ma:format="Dropdown" ma:internalName="Session_x0028__x002f_5_x0029_">
      <xsd:simpleType>
        <xsd:restriction base="dms:Text">
          <xsd:maxLength value="255"/>
        </xsd:restriction>
      </xsd:simpleType>
    </xsd:element>
    <xsd:element name="Session" ma:index="25" nillable="true" ma:displayName="Session" ma:format="Dropdown" ma:internalName="Session">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Notes" ma:index="27" nillable="true" ma:displayName="Notes" ma:description="Reason useful cross-sector" ma:format="Dropdown" ma:internalName="Notes">
      <xsd:simpleType>
        <xsd:restriction base="dms:Note">
          <xsd:maxLength value="255"/>
        </xsd:restriction>
      </xsd:simpleType>
    </xsd:element>
    <xsd:element name="ApplicationNo_x002e_" ma:index="28" nillable="true" ma:displayName="Application No." ma:format="Dropdown" ma:internalName="ApplicationNo_x002e_" ma:percentage="FALSE">
      <xsd:simpleType>
        <xsd:restriction base="dms:Number"/>
      </xsd:simpleType>
    </xsd:element>
    <xsd:element name="MediaServiceBillingMetadata" ma:index="29" nillable="true" ma:displayName="MediaServiceBillingMetadata" ma:hidden="true" ma:internalName="MediaServiceBillingMetadata" ma:readOnly="true">
      <xsd:simpleType>
        <xsd:restriction base="dms:Note"/>
      </xsd:simpleType>
    </xsd:element>
    <xsd:element name="datetimr" ma:index="30" nillable="true" ma:displayName="datetimr" ma:format="DateOnly" ma:internalName="datetimr">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69a6785-7c20-4394-a076-f6528634969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afd2c15-7117-4a99-a4ad-7db48f8eacbd}" ma:internalName="TaxCatchAll" ma:showField="CatchAllData" ma:web="369a6785-7c20-4394-a076-f652863496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ession xmlns="1364a245-e493-41ed-bb8d-07b284efa9d7" xsi:nil="true"/>
    <TaxCatchAll xmlns="369a6785-7c20-4394-a076-f65286349692" xsi:nil="true"/>
    <lcf76f155ced4ddcb4097134ff3c332f xmlns="1364a245-e493-41ed-bb8d-07b284efa9d7">
      <Terms xmlns="http://schemas.microsoft.com/office/infopath/2007/PartnerControls"/>
    </lcf76f155ced4ddcb4097134ff3c332f>
    <Session_x0028__x002f_5_x0029_ xmlns="1364a245-e493-41ed-bb8d-07b284efa9d7" xsi:nil="true"/>
    <Notes xmlns="1364a245-e493-41ed-bb8d-07b284efa9d7" xsi:nil="true"/>
    <ApplicationNo_x002e_ xmlns="1364a245-e493-41ed-bb8d-07b284efa9d7" xsi:nil="true"/>
    <datetimr xmlns="1364a245-e493-41ed-bb8d-07b284efa9d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B31D86-D55C-4906-A6A0-C80FE69A0B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64a245-e493-41ed-bb8d-07b284efa9d7"/>
    <ds:schemaRef ds:uri="369a6785-7c20-4394-a076-f652863496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CA841C-F737-4DC3-9837-2BAB6C9AB571}">
  <ds:schemaRefs>
    <ds:schemaRef ds:uri="http://schemas.microsoft.com/office/2006/metadata/properties"/>
    <ds:schemaRef ds:uri="http://schemas.microsoft.com/office/infopath/2007/PartnerControls"/>
    <ds:schemaRef ds:uri="1364a245-e493-41ed-bb8d-07b284efa9d7"/>
    <ds:schemaRef ds:uri="369a6785-7c20-4394-a076-f65286349692"/>
  </ds:schemaRefs>
</ds:datastoreItem>
</file>

<file path=customXml/itemProps3.xml><?xml version="1.0" encoding="utf-8"?>
<ds:datastoreItem xmlns:ds="http://schemas.openxmlformats.org/officeDocument/2006/customXml" ds:itemID="{1D28F4E6-B80D-4570-A91E-ABD5105FF2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1842</TotalTime>
  <Words>2485</Words>
  <Application>Microsoft Office PowerPoint</Application>
  <PresentationFormat>Widescreen</PresentationFormat>
  <Paragraphs>297</Paragraphs>
  <Slides>37</Slides>
  <Notes>8</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37</vt:i4>
      </vt:variant>
    </vt:vector>
  </HeadingPairs>
  <TitlesOfParts>
    <vt:vector size="55" baseType="lpstr">
      <vt:lpstr>Aptos</vt:lpstr>
      <vt:lpstr>Aptos Display</vt:lpstr>
      <vt:lpstr>Arial</vt:lpstr>
      <vt:lpstr>Calibri</vt:lpstr>
      <vt:lpstr>Century Gothic</vt:lpstr>
      <vt:lpstr>filson-pro</vt:lpstr>
      <vt:lpstr>Nunito</vt:lpstr>
      <vt:lpstr>Open Sans</vt:lpstr>
      <vt:lpstr>Trebuchet MS</vt:lpstr>
      <vt:lpstr>Tw Cen MT</vt:lpstr>
      <vt:lpstr>Tw Cen MT</vt:lpstr>
      <vt:lpstr>Tw Cen MT (body)</vt:lpstr>
      <vt:lpstr>Tw Cen MT Condensed</vt:lpstr>
      <vt:lpstr>Wingdings 3</vt:lpstr>
      <vt:lpstr>Office Theme</vt:lpstr>
      <vt:lpstr>Integral</vt:lpstr>
      <vt:lpstr>1_Office Theme</vt:lpstr>
      <vt:lpstr>Main presentation</vt:lpstr>
      <vt:lpstr>NASP Webinar Series: Supporting people with long-term conditions: A whole-person approach for Social Prescribing Link Workers </vt:lpstr>
      <vt:lpstr>Housekeeping</vt:lpstr>
      <vt:lpstr>Overview</vt:lpstr>
      <vt:lpstr>PowerPoint Presentation</vt:lpstr>
      <vt:lpstr>PowerPoint Presentation</vt:lpstr>
      <vt:lpstr>PowerPoint Presentation</vt:lpstr>
      <vt:lpstr>THE PROBLEM: IN NUMBERS</vt:lpstr>
      <vt:lpstr>PRIMARY BARRIERS TO ACTIVITY</vt:lpstr>
      <vt:lpstr>THE ‘SYSTEM’ UNDERSTANDING OF THE  PHYSICAL BARRIERS FACED BY PEOPLE WITH LTHCs</vt:lpstr>
      <vt:lpstr>THE STARTING POINT FOR TRUSTED ADVICE IS THE NHS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 Term Conditions</vt:lpstr>
      <vt:lpstr>  Created in 2015  Protype and test the impact of link workers  Targeted approach to health inequalities  Long term conditions and specific age range    </vt:lpstr>
      <vt:lpstr>Chronic Obstructive Pulmonary Disorder  Asthma Diabetes (type 1 or 2) Coronary Heart Disease / Congestive Heart Failure Epilepsy Osteoporosis </vt:lpstr>
      <vt:lpstr>PowerPoint Presentation</vt:lpstr>
      <vt:lpstr>PowerPoint Presentation</vt:lpstr>
      <vt:lpstr> £4.6m over 5 years </vt:lpstr>
      <vt:lpstr> 14% reduction in GP appointments (approx.)</vt:lpstr>
      <vt:lpstr>PowerPoint Presentation</vt:lpstr>
      <vt:lpstr> </vt:lpstr>
      <vt:lpstr>PowerPoint Presentation</vt:lpstr>
      <vt:lpstr>PowerPoint Presentation</vt:lpstr>
      <vt:lpstr>PowerPoint Presentation</vt:lpstr>
      <vt:lpstr>Social Prescribing within the Gloucestershire Post Covid Assessment Service</vt:lpstr>
      <vt:lpstr>PowerPoint Presentation</vt:lpstr>
      <vt:lpstr>What has Social Prescribing added to the Long Covid Service? </vt:lpstr>
      <vt:lpstr>PowerPoint Presentation</vt:lpstr>
      <vt:lpstr>Social Prescribing within a multidisciplinary team (MDT)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NASP Webinar Series: Nature and Heritage Buddying</dc:title>
  <dc:creator>Hannah Beck</dc:creator>
  <cp:lastModifiedBy>Audrey Briggs</cp:lastModifiedBy>
  <cp:revision>17</cp:revision>
  <dcterms:created xsi:type="dcterms:W3CDTF">2024-01-10T19:12:04Z</dcterms:created>
  <dcterms:modified xsi:type="dcterms:W3CDTF">2026-04-28T13:49:03Z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0x010100391E39600B21014991592B10C4BE6E14</vt:lpwstr>
  </property>
  <property fmtid="{D5CDD505-2E9C-101B-9397-08002B2CF9AE}" pid="3" name="MediaServiceImageTags">
    <vt:lpwstr/>
  </property>
</Properties>
</file>