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4" r:id="rId5"/>
    <p:sldMasterId id="2147483704" r:id="rId6"/>
    <p:sldMasterId id="2147483711" r:id="rId7"/>
    <p:sldMasterId id="2147483726" r:id="rId8"/>
  </p:sldMasterIdLst>
  <p:notesMasterIdLst>
    <p:notesMasterId r:id="rId44"/>
  </p:notesMasterIdLst>
  <p:sldIdLst>
    <p:sldId id="2145708111" r:id="rId9"/>
    <p:sldId id="2145708112" r:id="rId10"/>
    <p:sldId id="2145708113" r:id="rId11"/>
    <p:sldId id="2145708102" r:id="rId12"/>
    <p:sldId id="2145708114" r:id="rId13"/>
    <p:sldId id="257" r:id="rId14"/>
    <p:sldId id="406" r:id="rId15"/>
    <p:sldId id="422" r:id="rId16"/>
    <p:sldId id="291" r:id="rId17"/>
    <p:sldId id="408" r:id="rId18"/>
    <p:sldId id="407" r:id="rId19"/>
    <p:sldId id="409" r:id="rId20"/>
    <p:sldId id="410" r:id="rId21"/>
    <p:sldId id="411" r:id="rId22"/>
    <p:sldId id="412" r:id="rId23"/>
    <p:sldId id="413" r:id="rId24"/>
    <p:sldId id="419" r:id="rId25"/>
    <p:sldId id="418" r:id="rId26"/>
    <p:sldId id="420" r:id="rId27"/>
    <p:sldId id="421" r:id="rId28"/>
    <p:sldId id="414" r:id="rId29"/>
    <p:sldId id="415" r:id="rId30"/>
    <p:sldId id="416" r:id="rId31"/>
    <p:sldId id="417" r:id="rId32"/>
    <p:sldId id="2145708115" r:id="rId33"/>
    <p:sldId id="2145708103" r:id="rId34"/>
    <p:sldId id="263" r:id="rId35"/>
    <p:sldId id="276" r:id="rId36"/>
    <p:sldId id="2147473429" r:id="rId37"/>
    <p:sldId id="2450" r:id="rId38"/>
    <p:sldId id="2451" r:id="rId39"/>
    <p:sldId id="2448" r:id="rId40"/>
    <p:sldId id="2460" r:id="rId41"/>
    <p:sldId id="2458" r:id="rId42"/>
    <p:sldId id="25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833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A64DE-C02D-6843-BBCC-C9D810A0EEAB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CAA3C-98AB-D349-9AB1-CEAD3372F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85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4FC01-DA70-1442-90FD-983F2F1261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296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B9C0F-0B8F-9C32-8D05-5C795DCD9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553D08-7B2F-4C7D-6A2E-AC4E581CA2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23057A-9E64-9C1B-1BD3-619A0881E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0B6EB-4B70-8E07-45A0-2214B510DA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23C0E-295C-49AF-8E2D-27C38A55C1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217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06696-0F05-0B19-FED9-311B87958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D01F66-24E2-E9D0-22E5-DFFCD29628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B888CB-8E61-2535-5E35-63EDC3B611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4328E-48F3-2DD4-897B-584E63812A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23C0E-295C-49AF-8E2D-27C38A55C1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156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133DA-0C9A-2E54-6E47-B2C689B4E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BA3966-81CB-9C72-9B74-B501E16A11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013A27-2431-706E-53DA-F756E7EAB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63A0B-9036-57C5-5EB6-244EDF40D4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23C0E-295C-49AF-8E2D-27C38A55C1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249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A1AC1-6735-EAF3-8030-D269689DC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BB3533-6C4A-2BD6-2148-0C887B1EC3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BBD2C6-FBCC-873F-CE3D-D99141E6BC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D3B2E-7934-0CDB-B51B-185556A717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23C0E-295C-49AF-8E2D-27C38A55C1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298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702EA-D7A4-5C89-C595-504036876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544F1CC8-3DB3-6033-DA7D-ED1D1B880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35148948-FD84-AD35-C15E-31469BBB23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4D023-6307-4911-DF5D-22DEA583A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524B-CE0C-4B05-90DD-97DDF50EEF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393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CAA3C-98AB-D349-9AB1-CEAD3372FD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7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CAA3C-98AB-D349-9AB1-CEAD3372FDD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8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4FC01-DA70-1442-90FD-983F2F1261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86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979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CAA3C-98AB-D349-9AB1-CEAD3372FD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92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CAA3C-98AB-D349-9AB1-CEAD3372FD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28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F524B-CE0C-4B05-90DD-97DDF50EEF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23C0E-295C-49AF-8E2D-27C38A55C1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660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73096-A4A6-3370-3EAD-AE85BC18E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C5BE0B-0C46-7D80-7D07-36AEC8FABE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0008E9-49C3-2B30-9AD1-E7D9CBABD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E85E9-8901-95BE-D835-DF6E117979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23C0E-295C-49AF-8E2D-27C38A55C1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933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ACBF8-F003-7DAE-F0CF-361FDD64E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419D59-94FA-E7EE-5FD5-35BBEBF7AE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29E91F-BA2D-4481-A361-D28239D7BB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17B6E-7C82-04FF-8A28-A8F1E665E4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23C0E-295C-49AF-8E2D-27C38A55C1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436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4178D-98C5-D50D-65F1-2EF0ED816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8F0670-6D7A-BF4D-3FB1-46AF43CFD9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DE5FB4-E52B-C752-F3B3-53B979DDDE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7DAD8-3CFB-4FEF-A646-D8403F5F10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23C0E-295C-49AF-8E2D-27C38A55C1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063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C7484-5404-CBD7-29B1-674F046A9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4FDF1-BAAF-8897-36B3-209D7D7D5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11270-AC36-8045-C0A2-9922F2986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AA89-6741-A14D-8F37-A3012A52967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A32C7-A18A-29C0-FB14-4A1CA4A63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D2240-FC40-FF14-8CC8-FA0398DA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1C3-9F0A-0D45-BC2F-7911DDECF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8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9540-4FA3-14F3-5E05-5382424C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0C99C1-CAF3-6E92-6F0D-F6682E730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6D552-7543-7D15-577E-F05EC5D56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AA89-6741-A14D-8F37-A3012A52967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5A917-605C-BF5A-773E-7B2A6DE61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ACAB7-4F9A-1B4A-72D4-2C8D9ED1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1C3-9F0A-0D45-BC2F-7911DDECF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4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56814E-77EB-D474-13BD-4669DC4EA1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6FA31D-2657-62B8-CEDB-53465BD00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DE607-C740-798B-ADB5-20A7382C4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AA89-6741-A14D-8F37-A3012A52967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9347F-29E8-74CA-E374-A35354D21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63A63-7FC4-D3D3-7A14-94AB1517A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1C3-9F0A-0D45-BC2F-7911DDECF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46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ight Fron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2064E0-370D-D248-AA34-E2AE1A114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42900"/>
            <a:ext cx="6825343" cy="157150"/>
          </a:xfrm>
          <a:prstGeom prst="rect">
            <a:avLst/>
          </a:prstGeom>
          <a:solidFill>
            <a:srgbClr val="8CD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300278-49C0-894B-94E2-B364F9310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47237" y="6642900"/>
            <a:ext cx="9044764" cy="157150"/>
          </a:xfrm>
          <a:prstGeom prst="rect">
            <a:avLst/>
          </a:prstGeom>
          <a:solidFill>
            <a:srgbClr val="5FC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NASP Logo">
            <a:extLst>
              <a:ext uri="{FF2B5EF4-FFF2-40B4-BE49-F238E27FC236}">
                <a16:creationId xmlns:a16="http://schemas.microsoft.com/office/drawing/2014/main" id="{717580D7-6269-0044-BB8C-1F5F455B10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5926" y="637953"/>
            <a:ext cx="4572000" cy="2514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1A4B84-87AF-294B-8502-3C0BFF865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60466" y="0"/>
            <a:ext cx="5931534" cy="392341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7442519-7DB8-3844-A771-A49E9B9463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9647" y="3169675"/>
            <a:ext cx="7648352" cy="1373295"/>
          </a:xfrm>
          <a:prstGeom prst="rect">
            <a:avLst/>
          </a:prstGeom>
          <a:noFill/>
        </p:spPr>
        <p:txBody>
          <a:bodyPr anchor="t"/>
          <a:lstStyle>
            <a:lvl1pPr algn="l">
              <a:defRPr sz="4000">
                <a:solidFill>
                  <a:srgbClr val="EF4D84"/>
                </a:solidFill>
              </a:defRPr>
            </a:lvl1pPr>
          </a:lstStyle>
          <a:p>
            <a:r>
              <a:rPr lang="en-US"/>
              <a:t>Title to go here</a:t>
            </a:r>
            <a:br>
              <a:rPr lang="en-US"/>
            </a:br>
            <a:r>
              <a:rPr lang="en-US"/>
              <a:t>40pt Arial font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F14BE79-3E89-BF47-A14F-088A634A92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9646" y="4715898"/>
            <a:ext cx="7648353" cy="1060339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2E3A4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heading if needed</a:t>
            </a:r>
          </a:p>
          <a:p>
            <a:r>
              <a:rPr lang="en-US"/>
              <a:t>20pt Arial</a:t>
            </a:r>
          </a:p>
        </p:txBody>
      </p:sp>
      <p:pic>
        <p:nvPicPr>
          <p:cNvPr id="16" name="Picture 15" descr="Painting Easel, computer screen and book icons.">
            <a:extLst>
              <a:ext uri="{FF2B5EF4-FFF2-40B4-BE49-F238E27FC236}">
                <a16:creationId xmlns:a16="http://schemas.microsoft.com/office/drawing/2014/main" id="{A10EE1A4-9EF3-BE4B-A260-BA9E2AB285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120616" y="3855417"/>
            <a:ext cx="3733800" cy="27813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7123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 Section Title Page">
  <p:cSld name="Sub Section Title Pag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body" idx="1"/>
          </p:nvPr>
        </p:nvSpPr>
        <p:spPr>
          <a:xfrm>
            <a:off x="838200" y="2998381"/>
            <a:ext cx="10515600" cy="2817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3A4D"/>
              </a:buClr>
              <a:buSzPts val="2000"/>
              <a:buChar char="•"/>
              <a:defRPr b="0" i="0">
                <a:solidFill>
                  <a:srgbClr val="2E3A4D"/>
                </a:solidFill>
                <a:latin typeface="Trebuchet MS" panose="020B070302020209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A4D"/>
              </a:buClr>
              <a:buSzPts val="2000"/>
              <a:buChar char="•"/>
              <a:defRPr>
                <a:solidFill>
                  <a:srgbClr val="2E3A4D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A4D"/>
              </a:buClr>
              <a:buSzPts val="2000"/>
              <a:buChar char="•"/>
              <a:defRPr>
                <a:solidFill>
                  <a:srgbClr val="2E3A4D"/>
                </a:solidFill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A4D"/>
              </a:buClr>
              <a:buSzPts val="2000"/>
              <a:buChar char="•"/>
              <a:defRPr>
                <a:solidFill>
                  <a:srgbClr val="2E3A4D"/>
                </a:solidFill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3A4D"/>
              </a:buClr>
              <a:buSzPts val="2000"/>
              <a:buChar char="•"/>
              <a:defRPr>
                <a:solidFill>
                  <a:srgbClr val="2E3A4D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838200" y="1548733"/>
            <a:ext cx="10515600" cy="12582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4D84"/>
              </a:buClr>
              <a:buSzPts val="1800"/>
              <a:buNone/>
              <a:defRPr b="0" i="0">
                <a:latin typeface="Trebuchet MS" panose="020B070302020209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10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6260466" y="0"/>
            <a:ext cx="5931534" cy="392341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0"/>
          <p:cNvSpPr txBox="1">
            <a:spLocks noGrp="1"/>
          </p:cNvSpPr>
          <p:nvPr>
            <p:ph type="ftr" idx="11"/>
          </p:nvPr>
        </p:nvSpPr>
        <p:spPr>
          <a:xfrm>
            <a:off x="136456" y="6356350"/>
            <a:ext cx="80169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/>
          </a:p>
        </p:txBody>
      </p:sp>
      <p:sp>
        <p:nvSpPr>
          <p:cNvPr id="30" name="Google Shape;30;p10"/>
          <p:cNvSpPr txBox="1">
            <a:spLocks noGrp="1"/>
          </p:cNvSpPr>
          <p:nvPr>
            <p:ph type="sldNum" idx="12"/>
          </p:nvPr>
        </p:nvSpPr>
        <p:spPr>
          <a:xfrm>
            <a:off x="9312344" y="62606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latin typeface="Trebuchet MS" panose="020B0703020202090204" pitchFamily="34" charset="0"/>
              </a:rPr>
              <a:t>Page </a:t>
            </a:r>
            <a:fld id="{00000000-1234-1234-1234-123412341234}" type="slidenum">
              <a:rPr lang="en-US" smtClean="0">
                <a:latin typeface="Trebuchet MS" panose="020B0703020202090204" pitchFamily="34" charset="0"/>
              </a:rPr>
              <a:pPr/>
              <a:t>‹#›</a:t>
            </a:fld>
            <a:endParaRPr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535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2064E0-370D-D248-AA34-E2AE1A114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42900"/>
            <a:ext cx="6825343" cy="157150"/>
          </a:xfrm>
          <a:prstGeom prst="rect">
            <a:avLst/>
          </a:prstGeom>
          <a:solidFill>
            <a:srgbClr val="8CD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300278-49C0-894B-94E2-B364F9310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47237" y="6642900"/>
            <a:ext cx="9044764" cy="157150"/>
          </a:xfrm>
          <a:prstGeom prst="rect">
            <a:avLst/>
          </a:prstGeom>
          <a:solidFill>
            <a:srgbClr val="5FC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NASP Logo">
            <a:extLst>
              <a:ext uri="{FF2B5EF4-FFF2-40B4-BE49-F238E27FC236}">
                <a16:creationId xmlns:a16="http://schemas.microsoft.com/office/drawing/2014/main" id="{717580D7-6269-0044-BB8C-1F5F455B10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5926" y="637953"/>
            <a:ext cx="4572000" cy="2514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1A4B84-87AF-294B-8502-3C0BFF865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60466" y="0"/>
            <a:ext cx="5931534" cy="3923414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7F14BE79-3E89-BF47-A14F-088A634A92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06726" y="3705448"/>
            <a:ext cx="7361273" cy="2070789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2E3A4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heading if needed</a:t>
            </a:r>
          </a:p>
          <a:p>
            <a:r>
              <a:rPr lang="en-US"/>
              <a:t>20pt Arial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D69C179-397E-8340-BCAB-CE1F52278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2344" y="62606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Page </a:t>
            </a:r>
            <a:fld id="{6CD04867-206E-8E42-A1B6-AF5E95E31B30}" type="slidenum">
              <a:rPr lang="en-US" smtClean="0"/>
              <a:pPr/>
              <a:t>‹#›</a:t>
            </a:fld>
            <a:endParaRPr lang="en-US" sz="100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7C4457B-C7A7-8247-AC29-2D761B9E9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456" y="6356350"/>
            <a:ext cx="8016944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pPr algn="l"/>
            <a:r>
              <a:rPr lang="en-US"/>
              <a:t>Title of section in the footer for accessible purposes</a:t>
            </a:r>
          </a:p>
        </p:txBody>
      </p:sp>
    </p:spTree>
    <p:extLst>
      <p:ext uri="{BB962C8B-B14F-4D97-AF65-F5344CB8AC3E}">
        <p14:creationId xmlns:p14="http://schemas.microsoft.com/office/powerpoint/2010/main" val="3785832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9D26-B4CA-0473-AA37-D0175AB67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4614D2-4AF9-AB6A-D4BE-8BC849D54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45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4438-8B64-6263-62E5-3858E05C2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F6FEA-88A7-653C-2F56-B487DAACC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187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1B59B-EF5E-B564-9662-07BD28E62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622" y="11545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2FB22-70CE-641A-5B93-B436911BE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4622" y="403429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A5643-3ABD-F0B4-58E7-E78D8231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2024. Contact: jag.mundra@napc.co.uk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3042036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44DAD-2A7B-F23A-F532-D13E433B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37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9C2BC-C86C-FDDE-709C-AA6323A62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2376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B09607-7691-44F3-5FD2-8E09C3285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6376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996FB-C239-F9A0-683A-20E878AAA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2024. Contact: jag.mundra@napc.co.uk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2352184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4EC8E-32E8-8959-FFAD-39629ACFB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E05ED-2593-1C85-654A-44825FBDF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2DE6A-3672-C1E0-3D3A-A7E0987BB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008C3-9F28-E8E0-E855-C252D79AD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5DF8F-2CA3-96A9-A672-F95E50E3F6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C1DAC3-DB79-73B1-C18E-1826588E9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2024. Contact: jag.mundra@napc.co.uk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265476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D279A-4DF1-BA13-13E5-9E564F09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A35E6-507C-229F-3FE6-F70562FA1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4FFCC-6796-7F8C-8B82-BD21F255C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AA89-6741-A14D-8F37-A3012A52967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C3117-834C-1E42-69BA-F1BAC390D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E14C9-3482-7394-DEB3-AD4AAC399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1C3-9F0A-0D45-BC2F-7911DDECF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37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D1A12-5283-D3FF-97E4-8E4E84ADE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5029"/>
            <a:ext cx="10515600" cy="6456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F8D9E3-A1AF-39D6-BA30-A0D8852FC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745" y="6384925"/>
            <a:ext cx="8189595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rgbClr val="002060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GB"/>
              <a:t>© 2024. Contact: jag.mundra@napc.co.uk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12474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7FDECA-684C-52F9-4063-000A252D9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2024. Contact: jag.mundra@napc.co.uk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391287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3703F-6226-48D1-844D-5B32A68CB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D7561-5E02-E27D-413D-9740B2D0E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1DF80-FFFC-E1BE-2C68-A3B81CA9F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9DFC6-F21D-A681-BD43-404B83545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2024. Contact: jag.mundra@napc.co.uk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612425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37301-DD37-6C65-4B16-220A83C2D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9A937-FA92-7500-5C29-D5211EEE49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16766-6714-F43E-5B1D-D35ABC0F9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4DC23-792A-2F29-36EF-694B4F824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© 2024. Contact: jag.mundra@napc.co.uk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62426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771" y="1301219"/>
            <a:ext cx="9889496" cy="720080"/>
          </a:xfrm>
          <a:blipFill>
            <a:blip r:embed="rId2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pc="-10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91078" y="2532446"/>
            <a:ext cx="9889497" cy="3632858"/>
          </a:xfrm>
        </p:spPr>
        <p:txBody>
          <a:bodyPr lIns="108000"/>
          <a:lstStyle>
            <a:lvl1pPr marL="0" indent="0">
              <a:buNone/>
              <a:defRPr/>
            </a:lvl1pPr>
            <a:lvl2pPr marL="180975" indent="0">
              <a:buNone/>
              <a:defRPr/>
            </a:lvl2pPr>
            <a:lvl3pPr marL="449263" indent="0">
              <a:buNone/>
              <a:defRPr/>
            </a:lvl3pPr>
            <a:lvl4pPr marL="630238" indent="0">
              <a:buNone/>
              <a:defRPr/>
            </a:lvl4pPr>
            <a:lvl5pPr marL="896938" indent="0">
              <a:buNone/>
              <a:defRPr/>
            </a:lvl5pPr>
          </a:lstStyle>
          <a:p>
            <a:pPr marL="180975" marR="0" lvl="0" indent="-180975" algn="l" defTabSz="914400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Edit Master text styles</a:t>
            </a:r>
          </a:p>
          <a:p>
            <a:pPr marL="449263" marR="0" lvl="1" indent="-268288" algn="l" defTabSz="914400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630238" marR="0" lvl="2" indent="-180975" algn="l" defTabSz="914400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896938" marR="0" lvl="3" indent="-266700" algn="l" defTabSz="914400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1077913" marR="0" lvl="4" indent="-180975" algn="l" defTabSz="914400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»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439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771" y="1301219"/>
            <a:ext cx="9889496" cy="720080"/>
          </a:xfrm>
          <a:blipFill>
            <a:blip r:embed="rId2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pc="-10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561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b Full bleed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3429002"/>
            <a:ext cx="12192000" cy="342900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8" y="1340768"/>
            <a:ext cx="8628904" cy="504056"/>
          </a:xfrm>
          <a:blipFill>
            <a:blip r:embed="rId2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683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879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H_Title_with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151" y="1472700"/>
            <a:ext cx="8628904" cy="720080"/>
          </a:xfrm>
          <a:blipFill>
            <a:blip r:embed="rId2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2700"/>
              </a:lnSpc>
              <a:defRPr lang="en-GB" sz="2800" spc="-10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04151" y="2192780"/>
            <a:ext cx="8640233" cy="307082"/>
          </a:xfrm>
          <a:blipFill>
            <a:blip r:embed="rId2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2700"/>
              </a:lnSpc>
              <a:buNone/>
              <a:defRPr lang="en-US" sz="28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3429002"/>
            <a:ext cx="12192000" cy="342900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55956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 (R)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0A4AB-8DC2-4CDD-9B7E-F7070EAF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3" y="1340768"/>
            <a:ext cx="5256584" cy="396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C8F6672-6BBD-4225-9431-36A037E0E3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563" y="0"/>
            <a:ext cx="616743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6ADBB7-046C-4CA8-8313-A3A402765E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3525" y="2133600"/>
            <a:ext cx="5256213" cy="4319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79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93EE1-29B8-21D4-BFE7-7AE4C5A78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3967C-1119-F678-BC01-3DBF3C4CF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255AA-DBFB-D0F6-4578-F84CC5EFE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AA89-6741-A14D-8F37-A3012A52967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39946-A356-4802-B3A1-D3D73CC2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ACB31-FC52-70BE-BF0B-2D6657243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1C3-9F0A-0D45-BC2F-7911DDECF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16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Front Page">
    <p:bg>
      <p:bgPr>
        <a:solidFill>
          <a:srgbClr val="2E3A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2064E0-370D-D248-AA34-E2AE1A114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42900"/>
            <a:ext cx="6825343" cy="157150"/>
          </a:xfrm>
          <a:prstGeom prst="rect">
            <a:avLst/>
          </a:prstGeom>
          <a:solidFill>
            <a:srgbClr val="8CD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300278-49C0-894B-94E2-B364F9310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47237" y="6642900"/>
            <a:ext cx="9044764" cy="157150"/>
          </a:xfrm>
          <a:prstGeom prst="rect">
            <a:avLst/>
          </a:prstGeom>
          <a:solidFill>
            <a:srgbClr val="5FC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NASP Logo">
            <a:extLst>
              <a:ext uri="{FF2B5EF4-FFF2-40B4-BE49-F238E27FC236}">
                <a16:creationId xmlns:a16="http://schemas.microsoft.com/office/drawing/2014/main" id="{717580D7-6269-0044-BB8C-1F5F455B10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926" y="637953"/>
            <a:ext cx="4572000" cy="2514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1A4B84-87AF-294B-8502-3C0BFF865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60466" y="0"/>
            <a:ext cx="5931534" cy="392341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49AE2BC-439D-5E47-9B87-B568370BCD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9647" y="3169675"/>
            <a:ext cx="7648352" cy="1373295"/>
          </a:xfrm>
          <a:prstGeom prst="rect">
            <a:avLst/>
          </a:prstGeom>
          <a:noFill/>
        </p:spPr>
        <p:txBody>
          <a:bodyPr anchor="t"/>
          <a:lstStyle>
            <a:lvl1pPr algn="l">
              <a:defRPr sz="4000">
                <a:solidFill>
                  <a:srgbClr val="8CD5E3"/>
                </a:solidFill>
              </a:defRPr>
            </a:lvl1pPr>
          </a:lstStyle>
          <a:p>
            <a:r>
              <a:rPr lang="en-US"/>
              <a:t>Title to go here</a:t>
            </a:r>
            <a:br>
              <a:rPr lang="en-US"/>
            </a:br>
            <a:r>
              <a:rPr lang="en-US"/>
              <a:t>40pt Arial font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A535637-3388-F845-B7CE-73976E1BF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9646" y="4715898"/>
            <a:ext cx="7648353" cy="1060339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heading if needed</a:t>
            </a:r>
          </a:p>
          <a:p>
            <a:r>
              <a:rPr lang="en-US"/>
              <a:t>20pt Arial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8F5E3D-5A2A-FE4D-9F2E-8904EBE548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 flipH="1">
            <a:off x="8120616" y="3855417"/>
            <a:ext cx="3733800" cy="27813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37217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Fron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2064E0-370D-D248-AA34-E2AE1A114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42900"/>
            <a:ext cx="6825343" cy="157150"/>
          </a:xfrm>
          <a:prstGeom prst="rect">
            <a:avLst/>
          </a:prstGeom>
          <a:solidFill>
            <a:srgbClr val="8CD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300278-49C0-894B-94E2-B364F9310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47237" y="6642900"/>
            <a:ext cx="9044764" cy="157150"/>
          </a:xfrm>
          <a:prstGeom prst="rect">
            <a:avLst/>
          </a:prstGeom>
          <a:solidFill>
            <a:srgbClr val="5FC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NASP Logo">
            <a:extLst>
              <a:ext uri="{FF2B5EF4-FFF2-40B4-BE49-F238E27FC236}">
                <a16:creationId xmlns:a16="http://schemas.microsoft.com/office/drawing/2014/main" id="{717580D7-6269-0044-BB8C-1F5F455B10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5926" y="637953"/>
            <a:ext cx="4572000" cy="2514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1A4B84-87AF-294B-8502-3C0BFF865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60466" y="0"/>
            <a:ext cx="5931534" cy="392341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7442519-7DB8-3844-A771-A49E9B9463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9647" y="3169675"/>
            <a:ext cx="7648352" cy="1373295"/>
          </a:xfrm>
          <a:prstGeom prst="rect">
            <a:avLst/>
          </a:prstGeom>
          <a:noFill/>
        </p:spPr>
        <p:txBody>
          <a:bodyPr anchor="t"/>
          <a:lstStyle>
            <a:lvl1pPr algn="l">
              <a:defRPr sz="4000">
                <a:solidFill>
                  <a:srgbClr val="EF4D84"/>
                </a:solidFill>
              </a:defRPr>
            </a:lvl1pPr>
          </a:lstStyle>
          <a:p>
            <a:r>
              <a:rPr lang="en-US"/>
              <a:t>Title to go here</a:t>
            </a:r>
            <a:br>
              <a:rPr lang="en-US"/>
            </a:br>
            <a:r>
              <a:rPr lang="en-US"/>
              <a:t>40pt Arial font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F14BE79-3E89-BF47-A14F-088A634A92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9646" y="4715898"/>
            <a:ext cx="7648353" cy="1060339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2E3A4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heading if needed</a:t>
            </a:r>
          </a:p>
          <a:p>
            <a:r>
              <a:rPr lang="en-US"/>
              <a:t>20pt Arial</a:t>
            </a:r>
          </a:p>
        </p:txBody>
      </p:sp>
      <p:pic>
        <p:nvPicPr>
          <p:cNvPr id="16" name="Picture 15" descr="Painting Easel, computer screen and book icons.">
            <a:extLst>
              <a:ext uri="{FF2B5EF4-FFF2-40B4-BE49-F238E27FC236}">
                <a16:creationId xmlns:a16="http://schemas.microsoft.com/office/drawing/2014/main" id="{A10EE1A4-9EF3-BE4B-A260-BA9E2AB285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120616" y="3855417"/>
            <a:ext cx="3733800" cy="27813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355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7AD10C5-26A1-294A-B502-539EF9CFA5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8381"/>
            <a:ext cx="10515600" cy="2817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rgbClr val="2E3A4D"/>
                </a:solidFill>
              </a:defRPr>
            </a:lvl1pPr>
            <a:lvl2pPr>
              <a:defRPr>
                <a:solidFill>
                  <a:srgbClr val="2E3A4D"/>
                </a:solidFill>
              </a:defRPr>
            </a:lvl2pPr>
            <a:lvl3pPr>
              <a:defRPr>
                <a:solidFill>
                  <a:srgbClr val="2E3A4D"/>
                </a:solidFill>
              </a:defRPr>
            </a:lvl3pPr>
            <a:lvl4pPr>
              <a:defRPr>
                <a:solidFill>
                  <a:srgbClr val="2E3A4D"/>
                </a:solidFill>
              </a:defRPr>
            </a:lvl4pPr>
            <a:lvl5pPr>
              <a:defRPr>
                <a:solidFill>
                  <a:srgbClr val="2E3A4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4">
            <a:extLst>
              <a:ext uri="{FF2B5EF4-FFF2-40B4-BE49-F238E27FC236}">
                <a16:creationId xmlns:a16="http://schemas.microsoft.com/office/drawing/2014/main" id="{CC640AA3-AFF8-634E-840B-6EB5F427C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8733"/>
            <a:ext cx="10515600" cy="12582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15892-B1FB-714C-AE82-B3486DBD9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260466" y="0"/>
            <a:ext cx="5931534" cy="3923414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EC8B91F-BC1E-F547-852B-5F0E65049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456" y="6356350"/>
            <a:ext cx="8016944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pPr algn="l"/>
            <a:r>
              <a:rPr lang="en-US"/>
              <a:t>Title of section in the footer for accessible purposes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056BF34-0AB8-C548-B2E4-98FE05311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6CD04867-206E-8E42-A1B6-AF5E95E31B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70310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7AD10C5-26A1-294A-B502-539EF9CFA5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8381"/>
            <a:ext cx="10515600" cy="2817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rgbClr val="2E3A4D"/>
                </a:solidFill>
              </a:defRPr>
            </a:lvl1pPr>
            <a:lvl2pPr>
              <a:defRPr>
                <a:solidFill>
                  <a:srgbClr val="2E3A4D"/>
                </a:solidFill>
              </a:defRPr>
            </a:lvl2pPr>
            <a:lvl3pPr>
              <a:defRPr>
                <a:solidFill>
                  <a:srgbClr val="2E3A4D"/>
                </a:solidFill>
              </a:defRPr>
            </a:lvl3pPr>
            <a:lvl4pPr>
              <a:defRPr>
                <a:solidFill>
                  <a:srgbClr val="2E3A4D"/>
                </a:solidFill>
              </a:defRPr>
            </a:lvl4pPr>
            <a:lvl5pPr>
              <a:defRPr>
                <a:solidFill>
                  <a:srgbClr val="2E3A4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4">
            <a:extLst>
              <a:ext uri="{FF2B5EF4-FFF2-40B4-BE49-F238E27FC236}">
                <a16:creationId xmlns:a16="http://schemas.microsoft.com/office/drawing/2014/main" id="{CC640AA3-AFF8-634E-840B-6EB5F427C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8733"/>
            <a:ext cx="10515600" cy="12582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55B9751-AD77-3948-A3F3-EABE1392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6CD04867-206E-8E42-A1B6-AF5E95E31B30}" type="slidenum">
              <a:rPr lang="en-US" smtClean="0"/>
              <a:pPr/>
              <a:t>‹#›</a:t>
            </a:fld>
            <a:endParaRPr lang="en-US" sz="100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9C3BD9AF-7FCB-2246-A5BB-C3071E7F1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456" y="6356350"/>
            <a:ext cx="8016944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pPr algn="l"/>
            <a:r>
              <a:rPr lang="en-US"/>
              <a:t>Title of section in the footer for accessible purposes</a:t>
            </a:r>
          </a:p>
        </p:txBody>
      </p:sp>
    </p:spTree>
    <p:extLst>
      <p:ext uri="{BB962C8B-B14F-4D97-AF65-F5344CB8AC3E}">
        <p14:creationId xmlns:p14="http://schemas.microsoft.com/office/powerpoint/2010/main" val="3179370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2064E0-370D-D248-AA34-E2AE1A114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42900"/>
            <a:ext cx="6825343" cy="157150"/>
          </a:xfrm>
          <a:prstGeom prst="rect">
            <a:avLst/>
          </a:prstGeom>
          <a:solidFill>
            <a:srgbClr val="8CD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300278-49C0-894B-94E2-B364F9310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47237" y="6642900"/>
            <a:ext cx="9044764" cy="157150"/>
          </a:xfrm>
          <a:prstGeom prst="rect">
            <a:avLst/>
          </a:prstGeom>
          <a:solidFill>
            <a:srgbClr val="5FC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NASP Logo">
            <a:extLst>
              <a:ext uri="{FF2B5EF4-FFF2-40B4-BE49-F238E27FC236}">
                <a16:creationId xmlns:a16="http://schemas.microsoft.com/office/drawing/2014/main" id="{717580D7-6269-0044-BB8C-1F5F455B10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5926" y="637953"/>
            <a:ext cx="4572000" cy="2514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1A4B84-87AF-294B-8502-3C0BFF865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60466" y="0"/>
            <a:ext cx="5931534" cy="3923414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7F14BE79-3E89-BF47-A14F-088A634A92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06726" y="3705448"/>
            <a:ext cx="7361273" cy="2070789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2E3A4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heading if needed</a:t>
            </a:r>
          </a:p>
          <a:p>
            <a:r>
              <a:rPr lang="en-US"/>
              <a:t>20pt Arial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D69C179-397E-8340-BCAB-CE1F52278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2344" y="62606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Page </a:t>
            </a:r>
            <a:fld id="{6CD04867-206E-8E42-A1B6-AF5E95E31B30}" type="slidenum">
              <a:rPr lang="en-US" smtClean="0"/>
              <a:pPr/>
              <a:t>‹#›</a:t>
            </a:fld>
            <a:endParaRPr lang="en-US" sz="100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7C4457B-C7A7-8247-AC29-2D761B9E9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6456" y="6356350"/>
            <a:ext cx="8016944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pPr algn="l"/>
            <a:r>
              <a:rPr lang="en-US"/>
              <a:t>Title of section in the footer for accessible purposes</a:t>
            </a:r>
          </a:p>
        </p:txBody>
      </p:sp>
    </p:spTree>
    <p:extLst>
      <p:ext uri="{BB962C8B-B14F-4D97-AF65-F5344CB8AC3E}">
        <p14:creationId xmlns:p14="http://schemas.microsoft.com/office/powerpoint/2010/main" val="3249548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4867-206E-8E42-A1B6-AF5E95E31B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13">
            <a:extLst>
              <a:ext uri="{FF2B5EF4-FFF2-40B4-BE49-F238E27FC236}">
                <a16:creationId xmlns:a16="http://schemas.microsoft.com/office/drawing/2014/main" id="{3169848E-31B1-0441-8A62-12174CD9C422}"/>
              </a:ext>
            </a:extLst>
          </p:cNvPr>
          <p:cNvSpPr txBox="1">
            <a:spLocks/>
          </p:cNvSpPr>
          <p:nvPr userDrawn="1"/>
        </p:nvSpPr>
        <p:spPr>
          <a:xfrm>
            <a:off x="136456" y="6356350"/>
            <a:ext cx="80169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Title of section in the footer for accessible purposes</a:t>
            </a:r>
          </a:p>
        </p:txBody>
      </p:sp>
    </p:spTree>
    <p:extLst>
      <p:ext uri="{BB962C8B-B14F-4D97-AF65-F5344CB8AC3E}">
        <p14:creationId xmlns:p14="http://schemas.microsoft.com/office/powerpoint/2010/main" val="3010051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5057" y="6260653"/>
            <a:ext cx="385354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section in the footer for accessible purposes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4867-206E-8E42-A1B6-AF5E95E31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97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85057" y="6260653"/>
            <a:ext cx="385354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section in the footer for accessible purposes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4867-206E-8E42-A1B6-AF5E95E31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668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5057" y="6260653"/>
            <a:ext cx="385354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section in the footer for accessible purposes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4867-206E-8E42-A1B6-AF5E95E31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007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85057" y="6260653"/>
            <a:ext cx="385354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section in the footer for accessible purposes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4867-206E-8E42-A1B6-AF5E95E31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E76C-96FF-677E-AD98-26B3B7CBC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951A8-0133-4C36-C4D4-9040907C5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9E00C-F608-6A95-1DBE-E295AE648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9C8E9-26DA-7A23-BDDB-00AD07DA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AA89-6741-A14D-8F37-A3012A52967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E8A37-919A-F2BA-363F-BBE2FE81A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DF698-DDE7-F7A7-7494-B161E392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1C3-9F0A-0D45-BC2F-7911DDECF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703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5057" y="6260653"/>
            <a:ext cx="385354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section in the footer for accessible purposes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4867-206E-8E42-A1B6-AF5E95E31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76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5057" y="6260653"/>
            <a:ext cx="385354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section in the footer for accessible purposes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4867-206E-8E42-A1B6-AF5E95E31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75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5057" y="6260653"/>
            <a:ext cx="385354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section in the footer for accessible purposes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4867-206E-8E42-A1B6-AF5E95E31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54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5057" y="6260653"/>
            <a:ext cx="385354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Title of section in the footer for accessible purposes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4867-206E-8E42-A1B6-AF5E95E31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575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23/01/2025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13001" y="1682750"/>
            <a:ext cx="8629651" cy="46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108000" tIns="0" rIns="0" bIns="0" rtlCol="0" anchor="t" anchorCtr="0">
            <a:sp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2417236" y="2214563"/>
            <a:ext cx="8640233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C6BA4A-00E9-4195-B29F-7F51218B3C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176219"/>
            <a:ext cx="4600945" cy="683309"/>
          </a:xfrm>
          <a:prstGeom prst="rect">
            <a:avLst/>
          </a:prstGeom>
        </p:spPr>
      </p:pic>
      <p:pic>
        <p:nvPicPr>
          <p:cNvPr id="11" name="Picture 10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1468BA5-3769-42FE-B973-06FEECB8E4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73"/>
          <a:stretch/>
        </p:blipFill>
        <p:spPr>
          <a:xfrm>
            <a:off x="9347200" y="5157195"/>
            <a:ext cx="2844800" cy="171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790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23/01/2025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007436" y="476672"/>
            <a:ext cx="10574965" cy="720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227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68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568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7945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7945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4B1D-ADB2-4F15-8389-44110F300007}" type="datetimeFigureOut">
              <a:rPr lang="en-GB" smtClean="0"/>
              <a:t>23/01/2025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1007436" y="476672"/>
            <a:ext cx="10574965" cy="720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70D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/>
              <a:t>Click to edit Master title style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774621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.7 Full bleed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-42863"/>
            <a:ext cx="12192000" cy="34559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12051" y="1923649"/>
            <a:ext cx="8640233" cy="432857"/>
          </a:xfrm>
          <a:blipFill>
            <a:blip r:embed="rId2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1900"/>
              </a:lnSpc>
              <a:buNone/>
              <a:defRPr lang="en-US" sz="18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3429002"/>
            <a:ext cx="12192000" cy="342900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91" y="1484784"/>
            <a:ext cx="8628904" cy="432048"/>
          </a:xfrm>
          <a:blipFill>
            <a:blip r:embed="rId2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56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7DA6-0F99-CED3-F93B-EB1471185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E8AE4-CD38-FD76-5F1C-0F1E23F88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A5D77-4554-2043-30C0-5C4EFEF3C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6A705E-B13A-CEF0-B8CC-84AE210060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4C1C0E-D6FD-FCF1-CC2B-7E6CC349CF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26E64B-7F3A-01F9-D006-4B870D276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AA89-6741-A14D-8F37-A3012A52967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AAD63-8D76-07DE-48A3-BCB457745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F2A87E-40CE-38DE-865C-1A433ADA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1C3-9F0A-0D45-BC2F-7911DDECF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2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B0605-B098-A43A-25CF-D6A56427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20D316-DCD2-0AF0-66D1-3E5F1BEF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AA89-6741-A14D-8F37-A3012A52967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5CB02-6804-0F4B-A6E5-219CE2EB4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78823-6BE8-2522-92D8-0833B4FC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1C3-9F0A-0D45-BC2F-7911DDECF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3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BB3511-FF55-90F9-84B2-A88D52A6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AA89-6741-A14D-8F37-A3012A52967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DD18E5-736D-53C5-FE4E-02692CDA5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84428-B3DF-483B-0018-B452D4ED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1C3-9F0A-0D45-BC2F-7911DDECF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2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24833-7F78-A5B7-A260-F22A2888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BED92-B27B-AF03-7FF0-BC688FC77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76275-8D94-EE9B-003A-587AE4660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BFBF5-0217-C70B-4253-EB10911E6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AA89-6741-A14D-8F37-A3012A52967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EDA7E-8591-FEB0-0C5B-6EAD91A78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77443-3896-414F-A723-1C9FB6691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1C3-9F0A-0D45-BC2F-7911DDECF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2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30017-9814-3E21-B9D1-03F713FB9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A9300-5917-039E-1915-EF70BD49FF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B4D51-96FD-0D0F-5878-4333F8C67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83794-098D-1F02-619A-88FD90E18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AA89-6741-A14D-8F37-A3012A52967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BD648-22A9-C114-3D3B-65963EEA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8C5D8-5550-47FF-F380-76C4C6B6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01C3-9F0A-0D45-BC2F-7911DDECF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7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E42319-8810-C168-3BBB-FEFA211AD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168E1-21AE-0848-9069-850B6B954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DA41B-3B6B-C87C-63AE-5D18697E96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AA89-6741-A14D-8F37-A3012A52967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2DCF0-79E5-74F8-1E0A-1881D3650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2B0A5-42F6-3CA6-E3E6-CBCB7A303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001C3-9F0A-0D45-BC2F-7911DDECF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8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5388E7-0CB5-07EA-2CBB-0E3BBB9C6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0" name="Picture 1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B4192E4-7AC9-1B37-23FC-7FCF354431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" b="20363"/>
          <a:stretch/>
        </p:blipFill>
        <p:spPr>
          <a:xfrm>
            <a:off x="0" y="-18000"/>
            <a:ext cx="12192000" cy="54758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0C60E-9D97-050A-5A33-B165C843D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745" y="6384925"/>
            <a:ext cx="8189595" cy="365125"/>
          </a:xfrm>
          <a:prstGeom prst="rect">
            <a:avLst/>
          </a:prstGeom>
        </p:spPr>
        <p:txBody>
          <a:bodyPr anchor="ctr"/>
          <a:lstStyle>
            <a:lvl1pPr>
              <a:defRPr sz="1300">
                <a:solidFill>
                  <a:srgbClr val="002060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en-GB"/>
              <a:t>© 2024. Contact: jag.mundra@napc.co.uk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324708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9843" y="1259523"/>
            <a:ext cx="8629651" cy="3968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vert="horz" lIns="10800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89843" y="2070894"/>
            <a:ext cx="8640233" cy="395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3" name="Picture 2"/>
          <p:cNvPicPr>
            <a:picLocks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87139"/>
            <a:ext cx="27072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7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txStyles>
    <p:titleStyle>
      <a:lvl1pPr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 kern="1200" spc="-20">
          <a:solidFill>
            <a:srgbClr val="B70D50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ts val="3100"/>
        </a:lnSpc>
        <a:spcBef>
          <a:spcPct val="0"/>
        </a:spcBef>
        <a:spcAft>
          <a:spcPct val="0"/>
        </a:spcAft>
        <a:buClr>
          <a:srgbClr val="B70D50"/>
        </a:buClr>
        <a:buFont typeface="FS Clerkenwell"/>
        <a:defRPr sz="2600">
          <a:solidFill>
            <a:srgbClr val="B70D50"/>
          </a:solidFill>
          <a:latin typeface="Arial" charset="0"/>
          <a:cs typeface="Arial" charset="0"/>
        </a:defRPr>
      </a:lvl9pPr>
    </p:titleStyle>
    <p:bodyStyle>
      <a:lvl1pPr marL="180975" indent="-180975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buSzPct val="80000"/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49263" indent="-268288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238" indent="-180975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96938" indent="-266700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7913" indent="-180975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33685"/>
            <a:ext cx="10515600" cy="2116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2344" y="62606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Page </a:t>
            </a:r>
            <a:fld id="{6CD04867-206E-8E42-A1B6-AF5E95E31B30}" type="slidenum">
              <a:rPr lang="en-US" smtClean="0"/>
              <a:pPr/>
              <a:t>‹#›</a:t>
            </a:fld>
            <a:endParaRPr lang="en-US" sz="1000"/>
          </a:p>
        </p:txBody>
      </p:sp>
      <p:pic>
        <p:nvPicPr>
          <p:cNvPr id="14" name="Picture 13" descr="NASP Logo">
            <a:extLst>
              <a:ext uri="{FF2B5EF4-FFF2-40B4-BE49-F238E27FC236}">
                <a16:creationId xmlns:a16="http://schemas.microsoft.com/office/drawing/2014/main" id="{77DE14E2-9414-7040-89CD-5B752705B9B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36456" y="189690"/>
            <a:ext cx="2028846" cy="1115865"/>
          </a:xfrm>
          <a:prstGeom prst="rect">
            <a:avLst/>
          </a:prstGeom>
        </p:spPr>
      </p:pic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36ABE94B-FBB6-8C47-BDA6-368562A8F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9246"/>
            <a:ext cx="10515600" cy="9279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4C5D19-848C-E541-B1DD-45B6A08E0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42900"/>
            <a:ext cx="6825343" cy="157150"/>
          </a:xfrm>
          <a:prstGeom prst="rect">
            <a:avLst/>
          </a:prstGeom>
          <a:solidFill>
            <a:srgbClr val="8CD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332B12-B46C-264C-A83E-EEBA4DD55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47237" y="6642900"/>
            <a:ext cx="9044764" cy="157150"/>
          </a:xfrm>
          <a:prstGeom prst="rect">
            <a:avLst/>
          </a:prstGeom>
          <a:solidFill>
            <a:srgbClr val="5FC3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04534C4F-6370-BC43-8B4E-B5148E347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6456" y="6356350"/>
            <a:ext cx="8016944" cy="365125"/>
          </a:xfrm>
          <a:prstGeom prst="rect">
            <a:avLst/>
          </a:prstGeom>
        </p:spPr>
        <p:txBody>
          <a:bodyPr/>
          <a:lstStyle>
            <a:lvl1pPr algn="l">
              <a:defRPr sz="1000"/>
            </a:lvl1pPr>
          </a:lstStyle>
          <a:p>
            <a:pPr algn="l"/>
            <a:r>
              <a:rPr lang="en-US"/>
              <a:t>Title of section in the footer for accessible purposes</a:t>
            </a:r>
          </a:p>
        </p:txBody>
      </p:sp>
    </p:spTree>
    <p:extLst>
      <p:ext uri="{BB962C8B-B14F-4D97-AF65-F5344CB8AC3E}">
        <p14:creationId xmlns:p14="http://schemas.microsoft.com/office/powerpoint/2010/main" val="355712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EF4D8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E3A4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E3A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E3A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E3A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E3A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436" y="1600203"/>
            <a:ext cx="105749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E4B1D-ADB2-4F15-8389-44110F300007}" type="datetimeFigureOut">
              <a:rPr lang="en-GB" smtClean="0"/>
              <a:t>23/01/2025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07436" y="476672"/>
            <a:ext cx="10574965" cy="7200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52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rgbClr val="B70D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6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prescribingacademy.org.uk/media/4wyfud04/communityledsocialprescribing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91E27-888D-CE42-A541-F5A60BCD3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097" y="3650672"/>
            <a:ext cx="9426799" cy="1267692"/>
          </a:xfrm>
        </p:spPr>
        <p:txBody>
          <a:bodyPr>
            <a:normAutofit fontScale="90000"/>
          </a:bodyPr>
          <a:lstStyle/>
          <a:p>
            <a:r>
              <a:rPr lang="en-GB" sz="3300" i="0" dirty="0">
                <a:solidFill>
                  <a:srgbClr val="00B0F0"/>
                </a:solidFill>
                <a:effectLst/>
                <a:latin typeface="Trebuchet MS" panose="020B0703020202090204" pitchFamily="34" charset="0"/>
              </a:rPr>
              <a:t>NASP webinar: Community-led Social Prescribing - Lessons from Big Local and Beyond</a:t>
            </a:r>
            <a:br>
              <a:rPr lang="en-US" dirty="0">
                <a:solidFill>
                  <a:srgbClr val="00B0F0"/>
                </a:solidFill>
                <a:latin typeface="Trebuchet MS" panose="020B0703020202090204" pitchFamily="34" charset="0"/>
              </a:rPr>
            </a:br>
            <a:endParaRPr lang="en-US" sz="3000" dirty="0">
              <a:solidFill>
                <a:srgbClr val="00B0F0"/>
              </a:solidFill>
              <a:latin typeface="Trebuchet MS" panose="020B0703020202090204" pitchFamily="34" charset="0"/>
              <a:ea typeface="+mj-lt"/>
              <a:cs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CDD013-436B-424A-F9FA-E917F86D379C}"/>
              </a:ext>
            </a:extLst>
          </p:cNvPr>
          <p:cNvSpPr txBox="1"/>
          <p:nvPr/>
        </p:nvSpPr>
        <p:spPr>
          <a:xfrm>
            <a:off x="489097" y="5055524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Thank you for joining us. The webinar will begin shortly. </a:t>
            </a:r>
          </a:p>
        </p:txBody>
      </p:sp>
    </p:spTree>
    <p:extLst>
      <p:ext uri="{BB962C8B-B14F-4D97-AF65-F5344CB8AC3E}">
        <p14:creationId xmlns:p14="http://schemas.microsoft.com/office/powerpoint/2010/main" val="2593582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239AE-67B5-DB23-0A53-74FE66899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F2F89AC-3E2C-8EBF-B626-3885C46A8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576" y="1484784"/>
            <a:ext cx="7931224" cy="525658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Arial" charset="0"/>
                <a:cs typeface="Arial" charset="0"/>
              </a:rPr>
              <a:t>SP not new, but </a:t>
            </a:r>
            <a:r>
              <a:rPr lang="en-GB" sz="1800" b="1" dirty="0">
                <a:solidFill>
                  <a:srgbClr val="621B40"/>
                </a:solidFill>
                <a:latin typeface="Arial" charset="0"/>
                <a:cs typeface="Arial" charset="0"/>
              </a:rPr>
              <a:t>explosion of policy interest in SP </a:t>
            </a:r>
            <a:r>
              <a:rPr lang="en-GB" sz="1800" dirty="0">
                <a:latin typeface="Arial" charset="0"/>
                <a:cs typeface="Arial" charset="0"/>
              </a:rPr>
              <a:t>in past 10 years, leading to several shifts: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Arial" charset="0"/>
                <a:cs typeface="Arial" charset="0"/>
              </a:rPr>
              <a:t>From </a:t>
            </a:r>
            <a:r>
              <a:rPr lang="en-GB" sz="1600" b="1" dirty="0">
                <a:solidFill>
                  <a:srgbClr val="621B40"/>
                </a:solidFill>
                <a:latin typeface="Arial" charset="0"/>
                <a:cs typeface="Arial" charset="0"/>
              </a:rPr>
              <a:t>bottom-up to top-down?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Arial" charset="0"/>
                <a:cs typeface="Arial" charset="0"/>
              </a:rPr>
              <a:t>From </a:t>
            </a:r>
            <a:r>
              <a:rPr lang="en-GB" sz="1600" b="1" dirty="0">
                <a:solidFill>
                  <a:srgbClr val="621B40"/>
                </a:solidFill>
                <a:latin typeface="Arial" charset="0"/>
                <a:cs typeface="Arial" charset="0"/>
              </a:rPr>
              <a:t>community-led to system-led?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Arial" charset="0"/>
                <a:cs typeface="Arial" charset="0"/>
              </a:rPr>
              <a:t>From </a:t>
            </a:r>
            <a:r>
              <a:rPr lang="en-GB" sz="1600" b="1" dirty="0">
                <a:solidFill>
                  <a:srgbClr val="621B40"/>
                </a:solidFill>
                <a:latin typeface="Arial" charset="0"/>
                <a:cs typeface="Arial" charset="0"/>
              </a:rPr>
              <a:t>non-medical to clinical framing?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Arial" charset="0"/>
                <a:cs typeface="Arial" charset="0"/>
              </a:rPr>
              <a:t>Now an </a:t>
            </a:r>
            <a:r>
              <a:rPr lang="en-GB" sz="1800" b="1" dirty="0">
                <a:solidFill>
                  <a:srgbClr val="621B40"/>
                </a:solidFill>
                <a:latin typeface="Arial" charset="0"/>
                <a:cs typeface="Arial" charset="0"/>
              </a:rPr>
              <a:t>internationally accepted </a:t>
            </a:r>
            <a:r>
              <a:rPr lang="en-GB" sz="1800" dirty="0">
                <a:latin typeface="Arial" charset="0"/>
                <a:cs typeface="Arial" charset="0"/>
              </a:rPr>
              <a:t>SP definition: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600" i="1" dirty="0">
                <a:solidFill>
                  <a:srgbClr val="B70D50"/>
                </a:solidFill>
                <a:latin typeface="Arial" charset="0"/>
                <a:cs typeface="Arial" charset="0"/>
              </a:rPr>
              <a:t>(SP is) a means for trusted individuals in clinical and community settings to identify that a person has </a:t>
            </a:r>
            <a:r>
              <a:rPr lang="en-GB" sz="1600" b="1" i="1" dirty="0">
                <a:solidFill>
                  <a:srgbClr val="B70D50"/>
                </a:solidFill>
                <a:latin typeface="Arial" charset="0"/>
                <a:cs typeface="Arial" charset="0"/>
              </a:rPr>
              <a:t>non-medical, health-related social </a:t>
            </a:r>
            <a:r>
              <a:rPr lang="en-GB" sz="1600" i="1" dirty="0">
                <a:solidFill>
                  <a:srgbClr val="B70D50"/>
                </a:solidFill>
                <a:latin typeface="Arial" charset="0"/>
                <a:cs typeface="Arial" charset="0"/>
              </a:rPr>
              <a:t>needs and to subsequently </a:t>
            </a:r>
            <a:r>
              <a:rPr lang="en-GB" sz="1600" b="1" i="1" dirty="0">
                <a:solidFill>
                  <a:srgbClr val="B70D50"/>
                </a:solidFill>
                <a:latin typeface="Arial" charset="0"/>
                <a:cs typeface="Arial" charset="0"/>
              </a:rPr>
              <a:t>connect them to non-clinical supports and services within the community</a:t>
            </a:r>
            <a:r>
              <a:rPr lang="en-GB" sz="1600" i="1" dirty="0">
                <a:solidFill>
                  <a:srgbClr val="B70D50"/>
                </a:solidFill>
                <a:latin typeface="Arial" charset="0"/>
                <a:cs typeface="Arial" charset="0"/>
              </a:rPr>
              <a:t> by co-producing a social prescription—a non-medical prescription, to</a:t>
            </a:r>
            <a:r>
              <a:rPr lang="en-GB" sz="1600" b="1" i="1" dirty="0">
                <a:solidFill>
                  <a:srgbClr val="B70D50"/>
                </a:solidFill>
                <a:latin typeface="Arial" charset="0"/>
                <a:cs typeface="Arial" charset="0"/>
              </a:rPr>
              <a:t> improve health and well-being and to strengthen community connections </a:t>
            </a:r>
            <a:r>
              <a:rPr lang="en-GB" sz="1600" i="1" dirty="0">
                <a:solidFill>
                  <a:srgbClr val="B70D50"/>
                </a:solidFill>
                <a:latin typeface="Arial" charset="0"/>
                <a:cs typeface="Arial" charset="0"/>
              </a:rPr>
              <a:t>(Muhl et al., 2023, p. 9).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B49CC5-BD24-B73B-74C0-B125FCB1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76" y="299789"/>
            <a:ext cx="7931224" cy="8640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800" b="1" dirty="0"/>
              <a:t>What is social prescribing?</a:t>
            </a:r>
            <a:endParaRPr sz="2800" b="1" dirty="0"/>
          </a:p>
        </p:txBody>
      </p:sp>
    </p:spTree>
    <p:extLst>
      <p:ext uri="{BB962C8B-B14F-4D97-AF65-F5344CB8AC3E}">
        <p14:creationId xmlns:p14="http://schemas.microsoft.com/office/powerpoint/2010/main" val="3111815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4BFDC-2424-2D01-0AE4-9558447B5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33A1-2647-5058-CEA9-727B356C7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76" y="299789"/>
            <a:ext cx="7931224" cy="8640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800" b="1" dirty="0"/>
              <a:t>How does social prescribing work in England?</a:t>
            </a:r>
            <a:endParaRPr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4FA6DA-124E-CC5C-4FFA-4B5218BC2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108" y="1137044"/>
            <a:ext cx="3307080" cy="37261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B920E49-7885-393B-596E-98821B94886E}"/>
              </a:ext>
            </a:extLst>
          </p:cNvPr>
          <p:cNvGrpSpPr/>
          <p:nvPr/>
        </p:nvGrpSpPr>
        <p:grpSpPr>
          <a:xfrm>
            <a:off x="3681414" y="4941169"/>
            <a:ext cx="4657725" cy="1417057"/>
            <a:chOff x="0" y="0"/>
            <a:chExt cx="4657725" cy="1417057"/>
          </a:xfrm>
        </p:grpSpPr>
        <p:pic>
          <p:nvPicPr>
            <p:cNvPr id="5" name="Graphic 3" descr="Crying face with solid fill with solid fill">
              <a:extLst>
                <a:ext uri="{FF2B5EF4-FFF2-40B4-BE49-F238E27FC236}">
                  <a16:creationId xmlns:a16="http://schemas.microsoft.com/office/drawing/2014/main" id="{70F9869C-49E4-E148-E709-57C7C528D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8600" y="38100"/>
              <a:ext cx="914400" cy="914400"/>
            </a:xfrm>
            <a:prstGeom prst="rect">
              <a:avLst/>
            </a:prstGeom>
          </p:spPr>
        </p:pic>
        <p:pic>
          <p:nvPicPr>
            <p:cNvPr id="6" name="Graphic 4" descr="Doctor female with solid fill">
              <a:extLst>
                <a:ext uri="{FF2B5EF4-FFF2-40B4-BE49-F238E27FC236}">
                  <a16:creationId xmlns:a16="http://schemas.microsoft.com/office/drawing/2014/main" id="{8F6971BF-B974-A716-B6F5-42530A775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57325" y="19050"/>
              <a:ext cx="914400" cy="914400"/>
            </a:xfrm>
            <a:prstGeom prst="rect">
              <a:avLst/>
            </a:prstGeom>
          </p:spPr>
        </p:pic>
        <p:pic>
          <p:nvPicPr>
            <p:cNvPr id="7" name="Graphic 5" descr="Clipboard with solid fill">
              <a:extLst>
                <a:ext uri="{FF2B5EF4-FFF2-40B4-BE49-F238E27FC236}">
                  <a16:creationId xmlns:a16="http://schemas.microsoft.com/office/drawing/2014/main" id="{D37A33CF-9FBC-163A-7DBE-9698841BD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533650" y="0"/>
              <a:ext cx="914400" cy="914400"/>
            </a:xfrm>
            <a:prstGeom prst="rect">
              <a:avLst/>
            </a:prstGeom>
          </p:spPr>
        </p:pic>
        <p:pic>
          <p:nvPicPr>
            <p:cNvPr id="8" name="Graphic 6" descr="Social network with solid fill">
              <a:extLst>
                <a:ext uri="{FF2B5EF4-FFF2-40B4-BE49-F238E27FC236}">
                  <a16:creationId xmlns:a16="http://schemas.microsoft.com/office/drawing/2014/main" id="{936A9786-3CD3-9186-F77C-0008EFA76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743325" y="38100"/>
              <a:ext cx="914400" cy="914400"/>
            </a:xfrm>
            <a:prstGeom prst="rect">
              <a:avLst/>
            </a:prstGeom>
          </p:spPr>
        </p:pic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F2A59200-BE53-5E97-8656-177E7097625C}"/>
                </a:ext>
              </a:extLst>
            </p:cNvPr>
            <p:cNvSpPr/>
            <p:nvPr/>
          </p:nvSpPr>
          <p:spPr>
            <a:xfrm>
              <a:off x="1143000" y="428625"/>
              <a:ext cx="304800" cy="209550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rgbClr val="621B4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AEE17306-B192-A69A-35C8-2491096E0551}"/>
                </a:ext>
              </a:extLst>
            </p:cNvPr>
            <p:cNvSpPr/>
            <p:nvPr/>
          </p:nvSpPr>
          <p:spPr>
            <a:xfrm>
              <a:off x="2305050" y="428625"/>
              <a:ext cx="304800" cy="209550"/>
            </a:xfrm>
            <a:prstGeom prst="rightArrow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621B4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BF5E2288-A84D-B5E9-6145-A0A1CB61A36C}"/>
                </a:ext>
              </a:extLst>
            </p:cNvPr>
            <p:cNvSpPr/>
            <p:nvPr/>
          </p:nvSpPr>
          <p:spPr>
            <a:xfrm>
              <a:off x="3419475" y="438150"/>
              <a:ext cx="304800" cy="209550"/>
            </a:xfrm>
            <a:prstGeom prst="rightArrow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621B4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6F2AFC68-FAD8-FA0B-8426-B810BA0EE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942975"/>
              <a:ext cx="1381125" cy="4455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Individual needing support</a:t>
              </a:r>
              <a:endParaRPr lang="en-GB" sz="11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304094DB-2B5C-4C68-903D-D05E7D461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5875" y="952500"/>
              <a:ext cx="1266825" cy="4455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b="1" kern="1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GP </a:t>
              </a:r>
              <a:br>
                <a:rPr lang="en-GB" sz="1100" b="1" kern="1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1100" b="1" kern="10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referral</a:t>
              </a:r>
              <a:endParaRPr lang="en-GB" sz="1100" kern="10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2CB3BA8D-3F58-371D-32C7-1B0023DE09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250" y="971550"/>
              <a:ext cx="1266825" cy="4455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Link worker assessment</a:t>
              </a:r>
              <a:endParaRPr lang="en-GB" sz="1100" kern="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F4985ED-2ADD-65CC-8881-4C4768016866}"/>
              </a:ext>
            </a:extLst>
          </p:cNvPr>
          <p:cNvSpPr/>
          <p:nvPr/>
        </p:nvSpPr>
        <p:spPr>
          <a:xfrm>
            <a:off x="7324345" y="5893669"/>
            <a:ext cx="1181099" cy="567689"/>
          </a:xfrm>
          <a:prstGeom prst="roundRect">
            <a:avLst/>
          </a:prstGeom>
          <a:solidFill>
            <a:srgbClr val="B70D50"/>
          </a:solidFill>
          <a:ln>
            <a:solidFill>
              <a:srgbClr val="621B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prstClr val="white"/>
                </a:solidFill>
                <a:latin typeface="Arial"/>
              </a:rPr>
              <a:t>Existing community activities</a:t>
            </a:r>
          </a:p>
        </p:txBody>
      </p:sp>
    </p:spTree>
    <p:extLst>
      <p:ext uri="{BB962C8B-B14F-4D97-AF65-F5344CB8AC3E}">
        <p14:creationId xmlns:p14="http://schemas.microsoft.com/office/powerpoint/2010/main" val="390409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CDBE9-9889-644C-2EDF-6B2732F2E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B1F06EE-7864-5480-0907-1FA0746E9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576" y="1484784"/>
            <a:ext cx="7931224" cy="525658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Arial" charset="0"/>
                <a:cs typeface="Arial" charset="0"/>
              </a:rPr>
              <a:t>This is </a:t>
            </a:r>
            <a:r>
              <a:rPr lang="en-GB" sz="1800" b="1" u="sng" dirty="0">
                <a:solidFill>
                  <a:srgbClr val="B70D50"/>
                </a:solidFill>
                <a:latin typeface="Arial" charset="0"/>
                <a:cs typeface="Arial" charset="0"/>
              </a:rPr>
              <a:t>not about a new social prescribing model</a:t>
            </a:r>
            <a:r>
              <a:rPr lang="en-GB" sz="1800" dirty="0">
                <a:latin typeface="Arial" charset="0"/>
                <a:cs typeface="Arial" charset="0"/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Arial" charset="0"/>
                <a:cs typeface="Arial" charset="0"/>
              </a:rPr>
              <a:t>Reframing SP as a </a:t>
            </a:r>
            <a:r>
              <a:rPr lang="en-GB" sz="1800" b="1" dirty="0">
                <a:solidFill>
                  <a:srgbClr val="621B40"/>
                </a:solidFill>
                <a:latin typeface="Arial" charset="0"/>
                <a:cs typeface="Arial" charset="0"/>
              </a:rPr>
              <a:t>bottom-up community-based approach to health creation</a:t>
            </a:r>
            <a:r>
              <a:rPr lang="en-GB" sz="1800" dirty="0">
                <a:latin typeface="Arial" charset="0"/>
                <a:cs typeface="Arial" charset="0"/>
              </a:rPr>
              <a:t> – as was originally intended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Arial" charset="0"/>
                <a:cs typeface="Arial" charset="0"/>
              </a:rPr>
              <a:t>We developed a </a:t>
            </a:r>
            <a:r>
              <a:rPr lang="en-GB" sz="1800" b="1" dirty="0">
                <a:solidFill>
                  <a:srgbClr val="621B40"/>
                </a:solidFill>
                <a:latin typeface="Arial" charset="0"/>
                <a:cs typeface="Arial" charset="0"/>
              </a:rPr>
              <a:t>working definition </a:t>
            </a:r>
            <a:r>
              <a:rPr lang="en-GB" sz="1800" dirty="0">
                <a:latin typeface="Arial" charset="0"/>
                <a:cs typeface="Arial" charset="0"/>
              </a:rPr>
              <a:t>for this research, and refined it in response to what we found, to encompass </a:t>
            </a:r>
            <a:r>
              <a:rPr lang="en-GB" sz="1800" b="1" dirty="0">
                <a:solidFill>
                  <a:srgbClr val="621B40"/>
                </a:solidFill>
                <a:latin typeface="Arial" charset="0"/>
                <a:cs typeface="Arial" charset="0"/>
              </a:rPr>
              <a:t>community</a:t>
            </a:r>
            <a:r>
              <a:rPr lang="en-GB" sz="1800" dirty="0">
                <a:latin typeface="Arial" charset="0"/>
                <a:cs typeface="Arial" charset="0"/>
              </a:rPr>
              <a:t> </a:t>
            </a:r>
            <a:r>
              <a:rPr lang="en-GB" sz="1800" b="1" dirty="0">
                <a:solidFill>
                  <a:srgbClr val="621B40"/>
                </a:solidFill>
                <a:latin typeface="Arial" charset="0"/>
                <a:cs typeface="Arial" charset="0"/>
              </a:rPr>
              <a:t>leadership and involvement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600" i="1" dirty="0">
                <a:solidFill>
                  <a:srgbClr val="B70D50"/>
                </a:solidFill>
                <a:latin typeface="Arial" charset="0"/>
                <a:cs typeface="Arial" charset="0"/>
              </a:rPr>
              <a:t>“Community involvement in and/or leadership of social prescribing is where residents have been able to </a:t>
            </a:r>
            <a:r>
              <a:rPr lang="en-GB" sz="1600" b="1" i="1" dirty="0">
                <a:solidFill>
                  <a:srgbClr val="B70D50"/>
                </a:solidFill>
                <a:latin typeface="Arial" charset="0"/>
                <a:cs typeface="Arial" charset="0"/>
              </a:rPr>
              <a:t>influence and/or take a lead in the design, delivery and evaluation of local social prescribing programmes</a:t>
            </a:r>
            <a:r>
              <a:rPr lang="en-GB" sz="1600" i="1" dirty="0">
                <a:solidFill>
                  <a:srgbClr val="B70D50"/>
                </a:solidFill>
                <a:latin typeface="Arial" charset="0"/>
                <a:cs typeface="Arial" charset="0"/>
              </a:rPr>
              <a:t>, based on residents’ needs and identified solutions.”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Arial" charset="0"/>
                <a:cs typeface="Arial" charset="0"/>
              </a:rPr>
              <a:t>Intended to be a </a:t>
            </a:r>
            <a:r>
              <a:rPr lang="en-GB" sz="1800" b="1" dirty="0">
                <a:solidFill>
                  <a:srgbClr val="621B40"/>
                </a:solidFill>
                <a:latin typeface="Arial" charset="0"/>
                <a:cs typeface="Arial" charset="0"/>
              </a:rPr>
              <a:t>start point </a:t>
            </a:r>
            <a:r>
              <a:rPr lang="en-GB" sz="1800" dirty="0">
                <a:latin typeface="Arial" charset="0"/>
                <a:cs typeface="Arial" charset="0"/>
              </a:rPr>
              <a:t>rather than an end point.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Arial" charset="0"/>
                <a:cs typeface="Arial" charset="0"/>
              </a:rPr>
              <a:t>To aid </a:t>
            </a:r>
            <a:r>
              <a:rPr lang="en-GB" sz="1800" b="1" dirty="0">
                <a:solidFill>
                  <a:srgbClr val="621B40"/>
                </a:solidFill>
                <a:latin typeface="Arial" charset="0"/>
                <a:cs typeface="Arial" charset="0"/>
              </a:rPr>
              <a:t>discussion amongst and between policy makers, practitioners and researchers </a:t>
            </a:r>
            <a:r>
              <a:rPr lang="en-GB" sz="1800" dirty="0">
                <a:latin typeface="Arial" charset="0"/>
                <a:cs typeface="Arial" charset="0"/>
              </a:rPr>
              <a:t>moving forward.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B282D5-AFCB-17D1-D37A-D6C702AD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76" y="299789"/>
            <a:ext cx="7931224" cy="8640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800" b="1" dirty="0"/>
              <a:t>What do we mean by community-led social prescribing?</a:t>
            </a:r>
            <a:endParaRPr sz="2800" b="1" dirty="0"/>
          </a:p>
        </p:txBody>
      </p:sp>
    </p:spTree>
    <p:extLst>
      <p:ext uri="{BB962C8B-B14F-4D97-AF65-F5344CB8AC3E}">
        <p14:creationId xmlns:p14="http://schemas.microsoft.com/office/powerpoint/2010/main" val="954803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37D21-4F4C-D57C-C910-83C317668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5DDC65-3A7C-B38C-D2F9-8542E45B1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388" y="2878036"/>
            <a:ext cx="7931224" cy="1101928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621B40"/>
                </a:solidFill>
                <a:latin typeface="Arial" charset="0"/>
                <a:cs typeface="Arial" charset="0"/>
              </a:rPr>
              <a:t>Our approach to the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150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5B6EB-3DAD-D542-640F-FB7EFD97D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16A9C274-4747-055C-D9FF-E4BBFABE5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576" y="1484784"/>
            <a:ext cx="7931224" cy="525658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Arial" charset="0"/>
                <a:cs typeface="Arial" charset="0"/>
              </a:rPr>
              <a:t>Project undertaken </a:t>
            </a:r>
            <a:r>
              <a:rPr lang="en-GB" sz="1800" b="1" dirty="0">
                <a:solidFill>
                  <a:srgbClr val="621B40"/>
                </a:solidFill>
                <a:latin typeface="Arial" charset="0"/>
                <a:cs typeface="Arial" charset="0"/>
              </a:rPr>
              <a:t>September 2023-December 2024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Arial" charset="0"/>
                <a:cs typeface="Arial" charset="0"/>
              </a:rPr>
              <a:t>A </a:t>
            </a:r>
            <a:r>
              <a:rPr lang="en-GB" sz="1800" b="1" dirty="0">
                <a:solidFill>
                  <a:srgbClr val="621B40"/>
                </a:solidFill>
                <a:latin typeface="Arial" charset="0"/>
                <a:cs typeface="Arial" charset="0"/>
              </a:rPr>
              <a:t>range of methods </a:t>
            </a:r>
            <a:r>
              <a:rPr lang="en-GB" sz="1800" dirty="0">
                <a:latin typeface="Arial" charset="0"/>
                <a:cs typeface="Arial" charset="0"/>
              </a:rPr>
              <a:t>were used: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Arial" charset="0"/>
                <a:cs typeface="Arial" charset="0"/>
              </a:rPr>
              <a:t>Evidence review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Arial" charset="0"/>
                <a:cs typeface="Arial" charset="0"/>
              </a:rPr>
              <a:t>Interviews with </a:t>
            </a:r>
            <a:r>
              <a:rPr lang="en-GB" sz="1600" b="1" dirty="0">
                <a:solidFill>
                  <a:srgbClr val="621B40"/>
                </a:solidFill>
                <a:latin typeface="Arial" charset="0"/>
                <a:cs typeface="Arial" charset="0"/>
              </a:rPr>
              <a:t>12 Big Local areas </a:t>
            </a:r>
            <a:r>
              <a:rPr lang="en-GB" sz="1600" dirty="0">
                <a:latin typeface="Arial" charset="0"/>
                <a:cs typeface="Arial" charset="0"/>
              </a:rPr>
              <a:t>with experience of social prescribing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Arial" charset="0"/>
                <a:cs typeface="Arial" charset="0"/>
              </a:rPr>
              <a:t>Interviews with </a:t>
            </a:r>
            <a:r>
              <a:rPr lang="en-GB" sz="1600" b="1" dirty="0">
                <a:solidFill>
                  <a:srgbClr val="621B40"/>
                </a:solidFill>
                <a:latin typeface="Arial" charset="0"/>
                <a:cs typeface="Arial" charset="0"/>
              </a:rPr>
              <a:t>7 non-Big Local voluntary organisations and community groups</a:t>
            </a:r>
            <a:r>
              <a:rPr lang="en-GB" sz="1600" dirty="0">
                <a:latin typeface="Arial" charset="0"/>
                <a:cs typeface="Arial" charset="0"/>
              </a:rPr>
              <a:t> involved in community led social prescribing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Arial" charset="0"/>
                <a:cs typeface="Arial" charset="0"/>
              </a:rPr>
              <a:t>Interviews with </a:t>
            </a:r>
            <a:r>
              <a:rPr lang="en-GB" sz="1600" b="1" dirty="0">
                <a:solidFill>
                  <a:srgbClr val="621B40"/>
                </a:solidFill>
                <a:latin typeface="Arial" charset="0"/>
                <a:cs typeface="Arial" charset="0"/>
              </a:rPr>
              <a:t>6 social prescribing system stakeholders</a:t>
            </a:r>
            <a:r>
              <a:rPr lang="en-GB" sz="1600" dirty="0">
                <a:latin typeface="Arial" charset="0"/>
                <a:cs typeface="Arial" charset="0"/>
              </a:rPr>
              <a:t>– link workers, commissioned voluntary organisations, commissioners and strategic leads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1600" b="1" dirty="0">
                <a:solidFill>
                  <a:srgbClr val="621B40"/>
                </a:solidFill>
                <a:latin typeface="Arial" charset="0"/>
                <a:cs typeface="Arial" charset="0"/>
              </a:rPr>
              <a:t>3 area-level workshops </a:t>
            </a:r>
            <a:r>
              <a:rPr lang="en-GB" sz="1600" dirty="0">
                <a:latin typeface="Arial" charset="0"/>
                <a:cs typeface="Arial" charset="0"/>
              </a:rPr>
              <a:t>with Big Local residents and others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Arial" charset="0"/>
                <a:cs typeface="Arial" charset="0"/>
              </a:rPr>
              <a:t>Project also guided by an </a:t>
            </a:r>
            <a:r>
              <a:rPr lang="en-GB" sz="1800" b="1" dirty="0">
                <a:solidFill>
                  <a:srgbClr val="621B40"/>
                </a:solidFill>
                <a:latin typeface="Arial" charset="0"/>
                <a:cs typeface="Arial" charset="0"/>
              </a:rPr>
              <a:t>Advisory Group </a:t>
            </a:r>
            <a:r>
              <a:rPr lang="en-GB" sz="1800" dirty="0">
                <a:latin typeface="Arial" charset="0"/>
                <a:cs typeface="Arial" charset="0"/>
              </a:rPr>
              <a:t>– involving other academics and sector leaders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800" dirty="0"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890AA7-988D-9E88-345F-5D8DB1B94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76" y="299789"/>
            <a:ext cx="7931224" cy="8640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800" b="1" dirty="0"/>
              <a:t>Mixed methods</a:t>
            </a:r>
            <a:endParaRPr sz="2800" b="1" dirty="0"/>
          </a:p>
        </p:txBody>
      </p:sp>
    </p:spTree>
    <p:extLst>
      <p:ext uri="{BB962C8B-B14F-4D97-AF65-F5344CB8AC3E}">
        <p14:creationId xmlns:p14="http://schemas.microsoft.com/office/powerpoint/2010/main" val="753004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40B12-4311-080E-0A37-D9ACC410E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DA859C-81AD-CD15-8A8D-AD21BC7F5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388" y="2878036"/>
            <a:ext cx="7931224" cy="1101928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621B40"/>
                </a:solidFill>
                <a:latin typeface="Arial" charset="0"/>
                <a:cs typeface="Arial" charset="0"/>
              </a:rPr>
              <a:t>Key findings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782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62669-A7D3-B986-2981-8D6B6FAA5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30718C9-31AF-11FB-9ACB-48854407A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576" y="1197237"/>
            <a:ext cx="7931224" cy="525658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Arial"/>
                <a:cs typeface="Arial"/>
              </a:rPr>
              <a:t>Strong </a:t>
            </a:r>
            <a:r>
              <a:rPr lang="en-GB" sz="1800" b="1" dirty="0">
                <a:solidFill>
                  <a:srgbClr val="621B40"/>
                </a:solidFill>
                <a:latin typeface="Arial"/>
                <a:cs typeface="Arial"/>
              </a:rPr>
              <a:t>awareness of health and wellbeing needs </a:t>
            </a:r>
            <a:r>
              <a:rPr lang="en-GB" sz="1800" dirty="0">
                <a:latin typeface="Arial"/>
                <a:cs typeface="Arial"/>
              </a:rPr>
              <a:t>locally, and framing of the benefits of community activity for meeting those needs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Arial"/>
                <a:cs typeface="Arial"/>
              </a:rPr>
              <a:t>Setting up </a:t>
            </a:r>
            <a:r>
              <a:rPr lang="en-GB" sz="1800" b="1" dirty="0">
                <a:solidFill>
                  <a:srgbClr val="621B40"/>
                </a:solidFill>
                <a:latin typeface="Arial"/>
                <a:cs typeface="Arial"/>
              </a:rPr>
              <a:t>new groups and activities </a:t>
            </a:r>
            <a:r>
              <a:rPr lang="en-GB" sz="1800" dirty="0">
                <a:latin typeface="Arial"/>
                <a:cs typeface="Arial"/>
              </a:rPr>
              <a:t>in their communities to plug gaps</a:t>
            </a:r>
            <a:endParaRPr lang="en-GB" sz="1800" dirty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621B40"/>
                </a:solidFill>
                <a:latin typeface="Arial"/>
                <a:cs typeface="Arial"/>
              </a:rPr>
              <a:t>"Selling" activities </a:t>
            </a:r>
            <a:r>
              <a:rPr lang="en-GB" sz="1800" dirty="0">
                <a:latin typeface="Arial"/>
                <a:cs typeface="Arial"/>
              </a:rPr>
              <a:t>into local health systems</a:t>
            </a:r>
            <a:endParaRPr lang="en-GB" sz="1800" dirty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Arial"/>
                <a:cs typeface="Arial"/>
              </a:rPr>
              <a:t>Receiving </a:t>
            </a:r>
            <a:r>
              <a:rPr lang="en-GB" sz="1800" b="1" dirty="0">
                <a:solidFill>
                  <a:srgbClr val="621B40"/>
                </a:solidFill>
                <a:latin typeface="Arial"/>
                <a:cs typeface="Arial"/>
              </a:rPr>
              <a:t>referrals from LWs </a:t>
            </a:r>
            <a:r>
              <a:rPr lang="en-GB" sz="1800" dirty="0">
                <a:latin typeface="Arial"/>
                <a:cs typeface="Arial"/>
              </a:rPr>
              <a:t>(and others in/beyond the health system)</a:t>
            </a:r>
            <a:endParaRPr lang="en-GB" sz="1800" b="1" dirty="0">
              <a:solidFill>
                <a:srgbClr val="621B40"/>
              </a:solidFill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Arial"/>
                <a:cs typeface="Arial"/>
              </a:rPr>
              <a:t>Pilot </a:t>
            </a:r>
            <a:r>
              <a:rPr lang="en-GB" sz="1800" b="1" dirty="0">
                <a:solidFill>
                  <a:srgbClr val="621B40"/>
                </a:solidFill>
                <a:latin typeface="Arial"/>
                <a:cs typeface="Arial"/>
              </a:rPr>
              <a:t>programmes and partnership </a:t>
            </a:r>
            <a:r>
              <a:rPr lang="en-GB" sz="1800" dirty="0">
                <a:latin typeface="Arial"/>
                <a:cs typeface="Arial"/>
              </a:rPr>
              <a:t>boards</a:t>
            </a:r>
            <a:endParaRPr lang="en-GB" sz="1800" dirty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Arial"/>
                <a:cs typeface="Arial"/>
              </a:rPr>
              <a:t>Running (</a:t>
            </a:r>
            <a:r>
              <a:rPr lang="en-GB" sz="1800" i="1" dirty="0">
                <a:solidFill>
                  <a:srgbClr val="621B40"/>
                </a:solidFill>
                <a:latin typeface="Arial"/>
                <a:cs typeface="Arial"/>
              </a:rPr>
              <a:t>or trying to run</a:t>
            </a:r>
            <a:r>
              <a:rPr lang="en-GB" sz="1800" dirty="0">
                <a:latin typeface="Arial"/>
                <a:cs typeface="Arial"/>
              </a:rPr>
              <a:t>) social prescribing projects</a:t>
            </a:r>
            <a:endParaRPr lang="en-GB" sz="1800" dirty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Arial"/>
                <a:cs typeface="Arial"/>
              </a:rPr>
              <a:t>BL areas </a:t>
            </a:r>
            <a:r>
              <a:rPr lang="en-GB" sz="1800" b="1" dirty="0">
                <a:solidFill>
                  <a:srgbClr val="621B40"/>
                </a:solidFill>
                <a:latin typeface="Arial"/>
                <a:cs typeface="Arial"/>
              </a:rPr>
              <a:t>not involved in complex commissioning</a:t>
            </a:r>
            <a:r>
              <a:rPr lang="en-GB" sz="1800" dirty="0">
                <a:latin typeface="Arial"/>
                <a:cs typeface="Arial"/>
              </a:rPr>
              <a:t> arrangements &amp; conversations – other areas were (e.g. Sheffield). </a:t>
            </a:r>
            <a:endParaRPr lang="en-GB" sz="1800" dirty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800" dirty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800" dirty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800" dirty="0"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F4F826-0467-A766-5E98-CD07640C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76" y="299789"/>
            <a:ext cx="7931224" cy="8640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800" b="1" dirty="0"/>
              <a:t>What did we find?</a:t>
            </a:r>
            <a:endParaRPr lang="en-GB" sz="2800" b="1" dirty="0">
              <a:cs typeface="Arial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80CE36-8147-F94D-E341-9D1F35AEF658}"/>
              </a:ext>
            </a:extLst>
          </p:cNvPr>
          <p:cNvGraphicFramePr>
            <a:graphicFrameLocks noGrp="1"/>
          </p:cNvGraphicFramePr>
          <p:nvPr/>
        </p:nvGraphicFramePr>
        <p:xfrm>
          <a:off x="1981200" y="4779966"/>
          <a:ext cx="7931224" cy="14736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76903">
                  <a:extLst>
                    <a:ext uri="{9D8B030D-6E8A-4147-A177-3AD203B41FA5}">
                      <a16:colId xmlns:a16="http://schemas.microsoft.com/office/drawing/2014/main" val="2670473339"/>
                    </a:ext>
                  </a:extLst>
                </a:gridCol>
                <a:gridCol w="3375857">
                  <a:extLst>
                    <a:ext uri="{9D8B030D-6E8A-4147-A177-3AD203B41FA5}">
                      <a16:colId xmlns:a16="http://schemas.microsoft.com/office/drawing/2014/main" val="1652356029"/>
                    </a:ext>
                  </a:extLst>
                </a:gridCol>
                <a:gridCol w="3378464">
                  <a:extLst>
                    <a:ext uri="{9D8B030D-6E8A-4147-A177-3AD203B41FA5}">
                      <a16:colId xmlns:a16="http://schemas.microsoft.com/office/drawing/2014/main" val="410066231"/>
                    </a:ext>
                  </a:extLst>
                </a:gridCol>
              </a:tblGrid>
              <a:tr h="150245">
                <a:tc rowSpan="3"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</a:pPr>
                      <a:r>
                        <a:rPr lang="en-GB" sz="1600" b="1" i="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Level of leadership (low to high) </a:t>
                      </a:r>
                      <a:endParaRPr lang="en-GB" sz="2400" b="1" i="0" dirty="0">
                        <a:effectLst/>
                        <a:latin typeface="Aptos"/>
                      </a:endParaRPr>
                    </a:p>
                  </a:txBody>
                  <a:tcPr marL="66675" marR="6667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</a:pPr>
                      <a:r>
                        <a:rPr lang="en-GB" sz="1600" b="1" i="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Level of involvement (operational to strategic) </a:t>
                      </a:r>
                      <a:endParaRPr lang="en-GB" sz="2400" b="1" i="0" dirty="0">
                        <a:effectLst/>
                        <a:latin typeface="Aptos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3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892324"/>
                  </a:ext>
                </a:extLst>
              </a:tr>
              <a:tr h="5822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 rtl="0" fontAlgn="base">
                        <a:lnSpc>
                          <a:spcPts val="135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Operational level of involvement </a:t>
                      </a:r>
                      <a:endParaRPr lang="en-GB" sz="1600" b="0" i="0" dirty="0">
                        <a:effectLst/>
                        <a:latin typeface="Aptos"/>
                      </a:endParaRPr>
                    </a:p>
                    <a:p>
                      <a:pPr marL="342900" lvl="0" indent="-342900" algn="l" rtl="0" fontAlgn="base">
                        <a:lnSpc>
                          <a:spcPts val="135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High leadership </a:t>
                      </a:r>
                      <a:endParaRPr lang="en-GB" sz="1600" b="0" i="0" dirty="0">
                        <a:effectLst/>
                        <a:latin typeface="Aptos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70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3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21B40">
                            <a:tint val="66000"/>
                            <a:satMod val="160000"/>
                          </a:srgbClr>
                        </a:gs>
                        <a:gs pos="50000">
                          <a:srgbClr val="621B40">
                            <a:tint val="44500"/>
                            <a:satMod val="160000"/>
                          </a:srgbClr>
                        </a:gs>
                        <a:gs pos="100000">
                          <a:srgbClr val="621B4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 fontAlgn="base">
                        <a:lnSpc>
                          <a:spcPts val="135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Strategic level of involvement </a:t>
                      </a:r>
                      <a:endParaRPr lang="en-GB" sz="1600" b="0" i="0" dirty="0">
                        <a:effectLst/>
                        <a:latin typeface="Aptos"/>
                      </a:endParaRPr>
                    </a:p>
                    <a:p>
                      <a:pPr marL="342900" lvl="0" indent="-342900" algn="l" rtl="0" fontAlgn="base">
                        <a:lnSpc>
                          <a:spcPts val="135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High leadership </a:t>
                      </a:r>
                      <a:endParaRPr lang="en-GB" sz="1600" b="0" i="0" dirty="0">
                        <a:effectLst/>
                        <a:latin typeface="Aptos"/>
                      </a:endParaRPr>
                    </a:p>
                  </a:txBody>
                  <a:tcPr marL="66675" marR="6667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3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3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B70D50">
                            <a:tint val="66000"/>
                            <a:satMod val="160000"/>
                          </a:srgbClr>
                        </a:gs>
                        <a:gs pos="50000">
                          <a:srgbClr val="B70D50">
                            <a:tint val="44500"/>
                            <a:satMod val="160000"/>
                          </a:srgbClr>
                        </a:gs>
                        <a:gs pos="100000">
                          <a:srgbClr val="B70D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75020298"/>
                  </a:ext>
                </a:extLst>
              </a:tr>
              <a:tr h="6103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 rtl="0" fontAlgn="base">
                        <a:lnSpc>
                          <a:spcPts val="135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Operational level of involvement </a:t>
                      </a:r>
                      <a:endParaRPr lang="en-GB" sz="1600" b="0" i="0" dirty="0">
                        <a:effectLst/>
                        <a:latin typeface="Aptos"/>
                      </a:endParaRPr>
                    </a:p>
                    <a:p>
                      <a:pPr marL="342900" lvl="0" indent="-342900" algn="l" rtl="0" fontAlgn="base">
                        <a:lnSpc>
                          <a:spcPts val="135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Low leadership </a:t>
                      </a:r>
                      <a:endParaRPr lang="en-GB" sz="1600" b="0" i="0" dirty="0">
                        <a:effectLst/>
                        <a:latin typeface="Aptos"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rgbClr val="1034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33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B70D50">
                            <a:tint val="66000"/>
                            <a:satMod val="160000"/>
                          </a:srgbClr>
                        </a:gs>
                        <a:gs pos="50000">
                          <a:srgbClr val="B70D50">
                            <a:tint val="44500"/>
                            <a:satMod val="160000"/>
                          </a:srgbClr>
                        </a:gs>
                        <a:gs pos="100000">
                          <a:srgbClr val="B70D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 fontAlgn="base">
                        <a:lnSpc>
                          <a:spcPts val="135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Strategic level of involvement </a:t>
                      </a:r>
                      <a:endParaRPr lang="en-GB" sz="1600" b="0" i="0" dirty="0">
                        <a:effectLst/>
                        <a:latin typeface="Aptos"/>
                      </a:endParaRPr>
                    </a:p>
                    <a:p>
                      <a:pPr marL="342900" lvl="0" indent="-342900" algn="l" rtl="0" fontAlgn="base">
                        <a:lnSpc>
                          <a:spcPts val="135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Low leadership </a:t>
                      </a:r>
                      <a:endParaRPr lang="en-GB" sz="1600" b="0" i="0" dirty="0">
                        <a:effectLst/>
                        <a:latin typeface="Aptos"/>
                      </a:endParaRPr>
                    </a:p>
                  </a:txBody>
                  <a:tcPr marL="66675" marR="66675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39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35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21B40">
                            <a:tint val="66000"/>
                            <a:satMod val="160000"/>
                          </a:srgbClr>
                        </a:gs>
                        <a:gs pos="50000">
                          <a:srgbClr val="621B40">
                            <a:tint val="44500"/>
                            <a:satMod val="160000"/>
                          </a:srgbClr>
                        </a:gs>
                        <a:gs pos="100000">
                          <a:srgbClr val="621B4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0814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545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F12C5C-45DB-E683-7585-CC8AF06EA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388" y="1542495"/>
            <a:ext cx="7931224" cy="377301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2000" b="1" i="1" dirty="0">
                <a:solidFill>
                  <a:srgbClr val="B70D50"/>
                </a:solidFill>
              </a:rPr>
              <a:t>“A lot [of the work of the Big Local partnership] was informal social prescribing. We partnered with the GP practice so they could refer into those type of things. Because before people [thought it was] just a coffee session, just an activity, just a walk. And we realised it’s not just a walk; it’s good for physical and mental health. It’s good for supporting people with social isolation.” </a:t>
            </a:r>
            <a:br>
              <a:rPr lang="en-GB" sz="2000" b="1" dirty="0">
                <a:solidFill>
                  <a:srgbClr val="000000"/>
                </a:solidFill>
              </a:rPr>
            </a:br>
            <a:r>
              <a:rPr lang="en-GB" sz="2000" b="1" dirty="0">
                <a:solidFill>
                  <a:srgbClr val="621B40"/>
                </a:solidFill>
              </a:rPr>
              <a:t>Big Local partnership member and former worker</a:t>
            </a:r>
          </a:p>
        </p:txBody>
      </p:sp>
    </p:spTree>
    <p:extLst>
      <p:ext uri="{BB962C8B-B14F-4D97-AF65-F5344CB8AC3E}">
        <p14:creationId xmlns:p14="http://schemas.microsoft.com/office/powerpoint/2010/main" val="3201367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6B4C3C-5909-4226-C20A-64E481652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cs typeface="Arial"/>
              </a:rPr>
              <a:t>Real potential benefits </a:t>
            </a:r>
            <a:r>
              <a:rPr lang="en-US" sz="2000" b="1" dirty="0">
                <a:solidFill>
                  <a:srgbClr val="621B40"/>
                </a:solidFill>
                <a:cs typeface="Arial"/>
              </a:rPr>
              <a:t>if:</a:t>
            </a:r>
          </a:p>
          <a:p>
            <a:pPr lvl="1">
              <a:buFont typeface="Courier New,monospace" pitchFamily="34" charset="0"/>
              <a:buChar char="o"/>
            </a:pPr>
            <a:r>
              <a:rPr lang="en-US" sz="1800" dirty="0">
                <a:cs typeface="Arial"/>
              </a:rPr>
              <a:t>The right </a:t>
            </a:r>
            <a:r>
              <a:rPr lang="en-US" sz="1800" b="1" dirty="0">
                <a:solidFill>
                  <a:srgbClr val="621B40"/>
                </a:solidFill>
                <a:cs typeface="Arial"/>
              </a:rPr>
              <a:t>support and resources</a:t>
            </a:r>
          </a:p>
          <a:p>
            <a:pPr lvl="1">
              <a:buFont typeface="Courier New,monospace" pitchFamily="34" charset="0"/>
              <a:buChar char="o"/>
            </a:pPr>
            <a:r>
              <a:rPr lang="en-US" sz="1800" b="1" dirty="0">
                <a:solidFill>
                  <a:srgbClr val="621B40"/>
                </a:solidFill>
                <a:cs typeface="Arial"/>
              </a:rPr>
              <a:t>Flexible funding </a:t>
            </a:r>
            <a:r>
              <a:rPr lang="en-US" sz="1800" dirty="0">
                <a:cs typeface="Arial"/>
              </a:rPr>
              <a:t>and commissioning scopes</a:t>
            </a:r>
          </a:p>
          <a:p>
            <a:pPr lvl="1">
              <a:buFont typeface="Courier New,monospace" pitchFamily="34" charset="0"/>
              <a:buChar char="o"/>
            </a:pPr>
            <a:r>
              <a:rPr lang="en-US" sz="1800" dirty="0">
                <a:cs typeface="Arial"/>
              </a:rPr>
              <a:t>Time to </a:t>
            </a:r>
            <a:r>
              <a:rPr lang="en-US" sz="1800" b="1" dirty="0">
                <a:solidFill>
                  <a:srgbClr val="621B40"/>
                </a:solidFill>
                <a:cs typeface="Arial"/>
              </a:rPr>
              <a:t>build trusting relationships</a:t>
            </a:r>
          </a:p>
          <a:p>
            <a:pPr lvl="1">
              <a:buFont typeface="Courier New,monospace" pitchFamily="34" charset="0"/>
              <a:buChar char="o"/>
            </a:pPr>
            <a:endParaRPr lang="en-US" sz="1800" dirty="0">
              <a:cs typeface="Arial"/>
            </a:endParaRPr>
          </a:p>
          <a:p>
            <a:r>
              <a:rPr lang="en-US" sz="2000" dirty="0">
                <a:cs typeface="Arial"/>
              </a:rPr>
              <a:t>Reality = </a:t>
            </a:r>
            <a:r>
              <a:rPr lang="en-US" sz="2000" b="1" dirty="0">
                <a:solidFill>
                  <a:srgbClr val="621B40"/>
                </a:solidFill>
                <a:cs typeface="Arial"/>
              </a:rPr>
              <a:t>mixed picture</a:t>
            </a:r>
          </a:p>
          <a:p>
            <a:pPr lvl="1">
              <a:buFont typeface="Courier New" pitchFamily="34" charset="0"/>
              <a:buChar char="o"/>
            </a:pPr>
            <a:r>
              <a:rPr lang="en-US" sz="1800" b="1" dirty="0">
                <a:solidFill>
                  <a:srgbClr val="621B40"/>
                </a:solidFill>
                <a:cs typeface="Arial"/>
              </a:rPr>
              <a:t>Variation</a:t>
            </a:r>
            <a:r>
              <a:rPr lang="en-US" sz="1800" dirty="0">
                <a:cs typeface="Arial"/>
              </a:rPr>
              <a:t> in link worker practice and expectations </a:t>
            </a:r>
          </a:p>
          <a:p>
            <a:pPr lvl="1">
              <a:buFont typeface="Courier New" pitchFamily="34" charset="0"/>
              <a:buChar char="o"/>
            </a:pPr>
            <a:r>
              <a:rPr lang="en-US" sz="1800" b="1" dirty="0">
                <a:solidFill>
                  <a:srgbClr val="621B40"/>
                </a:solidFill>
                <a:cs typeface="Arial"/>
              </a:rPr>
              <a:t>Safety, capacity </a:t>
            </a:r>
            <a:r>
              <a:rPr lang="en-US" sz="1800" dirty="0">
                <a:cs typeface="Arial"/>
              </a:rPr>
              <a:t>and</a:t>
            </a:r>
            <a:r>
              <a:rPr lang="en-US" sz="1800" b="1" dirty="0">
                <a:solidFill>
                  <a:srgbClr val="621B40"/>
                </a:solidFill>
                <a:cs typeface="Arial"/>
              </a:rPr>
              <a:t> levels of need </a:t>
            </a:r>
            <a:r>
              <a:rPr lang="en-US" sz="1800" dirty="0">
                <a:cs typeface="Arial"/>
              </a:rPr>
              <a:t>determine what is possible on the ground</a:t>
            </a:r>
            <a:endParaRPr lang="en-US" sz="1800" b="1" dirty="0">
              <a:cs typeface="Arial"/>
            </a:endParaRPr>
          </a:p>
          <a:p>
            <a:pPr lvl="1">
              <a:buFont typeface="Courier New" pitchFamily="34" charset="0"/>
              <a:buChar char="o"/>
            </a:pPr>
            <a:endParaRPr lang="en-US" dirty="0">
              <a:cs typeface="Arial"/>
            </a:endParaRPr>
          </a:p>
          <a:p>
            <a:pPr lvl="1">
              <a:buFont typeface="Courier New" pitchFamily="34" charset="0"/>
              <a:buChar char="o"/>
            </a:pPr>
            <a:endParaRPr lang="en-US" dirty="0">
              <a:cs typeface="Arial"/>
            </a:endParaRPr>
          </a:p>
          <a:p>
            <a:pPr lvl="1">
              <a:buFont typeface="Courier New" pitchFamily="34" charset="0"/>
              <a:buChar char="o"/>
            </a:pPr>
            <a:endParaRPr lang="en-US" dirty="0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5269AA-D0D2-BD2C-4CE5-7235E4426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cs typeface="Arial"/>
              </a:rPr>
              <a:t>Benefits, risks, barriers....</a:t>
            </a:r>
            <a:endParaRPr lang="en-US" sz="32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790A6A-A854-63DA-EF07-FB80794B1454}"/>
              </a:ext>
            </a:extLst>
          </p:cNvPr>
          <p:cNvGraphicFramePr>
            <a:graphicFrameLocks noGrp="1"/>
          </p:cNvGraphicFramePr>
          <p:nvPr/>
        </p:nvGraphicFramePr>
        <p:xfrm>
          <a:off x="2716797" y="4725144"/>
          <a:ext cx="7056784" cy="1359696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val="4036364993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936183899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just" rtl="0" fontAlgn="base">
                        <a:lnSpc>
                          <a:spcPts val="1425"/>
                        </a:lnSpc>
                      </a:pPr>
                      <a:r>
                        <a:rPr lang="en-GB" sz="1600" b="1">
                          <a:effectLst/>
                        </a:rPr>
                        <a:t>Benefits</a:t>
                      </a:r>
                      <a:r>
                        <a:rPr lang="en-GB" sz="1600" b="0">
                          <a:effectLst/>
                        </a:rPr>
                        <a:t> </a:t>
                      </a:r>
                      <a:endParaRPr lang="en-GB" sz="2400" b="0" i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>
                        <a:lnSpc>
                          <a:spcPts val="1425"/>
                        </a:lnSpc>
                      </a:pPr>
                      <a:r>
                        <a:rPr lang="en-GB" sz="1600" b="1">
                          <a:effectLst/>
                        </a:rPr>
                        <a:t>Risks</a:t>
                      </a:r>
                      <a:r>
                        <a:rPr lang="en-GB" sz="1600" b="0">
                          <a:effectLst/>
                        </a:rPr>
                        <a:t> </a:t>
                      </a:r>
                      <a:endParaRPr lang="en-GB" sz="2400" b="0" i="0"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524514"/>
                  </a:ext>
                </a:extLst>
              </a:tr>
              <a:tr h="53583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</a:pPr>
                      <a:r>
                        <a:rPr lang="en-GB" sz="1600" b="0" dirty="0">
                          <a:effectLst/>
                        </a:rPr>
                        <a:t>Community knowledge, connection and ownership </a:t>
                      </a:r>
                      <a:endParaRPr lang="en-GB" sz="2400" b="0" i="0" dirty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</a:pPr>
                      <a:r>
                        <a:rPr lang="en-GB" sz="1600" b="0" dirty="0">
                          <a:effectLst/>
                        </a:rPr>
                        <a:t>Lack of meaningful representation at neighbourhood level </a:t>
                      </a:r>
                      <a:endParaRPr lang="en-GB" sz="2400" b="0" i="0" dirty="0"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71249"/>
                  </a:ext>
                </a:extLst>
              </a:tr>
              <a:tr h="535832"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</a:pPr>
                      <a:r>
                        <a:rPr lang="en-GB" sz="1600" b="0" dirty="0">
                          <a:effectLst/>
                        </a:rPr>
                        <a:t>Drawing focus to the role of community groups </a:t>
                      </a:r>
                      <a:endParaRPr lang="en-GB" sz="2400" b="0" i="0" dirty="0"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ts val="1425"/>
                        </a:lnSpc>
                      </a:pPr>
                      <a:r>
                        <a:rPr lang="en-GB" sz="1600" b="0" dirty="0">
                          <a:effectLst/>
                        </a:rPr>
                        <a:t>Underinvestment in both services and communities </a:t>
                      </a:r>
                      <a:endParaRPr lang="en-GB" sz="2400" b="0" i="0" dirty="0"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062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699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31449-0B66-9F2A-5643-482F82876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695D6A-7A4C-9E29-9177-F1A4B6687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388" y="1542495"/>
            <a:ext cx="7931224" cy="377301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2000" b="1" i="1" dirty="0">
                <a:solidFill>
                  <a:srgbClr val="B70D50"/>
                </a:solidFill>
              </a:rPr>
              <a:t>“I think people still think you can get something for nothing with communities which I don’t think is fair… But I think community delivering with support, activities that are needed locally, is a great idea and I think it is also a way that you will get those volunteers of tomorrow through the door in some way, shape or form.”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2000" b="1" dirty="0">
                <a:solidFill>
                  <a:srgbClr val="621B40"/>
                </a:solidFill>
              </a:rPr>
              <a:t>Big Local partnership member</a:t>
            </a:r>
          </a:p>
        </p:txBody>
      </p:sp>
    </p:spTree>
    <p:extLst>
      <p:ext uri="{BB962C8B-B14F-4D97-AF65-F5344CB8AC3E}">
        <p14:creationId xmlns:p14="http://schemas.microsoft.com/office/powerpoint/2010/main" val="3371052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" descr="Hand shak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4159" y="5231809"/>
            <a:ext cx="1866900" cy="11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"/>
          <p:cNvSpPr txBox="1"/>
          <p:nvPr/>
        </p:nvSpPr>
        <p:spPr>
          <a:xfrm>
            <a:off x="441432" y="1172197"/>
            <a:ext cx="9328316" cy="62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rPr>
              <a:t>Please note we are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rPr>
              <a:t>recording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rPr>
              <a:t> this webinar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rPr>
              <a:t>(you will be sent the slides and the link to the recording, and they will be on NASP's website too.)</a:t>
            </a:r>
            <a:b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rPr>
            </a:b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Please submit questions via 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Q&amp;A function.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We will hold a Q&amp;A session at the end of presentations. 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Calibri" panose="020F0502020204030204"/>
              <a:cs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Please use 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chat function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for introducing yourself and networking. If you have any technical issues, please raise these in the chat, and a member of the NASP team will assist. 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BSL Interpreters will be on screen throughout.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/>
              </a:rPr>
              <a:t>Closed Captions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/>
              </a:rPr>
              <a:t>are available (turn these on at the bottom of your screen)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/>
              </a:rPr>
              <a:t>There will be a short poll at the end asking you for your feedback about the webinar.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Tx/>
              <a:buNone/>
              <a:tabLst/>
              <a:defRPr/>
            </a:pP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4" name="Google Shape;123;p2">
            <a:extLst>
              <a:ext uri="{FF2B5EF4-FFF2-40B4-BE49-F238E27FC236}">
                <a16:creationId xmlns:a16="http://schemas.microsoft.com/office/drawing/2014/main" id="{A8D9EDD4-B558-4F6C-B5DA-DE0B89414D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5551" y="176643"/>
            <a:ext cx="7584197" cy="125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000"/>
            </a:pPr>
            <a:r>
              <a:rPr lang="en-US" dirty="0">
                <a:solidFill>
                  <a:srgbClr val="00B0F0"/>
                </a:solidFill>
                <a:latin typeface="Trebuchet MS" panose="020B0603020202020204" pitchFamily="34" charset="0"/>
              </a:rPr>
              <a:t>Housekeeping</a:t>
            </a:r>
          </a:p>
        </p:txBody>
      </p:sp>
      <p:pic>
        <p:nvPicPr>
          <p:cNvPr id="2" name="Picture 1" descr="A logo with circles and lines&#10;&#10;Description automatically generated">
            <a:extLst>
              <a:ext uri="{FF2B5EF4-FFF2-40B4-BE49-F238E27FC236}">
                <a16:creationId xmlns:a16="http://schemas.microsoft.com/office/drawing/2014/main" id="{59E8BCDB-98B5-D7A2-EA06-42B6A90F2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85550" cy="143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52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A6E47-2820-8660-1702-1EF83AC8C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1FBDBD-570A-9864-B655-988994346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cs typeface="Arial"/>
              </a:rPr>
              <a:t>Enablers of community involvement and leadership</a:t>
            </a:r>
            <a:endParaRPr lang="en-US" sz="32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B40E82-3CD7-7A6E-A716-CA6A126E0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1395808"/>
            <a:ext cx="8347367" cy="487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99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6D106-9007-F4AB-CE38-2D5B25D62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2DF347-05F6-5C95-9A42-87EF3D982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388" y="2878036"/>
            <a:ext cx="7931224" cy="1101928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621B40"/>
                </a:solidFill>
                <a:latin typeface="Arial" charset="0"/>
                <a:cs typeface="Arial" charset="0"/>
              </a:rPr>
              <a:t>Policy implications and recommendations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205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BF59B-2DCC-2276-F525-C5EAD7FF6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AF838597-C8F7-D288-6F62-12FB9E987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576" y="1484784"/>
            <a:ext cx="7931224" cy="525658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dirty="0">
                <a:latin typeface="Arial" charset="0"/>
                <a:cs typeface="Arial" charset="0"/>
              </a:rPr>
              <a:t>CLSP remains an </a:t>
            </a:r>
            <a:r>
              <a:rPr lang="en-GB" sz="1800" b="1" dirty="0">
                <a:solidFill>
                  <a:srgbClr val="621B40"/>
                </a:solidFill>
                <a:latin typeface="Arial" charset="0"/>
                <a:cs typeface="Arial" charset="0"/>
              </a:rPr>
              <a:t>ambition, not the reality, </a:t>
            </a:r>
            <a:r>
              <a:rPr lang="en-GB" sz="1800" dirty="0">
                <a:latin typeface="Arial" charset="0"/>
                <a:cs typeface="Arial" charset="0"/>
              </a:rPr>
              <a:t>in most areas...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dirty="0">
                <a:latin typeface="Arial" charset="0"/>
                <a:cs typeface="Arial" charset="0"/>
              </a:rPr>
              <a:t>Our evidence suggests </a:t>
            </a:r>
            <a:r>
              <a:rPr lang="en-GB" sz="1800" b="1" dirty="0">
                <a:solidFill>
                  <a:srgbClr val="621B40"/>
                </a:solidFill>
                <a:latin typeface="Arial" charset="0"/>
                <a:cs typeface="Arial" charset="0"/>
              </a:rPr>
              <a:t>four key steps </a:t>
            </a:r>
            <a:r>
              <a:rPr lang="en-GB" sz="1800" dirty="0">
                <a:latin typeface="Arial" charset="0"/>
                <a:cs typeface="Arial" charset="0"/>
              </a:rPr>
              <a:t>are needed</a:t>
            </a:r>
            <a:r>
              <a:rPr lang="en-GB" sz="1800" dirty="0">
                <a:solidFill>
                  <a:prstClr val="black"/>
                </a:solidFill>
                <a:latin typeface="Arial" charset="0"/>
                <a:cs typeface="Arial" charset="0"/>
              </a:rPr>
              <a:t> If the </a:t>
            </a:r>
            <a:r>
              <a:rPr lang="en-GB" sz="1800" b="1" dirty="0">
                <a:solidFill>
                  <a:srgbClr val="621B40"/>
                </a:solidFill>
                <a:latin typeface="Arial" charset="0"/>
                <a:cs typeface="Arial" charset="0"/>
              </a:rPr>
              <a:t>ambitions of CLSP </a:t>
            </a:r>
            <a:r>
              <a:rPr lang="en-GB" sz="1800" dirty="0">
                <a:solidFill>
                  <a:prstClr val="black"/>
                </a:solidFill>
                <a:latin typeface="Arial" charset="0"/>
                <a:cs typeface="Arial" charset="0"/>
              </a:rPr>
              <a:t>are to be realised</a:t>
            </a:r>
            <a:r>
              <a:rPr lang="en-GB" sz="1800" dirty="0">
                <a:latin typeface="Arial" charset="0"/>
                <a:cs typeface="Arial" charset="0"/>
              </a:rPr>
              <a:t>...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54896-8CE9-CFF8-FE7D-8E2774A7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76" y="299789"/>
            <a:ext cx="7931224" cy="8640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800" b="1" dirty="0"/>
              <a:t>How do we create </a:t>
            </a:r>
            <a:r>
              <a:rPr lang="en-GB" sz="2800" b="1" i="1" dirty="0"/>
              <a:t>community-led social prescribing systems</a:t>
            </a:r>
            <a:r>
              <a:rPr lang="en-GB" sz="2800" b="1" dirty="0"/>
              <a:t>?</a:t>
            </a:r>
            <a:endParaRPr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CDD7E-63F3-2BC9-C3F1-70C612105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76" y="2668750"/>
            <a:ext cx="6584251" cy="392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91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A7E55-50A7-EBA8-B459-AC2FE74BD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3C5E11D-45B5-E640-84BD-179272294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388" y="1484784"/>
            <a:ext cx="7931224" cy="525658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dirty="0">
                <a:latin typeface="Arial" charset="0"/>
                <a:cs typeface="Arial" charset="0"/>
              </a:rPr>
              <a:t>Next 6 months could be a </a:t>
            </a:r>
            <a:r>
              <a:rPr lang="en-GB" sz="1800" b="1" dirty="0">
                <a:solidFill>
                  <a:srgbClr val="621B40"/>
                </a:solidFill>
                <a:latin typeface="Arial" charset="0"/>
                <a:cs typeface="Arial" charset="0"/>
              </a:rPr>
              <a:t>tipping/turning point</a:t>
            </a:r>
            <a:r>
              <a:rPr lang="en-GB" sz="1800" dirty="0">
                <a:latin typeface="Arial" charset="0"/>
                <a:cs typeface="Arial" charset="0"/>
              </a:rPr>
              <a:t>...action and change needed </a:t>
            </a:r>
            <a:r>
              <a:rPr lang="en-GB" sz="1800" b="1" dirty="0">
                <a:solidFill>
                  <a:srgbClr val="621B40"/>
                </a:solidFill>
                <a:latin typeface="Arial" charset="0"/>
                <a:cs typeface="Arial" charset="0"/>
              </a:rPr>
              <a:t>at all levels...</a:t>
            </a:r>
            <a:endParaRPr lang="en-GB" sz="1800" dirty="0">
              <a:latin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9A20D-4D01-32DE-4D1C-885E59DB1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76" y="299789"/>
            <a:ext cx="7931224" cy="8640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800" b="1" dirty="0"/>
              <a:t>How do we create </a:t>
            </a:r>
            <a:r>
              <a:rPr lang="en-GB" sz="2800" b="1" i="1" dirty="0"/>
              <a:t>community-led social prescribing systems</a:t>
            </a:r>
            <a:r>
              <a:rPr lang="en-GB" sz="2800" b="1" dirty="0"/>
              <a:t>?</a:t>
            </a:r>
            <a:endParaRPr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2563A7-980D-BD2E-7935-AAC459C76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76" y="2492897"/>
            <a:ext cx="6584251" cy="387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75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98DA8-FAF5-DF92-2627-C99580ACA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75D423-28E6-A2A2-8DF9-2E9C47CD9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1" y="1709726"/>
            <a:ext cx="7700615" cy="114321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b="1" dirty="0"/>
              <a:t>Community-led Social Prescribing: </a:t>
            </a:r>
            <a:br>
              <a:rPr lang="en-GB" sz="3200" b="1" dirty="0"/>
            </a:br>
            <a:r>
              <a:rPr lang="en-GB" sz="3200" i="1" dirty="0"/>
              <a:t>Lessons from Big Local and Beyond</a:t>
            </a:r>
            <a:endParaRPr sz="3200" i="1" dirty="0"/>
          </a:p>
        </p:txBody>
      </p:sp>
      <p:sp>
        <p:nvSpPr>
          <p:cNvPr id="21505" name="Content Placeholder 3">
            <a:extLst>
              <a:ext uri="{FF2B5EF4-FFF2-40B4-BE49-F238E27FC236}">
                <a16:creationId xmlns:a16="http://schemas.microsoft.com/office/drawing/2014/main" id="{ED1C2AE3-ADE3-0AF0-B0D5-383F7DEDD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3501008"/>
            <a:ext cx="8136904" cy="86409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621B40"/>
                </a:solidFill>
                <a:latin typeface="Arial" charset="0"/>
                <a:cs typeface="Arial" charset="0"/>
              </a:rPr>
              <a:t>Thank You! Please feel free to ask us any questions</a:t>
            </a:r>
            <a:endParaRPr lang="en-GB" dirty="0">
              <a:solidFill>
                <a:srgbClr val="621B40"/>
              </a:solidFill>
              <a:latin typeface="Arial" charset="0"/>
              <a:cs typeface="Arial" charset="0"/>
            </a:endParaRPr>
          </a:p>
          <a:p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986582-9F53-B56D-A488-FD98FB70911B}"/>
              </a:ext>
            </a:extLst>
          </p:cNvPr>
          <p:cNvSpPr txBox="1"/>
          <p:nvPr/>
        </p:nvSpPr>
        <p:spPr>
          <a:xfrm>
            <a:off x="2225552" y="6257034"/>
            <a:ext cx="4878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621B40"/>
                </a:solidFill>
                <a:latin typeface="Arial" charset="0"/>
                <a:cs typeface="Arial" charset="0"/>
              </a:rPr>
              <a:t>e.munro@shu.ac.uk ~ c.dayson@shu.ac.uk</a:t>
            </a:r>
          </a:p>
        </p:txBody>
      </p:sp>
      <p:pic>
        <p:nvPicPr>
          <p:cNvPr id="9" name="Graphic 8" descr="Email with solid fill">
            <a:extLst>
              <a:ext uri="{FF2B5EF4-FFF2-40B4-BE49-F238E27FC236}">
                <a16:creationId xmlns:a16="http://schemas.microsoft.com/office/drawing/2014/main" id="{D37818F7-620A-2FBC-1015-8193C0932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0703" y="616916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51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8FD1EA7-041E-AC4F-FFDD-7AAAF534D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642" y="3613263"/>
            <a:ext cx="12088715" cy="1258262"/>
          </a:xfrm>
          <a:noFill/>
        </p:spPr>
        <p:txBody>
          <a:bodyPr/>
          <a:lstStyle/>
          <a:p>
            <a:br>
              <a:rPr lang="en-GB" sz="3400" b="1" i="0" dirty="0">
                <a:solidFill>
                  <a:srgbClr val="00B0F0"/>
                </a:solidFill>
                <a:effectLst/>
              </a:rPr>
            </a:br>
            <a:br>
              <a:rPr lang="en-GB" sz="3400" b="1" i="0" dirty="0">
                <a:solidFill>
                  <a:srgbClr val="00B0F0"/>
                </a:solidFill>
                <a:effectLst/>
              </a:rPr>
            </a:br>
            <a:br>
              <a:rPr lang="en-GB" sz="3400" b="1" i="0" dirty="0">
                <a:solidFill>
                  <a:srgbClr val="00B0F0"/>
                </a:solidFill>
                <a:effectLst/>
              </a:rPr>
            </a:br>
            <a:r>
              <a:rPr lang="en-GB" sz="3400" b="1" i="0" dirty="0">
                <a:solidFill>
                  <a:srgbClr val="00B0F0"/>
                </a:solidFill>
                <a:effectLst/>
              </a:rPr>
              <a:t>Rachel </a:t>
            </a:r>
            <a:r>
              <a:rPr lang="en-GB" sz="3400" b="1" i="0" dirty="0" err="1">
                <a:solidFill>
                  <a:srgbClr val="00B0F0"/>
                </a:solidFill>
                <a:effectLst/>
              </a:rPr>
              <a:t>Rowney</a:t>
            </a:r>
            <a:r>
              <a:rPr lang="en-GB" sz="3400" b="0" i="0" dirty="0">
                <a:solidFill>
                  <a:srgbClr val="00B0F0"/>
                </a:solidFill>
                <a:effectLst/>
              </a:rPr>
              <a:t>, Chief Operating Officer, Local Trust</a:t>
            </a:r>
            <a:br>
              <a:rPr lang="en-GB" sz="3400" b="0" i="0" dirty="0">
                <a:solidFill>
                  <a:srgbClr val="00B0F0"/>
                </a:solidFill>
                <a:effectLst/>
              </a:rPr>
            </a:br>
            <a:r>
              <a:rPr lang="en-GB" sz="3400" i="0" dirty="0">
                <a:effectLst/>
              </a:rPr>
              <a:t>Response to the research</a:t>
            </a:r>
            <a:br>
              <a:rPr lang="en-GB" sz="3600" b="0" i="0" dirty="0">
                <a:solidFill>
                  <a:srgbClr val="222222"/>
                </a:solidFill>
                <a:effectLst/>
              </a:rPr>
            </a:br>
            <a:br>
              <a:rPr lang="en-GB" sz="3600" b="0" i="0" dirty="0">
                <a:solidFill>
                  <a:srgbClr val="242424"/>
                </a:solidFill>
                <a:effectLst/>
              </a:rPr>
            </a:br>
            <a:br>
              <a:rPr lang="en-GB" sz="4400" b="0" i="0" u="none" strike="noStrike" dirty="0">
                <a:solidFill>
                  <a:srgbClr val="222222"/>
                </a:solidFill>
                <a:effectLst/>
              </a:rPr>
            </a:br>
            <a:br>
              <a:rPr lang="en-GB" sz="4400" i="0" u="none" strike="noStrike" dirty="0">
                <a:solidFill>
                  <a:srgbClr val="222222"/>
                </a:solidFill>
                <a:effectLst/>
              </a:rPr>
            </a:br>
            <a:br>
              <a:rPr lang="en-GB" b="0" i="0" u="none" strike="noStrike" dirty="0">
                <a:solidFill>
                  <a:srgbClr val="00B0F0"/>
                </a:solidFill>
                <a:effectLst/>
                <a:latin typeface="nunito-sans"/>
              </a:rPr>
            </a:br>
            <a:br>
              <a:rPr lang="en-US" dirty="0">
                <a:solidFill>
                  <a:srgbClr val="00B0F0"/>
                </a:solidFill>
                <a:latin typeface="Trebuchet MS" panose="020B0703020202090204" pitchFamily="34" charset="0"/>
              </a:rPr>
            </a:br>
            <a:endParaRPr lang="en-US" dirty="0">
              <a:solidFill>
                <a:srgbClr val="00B0F0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789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8FD1EA7-041E-AC4F-FFDD-7AAAF534D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56" y="2954889"/>
            <a:ext cx="8868119" cy="1258262"/>
          </a:xfrm>
          <a:noFill/>
        </p:spPr>
        <p:txBody>
          <a:bodyPr/>
          <a:lstStyle/>
          <a:p>
            <a:br>
              <a:rPr lang="en-GB" sz="4400" i="0" u="none" strike="noStrike" dirty="0">
                <a:solidFill>
                  <a:srgbClr val="222222"/>
                </a:solidFill>
                <a:effectLst/>
              </a:rPr>
            </a:br>
            <a:br>
              <a:rPr lang="en-GB" b="0" i="0" u="none" strike="noStrike" dirty="0">
                <a:solidFill>
                  <a:srgbClr val="00B0F0"/>
                </a:solidFill>
                <a:effectLst/>
                <a:latin typeface="nunito-sans"/>
              </a:rPr>
            </a:br>
            <a:r>
              <a:rPr lang="en-GB" sz="3400" b="1" i="0" dirty="0">
                <a:solidFill>
                  <a:srgbClr val="00B0F0"/>
                </a:solidFill>
                <a:effectLst/>
              </a:rPr>
              <a:t>Jim Burt</a:t>
            </a:r>
            <a:r>
              <a:rPr lang="en-GB" sz="3400" b="0" i="0" dirty="0">
                <a:solidFill>
                  <a:srgbClr val="00B0F0"/>
                </a:solidFill>
                <a:effectLst/>
              </a:rPr>
              <a:t>, Director of Strategy, </a:t>
            </a:r>
            <a:br>
              <a:rPr lang="en-GB" sz="3400" b="0" i="0" dirty="0">
                <a:solidFill>
                  <a:srgbClr val="00B0F0"/>
                </a:solidFill>
                <a:effectLst/>
              </a:rPr>
            </a:br>
            <a:r>
              <a:rPr lang="en-GB" sz="3400" b="0" i="0" dirty="0">
                <a:solidFill>
                  <a:srgbClr val="00B0F0"/>
                </a:solidFill>
                <a:effectLst/>
              </a:rPr>
              <a:t>National Academy for Social Prescribing</a:t>
            </a:r>
            <a:br>
              <a:rPr lang="en-GB" sz="3400" b="0" i="0" dirty="0">
                <a:solidFill>
                  <a:srgbClr val="00B0F0"/>
                </a:solidFill>
                <a:effectLst/>
              </a:rPr>
            </a:br>
            <a:r>
              <a:rPr lang="en-GB" sz="2800" dirty="0">
                <a:latin typeface="Trebuchet MS"/>
              </a:rPr>
              <a:t>Envisioning a Social Prescribing Fund in England</a:t>
            </a:r>
            <a:br>
              <a:rPr lang="en-GB" sz="4400" b="0" i="0" dirty="0">
                <a:solidFill>
                  <a:srgbClr val="222222"/>
                </a:solidFill>
                <a:effectLst/>
              </a:rPr>
            </a:br>
            <a:br>
              <a:rPr lang="en-GB" sz="4400" i="0" u="none" strike="noStrike" dirty="0">
                <a:solidFill>
                  <a:srgbClr val="00B0F0"/>
                </a:solidFill>
                <a:effectLst/>
              </a:rPr>
            </a:br>
            <a:br>
              <a:rPr lang="en-US" dirty="0">
                <a:solidFill>
                  <a:srgbClr val="00B0F0"/>
                </a:solidFill>
                <a:latin typeface="Trebuchet MS" panose="020B0703020202090204" pitchFamily="34" charset="0"/>
              </a:rPr>
            </a:br>
            <a:endParaRPr lang="en-US" dirty="0">
              <a:solidFill>
                <a:srgbClr val="00B0F0"/>
              </a:solidFill>
              <a:latin typeface="Trebuchet MS" panose="020B070302020209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E18D9C-2353-23F5-5AB6-C3106402325D}"/>
              </a:ext>
            </a:extLst>
          </p:cNvPr>
          <p:cNvSpPr txBox="1"/>
          <p:nvPr/>
        </p:nvSpPr>
        <p:spPr>
          <a:xfrm>
            <a:off x="1385888" y="3214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58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C5ABA-F3E7-EF44-9038-749052498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9646" y="3342603"/>
            <a:ext cx="7471372" cy="1373295"/>
          </a:xfrm>
        </p:spPr>
        <p:txBody>
          <a:bodyPr/>
          <a:lstStyle/>
          <a:p>
            <a:pPr algn="l" rtl="0" fontAlgn="base"/>
            <a:r>
              <a:rPr lang="en-GB" sz="3200" dirty="0">
                <a:latin typeface="Trebuchet MS"/>
              </a:rPr>
              <a:t>Envisioning a Social Prescribing Fund in England</a:t>
            </a:r>
            <a:br>
              <a:rPr lang="en-GB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en-US" dirty="0">
              <a:latin typeface="Trebuchet MS" panose="020B070302020209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551BAA-FC72-2548-97D2-0E57AB8121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latin typeface="Trebuchet MS"/>
              </a:rPr>
              <a:t>Jim Burt</a:t>
            </a:r>
          </a:p>
          <a:p>
            <a:r>
              <a:rPr lang="en-US" sz="2400">
                <a:latin typeface="Trebuchet MS"/>
              </a:rPr>
              <a:t>Executive </a:t>
            </a:r>
            <a:r>
              <a:rPr lang="en-US" sz="2400" dirty="0">
                <a:latin typeface="Trebuchet MS"/>
              </a:rPr>
              <a:t>Director, Strategy</a:t>
            </a:r>
          </a:p>
        </p:txBody>
      </p:sp>
    </p:spTree>
    <p:extLst>
      <p:ext uri="{BB962C8B-B14F-4D97-AF65-F5344CB8AC3E}">
        <p14:creationId xmlns:p14="http://schemas.microsoft.com/office/powerpoint/2010/main" val="3662614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F3747-C3A5-23A3-7018-F67967BE9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8655A3-317E-02C2-1A28-FB9D7DBE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383" y="243049"/>
            <a:ext cx="7900477" cy="95823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6EAB"/>
                </a:solidFill>
                <a:latin typeface="Trebuchet MS" panose="020B0703020202090204" pitchFamily="34" charset="0"/>
              </a:rPr>
              <a:t>Social Prescribing </a:t>
            </a:r>
            <a:br>
              <a:rPr lang="en-US" dirty="0">
                <a:latin typeface="Trebuchet MS" panose="020B0703020202090204" pitchFamily="34" charset="0"/>
              </a:rPr>
            </a:br>
            <a:endParaRPr lang="en-US" sz="3200" dirty="0">
              <a:solidFill>
                <a:srgbClr val="006EAB"/>
              </a:solidFill>
              <a:latin typeface="Trebuchet MS" panose="020B0703020202090204" pitchFamily="34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E2D7631-50DC-F306-396A-4BB90617419C}"/>
              </a:ext>
            </a:extLst>
          </p:cNvPr>
          <p:cNvSpPr txBox="1">
            <a:spLocks/>
          </p:cNvSpPr>
          <p:nvPr/>
        </p:nvSpPr>
        <p:spPr>
          <a:xfrm>
            <a:off x="520550" y="1364407"/>
            <a:ext cx="11486145" cy="4501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E3A4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E3A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E3A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E3A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E3A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prescribing is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“a means for trusted individuals in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and community settings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identify that a person has non-medical, health-related social needs and to subsequently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 them to non-clinical supports and services within the community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co-producing a social prescription—a non-medical prescription, to improve health and well-being and to strengthen community connections.”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Muhl C, Mulligan K,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Bayoumi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I, Ashcroft R, Godfrey C. (2023) Establishing internationally accepted conceptual and operational definitions of social prescribing through expert consensus: a Delphi study. BMJ Open. Jul 14;13(7)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2E3A4D"/>
              </a:solidFill>
              <a:effectLst/>
              <a:uLnTx/>
              <a:uFillTx/>
              <a:latin typeface="Arial" panose="020B0604020202020204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2E3A4D"/>
              </a:solidFill>
              <a:effectLst/>
              <a:uLnTx/>
              <a:uFillTx/>
              <a:latin typeface="Trebuchet MS" panose="020B06030202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E3A4D"/>
              </a:solidFill>
              <a:effectLst/>
              <a:uLnTx/>
              <a:uFillTx/>
              <a:latin typeface="Calibri" panose="020F0502020204030204" pitchFamily="34" charset="0"/>
              <a:ea typeface="Aptos" panose="020B0004020202020204" pitchFamily="34" charset="0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E3A4D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E3A4D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F4D84"/>
              </a:solidFill>
              <a:effectLst/>
              <a:uLnTx/>
              <a:uFillTx/>
              <a:latin typeface="Trebuchet MS" panose="020B0703020202090204" pitchFamily="34" charset="0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74071B8-EC13-5E38-BAAE-858D36D32849}"/>
              </a:ext>
            </a:extLst>
          </p:cNvPr>
          <p:cNvSpPr/>
          <p:nvPr/>
        </p:nvSpPr>
        <p:spPr>
          <a:xfrm>
            <a:off x="311727" y="4197928"/>
            <a:ext cx="4317423" cy="193790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Trusted individuals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Clinical or community setting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A9EA8FF-46B9-00C3-F421-14142BD5939C}"/>
              </a:ext>
            </a:extLst>
          </p:cNvPr>
          <p:cNvSpPr/>
          <p:nvPr/>
        </p:nvSpPr>
        <p:spPr>
          <a:xfrm>
            <a:off x="7420840" y="4322589"/>
            <a:ext cx="4317423" cy="193790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Support and services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the community  </a:t>
            </a:r>
          </a:p>
        </p:txBody>
      </p:sp>
      <p:pic>
        <p:nvPicPr>
          <p:cNvPr id="7" name="Graphic 6" descr="Share with solid fill">
            <a:extLst>
              <a:ext uri="{FF2B5EF4-FFF2-40B4-BE49-F238E27FC236}">
                <a16:creationId xmlns:a16="http://schemas.microsoft.com/office/drawing/2014/main" id="{0C9523F2-C5DC-4DCA-63FE-18D7C37C8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7770" y="4761620"/>
            <a:ext cx="1314450" cy="1314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CB9D6B-1576-BAFA-C9EC-FDCF5D0F7DEA}"/>
              </a:ext>
            </a:extLst>
          </p:cNvPr>
          <p:cNvSpPr txBox="1"/>
          <p:nvPr/>
        </p:nvSpPr>
        <p:spPr>
          <a:xfrm>
            <a:off x="4837973" y="3680860"/>
            <a:ext cx="2003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Co-produced prescription and support to connect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063C9E0-D1B9-4DFA-E57F-96D4342BB9B7}"/>
              </a:ext>
            </a:extLst>
          </p:cNvPr>
          <p:cNvSpPr/>
          <p:nvPr/>
        </p:nvSpPr>
        <p:spPr>
          <a:xfrm>
            <a:off x="2930236" y="5995555"/>
            <a:ext cx="5268191" cy="56111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Improved health and wellbeing </a:t>
            </a:r>
          </a:p>
        </p:txBody>
      </p:sp>
    </p:spTree>
    <p:extLst>
      <p:ext uri="{BB962C8B-B14F-4D97-AF65-F5344CB8AC3E}">
        <p14:creationId xmlns:p14="http://schemas.microsoft.com/office/powerpoint/2010/main" val="857371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85997-EC87-378C-6EAB-94B28A153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F335D-7E87-47EC-ECE5-DADD6FDD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04867-206E-8E42-A1B6-AF5E95E31B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1BFDE2-29E0-1E3F-CE7A-6CB5A1310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509" y="1570746"/>
            <a:ext cx="10512911" cy="4351338"/>
          </a:xfrm>
        </p:spPr>
        <p:txBody>
          <a:bodyPr/>
          <a:lstStyle/>
          <a:p>
            <a:pPr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212B32"/>
                </a:solidFill>
                <a:latin typeface="Trebuchet MS" panose="020B0603020202020204" pitchFamily="34" charset="0"/>
              </a:rPr>
              <a:t>M</a:t>
            </a:r>
            <a:r>
              <a:rPr lang="en-GB" sz="2800" b="0" i="0" dirty="0">
                <a:solidFill>
                  <a:srgbClr val="212B32"/>
                </a:solidFill>
                <a:effectLst/>
                <a:latin typeface="Trebuchet MS" panose="020B0603020202020204" pitchFamily="34" charset="0"/>
              </a:rPr>
              <a:t>oving care from hospitals to communities</a:t>
            </a:r>
          </a:p>
          <a:p>
            <a:pPr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212B32"/>
                </a:solidFill>
                <a:latin typeface="Trebuchet MS" panose="020B0603020202020204" pitchFamily="34" charset="0"/>
              </a:rPr>
              <a:t>F</a:t>
            </a:r>
            <a:r>
              <a:rPr lang="en-GB" sz="2800" b="0" i="0" dirty="0">
                <a:solidFill>
                  <a:srgbClr val="212B32"/>
                </a:solidFill>
                <a:effectLst/>
                <a:latin typeface="Trebuchet MS" panose="020B0603020202020204" pitchFamily="34" charset="0"/>
              </a:rPr>
              <a:t>ocussing on preventing sickness, not just treating it </a:t>
            </a:r>
          </a:p>
          <a:p>
            <a:pPr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212B32"/>
                </a:solidFill>
                <a:latin typeface="Trebuchet MS" panose="020B0603020202020204" pitchFamily="34" charset="0"/>
              </a:rPr>
              <a:t>M</a:t>
            </a:r>
            <a:r>
              <a:rPr lang="en-GB" sz="2800" b="0" i="0" dirty="0">
                <a:solidFill>
                  <a:srgbClr val="212B32"/>
                </a:solidFill>
                <a:effectLst/>
                <a:latin typeface="Trebuchet MS" panose="020B0603020202020204" pitchFamily="34" charset="0"/>
              </a:rPr>
              <a:t>aking better use of technology</a:t>
            </a:r>
          </a:p>
          <a:p>
            <a:pPr algn="ctr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GB" sz="2800" b="0" i="0" dirty="0">
              <a:solidFill>
                <a:srgbClr val="212B32"/>
              </a:solidFill>
              <a:effectLst/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E3D1C3-CA45-AA07-0571-0DC6278DA8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86" t="19611" r="15735" b="12798"/>
          <a:stretch/>
        </p:blipFill>
        <p:spPr>
          <a:xfrm>
            <a:off x="2119194" y="3927477"/>
            <a:ext cx="7368988" cy="2114978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5D4F2615-5458-938C-EDCD-A09ACEB2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419" y="112895"/>
            <a:ext cx="7585161" cy="742848"/>
          </a:xfrm>
        </p:spPr>
        <p:txBody>
          <a:bodyPr/>
          <a:lstStyle/>
          <a:p>
            <a:r>
              <a:rPr lang="en-GB" b="1" dirty="0"/>
              <a:t>Gov’ts strategic health shifts</a:t>
            </a:r>
          </a:p>
        </p:txBody>
      </p:sp>
    </p:spTree>
    <p:extLst>
      <p:ext uri="{BB962C8B-B14F-4D97-AF65-F5344CB8AC3E}">
        <p14:creationId xmlns:p14="http://schemas.microsoft.com/office/powerpoint/2010/main" val="402408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4DE162-168A-3D4C-8EC0-7286CD1E5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61" y="1613453"/>
            <a:ext cx="9645830" cy="428442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01600" indent="0">
              <a:buClr>
                <a:srgbClr val="2E3A4D"/>
              </a:buClr>
              <a:buSzPts val="2800"/>
              <a:buNone/>
            </a:pPr>
            <a:r>
              <a:rPr lang="en-GB" sz="2400" b="1" dirty="0">
                <a:solidFill>
                  <a:srgbClr val="000000"/>
                </a:solidFill>
              </a:rPr>
              <a:t>Chair:</a:t>
            </a:r>
          </a:p>
          <a:p>
            <a:pPr marL="101600" indent="0">
              <a:buClr>
                <a:srgbClr val="2E3A4D"/>
              </a:buClr>
              <a:buSzPts val="2800"/>
              <a:buNone/>
            </a:pPr>
            <a:r>
              <a:rPr lang="en-GB" sz="2000" b="1" i="0" dirty="0">
                <a:solidFill>
                  <a:srgbClr val="222222"/>
                </a:solidFill>
                <a:effectLst/>
              </a:rPr>
              <a:t>Joelle Bradly</a:t>
            </a:r>
            <a:r>
              <a:rPr lang="en-GB" sz="2000" b="0" i="0" dirty="0">
                <a:solidFill>
                  <a:srgbClr val="222222"/>
                </a:solidFill>
                <a:effectLst/>
              </a:rPr>
              <a:t>, Deputy Director of Evidence and Impact, National Academy for Social Prescribing</a:t>
            </a:r>
            <a:endParaRPr lang="en-GB" sz="2000" b="1" dirty="0">
              <a:solidFill>
                <a:srgbClr val="000000"/>
              </a:solidFill>
            </a:endParaRPr>
          </a:p>
          <a:p>
            <a:pPr marL="101600" indent="0">
              <a:buClr>
                <a:srgbClr val="2E3A4D"/>
              </a:buClr>
              <a:buSzPts val="2800"/>
              <a:buNone/>
            </a:pPr>
            <a:r>
              <a:rPr lang="en-GB" sz="2400" b="1" dirty="0">
                <a:solidFill>
                  <a:srgbClr val="000000"/>
                </a:solidFill>
              </a:rPr>
              <a:t>Speakers</a:t>
            </a:r>
            <a:r>
              <a:rPr lang="en-GB" sz="2400" dirty="0">
                <a:solidFill>
                  <a:srgbClr val="000000"/>
                </a:solidFill>
              </a:rPr>
              <a:t>:</a:t>
            </a:r>
            <a:endParaRPr lang="en-GB" sz="2400" b="0" i="0" u="none" strike="noStrike" dirty="0">
              <a:solidFill>
                <a:srgbClr val="22222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rgbClr val="222222"/>
                </a:solidFill>
                <a:effectLst/>
              </a:rPr>
              <a:t>Lucy Terry</a:t>
            </a:r>
            <a:r>
              <a:rPr lang="en-GB" sz="2000" b="0" i="0" dirty="0">
                <a:solidFill>
                  <a:srgbClr val="222222"/>
                </a:solidFill>
                <a:effectLst/>
              </a:rPr>
              <a:t>, Research Manager, Local Trust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rgbClr val="222222"/>
                </a:solidFill>
                <a:effectLst/>
              </a:rPr>
              <a:t>Chris </a:t>
            </a:r>
            <a:r>
              <a:rPr lang="en-GB" sz="2000" b="1" i="0" dirty="0" err="1">
                <a:solidFill>
                  <a:srgbClr val="222222"/>
                </a:solidFill>
                <a:effectLst/>
              </a:rPr>
              <a:t>Dayson</a:t>
            </a:r>
            <a:r>
              <a:rPr lang="en-GB" sz="2000" b="0" i="0" dirty="0">
                <a:solidFill>
                  <a:srgbClr val="222222"/>
                </a:solidFill>
                <a:effectLst/>
              </a:rPr>
              <a:t>, Professor of Voluntary Action, Health and Wellbeing, Sheffield Hallam University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rgbClr val="222222"/>
                </a:solidFill>
                <a:effectLst/>
              </a:rPr>
              <a:t>Rachel </a:t>
            </a:r>
            <a:r>
              <a:rPr lang="en-GB" sz="2000" b="1" i="0" dirty="0" err="1">
                <a:solidFill>
                  <a:srgbClr val="222222"/>
                </a:solidFill>
                <a:effectLst/>
              </a:rPr>
              <a:t>Rowney</a:t>
            </a:r>
            <a:r>
              <a:rPr lang="en-GB" sz="2000" b="0" i="0" dirty="0">
                <a:solidFill>
                  <a:srgbClr val="222222"/>
                </a:solidFill>
                <a:effectLst/>
              </a:rPr>
              <a:t>, Chief Operating Officer, Local Trust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rgbClr val="222222"/>
                </a:solidFill>
                <a:effectLst/>
              </a:rPr>
              <a:t>Jim Burt</a:t>
            </a:r>
            <a:r>
              <a:rPr lang="en-GB" sz="2000" b="0" i="0" dirty="0">
                <a:solidFill>
                  <a:srgbClr val="222222"/>
                </a:solidFill>
                <a:effectLst/>
              </a:rPr>
              <a:t>, Director of Strategy, National Academy for Social Prescribing</a:t>
            </a:r>
          </a:p>
          <a:p>
            <a:pPr marL="101600" indent="0" algn="l">
              <a:buNone/>
            </a:pPr>
            <a:br>
              <a:rPr lang="en-GB" sz="2400" dirty="0">
                <a:solidFill>
                  <a:srgbClr val="000000"/>
                </a:solidFill>
                <a:latin typeface="Trebuchet MS"/>
              </a:rPr>
            </a:br>
            <a:endParaRPr lang="en-GB" sz="2400" dirty="0">
              <a:solidFill>
                <a:srgbClr val="000000"/>
              </a:solidFill>
              <a:latin typeface="Trebuchet MS"/>
            </a:endParaRPr>
          </a:p>
          <a:p>
            <a:pPr marL="101600" indent="0">
              <a:buClr>
                <a:srgbClr val="2E3A4D"/>
              </a:buClr>
              <a:buSzPts val="2800"/>
              <a:buNone/>
            </a:pPr>
            <a:endParaRPr lang="en-GB" sz="2400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51E648-B728-774F-94FA-89A9E7235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826" y="176643"/>
            <a:ext cx="8868119" cy="1258262"/>
          </a:xfrm>
          <a:noFill/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Trebuchet MS"/>
              </a:rPr>
              <a:t>Overview</a:t>
            </a:r>
            <a:endParaRPr lang="en-US" dirty="0">
              <a:solidFill>
                <a:srgbClr val="00B0F0"/>
              </a:solidFill>
              <a:latin typeface="Trebuchet MS" panose="020B0703020202090204" pitchFamily="34" charset="0"/>
            </a:endParaRPr>
          </a:p>
        </p:txBody>
      </p:sp>
      <p:pic>
        <p:nvPicPr>
          <p:cNvPr id="15" name="Picture 14" descr="Computer screen and book icon">
            <a:extLst>
              <a:ext uri="{FF2B5EF4-FFF2-40B4-BE49-F238E27FC236}">
                <a16:creationId xmlns:a16="http://schemas.microsoft.com/office/drawing/2014/main" id="{F1B374B1-5B64-D746-B3BD-4D499ED60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039" y="5148355"/>
            <a:ext cx="2449471" cy="1533002"/>
          </a:xfrm>
          <a:prstGeom prst="rect">
            <a:avLst/>
          </a:prstGeom>
        </p:spPr>
      </p:pic>
      <p:pic>
        <p:nvPicPr>
          <p:cNvPr id="5" name="Picture 4" descr="A logo with circles and lines&#10;&#10;Description automatically generated">
            <a:extLst>
              <a:ext uri="{FF2B5EF4-FFF2-40B4-BE49-F238E27FC236}">
                <a16:creationId xmlns:a16="http://schemas.microsoft.com/office/drawing/2014/main" id="{2AC39770-24D0-3898-B4CC-BBD3C6503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85550" cy="143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42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3BF1D-7303-9C55-DF61-E6A41D11D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512" y="387353"/>
            <a:ext cx="5312664" cy="719508"/>
          </a:xfrm>
        </p:spPr>
        <p:txBody>
          <a:bodyPr/>
          <a:lstStyle/>
          <a:p>
            <a:r>
              <a:rPr lang="en-GB" sz="3600" b="1" dirty="0">
                <a:latin typeface="Trebuchet MS" panose="020B0603020202020204" pitchFamily="34" charset="0"/>
              </a:rPr>
              <a:t>Resource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A578D-5E61-0D2A-FF18-576BC00A7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7744" y="1312522"/>
            <a:ext cx="11786090" cy="5303739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solidFill>
                  <a:srgbClr val="006EAB"/>
                </a:solidFill>
                <a:latin typeface="Trebuchet MS" panose="020B0603020202020204" pitchFamily="34" charset="0"/>
              </a:rPr>
              <a:t>Demand for social prescribing is growing</a:t>
            </a:r>
          </a:p>
          <a:p>
            <a:pPr lvl="1"/>
            <a:r>
              <a:rPr lang="en-GB" sz="2400" dirty="0">
                <a:latin typeface="Trebuchet MS" panose="020B0603020202020204" pitchFamily="34" charset="0"/>
              </a:rPr>
              <a:t>£100 million spent each year on 3,600 link workers. (3m referrals to date)</a:t>
            </a:r>
          </a:p>
          <a:p>
            <a:pPr lvl="1"/>
            <a:r>
              <a:rPr lang="en-GB" sz="2400" dirty="0">
                <a:latin typeface="Trebuchet MS" panose="020B0603020202020204" pitchFamily="34" charset="0"/>
              </a:rPr>
              <a:t>NHS Long Term Workforce Plan estimates 9,000 link workers by 2036/2037. </a:t>
            </a:r>
          </a:p>
          <a:p>
            <a:pPr lvl="1"/>
            <a:r>
              <a:rPr lang="en-GB" sz="2400" dirty="0">
                <a:latin typeface="Trebuchet MS" panose="020B0603020202020204" pitchFamily="34" charset="0"/>
              </a:rPr>
              <a:t>Social prescribing is growing rapidly across the public sector.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6EAB"/>
                </a:solidFill>
                <a:latin typeface="Trebuchet MS" panose="020B0603020202020204" pitchFamily="34" charset="0"/>
              </a:rPr>
              <a:t>Supply of community groups and activities is shrinking</a:t>
            </a:r>
          </a:p>
          <a:p>
            <a:pPr lvl="1"/>
            <a:r>
              <a:rPr lang="en-GB" sz="2400" dirty="0">
                <a:latin typeface="Trebuchet MS" panose="020B0603020202020204" pitchFamily="34" charset="0"/>
              </a:rPr>
              <a:t>Income for small/micro charities reduced by a quarter in a year (£700m) </a:t>
            </a:r>
          </a:p>
          <a:p>
            <a:pPr lvl="1"/>
            <a:r>
              <a:rPr lang="en-GB" sz="2400" dirty="0">
                <a:latin typeface="Trebuchet MS" panose="020B0603020202020204" pitchFamily="34" charset="0"/>
              </a:rPr>
              <a:t>Three quarters of charity grants are now for less than 12 </a:t>
            </a:r>
            <a:r>
              <a:rPr lang="en-GB" sz="2400" dirty="0" err="1">
                <a:latin typeface="Trebuchet MS" panose="020B0603020202020204" pitchFamily="34" charset="0"/>
              </a:rPr>
              <a:t>mths</a:t>
            </a:r>
            <a:r>
              <a:rPr lang="en-GB" sz="2400" dirty="0">
                <a:latin typeface="Trebuchet MS" panose="020B0603020202020204" pitchFamily="34" charset="0"/>
              </a:rPr>
              <a:t>. </a:t>
            </a:r>
          </a:p>
          <a:p>
            <a:pPr lvl="1"/>
            <a:r>
              <a:rPr lang="en-GB" sz="2400" dirty="0">
                <a:latin typeface="Trebuchet MS" panose="020B0603020202020204" pitchFamily="34" charset="0"/>
              </a:rPr>
              <a:t>NCVO ‘</a:t>
            </a:r>
            <a:r>
              <a:rPr lang="en-GB" sz="2400" i="1" dirty="0">
                <a:latin typeface="Trebuchet MS" panose="020B0603020202020204" pitchFamily="34" charset="0"/>
              </a:rPr>
              <a:t>charities are in a dire situation as they try and meet the demands of rising need in communities while their own costs escalate and funding declines</a:t>
            </a:r>
            <a:r>
              <a:rPr lang="en-GB" sz="2400" dirty="0">
                <a:latin typeface="Trebuchet MS" panose="020B0603020202020204" pitchFamily="34" charset="0"/>
              </a:rPr>
              <a:t>’</a:t>
            </a:r>
          </a:p>
          <a:p>
            <a:pPr marL="457200" lvl="1" indent="0">
              <a:buNone/>
            </a:pPr>
            <a:endParaRPr lang="en-GB" sz="2400" dirty="0">
              <a:latin typeface="Trebuchet MS" panose="020B0603020202020204" pitchFamily="34" charset="0"/>
            </a:endParaRPr>
          </a:p>
          <a:p>
            <a:pPr marL="457200" lvl="1" indent="0" algn="ctr">
              <a:buNone/>
            </a:pPr>
            <a:r>
              <a:rPr lang="en-GB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Urgent need to address the inadequate, fragmented and short-term funding to build social prescribing capacity.</a:t>
            </a:r>
          </a:p>
          <a:p>
            <a:pPr lvl="1"/>
            <a:endParaRPr lang="en-GB" sz="2400" dirty="0">
              <a:latin typeface="Trebuchet MS" panose="020B0603020202020204" pitchFamily="34" charset="0"/>
            </a:endParaRPr>
          </a:p>
          <a:p>
            <a:pPr marL="457200" lvl="1" indent="0">
              <a:buNone/>
            </a:pPr>
            <a:endParaRPr lang="en-GB" sz="2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18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B7A0C-2812-A3FF-1370-125830BC1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419" y="208412"/>
            <a:ext cx="8104237" cy="811392"/>
          </a:xfrm>
        </p:spPr>
        <p:txBody>
          <a:bodyPr/>
          <a:lstStyle/>
          <a:p>
            <a:r>
              <a:rPr lang="en-GB" sz="4000" dirty="0"/>
              <a:t>National Social Prescribing Fund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9441E-9882-ABF1-A7D4-6DB768113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3168" y="1585519"/>
            <a:ext cx="7031736" cy="4857696"/>
          </a:xfrm>
        </p:spPr>
        <p:txBody>
          <a:bodyPr/>
          <a:lstStyle/>
          <a:p>
            <a:pPr marL="0" indent="0">
              <a:buNone/>
            </a:pPr>
            <a:r>
              <a:rPr lang="en-GB" i="1" dirty="0">
                <a:solidFill>
                  <a:srgbClr val="338385"/>
                </a:solidFill>
              </a:rPr>
              <a:t>Envisaging a Social Prescribing Fund </a:t>
            </a:r>
            <a:r>
              <a:rPr lang="en-GB" dirty="0"/>
              <a:t>sets out options for establishing new models of shared investment funds to build social prescribing capacity, that would: </a:t>
            </a:r>
          </a:p>
          <a:p>
            <a:pPr marL="0" indent="0">
              <a:buNone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sz="1800" b="1" dirty="0"/>
              <a:t>Support the growth</a:t>
            </a:r>
            <a:r>
              <a:rPr lang="en-GB" sz="1800" dirty="0"/>
              <a:t> of existing social prescribing activities and services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/>
              <a:t>Widen the reach and range of SP </a:t>
            </a:r>
            <a:r>
              <a:rPr lang="en-GB" sz="1800" dirty="0"/>
              <a:t>addressing gaps in provision and improving access for all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/>
              <a:t>Empower local VCFSE organisations and community groups</a:t>
            </a:r>
            <a:r>
              <a:rPr lang="en-GB" sz="1800" dirty="0"/>
              <a:t> to develop greater community-led decision making in the fund management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b="1" dirty="0"/>
              <a:t>Tackle inequalities </a:t>
            </a:r>
            <a:r>
              <a:rPr lang="en-GB" sz="1800" dirty="0"/>
              <a:t>through effective targeting and distribution of funds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063C6-DDEA-5995-FFC3-42F291BD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04867-206E-8E42-A1B6-AF5E95E31B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67FA0C-2D09-EA49-E6D4-FEF57E81B4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1611" y="1402957"/>
            <a:ext cx="3406696" cy="485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69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429A2-E679-747B-4F19-D2DD0AB2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228" y="274264"/>
            <a:ext cx="7068207" cy="794652"/>
          </a:xfrm>
        </p:spPr>
        <p:txBody>
          <a:bodyPr/>
          <a:lstStyle/>
          <a:p>
            <a:r>
              <a:rPr lang="en-GB" dirty="0">
                <a:latin typeface="Trebuchet MS" panose="020B0603020202020204" pitchFamily="34" charset="0"/>
              </a:rPr>
              <a:t>Co-designing the solution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C7A02-D496-D68C-34CC-2B7B4180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04867-206E-8E42-A1B6-AF5E95E31B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845B21B-3BBF-4B4A-89F7-C7C218269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456" y="1384724"/>
            <a:ext cx="7379754" cy="5058491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Trebuchet MS" panose="020B0603020202020204" pitchFamily="34" charset="0"/>
              </a:rPr>
              <a:t>100 organisations from the private, public and philanthropic sectors – strong consensus for:</a:t>
            </a:r>
          </a:p>
          <a:p>
            <a:pPr marL="0" indent="0">
              <a:buNone/>
            </a:pPr>
            <a:endParaRPr lang="en-GB" sz="800" dirty="0">
              <a:latin typeface="Trebuchet MS" panose="020B06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latin typeface="Trebuchet MS" panose="020B0603020202020204" pitchFamily="34" charset="0"/>
              </a:rPr>
              <a:t>Proportionality</a:t>
            </a:r>
            <a:r>
              <a:rPr lang="en-GB" dirty="0">
                <a:latin typeface="Trebuchet MS" panose="020B0603020202020204" pitchFamily="34" charset="0"/>
              </a:rPr>
              <a:t>: For every pound the NHS invests in social prescribing link workers (£100m annually), we need at least as much investment to increase community capacity.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latin typeface="Trebuchet MS" panose="020B0603020202020204" pitchFamily="34" charset="0"/>
              </a:rPr>
              <a:t>Leverage</a:t>
            </a:r>
            <a:r>
              <a:rPr lang="en-GB" dirty="0">
                <a:latin typeface="Trebuchet MS" panose="020B0603020202020204" pitchFamily="34" charset="0"/>
              </a:rPr>
              <a:t>: Incentivise new investments and the pooling existing funds.</a:t>
            </a:r>
          </a:p>
          <a:p>
            <a:pPr>
              <a:buFont typeface="+mj-lt"/>
              <a:buAutoNum type="arabicPeriod"/>
            </a:pPr>
            <a:endParaRPr lang="en-GB" sz="800" dirty="0">
              <a:latin typeface="Trebuchet MS" panose="020B06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latin typeface="Trebuchet MS" panose="020B0603020202020204" pitchFamily="34" charset="0"/>
              </a:rPr>
              <a:t>Build on existing structures and partnerships:</a:t>
            </a:r>
            <a:r>
              <a:rPr lang="en-GB" dirty="0">
                <a:latin typeface="Trebuchet MS" panose="020B0603020202020204" pitchFamily="34" charset="0"/>
              </a:rPr>
              <a:t> Integrated Care Partnerships and their VCSE Alliances</a:t>
            </a:r>
          </a:p>
          <a:p>
            <a:pPr>
              <a:buFont typeface="+mj-lt"/>
              <a:buAutoNum type="arabicPeriod"/>
            </a:pPr>
            <a:endParaRPr lang="en-GB" sz="800" dirty="0">
              <a:latin typeface="Trebuchet MS" panose="020B0603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latin typeface="Trebuchet MS" panose="020B0603020202020204" pitchFamily="34" charset="0"/>
              </a:rPr>
              <a:t>Long-term funding </a:t>
            </a:r>
            <a:r>
              <a:rPr lang="en-GB" dirty="0">
                <a:latin typeface="Trebuchet MS" panose="020B0603020202020204" pitchFamily="34" charset="0"/>
              </a:rPr>
              <a:t>to unleash the productivity of the VCSFE  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  <p:pic>
        <p:nvPicPr>
          <p:cNvPr id="7" name="Content Placeholder 13">
            <a:extLst>
              <a:ext uri="{FF2B5EF4-FFF2-40B4-BE49-F238E27FC236}">
                <a16:creationId xmlns:a16="http://schemas.microsoft.com/office/drawing/2014/main" id="{F0607A21-F857-B811-5BB3-1E0455A91F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92202" y="1744717"/>
            <a:ext cx="4663342" cy="4515936"/>
          </a:xfrm>
          <a:ln w="3175">
            <a:solidFill>
              <a:srgbClr val="006EAB"/>
            </a:solidFill>
          </a:ln>
        </p:spPr>
      </p:pic>
    </p:spTree>
    <p:extLst>
      <p:ext uri="{BB962C8B-B14F-4D97-AF65-F5344CB8AC3E}">
        <p14:creationId xmlns:p14="http://schemas.microsoft.com/office/powerpoint/2010/main" val="38920902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609E5-8CC1-889A-DF70-648140F59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933EB-0821-5409-6C43-6EEB8F969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974" y="365125"/>
            <a:ext cx="8895826" cy="868057"/>
          </a:xfrm>
        </p:spPr>
        <p:txBody>
          <a:bodyPr/>
          <a:lstStyle/>
          <a:p>
            <a:r>
              <a:rPr lang="en-GB" dirty="0">
                <a:latin typeface="Trebuchet MS" panose="020B0603020202020204" pitchFamily="34" charset="0"/>
              </a:rPr>
              <a:t>Generating a Social Prescribing Fund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BE530-E228-FDD4-625D-5F422404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200" y="1332971"/>
            <a:ext cx="12039600" cy="947774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6EAB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Equal local &amp; national contributions generating £1 billion over 10 years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2D16A-CB65-A9AE-692A-67813A6F8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04867-206E-8E42-A1B6-AF5E95E31B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34636F-E20B-84DF-F79A-6B6963A3D245}"/>
              </a:ext>
            </a:extLst>
          </p:cNvPr>
          <p:cNvSpPr txBox="1"/>
          <p:nvPr/>
        </p:nvSpPr>
        <p:spPr>
          <a:xfrm>
            <a:off x="344585" y="2011237"/>
            <a:ext cx="111831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Total annual fund of £100m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Aptos" panose="020B0004020202020204" pitchFamily="34" charset="0"/>
              </a:rPr>
              <a:t>Double the size of a national investment (£50m), with local matched funding -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average of 90p per head of ICS population. ‘Buy one get two’ model, creates a highly attractive investment vehicle.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Aptos" panose="020B0004020202020204" pitchFamily="34" charset="0"/>
              </a:rPr>
              <a:t>Secure a 10-year commitment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Aptos" panose="020B0004020202020204" pitchFamily="34" charset="0"/>
              </a:rPr>
              <a:t>to locally-generated funding, enabling a long-term approach to capacity-building for community organisations (totalling £1billion).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Aptos" panose="020B0004020202020204" pitchFamily="34" charset="0"/>
              </a:rPr>
              <a:t>Achieve greater impact through effective collaboration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Aptos" panose="020B0004020202020204" pitchFamily="34" charset="0"/>
              </a:rPr>
              <a:t>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ICPs partnership broker with NHS,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Aptos" panose="020B0004020202020204" pitchFamily="34" charset="0"/>
              </a:rPr>
              <a:t>VCFSE ,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local government, and local employers/philanthropists.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Aptos" panose="020B0004020202020204" pitchFamily="34" charset="0"/>
              </a:rPr>
              <a:t>Avoid any places being left behind: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Aptos" panose="020B0004020202020204" pitchFamily="34" charset="0"/>
              </a:rPr>
              <a:t> through a comprehensive England-wide approach which also targets investment to where it is most needed;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Aptos" panose="020B0004020202020204" pitchFamily="34" charset="0"/>
              </a:rPr>
              <a:t>Local by default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Aptos" panose="020B0004020202020204" pitchFamily="34" charset="0"/>
              </a:rPr>
              <a:t>: Reflect the different assets, needs and ambitions of different places and communities, through a locally-led approach to determining the footprints of local Funds, their organisation, governance and grant-making with a focus on co-production with local communities.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Aptos" panose="020B0004020202020204" pitchFamily="34" charset="0"/>
              </a:rPr>
              <a:t>Sustainability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Aptos" panose="020B0004020202020204" pitchFamily="34" charset="0"/>
              </a:rPr>
              <a:t>: Demonstrate quantified impacts of the Fund (improved wellbeing, reduced loneliness etc), by building in the use of data and an evidence to drive and inform sustained investment;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Aptos" panose="020B0004020202020204" pitchFamily="34" charset="0"/>
              </a:rPr>
              <a:t>Make rapid progress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Aptos" panose="020B0004020202020204" pitchFamily="34" charset="0"/>
                <a:cs typeface="Aptos" panose="020B0004020202020204" pitchFamily="34" charset="0"/>
              </a:rPr>
              <a:t>: from discussions with Integrated Care Partnerships in England, we know there is a strong ambition right now to develop a Social Prescribing Fund along the lines envisaged in the report. 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562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435B62-916E-9D6D-069D-6E5CAA3E3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262" y="3429000"/>
            <a:ext cx="3639058" cy="22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243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egaphone icon">
            <a:extLst>
              <a:ext uri="{FF2B5EF4-FFF2-40B4-BE49-F238E27FC236}">
                <a16:creationId xmlns:a16="http://schemas.microsoft.com/office/drawing/2014/main" id="{E662DDEE-8231-2B4D-819B-310EA40FC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321" y="4657078"/>
            <a:ext cx="2887328" cy="1807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3AEBDB-4DE2-E14F-88FE-2E5705B6C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6065" y="3272750"/>
            <a:ext cx="5310588" cy="3191363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B5F4C6D7-ACD5-4E49-8D81-3837F05B0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214" y="3833036"/>
            <a:ext cx="5099243" cy="2070789"/>
          </a:xfrm>
        </p:spPr>
        <p:txBody>
          <a:bodyPr/>
          <a:lstStyle/>
          <a:p>
            <a:r>
              <a:rPr lang="en-US" b="1" dirty="0">
                <a:latin typeface="Trebuchet MS" panose="020B0703020202090204" pitchFamily="34" charset="0"/>
              </a:rPr>
              <a:t>Get in touch</a:t>
            </a:r>
          </a:p>
          <a:p>
            <a:r>
              <a:rPr lang="en-US" dirty="0">
                <a:latin typeface="Trebuchet MS" panose="020B0703020202090204" pitchFamily="34" charset="0"/>
              </a:rPr>
              <a:t>socialprescribingacademy.org.uk</a:t>
            </a:r>
          </a:p>
          <a:p>
            <a:r>
              <a:rPr lang="en-US" dirty="0">
                <a:latin typeface="Trebuchet MS" panose="020B0703020202090204" pitchFamily="34" charset="0"/>
              </a:rPr>
              <a:t>       @NASPTweets</a:t>
            </a:r>
          </a:p>
          <a:p>
            <a:r>
              <a:rPr lang="en-US" dirty="0">
                <a:latin typeface="Trebuchet MS" panose="020B0703020202090204" pitchFamily="34" charset="0"/>
              </a:rPr>
              <a:t>       @NASP_insta</a:t>
            </a:r>
          </a:p>
        </p:txBody>
      </p:sp>
      <p:pic>
        <p:nvPicPr>
          <p:cNvPr id="5" name="Picture 4" descr="Instagram icon">
            <a:extLst>
              <a:ext uri="{FF2B5EF4-FFF2-40B4-BE49-F238E27FC236}">
                <a16:creationId xmlns:a16="http://schemas.microsoft.com/office/drawing/2014/main" id="{E0B9CD22-3D50-E04C-A250-D4CC525A0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81" y="5049133"/>
            <a:ext cx="383609" cy="383609"/>
          </a:xfrm>
          <a:prstGeom prst="rect">
            <a:avLst/>
          </a:prstGeom>
        </p:spPr>
      </p:pic>
      <p:pic>
        <p:nvPicPr>
          <p:cNvPr id="7" name="Picture 6" descr="Twitter Icon">
            <a:extLst>
              <a:ext uri="{FF2B5EF4-FFF2-40B4-BE49-F238E27FC236}">
                <a16:creationId xmlns:a16="http://schemas.microsoft.com/office/drawing/2014/main" id="{7AF8C804-A5E4-C746-AB1C-157571BE9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282" y="4578051"/>
            <a:ext cx="383609" cy="383609"/>
          </a:xfrm>
          <a:prstGeom prst="rect">
            <a:avLst/>
          </a:prstGeom>
        </p:spPr>
      </p:pic>
      <p:sp>
        <p:nvSpPr>
          <p:cNvPr id="4" name="Google Shape;123;p2">
            <a:extLst>
              <a:ext uri="{FF2B5EF4-FFF2-40B4-BE49-F238E27FC236}">
                <a16:creationId xmlns:a16="http://schemas.microsoft.com/office/drawing/2014/main" id="{FC4960A5-01B8-040D-0186-67EEF60BEDB2}"/>
              </a:ext>
            </a:extLst>
          </p:cNvPr>
          <p:cNvSpPr txBox="1">
            <a:spLocks/>
          </p:cNvSpPr>
          <p:nvPr/>
        </p:nvSpPr>
        <p:spPr>
          <a:xfrm>
            <a:off x="5942802" y="4239299"/>
            <a:ext cx="7584197" cy="125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ts val="4000"/>
            </a:pPr>
            <a:r>
              <a:rPr lang="en-US" sz="13800" dirty="0">
                <a:solidFill>
                  <a:srgbClr val="00B0F0"/>
                </a:solidFill>
                <a:latin typeface="Trebuchet MS" panose="020B060302020202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14573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8FD1EA7-041E-AC4F-FFDD-7AAAF534D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643" y="3613263"/>
            <a:ext cx="10319292" cy="1258262"/>
          </a:xfrm>
          <a:noFill/>
        </p:spPr>
        <p:txBody>
          <a:bodyPr/>
          <a:lstStyle/>
          <a:p>
            <a:r>
              <a:rPr lang="en-GB" sz="3600" b="1" i="0" dirty="0">
                <a:solidFill>
                  <a:srgbClr val="00B0F0"/>
                </a:solidFill>
                <a:effectLst/>
              </a:rPr>
              <a:t>Lucy Terry</a:t>
            </a:r>
            <a:r>
              <a:rPr lang="en-GB" sz="3600" b="0" i="0" dirty="0">
                <a:solidFill>
                  <a:srgbClr val="00B0F0"/>
                </a:solidFill>
                <a:effectLst/>
              </a:rPr>
              <a:t>, Research Manager, Local Trust</a:t>
            </a:r>
            <a:br>
              <a:rPr lang="en-GB" sz="3600" b="0" i="0" dirty="0">
                <a:solidFill>
                  <a:srgbClr val="222222"/>
                </a:solidFill>
                <a:effectLst/>
              </a:rPr>
            </a:br>
            <a:r>
              <a:rPr lang="en-GB" sz="3600" b="0" i="0" dirty="0">
                <a:solidFill>
                  <a:srgbClr val="242424"/>
                </a:solidFill>
                <a:effectLst/>
              </a:rPr>
              <a:t>Why Local Trust commissioned the re</a:t>
            </a:r>
            <a:r>
              <a:rPr lang="en-GB" sz="3600" dirty="0">
                <a:solidFill>
                  <a:srgbClr val="242424"/>
                </a:solidFill>
              </a:rPr>
              <a:t>search</a:t>
            </a:r>
            <a:r>
              <a:rPr lang="en-GB" sz="3600" b="0" i="0" dirty="0">
                <a:solidFill>
                  <a:srgbClr val="242424"/>
                </a:solidFill>
                <a:effectLst/>
              </a:rPr>
              <a:t> </a:t>
            </a:r>
            <a:br>
              <a:rPr lang="en-GB" sz="3600" b="0" i="0" dirty="0">
                <a:solidFill>
                  <a:srgbClr val="242424"/>
                </a:solidFill>
                <a:effectLst/>
              </a:rPr>
            </a:br>
            <a:br>
              <a:rPr lang="en-GB" sz="4400" b="0" i="0" u="none" strike="noStrike" dirty="0">
                <a:solidFill>
                  <a:srgbClr val="222222"/>
                </a:solidFill>
                <a:effectLst/>
              </a:rPr>
            </a:br>
            <a:br>
              <a:rPr lang="en-GB" sz="4400" i="0" u="none" strike="noStrike" dirty="0">
                <a:solidFill>
                  <a:srgbClr val="222222"/>
                </a:solidFill>
                <a:effectLst/>
              </a:rPr>
            </a:br>
            <a:br>
              <a:rPr lang="en-GB" b="0" i="0" u="none" strike="noStrike" dirty="0">
                <a:solidFill>
                  <a:srgbClr val="00B0F0"/>
                </a:solidFill>
                <a:effectLst/>
                <a:latin typeface="nunito-sans"/>
              </a:rPr>
            </a:br>
            <a:br>
              <a:rPr lang="en-US" dirty="0">
                <a:solidFill>
                  <a:srgbClr val="00B0F0"/>
                </a:solidFill>
                <a:latin typeface="Trebuchet MS" panose="020B0703020202090204" pitchFamily="34" charset="0"/>
              </a:rPr>
            </a:br>
            <a:endParaRPr lang="en-US" dirty="0">
              <a:solidFill>
                <a:srgbClr val="00B0F0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41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8FD1EA7-041E-AC4F-FFDD-7AAAF534D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643" y="3613263"/>
            <a:ext cx="10319292" cy="1258262"/>
          </a:xfrm>
          <a:noFill/>
        </p:spPr>
        <p:txBody>
          <a:bodyPr/>
          <a:lstStyle/>
          <a:p>
            <a:pPr algn="l"/>
            <a:br>
              <a:rPr lang="en-GB" sz="2800" b="1" i="0" dirty="0">
                <a:solidFill>
                  <a:srgbClr val="222222"/>
                </a:solidFill>
                <a:effectLst/>
              </a:rPr>
            </a:br>
            <a:br>
              <a:rPr lang="en-GB" sz="2800" b="0" i="0" dirty="0">
                <a:solidFill>
                  <a:srgbClr val="222222"/>
                </a:solidFill>
                <a:effectLst/>
              </a:rPr>
            </a:br>
            <a:br>
              <a:rPr lang="en-GB" sz="2800" b="0" i="0" dirty="0">
                <a:solidFill>
                  <a:srgbClr val="222222"/>
                </a:solidFill>
                <a:effectLst/>
              </a:rPr>
            </a:br>
            <a:r>
              <a:rPr lang="en-GB" sz="2800" b="1" i="0" dirty="0">
                <a:solidFill>
                  <a:srgbClr val="00B0F0"/>
                </a:solidFill>
                <a:effectLst/>
              </a:rPr>
              <a:t>Chris </a:t>
            </a:r>
            <a:r>
              <a:rPr lang="en-GB" sz="2800" b="1" i="0" dirty="0" err="1">
                <a:solidFill>
                  <a:srgbClr val="00B0F0"/>
                </a:solidFill>
                <a:effectLst/>
              </a:rPr>
              <a:t>Dayson</a:t>
            </a:r>
            <a:r>
              <a:rPr lang="en-GB" sz="2800" b="0" i="0" dirty="0">
                <a:solidFill>
                  <a:srgbClr val="00B0F0"/>
                </a:solidFill>
                <a:effectLst/>
              </a:rPr>
              <a:t>, Professor of Voluntary Action, Health and Wellbeing, Sheffield Hallam University</a:t>
            </a:r>
            <a:br>
              <a:rPr lang="en-GB" sz="2800" b="0" i="0" dirty="0">
                <a:solidFill>
                  <a:srgbClr val="222222"/>
                </a:solidFill>
                <a:effectLst/>
              </a:rPr>
            </a:br>
            <a:br>
              <a:rPr lang="en-GB" sz="2800" b="0" i="0" dirty="0">
                <a:solidFill>
                  <a:srgbClr val="222222"/>
                </a:solidFill>
                <a:effectLst/>
              </a:rPr>
            </a:br>
            <a:r>
              <a:rPr lang="en-GB" sz="2800" dirty="0"/>
              <a:t>Community-led Social Prescribing: </a:t>
            </a:r>
            <a:br>
              <a:rPr lang="en-GB" sz="2800" dirty="0"/>
            </a:br>
            <a:r>
              <a:rPr lang="en-GB" sz="2800" dirty="0"/>
              <a:t>Lessons from Big Local and Beyond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/>
              <a:t>Report available </a:t>
            </a:r>
            <a:r>
              <a:rPr lang="en-GB" sz="2800" dirty="0">
                <a:hlinkClick r:id="rId3"/>
              </a:rPr>
              <a:t>here</a:t>
            </a:r>
            <a:br>
              <a:rPr lang="en-GB" sz="3600" b="0" i="0" dirty="0">
                <a:solidFill>
                  <a:srgbClr val="242424"/>
                </a:solidFill>
                <a:effectLst/>
              </a:rPr>
            </a:br>
            <a:br>
              <a:rPr lang="en-GB" sz="4400" b="0" i="0" u="none" strike="noStrike" dirty="0">
                <a:solidFill>
                  <a:srgbClr val="222222"/>
                </a:solidFill>
                <a:effectLst/>
              </a:rPr>
            </a:br>
            <a:br>
              <a:rPr lang="en-GB" sz="4400" i="0" u="none" strike="noStrike" dirty="0">
                <a:solidFill>
                  <a:srgbClr val="222222"/>
                </a:solidFill>
                <a:effectLst/>
              </a:rPr>
            </a:br>
            <a:br>
              <a:rPr lang="en-GB" b="0" i="0" u="none" strike="noStrike" dirty="0">
                <a:solidFill>
                  <a:srgbClr val="00B0F0"/>
                </a:solidFill>
                <a:effectLst/>
                <a:latin typeface="nunito-sans"/>
              </a:rPr>
            </a:br>
            <a:br>
              <a:rPr lang="en-US" dirty="0">
                <a:solidFill>
                  <a:srgbClr val="00B0F0"/>
                </a:solidFill>
                <a:latin typeface="Trebuchet MS" panose="020B0703020202090204" pitchFamily="34" charset="0"/>
              </a:rPr>
            </a:br>
            <a:endParaRPr lang="en-US" dirty="0">
              <a:solidFill>
                <a:srgbClr val="00B0F0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05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5521" y="1709726"/>
            <a:ext cx="7700615" cy="114321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b="1" dirty="0"/>
              <a:t>Community-led Social Prescribing: </a:t>
            </a:r>
            <a:br>
              <a:rPr lang="en-GB" sz="3200" b="1" dirty="0"/>
            </a:br>
            <a:r>
              <a:rPr lang="en-GB" sz="3200" i="1" dirty="0"/>
              <a:t>Lessons from Big Local and Beyond</a:t>
            </a:r>
            <a:endParaRPr sz="3200" i="1" dirty="0"/>
          </a:p>
        </p:txBody>
      </p:sp>
      <p:sp>
        <p:nvSpPr>
          <p:cNvPr id="21505" name="Content Placeholder 3"/>
          <p:cNvSpPr>
            <a:spLocks noGrp="1"/>
          </p:cNvSpPr>
          <p:nvPr>
            <p:ph idx="1"/>
          </p:nvPr>
        </p:nvSpPr>
        <p:spPr>
          <a:xfrm>
            <a:off x="1775520" y="3501008"/>
            <a:ext cx="8136904" cy="86409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621B40"/>
                </a:solidFill>
                <a:latin typeface="Arial" charset="0"/>
                <a:cs typeface="Arial" charset="0"/>
              </a:rPr>
              <a:t>Dr Ellie Munro &amp; Prof. Chris Dayson</a:t>
            </a:r>
          </a:p>
          <a:p>
            <a:r>
              <a:rPr lang="en-GB" dirty="0">
                <a:solidFill>
                  <a:srgbClr val="621B40"/>
                </a:solidFill>
                <a:latin typeface="Arial" charset="0"/>
                <a:cs typeface="Arial" charset="0"/>
              </a:rPr>
              <a:t>21</a:t>
            </a:r>
            <a:r>
              <a:rPr lang="en-GB" baseline="30000" dirty="0">
                <a:solidFill>
                  <a:srgbClr val="621B40"/>
                </a:solidFill>
                <a:latin typeface="Arial" charset="0"/>
                <a:cs typeface="Arial" charset="0"/>
              </a:rPr>
              <a:t>st</a:t>
            </a:r>
            <a:r>
              <a:rPr lang="en-GB" dirty="0">
                <a:solidFill>
                  <a:srgbClr val="621B40"/>
                </a:solidFill>
                <a:latin typeface="Arial" charset="0"/>
                <a:cs typeface="Arial" charset="0"/>
              </a:rPr>
              <a:t> January 2025</a:t>
            </a:r>
          </a:p>
          <a:p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F0FA5D-EC55-B2E8-CCC3-9778AF354404}"/>
              </a:ext>
            </a:extLst>
          </p:cNvPr>
          <p:cNvSpPr txBox="1"/>
          <p:nvPr/>
        </p:nvSpPr>
        <p:spPr>
          <a:xfrm>
            <a:off x="2225552" y="6257034"/>
            <a:ext cx="4878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621B40"/>
                </a:solidFill>
                <a:latin typeface="Arial" charset="0"/>
                <a:cs typeface="Arial" charset="0"/>
              </a:rPr>
              <a:t>e.munro@shu.ac.uk ~ c.dayson@shu.ac.uk</a:t>
            </a:r>
          </a:p>
        </p:txBody>
      </p:sp>
      <p:pic>
        <p:nvPicPr>
          <p:cNvPr id="9" name="Graphic 8" descr="Email with solid fill">
            <a:extLst>
              <a:ext uri="{FF2B5EF4-FFF2-40B4-BE49-F238E27FC236}">
                <a16:creationId xmlns:a16="http://schemas.microsoft.com/office/drawing/2014/main" id="{5874B6A3-D5BF-7945-67B3-37D06B155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0703" y="616916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68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4EB293-1CE3-E97C-F831-E6FA2CD53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313060"/>
            <a:ext cx="3421856" cy="5843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58E237-A237-C881-B0F5-717E76029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210" y="606352"/>
            <a:ext cx="2095500" cy="26193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C0BA9A-401E-23DC-4CE1-A3FDC7D0B3F8}"/>
              </a:ext>
            </a:extLst>
          </p:cNvPr>
          <p:cNvSpPr txBox="1"/>
          <p:nvPr/>
        </p:nvSpPr>
        <p:spPr>
          <a:xfrm>
            <a:off x="5616802" y="3632276"/>
            <a:ext cx="50030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i="1" dirty="0">
                <a:solidFill>
                  <a:srgbClr val="621B40"/>
                </a:solidFill>
                <a:latin typeface="Arial"/>
              </a:rPr>
              <a:t>“As I finish my tenure as Surgeon General, this is my parting prescription, my final wish for all of us:</a:t>
            </a:r>
          </a:p>
          <a:p>
            <a:pPr algn="ctr"/>
            <a:r>
              <a:rPr lang="en-GB" sz="2000" b="1" i="1" dirty="0">
                <a:solidFill>
                  <a:srgbClr val="B70D50"/>
                </a:solidFill>
                <a:latin typeface="Arial"/>
              </a:rPr>
              <a:t>Choose community”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3A417E-3458-E832-739A-C1B9A5E4D4D0}"/>
              </a:ext>
            </a:extLst>
          </p:cNvPr>
          <p:cNvSpPr txBox="1"/>
          <p:nvPr/>
        </p:nvSpPr>
        <p:spPr>
          <a:xfrm>
            <a:off x="2494379" y="6255420"/>
            <a:ext cx="72032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621B40"/>
                </a:solidFill>
                <a:latin typeface="Arial"/>
              </a:rPr>
              <a:t>https://www.hhs.gov/sites/default/files/my-parting-prescription-for-america.pdf</a:t>
            </a:r>
          </a:p>
        </p:txBody>
      </p:sp>
    </p:spTree>
    <p:extLst>
      <p:ext uri="{BB962C8B-B14F-4D97-AF65-F5344CB8AC3E}">
        <p14:creationId xmlns:p14="http://schemas.microsoft.com/office/powerpoint/2010/main" val="354406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BC169-89DB-E181-82EE-DDE0FB9EA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DC89B4-167E-7715-3831-4EE1DB789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388" y="2878036"/>
            <a:ext cx="7931224" cy="1101928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621B40"/>
                </a:solidFill>
                <a:latin typeface="Arial" charset="0"/>
                <a:cs typeface="Arial" charset="0"/>
              </a:rPr>
              <a:t>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4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2279576" y="1484784"/>
            <a:ext cx="7931224" cy="525658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Arial" charset="0"/>
                <a:cs typeface="Arial" charset="0"/>
              </a:rPr>
              <a:t>Three-way research partnership between: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1600" b="1" dirty="0">
                <a:solidFill>
                  <a:srgbClr val="621B40"/>
                </a:solidFill>
                <a:latin typeface="Arial" charset="0"/>
                <a:cs typeface="Arial" charset="0"/>
              </a:rPr>
              <a:t>Local Trust: </a:t>
            </a:r>
            <a:r>
              <a:rPr lang="en-GB" sz="1600" dirty="0">
                <a:latin typeface="Arial" charset="0"/>
                <a:cs typeface="Arial" charset="0"/>
              </a:rPr>
              <a:t>interested in understanding more about how Big Local partnerships have been involved in social prescribing in their neighbourhoods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1600" b="1" dirty="0">
                <a:solidFill>
                  <a:srgbClr val="621B40"/>
                </a:solidFill>
                <a:latin typeface="Arial" charset="0"/>
                <a:cs typeface="Arial" charset="0"/>
              </a:rPr>
              <a:t>National Academy for Social Prescribing: </a:t>
            </a:r>
            <a:r>
              <a:rPr lang="en-GB" sz="1600" dirty="0">
                <a:latin typeface="Arial" charset="0"/>
                <a:cs typeface="Arial" charset="0"/>
              </a:rPr>
              <a:t>committed to developing the evidence base for social prescribing – impact, but also ‘what works’ and how it can be improved and made more sustainable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1600" b="1" dirty="0">
                <a:solidFill>
                  <a:srgbClr val="621B40"/>
                </a:solidFill>
                <a:latin typeface="Arial" charset="0"/>
                <a:cs typeface="Arial" charset="0"/>
              </a:rPr>
              <a:t>Sheffield Hallam: </a:t>
            </a:r>
            <a:r>
              <a:rPr lang="en-GB" sz="1600" dirty="0">
                <a:latin typeface="Arial" charset="0"/>
                <a:cs typeface="Arial" charset="0"/>
              </a:rPr>
              <a:t>10+ years involvement in social prescribing research – committed to re-centring communities within social prescribing research and policy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Arial" charset="0"/>
                <a:cs typeface="Arial" charset="0"/>
              </a:rPr>
              <a:t>Social prescribing arguably ‘over researched’ -  but still a </a:t>
            </a:r>
            <a:r>
              <a:rPr lang="en-GB" sz="1800" b="1" dirty="0">
                <a:solidFill>
                  <a:srgbClr val="621B40"/>
                </a:solidFill>
                <a:latin typeface="Arial" charset="0"/>
                <a:cs typeface="Arial" charset="0"/>
              </a:rPr>
              <a:t>glaring gap in the evidence base around how communities can be involved</a:t>
            </a:r>
            <a:r>
              <a:rPr lang="en-GB" sz="1800" dirty="0">
                <a:latin typeface="Arial" charset="0"/>
                <a:cs typeface="Arial" charset="0"/>
              </a:rPr>
              <a:t> more effectively.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Arial" charset="0"/>
                <a:cs typeface="Arial" charset="0"/>
              </a:rPr>
              <a:t>This project was an </a:t>
            </a:r>
            <a:r>
              <a:rPr lang="en-GB" sz="1800" b="1" dirty="0">
                <a:solidFill>
                  <a:srgbClr val="621B40"/>
                </a:solidFill>
                <a:latin typeface="Arial" charset="0"/>
                <a:cs typeface="Arial" charset="0"/>
              </a:rPr>
              <a:t>opportunity to fill that gap</a:t>
            </a:r>
            <a:r>
              <a:rPr lang="en-GB" sz="1800" dirty="0">
                <a:latin typeface="Arial" charset="0"/>
                <a:cs typeface="Arial" charset="0"/>
              </a:rPr>
              <a:t>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6" y="299789"/>
            <a:ext cx="7931224" cy="8640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800" b="1" dirty="0"/>
              <a:t>Background</a:t>
            </a:r>
            <a:endParaRPr sz="2800" b="1" dirty="0"/>
          </a:p>
        </p:txBody>
      </p:sp>
    </p:spTree>
    <p:extLst>
      <p:ext uri="{BB962C8B-B14F-4D97-AF65-F5344CB8AC3E}">
        <p14:creationId xmlns:p14="http://schemas.microsoft.com/office/powerpoint/2010/main" val="956326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RES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SR PowerPoint template new identity EF.potx" id="{8FB09EAA-62BB-4961-94B4-C863B04390F0}" vid="{2AF6D5D1-B97B-480C-98E6-EC6EF1BABA27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resentation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1E39600B21014991592B10C4BE6E14" ma:contentTypeVersion="22" ma:contentTypeDescription="Create a new document." ma:contentTypeScope="" ma:versionID="d05a73d4423cca5a323d502cc30802c8">
  <xsd:schema xmlns:xsd="http://www.w3.org/2001/XMLSchema" xmlns:xs="http://www.w3.org/2001/XMLSchema" xmlns:p="http://schemas.microsoft.com/office/2006/metadata/properties" xmlns:ns2="1364a245-e493-41ed-bb8d-07b284efa9d7" xmlns:ns3="369a6785-7c20-4394-a076-f65286349692" targetNamespace="http://schemas.microsoft.com/office/2006/metadata/properties" ma:root="true" ma:fieldsID="0c601739090c55dd49ef9b80763fbc8c" ns2:_="" ns3:_="">
    <xsd:import namespace="1364a245-e493-41ed-bb8d-07b284efa9d7"/>
    <xsd:import namespace="369a6785-7c20-4394-a076-f65286349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Session_x0028__x002f_5_x0029_" minOccurs="0"/>
                <xsd:element ref="ns2:Session" minOccurs="0"/>
                <xsd:element ref="ns2:MediaServiceSearchProperties" minOccurs="0"/>
                <xsd:element ref="ns2:Notes" minOccurs="0"/>
                <xsd:element ref="ns2:ApplicationNo_x002e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4a245-e493-41ed-bb8d-07b284efa9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3e4efc2-323b-47dd-8bdf-129af66e90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Session_x0028__x002f_5_x0029_" ma:index="24" nillable="true" ma:displayName="Session (/5)" ma:format="Dropdown" ma:internalName="Session_x0028__x002f_5_x0029_">
      <xsd:simpleType>
        <xsd:restriction base="dms:Text">
          <xsd:maxLength value="255"/>
        </xsd:restriction>
      </xsd:simpleType>
    </xsd:element>
    <xsd:element name="Session" ma:index="25" nillable="true" ma:displayName="Session" ma:format="Dropdown" ma:internalName="Session">
      <xsd:simpleType>
        <xsd:restriction base="dms:Text">
          <xsd:maxLength value="255"/>
        </xsd:restrict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7" nillable="true" ma:displayName="Notes" ma:description="Reason useful cross-sector" ma:format="Dropdown" ma:internalName="Notes">
      <xsd:simpleType>
        <xsd:restriction base="dms:Note">
          <xsd:maxLength value="255"/>
        </xsd:restriction>
      </xsd:simpleType>
    </xsd:element>
    <xsd:element name="ApplicationNo_x002e_" ma:index="28" ma:displayName="Application No." ma:format="Dropdown" ma:internalName="ApplicationNo_x002e_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a6785-7c20-4394-a076-f6528634969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afd2c15-7117-4a99-a4ad-7db48f8eacbd}" ma:internalName="TaxCatchAll" ma:showField="CatchAllData" ma:web="369a6785-7c20-4394-a076-f652863496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69a6785-7c20-4394-a076-f65286349692">
      <UserInfo>
        <DisplayName/>
        <AccountId xsi:nil="true"/>
        <AccountType/>
      </UserInfo>
    </SharedWithUsers>
    <TaxCatchAll xmlns="369a6785-7c20-4394-a076-f65286349692" xsi:nil="true"/>
    <lcf76f155ced4ddcb4097134ff3c332f xmlns="1364a245-e493-41ed-bb8d-07b284efa9d7">
      <Terms xmlns="http://schemas.microsoft.com/office/infopath/2007/PartnerControls"/>
    </lcf76f155ced4ddcb4097134ff3c332f>
    <Notes xmlns="1364a245-e493-41ed-bb8d-07b284efa9d7" xsi:nil="true"/>
    <Session xmlns="1364a245-e493-41ed-bb8d-07b284efa9d7" xsi:nil="true"/>
    <Session_x0028__x002f_5_x0029_ xmlns="1364a245-e493-41ed-bb8d-07b284efa9d7" xsi:nil="true"/>
    <ApplicationNo_x002e_ xmlns="1364a245-e493-41ed-bb8d-07b284efa9d7"/>
  </documentManagement>
</p:properties>
</file>

<file path=customXml/itemProps1.xml><?xml version="1.0" encoding="utf-8"?>
<ds:datastoreItem xmlns:ds="http://schemas.openxmlformats.org/officeDocument/2006/customXml" ds:itemID="{18C99439-C395-4710-A192-16DD3337A2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0E4157-78ED-4D17-B756-B4A5C83661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64a245-e493-41ed-bb8d-07b284efa9d7"/>
    <ds:schemaRef ds:uri="369a6785-7c20-4394-a076-f65286349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D51C25-547F-4A59-8EB4-DA2DF67B62A4}">
  <ds:schemaRefs>
    <ds:schemaRef ds:uri="http://schemas.microsoft.com/office/2006/metadata/properties"/>
    <ds:schemaRef ds:uri="http://schemas.microsoft.com/office/infopath/2007/PartnerControls"/>
    <ds:schemaRef ds:uri="21f2f788-7c9b-4176-b1d7-d0b7a007f64b"/>
    <ds:schemaRef ds:uri="25a3dbc4-1fc7-4ef0-ae2a-e61f16351ede"/>
    <ds:schemaRef ds:uri="369a6785-7c20-4394-a076-f65286349692"/>
    <ds:schemaRef ds:uri="1364a245-e493-41ed-bb8d-07b284efa9d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6814</TotalTime>
  <Words>2140</Words>
  <Application>Microsoft Office PowerPoint</Application>
  <PresentationFormat>Widescreen</PresentationFormat>
  <Paragraphs>207</Paragraphs>
  <Slides>35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Office Theme</vt:lpstr>
      <vt:lpstr>Custom Design</vt:lpstr>
      <vt:lpstr>CRESR theme</vt:lpstr>
      <vt:lpstr>1_Office Theme</vt:lpstr>
      <vt:lpstr>Presentation4</vt:lpstr>
      <vt:lpstr>NASP webinar: Community-led Social Prescribing - Lessons from Big Local and Beyond </vt:lpstr>
      <vt:lpstr>Housekeeping</vt:lpstr>
      <vt:lpstr>Overview</vt:lpstr>
      <vt:lpstr>Lucy Terry, Research Manager, Local Trust Why Local Trust commissioned the research      </vt:lpstr>
      <vt:lpstr>   Chris Dayson, Professor of Voluntary Action, Health and Wellbeing, Sheffield Hallam University  Community-led Social Prescribing:  Lessons from Big Local and Beyond  Report available here     </vt:lpstr>
      <vt:lpstr>Community-led Social Prescribing:  Lessons from Big Local and Beyond</vt:lpstr>
      <vt:lpstr>PowerPoint Presentation</vt:lpstr>
      <vt:lpstr>Introduction</vt:lpstr>
      <vt:lpstr>Background</vt:lpstr>
      <vt:lpstr>What is social prescribing?</vt:lpstr>
      <vt:lpstr>How does social prescribing work in England?</vt:lpstr>
      <vt:lpstr>What do we mean by community-led social prescribing?</vt:lpstr>
      <vt:lpstr>Our approach to the research</vt:lpstr>
      <vt:lpstr>Mixed methods</vt:lpstr>
      <vt:lpstr>Key findings</vt:lpstr>
      <vt:lpstr>What did we find?</vt:lpstr>
      <vt:lpstr>PowerPoint Presentation</vt:lpstr>
      <vt:lpstr>Benefits, risks, barriers....</vt:lpstr>
      <vt:lpstr>PowerPoint Presentation</vt:lpstr>
      <vt:lpstr>Enablers of community involvement and leadership</vt:lpstr>
      <vt:lpstr>Policy implications and recommendations</vt:lpstr>
      <vt:lpstr>How do we create community-led social prescribing systems?</vt:lpstr>
      <vt:lpstr>How do we create community-led social prescribing systems?</vt:lpstr>
      <vt:lpstr>Community-led Social Prescribing:  Lessons from Big Local and Beyond</vt:lpstr>
      <vt:lpstr>   Rachel Rowney, Chief Operating Officer, Local Trust Response to the research      </vt:lpstr>
      <vt:lpstr>  Jim Burt, Director of Strategy,  National Academy for Social Prescribing Envisioning a Social Prescribing Fund in England   </vt:lpstr>
      <vt:lpstr>Envisioning a Social Prescribing Fund in England </vt:lpstr>
      <vt:lpstr>Social Prescribing  </vt:lpstr>
      <vt:lpstr>Gov’ts strategic health shifts</vt:lpstr>
      <vt:lpstr>Resource landscape</vt:lpstr>
      <vt:lpstr>National Social Prescribing Fund</vt:lpstr>
      <vt:lpstr>Co-designing the solution  </vt:lpstr>
      <vt:lpstr>Generating a Social Prescribing Fund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NASP Webinar: RNIB and SignHealth talk sensory impairments  and social prescribing </dc:title>
  <dc:creator>Ceriann Bailey-Rush</dc:creator>
  <cp:lastModifiedBy>Ceriann Bailey-Rush</cp:lastModifiedBy>
  <cp:revision>42</cp:revision>
  <dcterms:created xsi:type="dcterms:W3CDTF">2024-05-29T10:15:32Z</dcterms:created>
  <dcterms:modified xsi:type="dcterms:W3CDTF">2025-01-23T11:30:06Z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3034300.00000000</vt:lpwstr>
  </property>
  <property fmtid="{D5CDD505-2E9C-101B-9397-08002B2CF9AE}" pid="3" name="ContentTypeId">
    <vt:lpwstr>0x010100391E39600B21014991592B10C4BE6E14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