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4" r:id="rId5"/>
    <p:sldMasterId id="2147483704" r:id="rId6"/>
    <p:sldMasterId id="2147483711" r:id="rId7"/>
  </p:sldMasterIdLst>
  <p:notesMasterIdLst>
    <p:notesMasterId r:id="rId46"/>
  </p:notesMasterIdLst>
  <p:sldIdLst>
    <p:sldId id="2145708111" r:id="rId8"/>
    <p:sldId id="2145708112" r:id="rId9"/>
    <p:sldId id="2145708113" r:id="rId10"/>
    <p:sldId id="2145708102" r:id="rId11"/>
    <p:sldId id="256" r:id="rId12"/>
    <p:sldId id="2145708105" r:id="rId13"/>
    <p:sldId id="2145708106" r:id="rId14"/>
    <p:sldId id="2145708107" r:id="rId15"/>
    <p:sldId id="267" r:id="rId16"/>
    <p:sldId id="2145708108" r:id="rId17"/>
    <p:sldId id="2145708109" r:id="rId18"/>
    <p:sldId id="269" r:id="rId19"/>
    <p:sldId id="272" r:id="rId20"/>
    <p:sldId id="276" r:id="rId21"/>
    <p:sldId id="278" r:id="rId22"/>
    <p:sldId id="280" r:id="rId23"/>
    <p:sldId id="277" r:id="rId24"/>
    <p:sldId id="283" r:id="rId25"/>
    <p:sldId id="281" r:id="rId26"/>
    <p:sldId id="282" r:id="rId27"/>
    <p:sldId id="284" r:id="rId28"/>
    <p:sldId id="279" r:id="rId29"/>
    <p:sldId id="285" r:id="rId30"/>
    <p:sldId id="287" r:id="rId31"/>
    <p:sldId id="2145708110" r:id="rId32"/>
    <p:sldId id="294" r:id="rId33"/>
    <p:sldId id="293" r:id="rId34"/>
    <p:sldId id="263" r:id="rId35"/>
    <p:sldId id="2145708103" r:id="rId36"/>
    <p:sldId id="257" r:id="rId37"/>
    <p:sldId id="262" r:id="rId38"/>
    <p:sldId id="266" r:id="rId39"/>
    <p:sldId id="264" r:id="rId40"/>
    <p:sldId id="268" r:id="rId41"/>
    <p:sldId id="271" r:id="rId42"/>
    <p:sldId id="270" r:id="rId43"/>
    <p:sldId id="2145708104" r:id="rId44"/>
    <p:sldId id="25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7B41CF-05A5-11DC-1EAC-49097F3EB2E5}" v="8" dt="2025-01-20T12:55:15.8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833"/>
  </p:normalViewPr>
  <p:slideViewPr>
    <p:cSldViewPr snapToGrid="0">
      <p:cViewPr varScale="1">
        <p:scale>
          <a:sx n="107" d="100"/>
          <a:sy n="107" d="100"/>
        </p:scale>
        <p:origin x="73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A64DE-C02D-6843-BBCC-C9D810A0EEAB}"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CAA3C-98AB-D349-9AB1-CEAD3372FDDB}" type="slidenum">
              <a:rPr lang="en-US" smtClean="0"/>
              <a:t>‹#›</a:t>
            </a:fld>
            <a:endParaRPr lang="en-US"/>
          </a:p>
        </p:txBody>
      </p:sp>
    </p:spTree>
    <p:extLst>
      <p:ext uri="{BB962C8B-B14F-4D97-AF65-F5344CB8AC3E}">
        <p14:creationId xmlns:p14="http://schemas.microsoft.com/office/powerpoint/2010/main" val="2855485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4FC01-DA70-1442-90FD-983F2F1261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296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Implications</a:t>
            </a:r>
            <a:endParaRPr lang="en-GB" sz="1800" b="0" i="0" u="none" strike="noStrike" baseline="0" dirty="0">
              <a:latin typeface="Arial" panose="020B0604020202020204" pitchFamily="34" charset="0"/>
            </a:endParaRPr>
          </a:p>
          <a:p>
            <a:pPr marL="285750"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Central to improving participant retention were the following actions:</a:t>
            </a:r>
          </a:p>
          <a:p>
            <a:pPr marL="742950" lvl="1"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 providing patient centred care in order to understand participant needs, </a:t>
            </a:r>
          </a:p>
          <a:p>
            <a:pPr marL="742950" lvl="1"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supporting participants to attend initial sessions, </a:t>
            </a:r>
          </a:p>
          <a:p>
            <a:pPr marL="742950" lvl="1"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providing consistent contact along the pathway, </a:t>
            </a:r>
          </a:p>
          <a:p>
            <a:pPr marL="742950" lvl="1"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Where needed, referring to other providers either within the same organisation or close by, </a:t>
            </a:r>
          </a:p>
          <a:p>
            <a:pPr marL="742950" lvl="1"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working with external organisations (such as food banks) and </a:t>
            </a:r>
          </a:p>
          <a:p>
            <a:pPr marL="742950" lvl="1"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addressing the underlying barriers preventing engagement with GSP.</a:t>
            </a:r>
          </a:p>
          <a:p>
            <a:r>
              <a:rPr lang="en-GB" sz="1800" b="0" i="0" u="none" strike="noStrike" baseline="0" dirty="0">
                <a:solidFill>
                  <a:srgbClr val="000000"/>
                </a:solidFill>
                <a:latin typeface="Arial" panose="020B0604020202020204" pitchFamily="34" charset="0"/>
              </a:rPr>
              <a:t>	</a:t>
            </a: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DF838-00AB-470C-B529-4AC8BC547D1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2806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3CAA3C-98AB-D349-9AB1-CEAD3372FDDB}" type="slidenum">
              <a:rPr lang="en-US" smtClean="0"/>
              <a:t>29</a:t>
            </a:fld>
            <a:endParaRPr lang="en-US"/>
          </a:p>
        </p:txBody>
      </p:sp>
    </p:spTree>
    <p:extLst>
      <p:ext uri="{BB962C8B-B14F-4D97-AF65-F5344CB8AC3E}">
        <p14:creationId xmlns:p14="http://schemas.microsoft.com/office/powerpoint/2010/main" val="291228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73A6-A7A0-4466-AAE0-3582084776C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5043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Segoe UI" panose="020B0502040204020203" pitchFamily="34" charset="0"/>
              </a:rPr>
              <a:t>This gives holistic picture of </a:t>
            </a:r>
            <a:r>
              <a:rPr lang="en-GB" sz="1800" dirty="0" err="1">
                <a:effectLst/>
                <a:latin typeface="Segoe UI" panose="020B0502040204020203" pitchFamily="34" charset="0"/>
              </a:rPr>
              <a:t>activies</a:t>
            </a:r>
            <a:r>
              <a:rPr lang="en-GB" sz="1800" dirty="0">
                <a:effectLst/>
                <a:latin typeface="Segoe UI" panose="020B0502040204020203" pitchFamily="34" charset="0"/>
              </a:rPr>
              <a:t> that are referred to - check about nature volume offers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73A6-A7A0-4466-AAE0-3582084776C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9688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A4D85-CC25-3B3C-4DEF-FEDDAB09C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5C8FF6-3C9F-8E2F-901B-B8EFB75D16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7348E-1309-807C-6061-D7F571D55ED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63FC742-B4E9-0E01-8310-2D6F16C837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73A6-A7A0-4466-AAE0-3582084776C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6890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C2E19-395E-25A6-3668-C9BBC364E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1E495-6331-0E46-F266-98CE25ED3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102E92-10C5-2FA4-1BC6-B3BB030CC38B}"/>
              </a:ext>
            </a:extLst>
          </p:cNvPr>
          <p:cNvSpPr>
            <a:spLocks noGrp="1"/>
          </p:cNvSpPr>
          <p:nvPr>
            <p:ph type="body" idx="1"/>
          </p:nvPr>
        </p:nvSpPr>
        <p:spPr/>
        <p:txBody>
          <a:bodyPr/>
          <a:lstStyle/>
          <a:p>
            <a:r>
              <a:rPr lang="en-GB" dirty="0"/>
              <a:t>Ensure use need instead of ‘support’</a:t>
            </a:r>
          </a:p>
        </p:txBody>
      </p:sp>
      <p:sp>
        <p:nvSpPr>
          <p:cNvPr id="4" name="Slide Number Placeholder 3">
            <a:extLst>
              <a:ext uri="{FF2B5EF4-FFF2-40B4-BE49-F238E27FC236}">
                <a16:creationId xmlns:a16="http://schemas.microsoft.com/office/drawing/2014/main" id="{93E07946-E55C-FA81-43F3-67D63DF6ED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73A6-A7A0-4466-AAE0-3582084776C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6409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3F468-4499-4950-F17E-A43C59B2D0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4A970-56DE-BF39-3AB0-5D8E435E27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B0E24C-AAD3-B1C9-3C99-DAD9223908E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F2819F2-B580-B3A5-CFD1-6E5F322F4A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73A6-A7A0-4466-AAE0-3582084776C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2267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60130-DBBB-3A56-EFE9-BD8F5E4D54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2BE173-9569-B92E-72EE-8D74DDE60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2B6EE-B61C-A901-440C-187A71497F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891FDE-62E7-E1C2-7DBC-17AB97FEC3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73A6-A7A0-4466-AAE0-3582084776C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7540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62E66-7F60-FE76-9363-5AF24264E9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B3C27-85EF-3302-FF2C-887FB74DB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27270D-31EE-F3E8-3202-807D020FFEC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82B3776-E66D-5EDA-EE1A-DE880372A3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73A6-A7A0-4466-AAE0-3582084776C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3599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73A6-A7A0-4466-AAE0-3582084776C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1215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979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3CAA3C-98AB-D349-9AB1-CEAD3372FDDB}" type="slidenum">
              <a:rPr lang="en-US" smtClean="0"/>
              <a:t>4</a:t>
            </a:fld>
            <a:endParaRPr lang="en-US"/>
          </a:p>
        </p:txBody>
      </p:sp>
    </p:spTree>
    <p:extLst>
      <p:ext uri="{BB962C8B-B14F-4D97-AF65-F5344CB8AC3E}">
        <p14:creationId xmlns:p14="http://schemas.microsoft.com/office/powerpoint/2010/main" val="3251292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SzPct val="100000"/>
              <a:buFont typeface="Arial" panose="020B0604020202020204" pitchFamily="34" charset="0"/>
              <a:buChar char="•"/>
            </a:pPr>
            <a:r>
              <a:rPr lang="en-GB" sz="1200" dirty="0">
                <a:solidFill>
                  <a:srgbClr val="6F9A78"/>
                </a:solidFill>
              </a:rPr>
              <a:t>Cross governmental commitment nationally has provided critical leadership support and funding for GSP. </a:t>
            </a:r>
          </a:p>
          <a:p>
            <a:pPr marL="342900" indent="-342900">
              <a:buSzPct val="100000"/>
              <a:buFont typeface="Arial" panose="020B0604020202020204" pitchFamily="34" charset="0"/>
              <a:buChar char="•"/>
            </a:pPr>
            <a:endParaRPr lang="en-GB" sz="1200" dirty="0">
              <a:solidFill>
                <a:srgbClr val="6F9A78"/>
              </a:solidFill>
            </a:endParaRPr>
          </a:p>
          <a:p>
            <a:pPr marL="342900" indent="-342900">
              <a:buSzPct val="100000"/>
              <a:buFont typeface="Arial" panose="020B0604020202020204" pitchFamily="34" charset="0"/>
              <a:buChar char="•"/>
            </a:pPr>
            <a:r>
              <a:rPr lang="en-GB" sz="1200" dirty="0">
                <a:solidFill>
                  <a:srgbClr val="6F9A78"/>
                </a:solidFill>
              </a:rPr>
              <a:t>Locally, GSP Project leaders have influenced local practices, systems and cultures and leveraged additional funding to support GSP. </a:t>
            </a:r>
          </a:p>
          <a:p>
            <a:pPr marL="342900" indent="-342900">
              <a:buSzPct val="100000"/>
              <a:buFont typeface="Arial" panose="020B0604020202020204" pitchFamily="34" charset="0"/>
              <a:buChar char="•"/>
            </a:pPr>
            <a:endParaRPr lang="en-GB" sz="1200" dirty="0">
              <a:solidFill>
                <a:srgbClr val="6F9A78"/>
              </a:solidFill>
            </a:endParaRPr>
          </a:p>
          <a:p>
            <a:pPr marL="342900" indent="-342900">
              <a:buSzPct val="100000"/>
              <a:buFont typeface="Arial" panose="020B0604020202020204" pitchFamily="34" charset="0"/>
              <a:buChar char="•"/>
            </a:pPr>
            <a:r>
              <a:rPr lang="en-GB" sz="1200" dirty="0">
                <a:solidFill>
                  <a:srgbClr val="6F9A78"/>
                </a:solidFill>
              </a:rPr>
              <a:t>There is now greater connection and understanding between parts of the system in relation to GSP, allowing priorities to become aligned and for power imbalances between sectors to be lessened.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DF838-00AB-470C-B529-4AC8BC547D1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5854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SzPct val="100000"/>
              <a:buFont typeface="Arial" panose="020B0604020202020204" pitchFamily="34" charset="0"/>
              <a:buChar char="•"/>
            </a:pPr>
            <a:r>
              <a:rPr lang="en-GB" sz="1200" dirty="0">
                <a:solidFill>
                  <a:srgbClr val="6F9A78"/>
                </a:solidFill>
              </a:rPr>
              <a:t>There is a persistent perception at local and national level that evidence for GSP is not sufficiently compelling or rigorous and a lack of agreement around what evidence is needed. </a:t>
            </a:r>
          </a:p>
          <a:p>
            <a:pPr marL="342900" indent="-342900">
              <a:buSzPct val="100000"/>
              <a:buFont typeface="Arial" panose="020B0604020202020204" pitchFamily="34" charset="0"/>
              <a:buChar char="•"/>
            </a:pPr>
            <a:r>
              <a:rPr lang="en-GB" sz="1200" dirty="0">
                <a:solidFill>
                  <a:srgbClr val="6F9A78"/>
                </a:solidFill>
              </a:rPr>
              <a:t>The complexity of GSP poses multiple data collection challenges. Training, guidance, and payments to support data collection were provided but these challenges remained. It is likely that data collection and reporting will remain challenging for smaller VCSE organisations regardless of the support provided. </a:t>
            </a:r>
          </a:p>
          <a:p>
            <a:pPr marL="342900" indent="-342900">
              <a:buSzPct val="100000"/>
              <a:buFont typeface="Arial" panose="020B0604020202020204" pitchFamily="34" charset="0"/>
              <a:buChar char="•"/>
            </a:pPr>
            <a:r>
              <a:rPr lang="en-GB" sz="1200" dirty="0">
                <a:solidFill>
                  <a:srgbClr val="6F9A78"/>
                </a:solidFill>
              </a:rPr>
              <a:t>Technical solutions offer some hope and securing funding for these to be implemented consistently was seen as a vital milestone for some pilots.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DF838-00AB-470C-B529-4AC8BC547D1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9311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800" b="1" i="0" u="none" strike="noStrike" baseline="0" dirty="0">
                <a:solidFill>
                  <a:srgbClr val="000000"/>
                </a:solidFill>
                <a:latin typeface="Arial" panose="020B0604020202020204" pitchFamily="34" charset="0"/>
              </a:rPr>
              <a:t>Implications</a:t>
            </a:r>
          </a:p>
          <a:p>
            <a:pPr marL="285750"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Spending time understanding existing local networks and individual champions is important to take the next step in developing links between these.</a:t>
            </a:r>
          </a:p>
          <a:p>
            <a:pPr marL="285750" indent="-285750">
              <a:buFont typeface="Arial" panose="020B0604020202020204" pitchFamily="34" charset="0"/>
              <a:buChar char="•"/>
            </a:pPr>
            <a:endParaRPr lang="en-GB"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Understanding that GSP and aligned aims are not always the same as aims of existing networks or organisations and so finding common ground and working to develop shared vision is important.</a:t>
            </a:r>
          </a:p>
          <a:p>
            <a:r>
              <a:rPr lang="en-GB" sz="1800" b="0" i="0" u="none" strike="noStrike" baseline="0" dirty="0">
                <a:solidFill>
                  <a:srgbClr val="000000"/>
                </a:solidFill>
                <a:latin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DF838-00AB-470C-B529-4AC8BC547D1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4168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Implications</a:t>
            </a:r>
            <a:endParaRPr lang="en-GB" sz="1800" b="0" i="0" u="none" strike="noStrike" baseline="0" dirty="0">
              <a:latin typeface="Arial" panose="020B0604020202020204" pitchFamily="34" charset="0"/>
            </a:endParaRPr>
          </a:p>
          <a:p>
            <a:pPr marL="285750"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We found that many would value development of a single referral form gathering necessary participant information, clear guidance on who is expected to provide support for participants, and what level this support needs to be, and basic requirements in terms of evaluation and participant safety.</a:t>
            </a:r>
          </a:p>
          <a:p>
            <a:pPr marL="285750" indent="-285750">
              <a:buFont typeface="Arial" panose="020B0604020202020204" pitchFamily="34" charset="0"/>
              <a:buChar char="•"/>
            </a:pPr>
            <a:endParaRPr lang="en-GB"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Further training on safeguarding and mental health support may be useful for future delivery.</a:t>
            </a:r>
          </a:p>
          <a:p>
            <a:pPr marL="285750" indent="-285750">
              <a:buFont typeface="Arial" panose="020B0604020202020204" pitchFamily="34" charset="0"/>
              <a:buChar char="•"/>
            </a:pPr>
            <a:endParaRPr lang="en-GB"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Link Worker capacity and engagement in GSP must be addressed to improve referrals to GSP.</a:t>
            </a:r>
          </a:p>
          <a:p>
            <a:r>
              <a:rPr lang="en-GB" sz="1800" b="0" i="0" u="none" strike="noStrike" baseline="0" dirty="0">
                <a:solidFill>
                  <a:srgbClr val="000000"/>
                </a:solidFill>
                <a:latin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DF838-00AB-470C-B529-4AC8BC547D1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4663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Implications</a:t>
            </a:r>
            <a:endParaRPr lang="en-GB" sz="1800" b="0" i="0" u="none" strike="noStrike" baseline="0" dirty="0">
              <a:latin typeface="Arial" panose="020B0604020202020204" pitchFamily="34" charset="0"/>
            </a:endParaRPr>
          </a:p>
          <a:p>
            <a:pPr marL="285750"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Funding gives validation to the system, which means resources are allocated for staffing and dedicated time for social prescribing activities that would otherwise not be possible. This allows for greater input and creates a virtuous circle of involvement. </a:t>
            </a:r>
          </a:p>
          <a:p>
            <a:pPr marL="285750" indent="-285750">
              <a:buFont typeface="Arial" panose="020B0604020202020204" pitchFamily="34" charset="0"/>
              <a:buChar char="•"/>
            </a:pPr>
            <a:endParaRPr lang="en-GB"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Increased levels of matching need to provision helps a greater number of people to be referred to appropriate activities or redirected to other parts of the system, increasing flow. </a:t>
            </a:r>
          </a:p>
          <a:p>
            <a:pPr marL="285750" indent="-285750">
              <a:buFont typeface="Arial" panose="020B0604020202020204" pitchFamily="34" charset="0"/>
              <a:buChar char="•"/>
            </a:pPr>
            <a:endParaRPr lang="en-GB"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An increase in the number of appropriate, successful and large funding applications from the VCSE improves provision and therefore throughput, and also contributes to the virtuous cycle of involvement noted above. </a:t>
            </a:r>
          </a:p>
          <a:p>
            <a:pPr marL="285750" indent="-285750">
              <a:buFont typeface="Arial" panose="020B0604020202020204" pitchFamily="34" charset="0"/>
              <a:buChar char="•"/>
            </a:pPr>
            <a:endParaRPr lang="en-GB"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Buy-in from senior strategic partners further validates involvement, raises awareness across a wider set of stakeholders, and further enables pathways to provide </a:t>
            </a:r>
            <a:r>
              <a:rPr lang="en-GB" sz="1800" b="1" i="0" u="none" strike="noStrike" baseline="0" dirty="0">
                <a:solidFill>
                  <a:srgbClr val="000000"/>
                </a:solidFill>
                <a:latin typeface="Arial" panose="020B0604020202020204" pitchFamily="34" charset="0"/>
              </a:rPr>
              <a:t>appropriate support at the right time for the right groups of people</a:t>
            </a:r>
            <a:r>
              <a:rPr lang="en-GB" sz="1800" b="0" i="0" u="none" strike="noStrike" baseline="0" dirty="0">
                <a:solidFill>
                  <a:srgbClr val="000000"/>
                </a:solidFill>
                <a:latin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DF838-00AB-470C-B529-4AC8BC547D1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745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Implications</a:t>
            </a:r>
          </a:p>
          <a:p>
            <a:pPr marL="285750"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Meaningful user engagement with people most likely to be subject to health inequalities should be standard practice for national and regional initiatives.</a:t>
            </a:r>
          </a:p>
          <a:p>
            <a:pPr marL="285750" indent="-285750">
              <a:buFont typeface="Arial" panose="020B0604020202020204" pitchFamily="34" charset="0"/>
              <a:buChar char="•"/>
            </a:pPr>
            <a:endParaRPr lang="en-GB"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Full and careful consideration should be given to sensitive involvement of groups most likely to be subject to health inequalities within specific geographies.</a:t>
            </a:r>
          </a:p>
          <a:p>
            <a:pPr marL="285750" indent="-285750">
              <a:buFont typeface="Arial" panose="020B0604020202020204" pitchFamily="34" charset="0"/>
              <a:buChar char="•"/>
            </a:pPr>
            <a:endParaRPr lang="en-GB"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GB" sz="1800" b="0" i="0" u="none" strike="noStrike" baseline="0" dirty="0">
                <a:solidFill>
                  <a:srgbClr val="000000"/>
                </a:solidFill>
                <a:latin typeface="Arial" panose="020B0604020202020204" pitchFamily="34" charset="0"/>
              </a:rPr>
              <a:t>Decision makers need to consider creative and non-standard ways to include the voices and views of people most likely to be subject to health inequalities, such as peer research and engaging community gatekeepers, in good time.</a:t>
            </a:r>
          </a:p>
          <a:p>
            <a:r>
              <a:rPr lang="en-GB" sz="1800" b="0" i="0" u="none" strike="noStrike" baseline="0" dirty="0">
                <a:solidFill>
                  <a:srgbClr val="000000"/>
                </a:solidFill>
                <a:latin typeface="Arial" panose="020B0604020202020204" pitchFamily="34" charset="0"/>
              </a:rPr>
              <a:t>	</a:t>
            </a: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DF838-00AB-470C-B529-4AC8BC547D1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998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7484-5404-CBD7-29B1-674F046A9D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284FDF1-BAAF-8897-36B3-209D7D7D53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1211270-AC36-8045-C0A2-9922F2986AA6}"/>
              </a:ext>
            </a:extLst>
          </p:cNvPr>
          <p:cNvSpPr>
            <a:spLocks noGrp="1"/>
          </p:cNvSpPr>
          <p:nvPr>
            <p:ph type="dt" sz="half" idx="10"/>
          </p:nvPr>
        </p:nvSpPr>
        <p:spPr/>
        <p:txBody>
          <a:bodyPr/>
          <a:lstStyle/>
          <a:p>
            <a:fld id="{39C8AA89-6741-A14D-8F37-A3012A52967C}" type="datetimeFigureOut">
              <a:rPr lang="en-US" smtClean="0"/>
              <a:t>1/20/2025</a:t>
            </a:fld>
            <a:endParaRPr lang="en-US"/>
          </a:p>
        </p:txBody>
      </p:sp>
      <p:sp>
        <p:nvSpPr>
          <p:cNvPr id="5" name="Footer Placeholder 4">
            <a:extLst>
              <a:ext uri="{FF2B5EF4-FFF2-40B4-BE49-F238E27FC236}">
                <a16:creationId xmlns:a16="http://schemas.microsoft.com/office/drawing/2014/main" id="{ED0A32C7-A18A-29C0-FB14-4A1CA4A63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D2240-FC40-FF14-8CC8-FA0398DA1804}"/>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225888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540-4FA3-14F3-5E05-5382424CFA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10C99C1-CAF3-6E92-6F0D-F6682E730C4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E6D552-7543-7D15-577E-F05EC5D56C61}"/>
              </a:ext>
            </a:extLst>
          </p:cNvPr>
          <p:cNvSpPr>
            <a:spLocks noGrp="1"/>
          </p:cNvSpPr>
          <p:nvPr>
            <p:ph type="dt" sz="half" idx="10"/>
          </p:nvPr>
        </p:nvSpPr>
        <p:spPr/>
        <p:txBody>
          <a:bodyPr/>
          <a:lstStyle/>
          <a:p>
            <a:fld id="{39C8AA89-6741-A14D-8F37-A3012A52967C}" type="datetimeFigureOut">
              <a:rPr lang="en-US" smtClean="0"/>
              <a:t>1/20/2025</a:t>
            </a:fld>
            <a:endParaRPr lang="en-US"/>
          </a:p>
        </p:txBody>
      </p:sp>
      <p:sp>
        <p:nvSpPr>
          <p:cNvPr id="5" name="Footer Placeholder 4">
            <a:extLst>
              <a:ext uri="{FF2B5EF4-FFF2-40B4-BE49-F238E27FC236}">
                <a16:creationId xmlns:a16="http://schemas.microsoft.com/office/drawing/2014/main" id="{5525A917-605C-BF5A-773E-7B2A6DE61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ACAB7-4F9A-1B4A-72D4-2C8D9ED1A51F}"/>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1961946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56814E-77EB-D474-13BD-4669DC4EA13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6FA31D-2657-62B8-CEDB-53465BD003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6DE607-C740-798B-ADB5-20A7382C416D}"/>
              </a:ext>
            </a:extLst>
          </p:cNvPr>
          <p:cNvSpPr>
            <a:spLocks noGrp="1"/>
          </p:cNvSpPr>
          <p:nvPr>
            <p:ph type="dt" sz="half" idx="10"/>
          </p:nvPr>
        </p:nvSpPr>
        <p:spPr/>
        <p:txBody>
          <a:bodyPr/>
          <a:lstStyle/>
          <a:p>
            <a:fld id="{39C8AA89-6741-A14D-8F37-A3012A52967C}" type="datetimeFigureOut">
              <a:rPr lang="en-US" smtClean="0"/>
              <a:t>1/20/2025</a:t>
            </a:fld>
            <a:endParaRPr lang="en-US"/>
          </a:p>
        </p:txBody>
      </p:sp>
      <p:sp>
        <p:nvSpPr>
          <p:cNvPr id="5" name="Footer Placeholder 4">
            <a:extLst>
              <a:ext uri="{FF2B5EF4-FFF2-40B4-BE49-F238E27FC236}">
                <a16:creationId xmlns:a16="http://schemas.microsoft.com/office/drawing/2014/main" id="{A359347F-29E8-74CA-E374-A35354D21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63A63-7FC4-D3D3-7A14-94AB1517AEA5}"/>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2861846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Light Front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F7442519-7DB8-3844-A771-A49E9B94638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EF4D84"/>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019646" y="4715898"/>
            <a:ext cx="7648353" cy="106033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descr="Painting Easel, computer screen and book icons.">
            <a:extLst>
              <a:ext uri="{FF2B5EF4-FFF2-40B4-BE49-F238E27FC236}">
                <a16:creationId xmlns:a16="http://schemas.microsoft.com/office/drawing/2014/main" id="{A10EE1A4-9EF3-BE4B-A260-BA9E2AB285CE}"/>
              </a:ext>
            </a:extLst>
          </p:cNvPr>
          <p:cNvPicPr>
            <a:picLocks noChangeAspect="1"/>
          </p:cNvPicPr>
          <p:nvPr userDrawn="1"/>
        </p:nvPicPr>
        <p:blipFill>
          <a:blip r:embed="rId4"/>
          <a:stretch>
            <a:fill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897123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 Section Title Page">
  <p:cSld name="Sub Section Title Page">
    <p:spTree>
      <p:nvGrpSpPr>
        <p:cNvPr id="1" name="Shape 25"/>
        <p:cNvGrpSpPr/>
        <p:nvPr/>
      </p:nvGrpSpPr>
      <p:grpSpPr>
        <a:xfrm>
          <a:off x="0" y="0"/>
          <a:ext cx="0" cy="0"/>
          <a:chOff x="0" y="0"/>
          <a:chExt cx="0" cy="0"/>
        </a:xfrm>
      </p:grpSpPr>
      <p:sp>
        <p:nvSpPr>
          <p:cNvPr id="26" name="Google Shape;26;p10"/>
          <p:cNvSpPr txBox="1">
            <a:spLocks noGrp="1"/>
          </p:cNvSpPr>
          <p:nvPr>
            <p:ph type="body" idx="1"/>
          </p:nvPr>
        </p:nvSpPr>
        <p:spPr>
          <a:xfrm>
            <a:off x="838200" y="2998381"/>
            <a:ext cx="10515600" cy="281762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rgbClr val="2E3A4D"/>
              </a:buClr>
              <a:buSzPts val="2000"/>
              <a:buChar char="•"/>
              <a:defRPr b="0" i="0">
                <a:solidFill>
                  <a:srgbClr val="2E3A4D"/>
                </a:solidFill>
                <a:latin typeface="Trebuchet MS" panose="020B0703020202090204" pitchFamily="34" charset="0"/>
              </a:defRPr>
            </a:lvl1pPr>
            <a:lvl2pPr marL="914400" lvl="1" indent="-355600" algn="l">
              <a:lnSpc>
                <a:spcPct val="90000"/>
              </a:lnSpc>
              <a:spcBef>
                <a:spcPts val="500"/>
              </a:spcBef>
              <a:spcAft>
                <a:spcPts val="0"/>
              </a:spcAft>
              <a:buClr>
                <a:srgbClr val="2E3A4D"/>
              </a:buClr>
              <a:buSzPts val="2000"/>
              <a:buChar char="•"/>
              <a:defRPr>
                <a:solidFill>
                  <a:srgbClr val="2E3A4D"/>
                </a:solidFill>
              </a:defRPr>
            </a:lvl2pPr>
            <a:lvl3pPr marL="1371600" lvl="2" indent="-355600" algn="l">
              <a:lnSpc>
                <a:spcPct val="90000"/>
              </a:lnSpc>
              <a:spcBef>
                <a:spcPts val="500"/>
              </a:spcBef>
              <a:spcAft>
                <a:spcPts val="0"/>
              </a:spcAft>
              <a:buClr>
                <a:srgbClr val="2E3A4D"/>
              </a:buClr>
              <a:buSzPts val="2000"/>
              <a:buChar char="•"/>
              <a:defRPr>
                <a:solidFill>
                  <a:srgbClr val="2E3A4D"/>
                </a:solidFill>
              </a:defRPr>
            </a:lvl3pPr>
            <a:lvl4pPr marL="1828800" lvl="3" indent="-355600" algn="l">
              <a:lnSpc>
                <a:spcPct val="90000"/>
              </a:lnSpc>
              <a:spcBef>
                <a:spcPts val="500"/>
              </a:spcBef>
              <a:spcAft>
                <a:spcPts val="0"/>
              </a:spcAft>
              <a:buClr>
                <a:srgbClr val="2E3A4D"/>
              </a:buClr>
              <a:buSzPts val="2000"/>
              <a:buChar char="•"/>
              <a:defRPr>
                <a:solidFill>
                  <a:srgbClr val="2E3A4D"/>
                </a:solidFill>
              </a:defRPr>
            </a:lvl4pPr>
            <a:lvl5pPr marL="2286000" lvl="4" indent="-355600" algn="l">
              <a:lnSpc>
                <a:spcPct val="90000"/>
              </a:lnSpc>
              <a:spcBef>
                <a:spcPts val="500"/>
              </a:spcBef>
              <a:spcAft>
                <a:spcPts val="0"/>
              </a:spcAft>
              <a:buClr>
                <a:srgbClr val="2E3A4D"/>
              </a:buClr>
              <a:buSzPts val="2000"/>
              <a:buChar char="•"/>
              <a:defRPr>
                <a:solidFill>
                  <a:srgbClr val="2E3A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title"/>
          </p:nvPr>
        </p:nvSpPr>
        <p:spPr>
          <a:xfrm>
            <a:off x="838200" y="1548733"/>
            <a:ext cx="10515600" cy="1258262"/>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F4D84"/>
              </a:buClr>
              <a:buSzPts val="1800"/>
              <a:buNone/>
              <a:defRPr b="0" i="0">
                <a:latin typeface="Trebuchet MS" panose="020B070302020209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 name="Google Shape;28;p10"/>
          <p:cNvPicPr preferRelativeResize="0"/>
          <p:nvPr/>
        </p:nvPicPr>
        <p:blipFill rotWithShape="1">
          <a:blip r:embed="rId2">
            <a:alphaModFix amt="20000"/>
          </a:blip>
          <a:srcRect/>
          <a:stretch/>
        </p:blipFill>
        <p:spPr>
          <a:xfrm>
            <a:off x="6260466" y="0"/>
            <a:ext cx="5931534" cy="3923414"/>
          </a:xfrm>
          <a:prstGeom prst="rect">
            <a:avLst/>
          </a:prstGeom>
          <a:noFill/>
          <a:ln>
            <a:noFill/>
          </a:ln>
        </p:spPr>
      </p:pic>
      <p:sp>
        <p:nvSpPr>
          <p:cNvPr id="29" name="Google Shape;29;p10"/>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GB"/>
          </a:p>
        </p:txBody>
      </p:sp>
      <p:sp>
        <p:nvSpPr>
          <p:cNvPr id="30" name="Google Shape;30;p10"/>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r>
              <a:rPr lang="en-US">
                <a:latin typeface="Trebuchet MS" panose="020B0703020202090204" pitchFamily="34" charset="0"/>
              </a:rPr>
              <a:t>Page </a:t>
            </a:r>
            <a:fld id="{00000000-1234-1234-1234-123412341234}" type="slidenum">
              <a:rPr lang="en-US" smtClean="0">
                <a:latin typeface="Trebuchet MS" panose="020B0703020202090204" pitchFamily="34" charset="0"/>
              </a:rPr>
              <a:pPr/>
              <a:t>‹#›</a:t>
            </a:fld>
            <a:endParaRPr>
              <a:latin typeface="Trebuchet MS" panose="020B0703020202090204" pitchFamily="34" charset="0"/>
            </a:endParaRPr>
          </a:p>
        </p:txBody>
      </p:sp>
    </p:spTree>
    <p:extLst>
      <p:ext uri="{BB962C8B-B14F-4D97-AF65-F5344CB8AC3E}">
        <p14:creationId xmlns:p14="http://schemas.microsoft.com/office/powerpoint/2010/main" val="1615535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ack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306726" y="3705448"/>
            <a:ext cx="7361273" cy="207078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sp>
        <p:nvSpPr>
          <p:cNvPr id="12" name="Slide Number Placeholder 5">
            <a:extLst>
              <a:ext uri="{FF2B5EF4-FFF2-40B4-BE49-F238E27FC236}">
                <a16:creationId xmlns:a16="http://schemas.microsoft.com/office/drawing/2014/main" id="{6D69C179-397E-8340-BCAB-CE1F52278CD0}"/>
              </a:ext>
            </a:extLst>
          </p:cNvPr>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sp>
        <p:nvSpPr>
          <p:cNvPr id="14" name="Footer Placeholder 13">
            <a:extLst>
              <a:ext uri="{FF2B5EF4-FFF2-40B4-BE49-F238E27FC236}">
                <a16:creationId xmlns:a16="http://schemas.microsoft.com/office/drawing/2014/main" id="{27C4457B-C7A7-8247-AC29-2D761B9E9209}"/>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3785832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E9D26-B4CA-0473-AA37-D0175AB673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4614D2-4AF9-AB6A-D4BE-8BC849D540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363452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4438-8B64-6263-62E5-3858E05C2A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BF6FEA-88A7-653C-2F56-B487DAACC9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06187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1B59B-EF5E-B564-9662-07BD28E62589}"/>
              </a:ext>
            </a:extLst>
          </p:cNvPr>
          <p:cNvSpPr>
            <a:spLocks noGrp="1"/>
          </p:cNvSpPr>
          <p:nvPr>
            <p:ph type="title"/>
          </p:nvPr>
        </p:nvSpPr>
        <p:spPr>
          <a:xfrm>
            <a:off x="1234622" y="1154566"/>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912FB22-70CE-641A-5B93-B436911BEE71}"/>
              </a:ext>
            </a:extLst>
          </p:cNvPr>
          <p:cNvSpPr>
            <a:spLocks noGrp="1"/>
          </p:cNvSpPr>
          <p:nvPr>
            <p:ph type="body" idx="1"/>
          </p:nvPr>
        </p:nvSpPr>
        <p:spPr>
          <a:xfrm>
            <a:off x="1234622" y="403429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B0A5643-3ABD-F0B4-58E7-E78D8231AB1A}"/>
              </a:ext>
            </a:extLst>
          </p:cNvPr>
          <p:cNvSpPr>
            <a:spLocks noGrp="1"/>
          </p:cNvSpPr>
          <p:nvPr>
            <p:ph type="ftr" sz="quarter" idx="11"/>
          </p:nvPr>
        </p:nvSpPr>
        <p:spPr>
          <a:xfrm>
            <a:off x="4038600" y="6356350"/>
            <a:ext cx="4114800" cy="365125"/>
          </a:xfrm>
          <a:prstGeom prst="rect">
            <a:avLst/>
          </a:prstGeom>
        </p:spPr>
        <p:txBody>
          <a:bodyPr/>
          <a:lstStyle/>
          <a:p>
            <a:r>
              <a:rPr lang="en-GB"/>
              <a:t>© 2024. Contact: jag.mundra@napc.co.uk for more information.</a:t>
            </a:r>
          </a:p>
        </p:txBody>
      </p:sp>
    </p:spTree>
    <p:extLst>
      <p:ext uri="{BB962C8B-B14F-4D97-AF65-F5344CB8AC3E}">
        <p14:creationId xmlns:p14="http://schemas.microsoft.com/office/powerpoint/2010/main" val="3042036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44DAD-2A7B-F23A-F532-D13E433BF4BE}"/>
              </a:ext>
            </a:extLst>
          </p:cNvPr>
          <p:cNvSpPr>
            <a:spLocks noGrp="1"/>
          </p:cNvSpPr>
          <p:nvPr>
            <p:ph type="title"/>
          </p:nvPr>
        </p:nvSpPr>
        <p:spPr>
          <a:xfrm>
            <a:off x="1012376" y="365125"/>
            <a:ext cx="10515600"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79C2BC-C86C-FDDE-709C-AA6323A626D2}"/>
              </a:ext>
            </a:extLst>
          </p:cNvPr>
          <p:cNvSpPr>
            <a:spLocks noGrp="1"/>
          </p:cNvSpPr>
          <p:nvPr>
            <p:ph sz="half" idx="1"/>
          </p:nvPr>
        </p:nvSpPr>
        <p:spPr>
          <a:xfrm>
            <a:off x="1012376"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BB09607-7691-44F3-5FD2-8E09C32859B3}"/>
              </a:ext>
            </a:extLst>
          </p:cNvPr>
          <p:cNvSpPr>
            <a:spLocks noGrp="1"/>
          </p:cNvSpPr>
          <p:nvPr>
            <p:ph sz="half" idx="2"/>
          </p:nvPr>
        </p:nvSpPr>
        <p:spPr>
          <a:xfrm>
            <a:off x="6346376"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417996FB-C239-F9A0-683A-20E878AAA2D3}"/>
              </a:ext>
            </a:extLst>
          </p:cNvPr>
          <p:cNvSpPr>
            <a:spLocks noGrp="1"/>
          </p:cNvSpPr>
          <p:nvPr>
            <p:ph type="ftr" sz="quarter" idx="11"/>
          </p:nvPr>
        </p:nvSpPr>
        <p:spPr>
          <a:xfrm>
            <a:off x="4038600" y="6356350"/>
            <a:ext cx="4114800" cy="365125"/>
          </a:xfrm>
          <a:prstGeom prst="rect">
            <a:avLst/>
          </a:prstGeom>
        </p:spPr>
        <p:txBody>
          <a:bodyPr/>
          <a:lstStyle/>
          <a:p>
            <a:r>
              <a:rPr lang="en-GB"/>
              <a:t>© 2024. Contact: jag.mundra@napc.co.uk for more information.</a:t>
            </a:r>
          </a:p>
        </p:txBody>
      </p:sp>
    </p:spTree>
    <p:extLst>
      <p:ext uri="{BB962C8B-B14F-4D97-AF65-F5344CB8AC3E}">
        <p14:creationId xmlns:p14="http://schemas.microsoft.com/office/powerpoint/2010/main" val="2352184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EC8E-32E8-8959-FFAD-39629ACFB36A}"/>
              </a:ext>
            </a:extLst>
          </p:cNvPr>
          <p:cNvSpPr>
            <a:spLocks noGrp="1"/>
          </p:cNvSpPr>
          <p:nvPr>
            <p:ph type="title"/>
          </p:nvPr>
        </p:nvSpPr>
        <p:spPr>
          <a:xfrm>
            <a:off x="839788" y="866776"/>
            <a:ext cx="10515600" cy="82391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2E05ED-2593-1C85-654A-44825FBDF6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92DE6A-3672-C1E0-3D3A-A7E0987BB6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67008C3-9F28-E8E0-E855-C252D79AD6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65DF8F-2CA3-96A9-A672-F95E50E3F6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40C1DAC3-DB79-73B1-C18E-1826588E91C1}"/>
              </a:ext>
            </a:extLst>
          </p:cNvPr>
          <p:cNvSpPr>
            <a:spLocks noGrp="1"/>
          </p:cNvSpPr>
          <p:nvPr>
            <p:ph type="ftr" sz="quarter" idx="11"/>
          </p:nvPr>
        </p:nvSpPr>
        <p:spPr>
          <a:xfrm>
            <a:off x="4038600" y="6356350"/>
            <a:ext cx="4114800" cy="365125"/>
          </a:xfrm>
          <a:prstGeom prst="rect">
            <a:avLst/>
          </a:prstGeom>
        </p:spPr>
        <p:txBody>
          <a:bodyPr/>
          <a:lstStyle/>
          <a:p>
            <a:r>
              <a:rPr lang="en-GB"/>
              <a:t>© 2024. Contact: jag.mundra@napc.co.uk for more information.</a:t>
            </a:r>
          </a:p>
        </p:txBody>
      </p:sp>
    </p:spTree>
    <p:extLst>
      <p:ext uri="{BB962C8B-B14F-4D97-AF65-F5344CB8AC3E}">
        <p14:creationId xmlns:p14="http://schemas.microsoft.com/office/powerpoint/2010/main" val="2654769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279A-4DF1-BA13-13E5-9E564F09C66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7A35E6-507C-229F-3FE6-F70562FA1E5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94FFCC-6796-7F8C-8B82-BD21F255CDE4}"/>
              </a:ext>
            </a:extLst>
          </p:cNvPr>
          <p:cNvSpPr>
            <a:spLocks noGrp="1"/>
          </p:cNvSpPr>
          <p:nvPr>
            <p:ph type="dt" sz="half" idx="10"/>
          </p:nvPr>
        </p:nvSpPr>
        <p:spPr/>
        <p:txBody>
          <a:bodyPr/>
          <a:lstStyle/>
          <a:p>
            <a:fld id="{39C8AA89-6741-A14D-8F37-A3012A52967C}" type="datetimeFigureOut">
              <a:rPr lang="en-US" smtClean="0"/>
              <a:t>1/20/2025</a:t>
            </a:fld>
            <a:endParaRPr lang="en-US"/>
          </a:p>
        </p:txBody>
      </p:sp>
      <p:sp>
        <p:nvSpPr>
          <p:cNvPr id="5" name="Footer Placeholder 4">
            <a:extLst>
              <a:ext uri="{FF2B5EF4-FFF2-40B4-BE49-F238E27FC236}">
                <a16:creationId xmlns:a16="http://schemas.microsoft.com/office/drawing/2014/main" id="{E90C3117-834C-1E42-69BA-F1BAC390D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E14C9-3482-7394-DEB3-AD4AAC399A7B}"/>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4160237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D1A12-5283-D3FF-97E4-8E4E84ADE84A}"/>
              </a:ext>
            </a:extLst>
          </p:cNvPr>
          <p:cNvSpPr>
            <a:spLocks noGrp="1"/>
          </p:cNvSpPr>
          <p:nvPr>
            <p:ph type="title"/>
          </p:nvPr>
        </p:nvSpPr>
        <p:spPr>
          <a:xfrm>
            <a:off x="838200" y="1045029"/>
            <a:ext cx="10515600" cy="645659"/>
          </a:xfrm>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09F8D9E3-A1AF-39D6-BA30-A0D8852FC97A}"/>
              </a:ext>
            </a:extLst>
          </p:cNvPr>
          <p:cNvSpPr>
            <a:spLocks noGrp="1"/>
          </p:cNvSpPr>
          <p:nvPr>
            <p:ph type="ftr" sz="quarter" idx="11"/>
          </p:nvPr>
        </p:nvSpPr>
        <p:spPr>
          <a:xfrm>
            <a:off x="245745" y="6384925"/>
            <a:ext cx="8189595" cy="365125"/>
          </a:xfrm>
          <a:prstGeom prst="rect">
            <a:avLst/>
          </a:prstGeom>
        </p:spPr>
        <p:txBody>
          <a:bodyPr anchor="ctr"/>
          <a:lstStyle>
            <a:lvl1pPr>
              <a:defRPr sz="1100">
                <a:solidFill>
                  <a:srgbClr val="002060"/>
                </a:solidFill>
                <a:latin typeface="Aptos Display" panose="020B0004020202020204" pitchFamily="34" charset="0"/>
              </a:defRPr>
            </a:lvl1pPr>
          </a:lstStyle>
          <a:p>
            <a:r>
              <a:rPr lang="en-GB"/>
              <a:t>© 2024. Contact: jag.mundra@napc.co.uk for more information.</a:t>
            </a:r>
          </a:p>
        </p:txBody>
      </p:sp>
    </p:spTree>
    <p:extLst>
      <p:ext uri="{BB962C8B-B14F-4D97-AF65-F5344CB8AC3E}">
        <p14:creationId xmlns:p14="http://schemas.microsoft.com/office/powerpoint/2010/main" val="112474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87FDECA-684C-52F9-4063-000A252D97DC}"/>
              </a:ext>
            </a:extLst>
          </p:cNvPr>
          <p:cNvSpPr>
            <a:spLocks noGrp="1"/>
          </p:cNvSpPr>
          <p:nvPr>
            <p:ph type="ftr" sz="quarter" idx="11"/>
          </p:nvPr>
        </p:nvSpPr>
        <p:spPr>
          <a:xfrm>
            <a:off x="4038600" y="6356350"/>
            <a:ext cx="4114800" cy="365125"/>
          </a:xfrm>
          <a:prstGeom prst="rect">
            <a:avLst/>
          </a:prstGeom>
        </p:spPr>
        <p:txBody>
          <a:bodyPr/>
          <a:lstStyle/>
          <a:p>
            <a:r>
              <a:rPr lang="en-GB"/>
              <a:t>© 2024. Contact: jag.mundra@napc.co.uk for more information.</a:t>
            </a:r>
          </a:p>
        </p:txBody>
      </p:sp>
    </p:spTree>
    <p:extLst>
      <p:ext uri="{BB962C8B-B14F-4D97-AF65-F5344CB8AC3E}">
        <p14:creationId xmlns:p14="http://schemas.microsoft.com/office/powerpoint/2010/main" val="1391287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3703F-6226-48D1-844D-5B32A68CB074}"/>
              </a:ext>
            </a:extLst>
          </p:cNvPr>
          <p:cNvSpPr>
            <a:spLocks noGrp="1"/>
          </p:cNvSpPr>
          <p:nvPr>
            <p:ph type="title"/>
          </p:nvPr>
        </p:nvSpPr>
        <p:spPr>
          <a:xfrm>
            <a:off x="839788" y="987424"/>
            <a:ext cx="3932237" cy="1069975"/>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DBD7561-5E02-E27D-413D-9740B2D0E1B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451DF80-FFFC-E1BE-2C68-A3B81CA9FA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889DFC6-F21D-A681-BD43-404B83545123}"/>
              </a:ext>
            </a:extLst>
          </p:cNvPr>
          <p:cNvSpPr>
            <a:spLocks noGrp="1"/>
          </p:cNvSpPr>
          <p:nvPr>
            <p:ph type="ftr" sz="quarter" idx="11"/>
          </p:nvPr>
        </p:nvSpPr>
        <p:spPr>
          <a:xfrm>
            <a:off x="4038600" y="6356350"/>
            <a:ext cx="4114800" cy="365125"/>
          </a:xfrm>
          <a:prstGeom prst="rect">
            <a:avLst/>
          </a:prstGeom>
        </p:spPr>
        <p:txBody>
          <a:bodyPr/>
          <a:lstStyle/>
          <a:p>
            <a:r>
              <a:rPr lang="en-GB"/>
              <a:t>© 2024. Contact: jag.mundra@napc.co.uk for more information.</a:t>
            </a:r>
          </a:p>
        </p:txBody>
      </p:sp>
    </p:spTree>
    <p:extLst>
      <p:ext uri="{BB962C8B-B14F-4D97-AF65-F5344CB8AC3E}">
        <p14:creationId xmlns:p14="http://schemas.microsoft.com/office/powerpoint/2010/main" val="1612425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37301-DD37-6C65-4B16-220A83C2D4E4}"/>
              </a:ext>
            </a:extLst>
          </p:cNvPr>
          <p:cNvSpPr>
            <a:spLocks noGrp="1"/>
          </p:cNvSpPr>
          <p:nvPr>
            <p:ph type="title"/>
          </p:nvPr>
        </p:nvSpPr>
        <p:spPr>
          <a:xfrm>
            <a:off x="839788" y="987424"/>
            <a:ext cx="3932237" cy="1069975"/>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E29A937-FA92-7500-5C29-D5211EEE49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4E16766-6714-F43E-5B1D-D35ABC0F98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424DC23-792A-2F29-36EF-694B4F8243F9}"/>
              </a:ext>
            </a:extLst>
          </p:cNvPr>
          <p:cNvSpPr>
            <a:spLocks noGrp="1"/>
          </p:cNvSpPr>
          <p:nvPr>
            <p:ph type="ftr" sz="quarter" idx="11"/>
          </p:nvPr>
        </p:nvSpPr>
        <p:spPr>
          <a:xfrm>
            <a:off x="4038600" y="6356350"/>
            <a:ext cx="4114800" cy="365125"/>
          </a:xfrm>
          <a:prstGeom prst="rect">
            <a:avLst/>
          </a:prstGeom>
        </p:spPr>
        <p:txBody>
          <a:bodyPr/>
          <a:lstStyle/>
          <a:p>
            <a:r>
              <a:rPr lang="en-GB"/>
              <a:t>© 2024. Contact: jag.mundra@napc.co.uk for more information.</a:t>
            </a:r>
          </a:p>
        </p:txBody>
      </p:sp>
    </p:spTree>
    <p:extLst>
      <p:ext uri="{BB962C8B-B14F-4D97-AF65-F5344CB8AC3E}">
        <p14:creationId xmlns:p14="http://schemas.microsoft.com/office/powerpoint/2010/main" val="62426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2" name="Title 1"/>
          <p:cNvSpPr>
            <a:spLocks noGrp="1"/>
          </p:cNvSpPr>
          <p:nvPr>
            <p:ph type="title"/>
          </p:nvPr>
        </p:nvSpPr>
        <p:spPr>
          <a:xfrm>
            <a:off x="1387771" y="1301219"/>
            <a:ext cx="9889496" cy="720080"/>
          </a:xfrm>
          <a:blipFill>
            <a:blip r:embed="rId2" cstate="print"/>
            <a:stretch>
              <a:fillRect/>
            </a:stretch>
          </a:blipFill>
          <a:ln w="28575">
            <a:noFill/>
          </a:ln>
        </p:spPr>
        <p:txBody>
          <a:bodyPr>
            <a:noAutofit/>
          </a:bodyPr>
          <a:lstStyle>
            <a:lvl1pPr>
              <a:lnSpc>
                <a:spcPts val="2700"/>
              </a:lnSpc>
              <a:defRPr lang="en-GB" spc="-100"/>
            </a:lvl1pPr>
          </a:lstStyle>
          <a:p>
            <a:pPr lvl="0"/>
            <a:r>
              <a:rPr lang="en-US"/>
              <a:t>Click to edit Master title style</a:t>
            </a:r>
            <a:endParaRPr lang="en-GB" dirty="0"/>
          </a:p>
        </p:txBody>
      </p:sp>
      <p:sp>
        <p:nvSpPr>
          <p:cNvPr id="3" name="Content Placeholder 2"/>
          <p:cNvSpPr>
            <a:spLocks noGrp="1"/>
          </p:cNvSpPr>
          <p:nvPr>
            <p:ph idx="1" hasCustomPrompt="1"/>
          </p:nvPr>
        </p:nvSpPr>
        <p:spPr>
          <a:xfrm>
            <a:off x="1391078" y="2532446"/>
            <a:ext cx="9889497" cy="3632858"/>
          </a:xfrm>
        </p:spPr>
        <p:txBody>
          <a:bodyPr lIns="108000"/>
          <a:lstStyle>
            <a:lvl1pPr marL="0" indent="0">
              <a:buNone/>
              <a:defRPr/>
            </a:lvl1pPr>
            <a:lvl2pPr marL="180975" indent="0">
              <a:buNone/>
              <a:defRPr/>
            </a:lvl2pPr>
            <a:lvl3pPr marL="449263" indent="0">
              <a:buNone/>
              <a:defRPr/>
            </a:lvl3pPr>
            <a:lvl4pPr marL="630238" indent="0">
              <a:buNone/>
              <a:defRPr/>
            </a:lvl4pPr>
            <a:lvl5pPr marL="896938" indent="0">
              <a:buNone/>
              <a:defRPr/>
            </a:lvl5pPr>
          </a:lstStyle>
          <a:p>
            <a:pPr marL="180975" marR="0" lvl="0" indent="-180975" algn="l" defTabSz="914400" rtl="0" eaLnBrk="1" fontAlgn="base" latinLnBrk="0" hangingPunct="1">
              <a:lnSpc>
                <a:spcPts val="2100"/>
              </a:lnSpc>
              <a:spcBef>
                <a:spcPct val="0"/>
              </a:spcBef>
              <a:spcAft>
                <a:spcPct val="0"/>
              </a:spcAft>
              <a:buClrTx/>
              <a:buSzPct val="80000"/>
              <a:buFont typeface="Arial"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Edit Master text styles</a:t>
            </a:r>
          </a:p>
          <a:p>
            <a:pPr marL="449263" marR="0" lvl="1" indent="-268288" algn="l" defTabSz="914400" rtl="0" eaLnBrk="1" fontAlgn="base" latinLnBrk="0" hangingPunct="1">
              <a:lnSpc>
                <a:spcPts val="21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Second level</a:t>
            </a:r>
          </a:p>
          <a:p>
            <a:pPr marL="630238" marR="0" lvl="2" indent="-180975" algn="l" defTabSz="914400" rtl="0" eaLnBrk="1" fontAlgn="base" latinLnBrk="0" hangingPunct="1">
              <a:lnSpc>
                <a:spcPts val="21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Third level</a:t>
            </a:r>
          </a:p>
          <a:p>
            <a:pPr marL="896938" marR="0" lvl="3" indent="-266700" algn="l" defTabSz="914400" rtl="0" eaLnBrk="1" fontAlgn="base" latinLnBrk="0" hangingPunct="1">
              <a:lnSpc>
                <a:spcPts val="21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Fourth level</a:t>
            </a:r>
          </a:p>
          <a:p>
            <a:pPr marL="1077913" marR="0" lvl="4" indent="-180975" algn="l" defTabSz="914400" rtl="0" eaLnBrk="1" fontAlgn="base" latinLnBrk="0" hangingPunct="1">
              <a:lnSpc>
                <a:spcPts val="2100"/>
              </a:lnSpc>
              <a:spcBef>
                <a:spcPct val="0"/>
              </a:spcBef>
              <a:spcAft>
                <a:spcPct val="0"/>
              </a:spcAft>
              <a:buClrTx/>
              <a:buSzTx/>
              <a:buFont typeface="Arial"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Fifth level</a:t>
            </a:r>
            <a:endPar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32943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87771" y="1301219"/>
            <a:ext cx="9889496" cy="720080"/>
          </a:xfrm>
          <a:blipFill>
            <a:blip r:embed="rId2" cstate="print"/>
            <a:stretch>
              <a:fillRect/>
            </a:stretch>
          </a:blipFill>
          <a:ln w="28575">
            <a:noFill/>
          </a:ln>
        </p:spPr>
        <p:txBody>
          <a:bodyPr>
            <a:noAutofit/>
          </a:bodyPr>
          <a:lstStyle>
            <a:lvl1pPr>
              <a:lnSpc>
                <a:spcPts val="2700"/>
              </a:lnSpc>
              <a:defRPr lang="en-GB" spc="-100"/>
            </a:lvl1pPr>
          </a:lstStyle>
          <a:p>
            <a:pPr lvl="0"/>
            <a:r>
              <a:rPr lang="en-US"/>
              <a:t>Click to edit Master title style</a:t>
            </a:r>
            <a:endParaRPr lang="en-GB" dirty="0"/>
          </a:p>
        </p:txBody>
      </p:sp>
    </p:spTree>
    <p:extLst>
      <p:ext uri="{BB962C8B-B14F-4D97-AF65-F5344CB8AC3E}">
        <p14:creationId xmlns:p14="http://schemas.microsoft.com/office/powerpoint/2010/main" val="757561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b Full bleed image and tex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0" y="3429002"/>
            <a:ext cx="12192000" cy="3429001"/>
          </a:xfrm>
        </p:spPr>
        <p:txBody>
          <a:bodyPr rtlCol="0">
            <a:noAutofit/>
          </a:bodyPr>
          <a:lstStyle>
            <a:lvl1pPr marL="0" indent="0">
              <a:buNone/>
              <a:defRPr/>
            </a:lvl1pPr>
          </a:lstStyle>
          <a:p>
            <a:pPr lvl="0"/>
            <a:r>
              <a:rPr lang="en-US" noProof="0"/>
              <a:t>Click icon to add picture</a:t>
            </a:r>
            <a:endParaRPr lang="en-GB" noProof="0" dirty="0"/>
          </a:p>
        </p:txBody>
      </p:sp>
      <p:sp>
        <p:nvSpPr>
          <p:cNvPr id="2" name="Title 1"/>
          <p:cNvSpPr>
            <a:spLocks noGrp="1"/>
          </p:cNvSpPr>
          <p:nvPr>
            <p:ph type="title"/>
          </p:nvPr>
        </p:nvSpPr>
        <p:spPr>
          <a:xfrm>
            <a:off x="1397008" y="1340768"/>
            <a:ext cx="8628904" cy="504056"/>
          </a:xfrm>
          <a:blipFill>
            <a:blip r:embed="rId2" cstate="print"/>
            <a:stretch>
              <a:fillRect/>
            </a:stretch>
          </a:blipFill>
          <a:ln w="28575">
            <a:noFill/>
          </a:ln>
        </p:spPr>
        <p:txBody>
          <a:bodyPr>
            <a:noAutofit/>
          </a:bodyPr>
          <a:lstStyle>
            <a:lvl1pPr>
              <a:lnSpc>
                <a:spcPts val="1900"/>
              </a:lnSpc>
              <a:defRPr lang="en-GB" sz="1800" spc="-100"/>
            </a:lvl1pPr>
          </a:lstStyle>
          <a:p>
            <a:pPr lvl="0"/>
            <a:r>
              <a:rPr lang="en-US"/>
              <a:t>Click to edit Master title style</a:t>
            </a:r>
            <a:endParaRPr lang="en-GB" dirty="0"/>
          </a:p>
        </p:txBody>
      </p:sp>
    </p:spTree>
    <p:extLst>
      <p:ext uri="{BB962C8B-B14F-4D97-AF65-F5344CB8AC3E}">
        <p14:creationId xmlns:p14="http://schemas.microsoft.com/office/powerpoint/2010/main" val="1829683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879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H_Title_with_image">
    <p:spTree>
      <p:nvGrpSpPr>
        <p:cNvPr id="1" name=""/>
        <p:cNvGrpSpPr/>
        <p:nvPr/>
      </p:nvGrpSpPr>
      <p:grpSpPr>
        <a:xfrm>
          <a:off x="0" y="0"/>
          <a:ext cx="0" cy="0"/>
          <a:chOff x="0" y="0"/>
          <a:chExt cx="0" cy="0"/>
        </a:xfrm>
      </p:grpSpPr>
      <p:sp>
        <p:nvSpPr>
          <p:cNvPr id="2" name="Title 1"/>
          <p:cNvSpPr>
            <a:spLocks noGrp="1"/>
          </p:cNvSpPr>
          <p:nvPr>
            <p:ph type="title"/>
          </p:nvPr>
        </p:nvSpPr>
        <p:spPr>
          <a:xfrm>
            <a:off x="1404151" y="1472700"/>
            <a:ext cx="8628904" cy="720080"/>
          </a:xfrm>
          <a:blipFill>
            <a:blip r:embed="rId2" cstate="print"/>
            <a:stretch>
              <a:fillRect/>
            </a:stretch>
          </a:blipFill>
          <a:ln w="28575">
            <a:noFill/>
          </a:ln>
        </p:spPr>
        <p:txBody>
          <a:bodyPr>
            <a:noAutofit/>
          </a:bodyPr>
          <a:lstStyle>
            <a:lvl1pPr>
              <a:lnSpc>
                <a:spcPts val="2700"/>
              </a:lnSpc>
              <a:defRPr lang="en-GB" sz="2800" spc="-100"/>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1404151" y="2192780"/>
            <a:ext cx="8640233" cy="307082"/>
          </a:xfrm>
          <a:blipFill>
            <a:blip r:embed="rId2" cstate="print"/>
            <a:stretch>
              <a:fillRect/>
            </a:stretch>
          </a:blipFill>
        </p:spPr>
        <p:txBody>
          <a:bodyPr lIns="108000"/>
          <a:lstStyle>
            <a:lvl1pPr marL="0" indent="0">
              <a:lnSpc>
                <a:spcPts val="2700"/>
              </a:lnSpc>
              <a:buNone/>
              <a:defRPr lang="en-US" sz="2800" i="1" kern="1200" spc="-100" baseline="0" dirty="0" smtClean="0">
                <a:solidFill>
                  <a:srgbClr val="621B40"/>
                </a:solidFill>
                <a:latin typeface="Arial" pitchFamily="34" charset="0"/>
                <a:ea typeface="+mj-ea"/>
                <a:cs typeface="Arial" pitchFamily="34" charset="0"/>
              </a:defRPr>
            </a:lvl1pPr>
          </a:lstStyle>
          <a:p>
            <a:pPr lvl="0"/>
            <a:r>
              <a:rPr lang="en-US"/>
              <a:t>Click to edit Master text styles</a:t>
            </a:r>
          </a:p>
        </p:txBody>
      </p:sp>
      <p:sp>
        <p:nvSpPr>
          <p:cNvPr id="12" name="Picture Placeholder 11"/>
          <p:cNvSpPr>
            <a:spLocks noGrp="1"/>
          </p:cNvSpPr>
          <p:nvPr>
            <p:ph type="pic" sz="quarter" idx="11"/>
          </p:nvPr>
        </p:nvSpPr>
        <p:spPr>
          <a:xfrm>
            <a:off x="0" y="3429002"/>
            <a:ext cx="12192000" cy="3429001"/>
          </a:xfrm>
        </p:spPr>
        <p:txBody>
          <a:bodyPr rtlCol="0">
            <a:noAutofit/>
          </a:bodyPr>
          <a:lstStyle>
            <a:lvl1pPr marL="0" indent="0">
              <a:buNone/>
              <a:defRPr/>
            </a:lvl1pPr>
          </a:lstStyle>
          <a:p>
            <a:pPr lvl="0"/>
            <a:r>
              <a:rPr lang="en-US" noProof="0"/>
              <a:t>Click icon to add picture</a:t>
            </a:r>
            <a:endParaRPr lang="en-GB" noProof="0" dirty="0"/>
          </a:p>
        </p:txBody>
      </p:sp>
    </p:spTree>
    <p:extLst>
      <p:ext uri="{BB962C8B-B14F-4D97-AF65-F5344CB8AC3E}">
        <p14:creationId xmlns:p14="http://schemas.microsoft.com/office/powerpoint/2010/main" val="3655956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picture (R)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0A4AB-8DC2-4CDD-9B7E-F7070EAF971B}"/>
              </a:ext>
            </a:extLst>
          </p:cNvPr>
          <p:cNvSpPr>
            <a:spLocks noGrp="1"/>
          </p:cNvSpPr>
          <p:nvPr>
            <p:ph type="title"/>
          </p:nvPr>
        </p:nvSpPr>
        <p:spPr>
          <a:xfrm>
            <a:off x="263353" y="1340768"/>
            <a:ext cx="5256584" cy="396875"/>
          </a:xfrm>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FC8F6672-6BBD-4225-9431-36A037E0E3B9}"/>
              </a:ext>
            </a:extLst>
          </p:cNvPr>
          <p:cNvSpPr>
            <a:spLocks noGrp="1"/>
          </p:cNvSpPr>
          <p:nvPr>
            <p:ph type="pic" sz="quarter" idx="10"/>
          </p:nvPr>
        </p:nvSpPr>
        <p:spPr>
          <a:xfrm>
            <a:off x="6024563" y="0"/>
            <a:ext cx="6167437" cy="6858000"/>
          </a:xfrm>
        </p:spPr>
        <p:txBody>
          <a:bodyPr/>
          <a:lstStyle/>
          <a:p>
            <a:r>
              <a:rPr lang="en-US"/>
              <a:t>Click icon to add picture</a:t>
            </a:r>
            <a:endParaRPr lang="en-GB"/>
          </a:p>
        </p:txBody>
      </p:sp>
      <p:sp>
        <p:nvSpPr>
          <p:cNvPr id="6" name="Text Placeholder 5">
            <a:extLst>
              <a:ext uri="{FF2B5EF4-FFF2-40B4-BE49-F238E27FC236}">
                <a16:creationId xmlns:a16="http://schemas.microsoft.com/office/drawing/2014/main" id="{E56ADBB7-046C-4CA8-8313-A3A402765E02}"/>
              </a:ext>
            </a:extLst>
          </p:cNvPr>
          <p:cNvSpPr>
            <a:spLocks noGrp="1"/>
          </p:cNvSpPr>
          <p:nvPr>
            <p:ph type="body" sz="quarter" idx="11"/>
          </p:nvPr>
        </p:nvSpPr>
        <p:spPr>
          <a:xfrm>
            <a:off x="263525" y="2133600"/>
            <a:ext cx="5256213" cy="4319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64797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3EE1-29B8-21D4-BFE7-7AE4C5A780E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653967C-1119-F678-BC01-3DBF3C4CF3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BE255AA-DBFB-D0F6-4578-F84CC5EFE99A}"/>
              </a:ext>
            </a:extLst>
          </p:cNvPr>
          <p:cNvSpPr>
            <a:spLocks noGrp="1"/>
          </p:cNvSpPr>
          <p:nvPr>
            <p:ph type="dt" sz="half" idx="10"/>
          </p:nvPr>
        </p:nvSpPr>
        <p:spPr/>
        <p:txBody>
          <a:bodyPr/>
          <a:lstStyle/>
          <a:p>
            <a:fld id="{39C8AA89-6741-A14D-8F37-A3012A52967C}" type="datetimeFigureOut">
              <a:rPr lang="en-US" smtClean="0"/>
              <a:t>1/20/2025</a:t>
            </a:fld>
            <a:endParaRPr lang="en-US"/>
          </a:p>
        </p:txBody>
      </p:sp>
      <p:sp>
        <p:nvSpPr>
          <p:cNvPr id="5" name="Footer Placeholder 4">
            <a:extLst>
              <a:ext uri="{FF2B5EF4-FFF2-40B4-BE49-F238E27FC236}">
                <a16:creationId xmlns:a16="http://schemas.microsoft.com/office/drawing/2014/main" id="{E2A39946-A356-4802-B3A1-D3D73CC28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ACB31-FC52-70BE-BF0B-2D6657243DA6}"/>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2206716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AAB7B-C00C-63A5-475E-692D5637C6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A547B5F-FDC2-5F8C-AD5C-FA118D31BA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F1E42E-FC2B-2CE7-7A74-C8BB5624F94C}"/>
              </a:ext>
            </a:extLst>
          </p:cNvPr>
          <p:cNvSpPr>
            <a:spLocks noGrp="1"/>
          </p:cNvSpPr>
          <p:nvPr>
            <p:ph type="dt" sz="half" idx="10"/>
          </p:nvPr>
        </p:nvSpPr>
        <p:spPr/>
        <p:txBody>
          <a:bodyPr/>
          <a:lstStyle/>
          <a:p>
            <a:fld id="{7ACCED14-3FBA-4EF9-B79E-650D6B116F80}" type="datetimeFigureOut">
              <a:rPr lang="en-GB" smtClean="0"/>
              <a:t>20/01/2025</a:t>
            </a:fld>
            <a:endParaRPr lang="en-GB"/>
          </a:p>
        </p:txBody>
      </p:sp>
      <p:sp>
        <p:nvSpPr>
          <p:cNvPr id="5" name="Footer Placeholder 4">
            <a:extLst>
              <a:ext uri="{FF2B5EF4-FFF2-40B4-BE49-F238E27FC236}">
                <a16:creationId xmlns:a16="http://schemas.microsoft.com/office/drawing/2014/main" id="{79FC7AF6-89FF-28BF-6DFD-9952C7E6B2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F274E1-7D0D-784E-BFF7-001D52B73A29}"/>
              </a:ext>
            </a:extLst>
          </p:cNvPr>
          <p:cNvSpPr>
            <a:spLocks noGrp="1"/>
          </p:cNvSpPr>
          <p:nvPr>
            <p:ph type="sldNum" sz="quarter" idx="12"/>
          </p:nvPr>
        </p:nvSpPr>
        <p:spPr/>
        <p:txBody>
          <a:bodyPr/>
          <a:lstStyle/>
          <a:p>
            <a:fld id="{0AA2A96B-9E2F-4E5A-8139-DA9E9ABD245A}" type="slidenum">
              <a:rPr lang="en-GB" smtClean="0"/>
              <a:t>‹#›</a:t>
            </a:fld>
            <a:endParaRPr lang="en-GB"/>
          </a:p>
        </p:txBody>
      </p:sp>
    </p:spTree>
    <p:extLst>
      <p:ext uri="{BB962C8B-B14F-4D97-AF65-F5344CB8AC3E}">
        <p14:creationId xmlns:p14="http://schemas.microsoft.com/office/powerpoint/2010/main" val="1647935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85B3-D02C-CEC1-A691-5F6A190B33E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B48A8E-6907-992F-B9FC-C55FF940CB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E32FD5-ABFE-8BA0-0973-8BBF5ABBC99E}"/>
              </a:ext>
            </a:extLst>
          </p:cNvPr>
          <p:cNvSpPr>
            <a:spLocks noGrp="1"/>
          </p:cNvSpPr>
          <p:nvPr>
            <p:ph type="dt" sz="half" idx="10"/>
          </p:nvPr>
        </p:nvSpPr>
        <p:spPr/>
        <p:txBody>
          <a:bodyPr/>
          <a:lstStyle/>
          <a:p>
            <a:fld id="{7ACCED14-3FBA-4EF9-B79E-650D6B116F80}" type="datetimeFigureOut">
              <a:rPr lang="en-GB" smtClean="0"/>
              <a:t>20/01/2025</a:t>
            </a:fld>
            <a:endParaRPr lang="en-GB"/>
          </a:p>
        </p:txBody>
      </p:sp>
      <p:sp>
        <p:nvSpPr>
          <p:cNvPr id="5" name="Footer Placeholder 4">
            <a:extLst>
              <a:ext uri="{FF2B5EF4-FFF2-40B4-BE49-F238E27FC236}">
                <a16:creationId xmlns:a16="http://schemas.microsoft.com/office/drawing/2014/main" id="{972E0209-DBD4-0B1F-BCCB-82198F99D1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A452A2-51D3-4497-3993-6099F4C8D5CE}"/>
              </a:ext>
            </a:extLst>
          </p:cNvPr>
          <p:cNvSpPr>
            <a:spLocks noGrp="1"/>
          </p:cNvSpPr>
          <p:nvPr>
            <p:ph type="sldNum" sz="quarter" idx="12"/>
          </p:nvPr>
        </p:nvSpPr>
        <p:spPr/>
        <p:txBody>
          <a:bodyPr/>
          <a:lstStyle/>
          <a:p>
            <a:fld id="{0AA2A96B-9E2F-4E5A-8139-DA9E9ABD245A}" type="slidenum">
              <a:rPr lang="en-GB" smtClean="0"/>
              <a:t>‹#›</a:t>
            </a:fld>
            <a:endParaRPr lang="en-GB"/>
          </a:p>
        </p:txBody>
      </p:sp>
    </p:spTree>
    <p:extLst>
      <p:ext uri="{BB962C8B-B14F-4D97-AF65-F5344CB8AC3E}">
        <p14:creationId xmlns:p14="http://schemas.microsoft.com/office/powerpoint/2010/main" val="797647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A8715-87F9-B66A-BA9F-B6608F8E6E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25FB363-DC0B-8CE5-9B9F-C2E00591F6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326123-3134-3E94-D847-F4B1DC3BB175}"/>
              </a:ext>
            </a:extLst>
          </p:cNvPr>
          <p:cNvSpPr>
            <a:spLocks noGrp="1"/>
          </p:cNvSpPr>
          <p:nvPr>
            <p:ph type="dt" sz="half" idx="10"/>
          </p:nvPr>
        </p:nvSpPr>
        <p:spPr/>
        <p:txBody>
          <a:bodyPr/>
          <a:lstStyle/>
          <a:p>
            <a:fld id="{7ACCED14-3FBA-4EF9-B79E-650D6B116F80}" type="datetimeFigureOut">
              <a:rPr lang="en-GB" smtClean="0"/>
              <a:t>20/01/2025</a:t>
            </a:fld>
            <a:endParaRPr lang="en-GB"/>
          </a:p>
        </p:txBody>
      </p:sp>
      <p:sp>
        <p:nvSpPr>
          <p:cNvPr id="5" name="Footer Placeholder 4">
            <a:extLst>
              <a:ext uri="{FF2B5EF4-FFF2-40B4-BE49-F238E27FC236}">
                <a16:creationId xmlns:a16="http://schemas.microsoft.com/office/drawing/2014/main" id="{864E8B7A-35D8-E23E-6B59-E10E58D7A2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8CAAFE-2215-6E14-2696-DEE70EEB8608}"/>
              </a:ext>
            </a:extLst>
          </p:cNvPr>
          <p:cNvSpPr>
            <a:spLocks noGrp="1"/>
          </p:cNvSpPr>
          <p:nvPr>
            <p:ph type="sldNum" sz="quarter" idx="12"/>
          </p:nvPr>
        </p:nvSpPr>
        <p:spPr/>
        <p:txBody>
          <a:bodyPr/>
          <a:lstStyle/>
          <a:p>
            <a:fld id="{0AA2A96B-9E2F-4E5A-8139-DA9E9ABD245A}" type="slidenum">
              <a:rPr lang="en-GB" smtClean="0"/>
              <a:t>‹#›</a:t>
            </a:fld>
            <a:endParaRPr lang="en-GB"/>
          </a:p>
        </p:txBody>
      </p:sp>
    </p:spTree>
    <p:extLst>
      <p:ext uri="{BB962C8B-B14F-4D97-AF65-F5344CB8AC3E}">
        <p14:creationId xmlns:p14="http://schemas.microsoft.com/office/powerpoint/2010/main" val="1986815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D25A5-EC01-23EB-1825-6F54808EDF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A4AB7C-A09A-B38F-A9A8-49F42EB06F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35E12C8-ABC6-531A-DE82-26B84F1554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D6792D0-69B7-E839-C370-26DEA93ED588}"/>
              </a:ext>
            </a:extLst>
          </p:cNvPr>
          <p:cNvSpPr>
            <a:spLocks noGrp="1"/>
          </p:cNvSpPr>
          <p:nvPr>
            <p:ph type="dt" sz="half" idx="10"/>
          </p:nvPr>
        </p:nvSpPr>
        <p:spPr/>
        <p:txBody>
          <a:bodyPr/>
          <a:lstStyle/>
          <a:p>
            <a:fld id="{7ACCED14-3FBA-4EF9-B79E-650D6B116F80}" type="datetimeFigureOut">
              <a:rPr lang="en-GB" smtClean="0"/>
              <a:t>20/01/2025</a:t>
            </a:fld>
            <a:endParaRPr lang="en-GB"/>
          </a:p>
        </p:txBody>
      </p:sp>
      <p:sp>
        <p:nvSpPr>
          <p:cNvPr id="6" name="Footer Placeholder 5">
            <a:extLst>
              <a:ext uri="{FF2B5EF4-FFF2-40B4-BE49-F238E27FC236}">
                <a16:creationId xmlns:a16="http://schemas.microsoft.com/office/drawing/2014/main" id="{71DCF519-CB75-C411-D5D9-03EB3E71CA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4AD7509-6C83-A7FA-ACEB-33F4F7D08FDD}"/>
              </a:ext>
            </a:extLst>
          </p:cNvPr>
          <p:cNvSpPr>
            <a:spLocks noGrp="1"/>
          </p:cNvSpPr>
          <p:nvPr>
            <p:ph type="sldNum" sz="quarter" idx="12"/>
          </p:nvPr>
        </p:nvSpPr>
        <p:spPr/>
        <p:txBody>
          <a:bodyPr/>
          <a:lstStyle/>
          <a:p>
            <a:fld id="{0AA2A96B-9E2F-4E5A-8139-DA9E9ABD245A}" type="slidenum">
              <a:rPr lang="en-GB" smtClean="0"/>
              <a:t>‹#›</a:t>
            </a:fld>
            <a:endParaRPr lang="en-GB"/>
          </a:p>
        </p:txBody>
      </p:sp>
    </p:spTree>
    <p:extLst>
      <p:ext uri="{BB962C8B-B14F-4D97-AF65-F5344CB8AC3E}">
        <p14:creationId xmlns:p14="http://schemas.microsoft.com/office/powerpoint/2010/main" val="1355718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33BC-D7CA-A935-60FE-CBD8BD42F00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D2EADA-10B3-0928-AC14-15E8424DA2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49A55-CE2F-32D0-3BEE-B51B136AA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724205-59B8-FD05-F336-C16A03A4E8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804B1D-63FC-A000-A004-3CBE768FCC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26C1557-329D-B54B-E297-268F8D69619D}"/>
              </a:ext>
            </a:extLst>
          </p:cNvPr>
          <p:cNvSpPr>
            <a:spLocks noGrp="1"/>
          </p:cNvSpPr>
          <p:nvPr>
            <p:ph type="dt" sz="half" idx="10"/>
          </p:nvPr>
        </p:nvSpPr>
        <p:spPr/>
        <p:txBody>
          <a:bodyPr/>
          <a:lstStyle/>
          <a:p>
            <a:fld id="{7ACCED14-3FBA-4EF9-B79E-650D6B116F80}" type="datetimeFigureOut">
              <a:rPr lang="en-GB" smtClean="0"/>
              <a:t>20/01/2025</a:t>
            </a:fld>
            <a:endParaRPr lang="en-GB"/>
          </a:p>
        </p:txBody>
      </p:sp>
      <p:sp>
        <p:nvSpPr>
          <p:cNvPr id="8" name="Footer Placeholder 7">
            <a:extLst>
              <a:ext uri="{FF2B5EF4-FFF2-40B4-BE49-F238E27FC236}">
                <a16:creationId xmlns:a16="http://schemas.microsoft.com/office/drawing/2014/main" id="{1EBA85A3-DF0E-2304-CBAD-34F0FCACD4C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798A53-838D-18B5-7FFD-96A9BDF62593}"/>
              </a:ext>
            </a:extLst>
          </p:cNvPr>
          <p:cNvSpPr>
            <a:spLocks noGrp="1"/>
          </p:cNvSpPr>
          <p:nvPr>
            <p:ph type="sldNum" sz="quarter" idx="12"/>
          </p:nvPr>
        </p:nvSpPr>
        <p:spPr/>
        <p:txBody>
          <a:bodyPr/>
          <a:lstStyle/>
          <a:p>
            <a:fld id="{0AA2A96B-9E2F-4E5A-8139-DA9E9ABD245A}" type="slidenum">
              <a:rPr lang="en-GB" smtClean="0"/>
              <a:t>‹#›</a:t>
            </a:fld>
            <a:endParaRPr lang="en-GB"/>
          </a:p>
        </p:txBody>
      </p:sp>
    </p:spTree>
    <p:extLst>
      <p:ext uri="{BB962C8B-B14F-4D97-AF65-F5344CB8AC3E}">
        <p14:creationId xmlns:p14="http://schemas.microsoft.com/office/powerpoint/2010/main" val="2068845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6A09-02A4-D743-10E4-C56B4611FDB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D5636F3-D22F-4704-8E91-463BEDFA8897}"/>
              </a:ext>
            </a:extLst>
          </p:cNvPr>
          <p:cNvSpPr>
            <a:spLocks noGrp="1"/>
          </p:cNvSpPr>
          <p:nvPr>
            <p:ph type="dt" sz="half" idx="10"/>
          </p:nvPr>
        </p:nvSpPr>
        <p:spPr/>
        <p:txBody>
          <a:bodyPr/>
          <a:lstStyle/>
          <a:p>
            <a:fld id="{7ACCED14-3FBA-4EF9-B79E-650D6B116F80}" type="datetimeFigureOut">
              <a:rPr lang="en-GB" smtClean="0"/>
              <a:t>20/01/2025</a:t>
            </a:fld>
            <a:endParaRPr lang="en-GB"/>
          </a:p>
        </p:txBody>
      </p:sp>
      <p:sp>
        <p:nvSpPr>
          <p:cNvPr id="4" name="Footer Placeholder 3">
            <a:extLst>
              <a:ext uri="{FF2B5EF4-FFF2-40B4-BE49-F238E27FC236}">
                <a16:creationId xmlns:a16="http://schemas.microsoft.com/office/drawing/2014/main" id="{17A3D0CB-E438-497F-D24F-5F05584E2B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83349AE-15EF-2822-3BCF-A0D2E0442B16}"/>
              </a:ext>
            </a:extLst>
          </p:cNvPr>
          <p:cNvSpPr>
            <a:spLocks noGrp="1"/>
          </p:cNvSpPr>
          <p:nvPr>
            <p:ph type="sldNum" sz="quarter" idx="12"/>
          </p:nvPr>
        </p:nvSpPr>
        <p:spPr/>
        <p:txBody>
          <a:bodyPr/>
          <a:lstStyle/>
          <a:p>
            <a:fld id="{0AA2A96B-9E2F-4E5A-8139-DA9E9ABD245A}" type="slidenum">
              <a:rPr lang="en-GB" smtClean="0"/>
              <a:t>‹#›</a:t>
            </a:fld>
            <a:endParaRPr lang="en-GB"/>
          </a:p>
        </p:txBody>
      </p:sp>
    </p:spTree>
    <p:extLst>
      <p:ext uri="{BB962C8B-B14F-4D97-AF65-F5344CB8AC3E}">
        <p14:creationId xmlns:p14="http://schemas.microsoft.com/office/powerpoint/2010/main" val="2194846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4B1131-2B93-45C3-8FC1-7F9ADE00C041}"/>
              </a:ext>
            </a:extLst>
          </p:cNvPr>
          <p:cNvSpPr>
            <a:spLocks noGrp="1"/>
          </p:cNvSpPr>
          <p:nvPr>
            <p:ph type="dt" sz="half" idx="10"/>
          </p:nvPr>
        </p:nvSpPr>
        <p:spPr/>
        <p:txBody>
          <a:bodyPr/>
          <a:lstStyle/>
          <a:p>
            <a:fld id="{7ACCED14-3FBA-4EF9-B79E-650D6B116F80}" type="datetimeFigureOut">
              <a:rPr lang="en-GB" smtClean="0"/>
              <a:t>20/01/2025</a:t>
            </a:fld>
            <a:endParaRPr lang="en-GB"/>
          </a:p>
        </p:txBody>
      </p:sp>
      <p:sp>
        <p:nvSpPr>
          <p:cNvPr id="3" name="Footer Placeholder 2">
            <a:extLst>
              <a:ext uri="{FF2B5EF4-FFF2-40B4-BE49-F238E27FC236}">
                <a16:creationId xmlns:a16="http://schemas.microsoft.com/office/drawing/2014/main" id="{FAE873D1-95C9-C2E3-6DDA-FF2A18DE7C2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FE6704F-7A65-B1AA-D26C-BDF75F1BA538}"/>
              </a:ext>
            </a:extLst>
          </p:cNvPr>
          <p:cNvSpPr>
            <a:spLocks noGrp="1"/>
          </p:cNvSpPr>
          <p:nvPr>
            <p:ph type="sldNum" sz="quarter" idx="12"/>
          </p:nvPr>
        </p:nvSpPr>
        <p:spPr/>
        <p:txBody>
          <a:bodyPr/>
          <a:lstStyle/>
          <a:p>
            <a:fld id="{0AA2A96B-9E2F-4E5A-8139-DA9E9ABD245A}" type="slidenum">
              <a:rPr lang="en-GB" smtClean="0"/>
              <a:t>‹#›</a:t>
            </a:fld>
            <a:endParaRPr lang="en-GB"/>
          </a:p>
        </p:txBody>
      </p:sp>
    </p:spTree>
    <p:extLst>
      <p:ext uri="{BB962C8B-B14F-4D97-AF65-F5344CB8AC3E}">
        <p14:creationId xmlns:p14="http://schemas.microsoft.com/office/powerpoint/2010/main" val="2977714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0F2CF-E1F2-45AB-AA90-25981E5D9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61A3A4-FF2A-8B68-6276-788F4C0DDC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F00FCCF-CF6D-6A04-2CD7-D00D67887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C9ED71-DB0C-EB43-6DBE-ECC095A4A6FD}"/>
              </a:ext>
            </a:extLst>
          </p:cNvPr>
          <p:cNvSpPr>
            <a:spLocks noGrp="1"/>
          </p:cNvSpPr>
          <p:nvPr>
            <p:ph type="dt" sz="half" idx="10"/>
          </p:nvPr>
        </p:nvSpPr>
        <p:spPr/>
        <p:txBody>
          <a:bodyPr/>
          <a:lstStyle/>
          <a:p>
            <a:fld id="{7ACCED14-3FBA-4EF9-B79E-650D6B116F80}" type="datetimeFigureOut">
              <a:rPr lang="en-GB" smtClean="0"/>
              <a:t>20/01/2025</a:t>
            </a:fld>
            <a:endParaRPr lang="en-GB"/>
          </a:p>
        </p:txBody>
      </p:sp>
      <p:sp>
        <p:nvSpPr>
          <p:cNvPr id="6" name="Footer Placeholder 5">
            <a:extLst>
              <a:ext uri="{FF2B5EF4-FFF2-40B4-BE49-F238E27FC236}">
                <a16:creationId xmlns:a16="http://schemas.microsoft.com/office/drawing/2014/main" id="{5BC7B891-BCB2-C037-2F3F-215C7B40C3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D58A34-B301-0A4C-1A54-C8707D55B311}"/>
              </a:ext>
            </a:extLst>
          </p:cNvPr>
          <p:cNvSpPr>
            <a:spLocks noGrp="1"/>
          </p:cNvSpPr>
          <p:nvPr>
            <p:ph type="sldNum" sz="quarter" idx="12"/>
          </p:nvPr>
        </p:nvSpPr>
        <p:spPr/>
        <p:txBody>
          <a:bodyPr/>
          <a:lstStyle/>
          <a:p>
            <a:fld id="{0AA2A96B-9E2F-4E5A-8139-DA9E9ABD245A}" type="slidenum">
              <a:rPr lang="en-GB" smtClean="0"/>
              <a:t>‹#›</a:t>
            </a:fld>
            <a:endParaRPr lang="en-GB"/>
          </a:p>
        </p:txBody>
      </p:sp>
    </p:spTree>
    <p:extLst>
      <p:ext uri="{BB962C8B-B14F-4D97-AF65-F5344CB8AC3E}">
        <p14:creationId xmlns:p14="http://schemas.microsoft.com/office/powerpoint/2010/main" val="23133333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F7D0-2571-CCB3-6BD5-E6249D2D87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6B5711-828C-12DA-A63F-E2CB254163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42E3AE-1DCA-426A-C2ED-FBDC53B364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3099E5-EFDC-BA1F-B683-D58DB36C8BB0}"/>
              </a:ext>
            </a:extLst>
          </p:cNvPr>
          <p:cNvSpPr>
            <a:spLocks noGrp="1"/>
          </p:cNvSpPr>
          <p:nvPr>
            <p:ph type="dt" sz="half" idx="10"/>
          </p:nvPr>
        </p:nvSpPr>
        <p:spPr/>
        <p:txBody>
          <a:bodyPr/>
          <a:lstStyle/>
          <a:p>
            <a:fld id="{7ACCED14-3FBA-4EF9-B79E-650D6B116F80}" type="datetimeFigureOut">
              <a:rPr lang="en-GB" smtClean="0"/>
              <a:t>20/01/2025</a:t>
            </a:fld>
            <a:endParaRPr lang="en-GB"/>
          </a:p>
        </p:txBody>
      </p:sp>
      <p:sp>
        <p:nvSpPr>
          <p:cNvPr id="6" name="Footer Placeholder 5">
            <a:extLst>
              <a:ext uri="{FF2B5EF4-FFF2-40B4-BE49-F238E27FC236}">
                <a16:creationId xmlns:a16="http://schemas.microsoft.com/office/drawing/2014/main" id="{B48E820B-5300-1393-FC71-279D135CFB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583E12-4F3E-18D4-64D8-5D497664A139}"/>
              </a:ext>
            </a:extLst>
          </p:cNvPr>
          <p:cNvSpPr>
            <a:spLocks noGrp="1"/>
          </p:cNvSpPr>
          <p:nvPr>
            <p:ph type="sldNum" sz="quarter" idx="12"/>
          </p:nvPr>
        </p:nvSpPr>
        <p:spPr/>
        <p:txBody>
          <a:bodyPr/>
          <a:lstStyle/>
          <a:p>
            <a:fld id="{0AA2A96B-9E2F-4E5A-8139-DA9E9ABD245A}" type="slidenum">
              <a:rPr lang="en-GB" smtClean="0"/>
              <a:t>‹#›</a:t>
            </a:fld>
            <a:endParaRPr lang="en-GB"/>
          </a:p>
        </p:txBody>
      </p:sp>
    </p:spTree>
    <p:extLst>
      <p:ext uri="{BB962C8B-B14F-4D97-AF65-F5344CB8AC3E}">
        <p14:creationId xmlns:p14="http://schemas.microsoft.com/office/powerpoint/2010/main" val="2031032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6E700-8861-F2C1-BAA2-6DE3402CAC7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4BE209-F3E7-E1F0-712B-48CA36C712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44A1D4-FCDA-267A-4BE8-37C867187D7F}"/>
              </a:ext>
            </a:extLst>
          </p:cNvPr>
          <p:cNvSpPr>
            <a:spLocks noGrp="1"/>
          </p:cNvSpPr>
          <p:nvPr>
            <p:ph type="dt" sz="half" idx="10"/>
          </p:nvPr>
        </p:nvSpPr>
        <p:spPr/>
        <p:txBody>
          <a:bodyPr/>
          <a:lstStyle/>
          <a:p>
            <a:fld id="{7ACCED14-3FBA-4EF9-B79E-650D6B116F80}" type="datetimeFigureOut">
              <a:rPr lang="en-GB" smtClean="0"/>
              <a:t>20/01/2025</a:t>
            </a:fld>
            <a:endParaRPr lang="en-GB"/>
          </a:p>
        </p:txBody>
      </p:sp>
      <p:sp>
        <p:nvSpPr>
          <p:cNvPr id="5" name="Footer Placeholder 4">
            <a:extLst>
              <a:ext uri="{FF2B5EF4-FFF2-40B4-BE49-F238E27FC236}">
                <a16:creationId xmlns:a16="http://schemas.microsoft.com/office/drawing/2014/main" id="{EE9097F6-8FDE-D376-B6F0-146031F33A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366B48-845C-50D1-7776-4515B0C676B2}"/>
              </a:ext>
            </a:extLst>
          </p:cNvPr>
          <p:cNvSpPr>
            <a:spLocks noGrp="1"/>
          </p:cNvSpPr>
          <p:nvPr>
            <p:ph type="sldNum" sz="quarter" idx="12"/>
          </p:nvPr>
        </p:nvSpPr>
        <p:spPr/>
        <p:txBody>
          <a:bodyPr/>
          <a:lstStyle/>
          <a:p>
            <a:fld id="{0AA2A96B-9E2F-4E5A-8139-DA9E9ABD245A}" type="slidenum">
              <a:rPr lang="en-GB" smtClean="0"/>
              <a:t>‹#›</a:t>
            </a:fld>
            <a:endParaRPr lang="en-GB"/>
          </a:p>
        </p:txBody>
      </p:sp>
    </p:spTree>
    <p:extLst>
      <p:ext uri="{BB962C8B-B14F-4D97-AF65-F5344CB8AC3E}">
        <p14:creationId xmlns:p14="http://schemas.microsoft.com/office/powerpoint/2010/main" val="3010365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E76C-96FF-677E-AD98-26B3B7CBC93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77951A8-0133-4C36-C4D4-9040907C54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989E00C-F608-6A95-1DBE-E295AE64876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8A9C8E9-26DA-7A23-BDDB-00AD07DA8A23}"/>
              </a:ext>
            </a:extLst>
          </p:cNvPr>
          <p:cNvSpPr>
            <a:spLocks noGrp="1"/>
          </p:cNvSpPr>
          <p:nvPr>
            <p:ph type="dt" sz="half" idx="10"/>
          </p:nvPr>
        </p:nvSpPr>
        <p:spPr/>
        <p:txBody>
          <a:bodyPr/>
          <a:lstStyle/>
          <a:p>
            <a:fld id="{39C8AA89-6741-A14D-8F37-A3012A52967C}" type="datetimeFigureOut">
              <a:rPr lang="en-US" smtClean="0"/>
              <a:t>1/20/2025</a:t>
            </a:fld>
            <a:endParaRPr lang="en-US"/>
          </a:p>
        </p:txBody>
      </p:sp>
      <p:sp>
        <p:nvSpPr>
          <p:cNvPr id="6" name="Footer Placeholder 5">
            <a:extLst>
              <a:ext uri="{FF2B5EF4-FFF2-40B4-BE49-F238E27FC236}">
                <a16:creationId xmlns:a16="http://schemas.microsoft.com/office/drawing/2014/main" id="{5E4E8A37-919A-F2BA-363F-BBE2FE81A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5DF698-DDE7-F7A7-7494-B161E3925DAD}"/>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12797703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A9635F-D4F7-BC35-A550-8C58D497FB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44184C-DFB5-298D-0072-6F63A98C6C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590128-C58F-0487-C23F-EFA400F6AFE2}"/>
              </a:ext>
            </a:extLst>
          </p:cNvPr>
          <p:cNvSpPr>
            <a:spLocks noGrp="1"/>
          </p:cNvSpPr>
          <p:nvPr>
            <p:ph type="dt" sz="half" idx="10"/>
          </p:nvPr>
        </p:nvSpPr>
        <p:spPr/>
        <p:txBody>
          <a:bodyPr/>
          <a:lstStyle/>
          <a:p>
            <a:fld id="{7ACCED14-3FBA-4EF9-B79E-650D6B116F80}" type="datetimeFigureOut">
              <a:rPr lang="en-GB" smtClean="0"/>
              <a:t>20/01/2025</a:t>
            </a:fld>
            <a:endParaRPr lang="en-GB"/>
          </a:p>
        </p:txBody>
      </p:sp>
      <p:sp>
        <p:nvSpPr>
          <p:cNvPr id="5" name="Footer Placeholder 4">
            <a:extLst>
              <a:ext uri="{FF2B5EF4-FFF2-40B4-BE49-F238E27FC236}">
                <a16:creationId xmlns:a16="http://schemas.microsoft.com/office/drawing/2014/main" id="{4F7582D1-8B8E-6B87-2395-1FC53BC9C0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22E951-5599-0B7E-5FDE-14D3E0ED37FB}"/>
              </a:ext>
            </a:extLst>
          </p:cNvPr>
          <p:cNvSpPr>
            <a:spLocks noGrp="1"/>
          </p:cNvSpPr>
          <p:nvPr>
            <p:ph type="sldNum" sz="quarter" idx="12"/>
          </p:nvPr>
        </p:nvSpPr>
        <p:spPr/>
        <p:txBody>
          <a:bodyPr/>
          <a:lstStyle/>
          <a:p>
            <a:fld id="{0AA2A96B-9E2F-4E5A-8139-DA9E9ABD245A}" type="slidenum">
              <a:rPr lang="en-GB" smtClean="0"/>
              <a:t>‹#›</a:t>
            </a:fld>
            <a:endParaRPr lang="en-GB"/>
          </a:p>
        </p:txBody>
      </p:sp>
    </p:spTree>
    <p:extLst>
      <p:ext uri="{BB962C8B-B14F-4D97-AF65-F5344CB8AC3E}">
        <p14:creationId xmlns:p14="http://schemas.microsoft.com/office/powerpoint/2010/main" val="842583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7DA6-0F99-CED3-F93B-EB1471185DB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E8E8AE4-CD38-FD76-5F1C-0F1E23F88B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C2A5D77-4554-2043-30C0-5C4EFEF3CDD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26A705E-B13A-CEF0-B8CC-84AE210060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4C1C0E-D6FD-FCF1-CC2B-7E6CC349CF4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E26E64B-7F3A-01F9-D006-4B870D276FC7}"/>
              </a:ext>
            </a:extLst>
          </p:cNvPr>
          <p:cNvSpPr>
            <a:spLocks noGrp="1"/>
          </p:cNvSpPr>
          <p:nvPr>
            <p:ph type="dt" sz="half" idx="10"/>
          </p:nvPr>
        </p:nvSpPr>
        <p:spPr/>
        <p:txBody>
          <a:bodyPr/>
          <a:lstStyle/>
          <a:p>
            <a:fld id="{39C8AA89-6741-A14D-8F37-A3012A52967C}" type="datetimeFigureOut">
              <a:rPr lang="en-US" smtClean="0"/>
              <a:t>1/20/2025</a:t>
            </a:fld>
            <a:endParaRPr lang="en-US"/>
          </a:p>
        </p:txBody>
      </p:sp>
      <p:sp>
        <p:nvSpPr>
          <p:cNvPr id="8" name="Footer Placeholder 7">
            <a:extLst>
              <a:ext uri="{FF2B5EF4-FFF2-40B4-BE49-F238E27FC236}">
                <a16:creationId xmlns:a16="http://schemas.microsoft.com/office/drawing/2014/main" id="{8D3AAD63-8D76-07DE-48A3-BCB4577450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F2A87E-40CE-38DE-865C-1A433ADAC741}"/>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522920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0605-B098-A43A-25CF-D6A56427BD6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720D316-DCD2-0AF0-66D1-3E5F1BEFB821}"/>
              </a:ext>
            </a:extLst>
          </p:cNvPr>
          <p:cNvSpPr>
            <a:spLocks noGrp="1"/>
          </p:cNvSpPr>
          <p:nvPr>
            <p:ph type="dt" sz="half" idx="10"/>
          </p:nvPr>
        </p:nvSpPr>
        <p:spPr/>
        <p:txBody>
          <a:bodyPr/>
          <a:lstStyle/>
          <a:p>
            <a:fld id="{39C8AA89-6741-A14D-8F37-A3012A52967C}" type="datetimeFigureOut">
              <a:rPr lang="en-US" smtClean="0"/>
              <a:t>1/20/2025</a:t>
            </a:fld>
            <a:endParaRPr lang="en-US"/>
          </a:p>
        </p:txBody>
      </p:sp>
      <p:sp>
        <p:nvSpPr>
          <p:cNvPr id="4" name="Footer Placeholder 3">
            <a:extLst>
              <a:ext uri="{FF2B5EF4-FFF2-40B4-BE49-F238E27FC236}">
                <a16:creationId xmlns:a16="http://schemas.microsoft.com/office/drawing/2014/main" id="{F595CB02-6804-0F4B-A6E5-219CE2EB4B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B78823-6BE8-2522-92D8-0833B4FC1FF0}"/>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3351533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BB3511-FF55-90F9-84B2-A88D52A63220}"/>
              </a:ext>
            </a:extLst>
          </p:cNvPr>
          <p:cNvSpPr>
            <a:spLocks noGrp="1"/>
          </p:cNvSpPr>
          <p:nvPr>
            <p:ph type="dt" sz="half" idx="10"/>
          </p:nvPr>
        </p:nvSpPr>
        <p:spPr/>
        <p:txBody>
          <a:bodyPr/>
          <a:lstStyle/>
          <a:p>
            <a:fld id="{39C8AA89-6741-A14D-8F37-A3012A52967C}" type="datetimeFigureOut">
              <a:rPr lang="en-US" smtClean="0"/>
              <a:t>1/20/2025</a:t>
            </a:fld>
            <a:endParaRPr lang="en-US"/>
          </a:p>
        </p:txBody>
      </p:sp>
      <p:sp>
        <p:nvSpPr>
          <p:cNvPr id="3" name="Footer Placeholder 2">
            <a:extLst>
              <a:ext uri="{FF2B5EF4-FFF2-40B4-BE49-F238E27FC236}">
                <a16:creationId xmlns:a16="http://schemas.microsoft.com/office/drawing/2014/main" id="{25DD18E5-736D-53C5-FE4E-02692CDA5F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D84428-B3DF-483B-0018-B452D4ED2F09}"/>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293512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24833-7F78-A5B7-A260-F22A28884B8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2BBED92-B27B-AF03-7FF0-BC688FC776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C776275-8D94-EE9B-003A-587AE4660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BBFBF5-0217-C70B-4253-EB10911E6E8F}"/>
              </a:ext>
            </a:extLst>
          </p:cNvPr>
          <p:cNvSpPr>
            <a:spLocks noGrp="1"/>
          </p:cNvSpPr>
          <p:nvPr>
            <p:ph type="dt" sz="half" idx="10"/>
          </p:nvPr>
        </p:nvSpPr>
        <p:spPr/>
        <p:txBody>
          <a:bodyPr/>
          <a:lstStyle/>
          <a:p>
            <a:fld id="{39C8AA89-6741-A14D-8F37-A3012A52967C}" type="datetimeFigureOut">
              <a:rPr lang="en-US" smtClean="0"/>
              <a:t>1/20/2025</a:t>
            </a:fld>
            <a:endParaRPr lang="en-US"/>
          </a:p>
        </p:txBody>
      </p:sp>
      <p:sp>
        <p:nvSpPr>
          <p:cNvPr id="6" name="Footer Placeholder 5">
            <a:extLst>
              <a:ext uri="{FF2B5EF4-FFF2-40B4-BE49-F238E27FC236}">
                <a16:creationId xmlns:a16="http://schemas.microsoft.com/office/drawing/2014/main" id="{9DFEDA7E-8591-FEB0-0C5B-6EAD91A78D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77443-3896-414F-A723-1C9FB6691039}"/>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640621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30017-9814-3E21-B9D1-03F713FB92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5EA9300-5917-039E-1915-EF70BD49FF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B4D51-96FD-0D0F-5878-4333F8C67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383794-098D-1F02-619A-88FD90E18FDC}"/>
              </a:ext>
            </a:extLst>
          </p:cNvPr>
          <p:cNvSpPr>
            <a:spLocks noGrp="1"/>
          </p:cNvSpPr>
          <p:nvPr>
            <p:ph type="dt" sz="half" idx="10"/>
          </p:nvPr>
        </p:nvSpPr>
        <p:spPr/>
        <p:txBody>
          <a:bodyPr/>
          <a:lstStyle/>
          <a:p>
            <a:fld id="{39C8AA89-6741-A14D-8F37-A3012A52967C}" type="datetimeFigureOut">
              <a:rPr lang="en-US" smtClean="0"/>
              <a:t>1/20/2025</a:t>
            </a:fld>
            <a:endParaRPr lang="en-US"/>
          </a:p>
        </p:txBody>
      </p:sp>
      <p:sp>
        <p:nvSpPr>
          <p:cNvPr id="6" name="Footer Placeholder 5">
            <a:extLst>
              <a:ext uri="{FF2B5EF4-FFF2-40B4-BE49-F238E27FC236}">
                <a16:creationId xmlns:a16="http://schemas.microsoft.com/office/drawing/2014/main" id="{7DDBD648-22A9-C114-3D3B-65963EEAEE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8C5D8-5550-47FF-F380-76C4C6B64EB1}"/>
              </a:ext>
            </a:extLst>
          </p:cNvPr>
          <p:cNvSpPr>
            <a:spLocks noGrp="1"/>
          </p:cNvSpPr>
          <p:nvPr>
            <p:ph type="sldNum" sz="quarter" idx="12"/>
          </p:nvPr>
        </p:nvSpPr>
        <p:spPr/>
        <p:txBody>
          <a:bodyPr/>
          <a:lstStyle/>
          <a:p>
            <a:fld id="{1F9001C3-9F0A-0D45-BC2F-7911DDECF33C}" type="slidenum">
              <a:rPr lang="en-US" smtClean="0"/>
              <a:t>‹#›</a:t>
            </a:fld>
            <a:endParaRPr lang="en-US"/>
          </a:p>
        </p:txBody>
      </p:sp>
    </p:spTree>
    <p:extLst>
      <p:ext uri="{BB962C8B-B14F-4D97-AF65-F5344CB8AC3E}">
        <p14:creationId xmlns:p14="http://schemas.microsoft.com/office/powerpoint/2010/main" val="399423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5.jpeg"/><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7.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E42319-8810-C168-3BBB-FEFA211AD2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5168E1-21AE-0848-9069-850B6B954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0DA41B-3B6B-C87C-63AE-5D18697E9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8AA89-6741-A14D-8F37-A3012A52967C}" type="datetimeFigureOut">
              <a:rPr lang="en-US" smtClean="0"/>
              <a:t>1/20/2025</a:t>
            </a:fld>
            <a:endParaRPr lang="en-US"/>
          </a:p>
        </p:txBody>
      </p:sp>
      <p:sp>
        <p:nvSpPr>
          <p:cNvPr id="5" name="Footer Placeholder 4">
            <a:extLst>
              <a:ext uri="{FF2B5EF4-FFF2-40B4-BE49-F238E27FC236}">
                <a16:creationId xmlns:a16="http://schemas.microsoft.com/office/drawing/2014/main" id="{FA32DCF0-79E5-74F8-1E0A-1881D3650A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22B0A5-42F6-3CA6-E3E6-CBCB7A303B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9001C3-9F0A-0D45-BC2F-7911DDECF33C}" type="slidenum">
              <a:rPr lang="en-US" smtClean="0"/>
              <a:t>‹#›</a:t>
            </a:fld>
            <a:endParaRPr lang="en-US"/>
          </a:p>
        </p:txBody>
      </p:sp>
    </p:spTree>
    <p:extLst>
      <p:ext uri="{BB962C8B-B14F-4D97-AF65-F5344CB8AC3E}">
        <p14:creationId xmlns:p14="http://schemas.microsoft.com/office/powerpoint/2010/main" val="3450888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5388E7-0CB5-07EA-2CBB-0E3BBB9C68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pic>
        <p:nvPicPr>
          <p:cNvPr id="20" name="Picture 19" descr="A picture containing background pattern&#10;&#10;Description automatically generated">
            <a:extLst>
              <a:ext uri="{FF2B5EF4-FFF2-40B4-BE49-F238E27FC236}">
                <a16:creationId xmlns:a16="http://schemas.microsoft.com/office/drawing/2014/main" id="{9B4192E4-7AC9-1B37-23FC-7FCF3544317E}"/>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r="3284" b="20363"/>
          <a:stretch/>
        </p:blipFill>
        <p:spPr>
          <a:xfrm>
            <a:off x="0" y="-18000"/>
            <a:ext cx="12192000" cy="5475825"/>
          </a:xfrm>
          <a:prstGeom prst="rect">
            <a:avLst/>
          </a:prstGeom>
        </p:spPr>
      </p:pic>
      <p:sp>
        <p:nvSpPr>
          <p:cNvPr id="4" name="Footer Placeholder 3">
            <a:extLst>
              <a:ext uri="{FF2B5EF4-FFF2-40B4-BE49-F238E27FC236}">
                <a16:creationId xmlns:a16="http://schemas.microsoft.com/office/drawing/2014/main" id="{6130C60E-9D97-050A-5A33-B165C843D4BD}"/>
              </a:ext>
            </a:extLst>
          </p:cNvPr>
          <p:cNvSpPr>
            <a:spLocks noGrp="1"/>
          </p:cNvSpPr>
          <p:nvPr>
            <p:ph type="ftr" sz="quarter" idx="3"/>
          </p:nvPr>
        </p:nvSpPr>
        <p:spPr>
          <a:xfrm>
            <a:off x="245745" y="6384925"/>
            <a:ext cx="8189595" cy="365125"/>
          </a:xfrm>
          <a:prstGeom prst="rect">
            <a:avLst/>
          </a:prstGeom>
        </p:spPr>
        <p:txBody>
          <a:bodyPr anchor="ctr"/>
          <a:lstStyle>
            <a:lvl1pPr>
              <a:defRPr sz="1300">
                <a:solidFill>
                  <a:srgbClr val="002060"/>
                </a:solidFill>
                <a:latin typeface="Aptos Display" panose="020B0004020202020204" pitchFamily="34" charset="0"/>
              </a:defRPr>
            </a:lvl1pPr>
          </a:lstStyle>
          <a:p>
            <a:r>
              <a:rPr lang="en-GB"/>
              <a:t>© 2024. Contact: jag.mundra@napc.co.uk for more information.</a:t>
            </a:r>
          </a:p>
        </p:txBody>
      </p:sp>
    </p:spTree>
    <p:extLst>
      <p:ext uri="{BB962C8B-B14F-4D97-AF65-F5344CB8AC3E}">
        <p14:creationId xmlns:p14="http://schemas.microsoft.com/office/powerpoint/2010/main" val="324708177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9843" y="1259523"/>
            <a:ext cx="8629651" cy="396875"/>
          </a:xfrm>
          <a:prstGeom prst="rect">
            <a:avLst/>
          </a:prstGeom>
          <a:blipFill>
            <a:blip r:embed="rId8" cstate="print"/>
            <a:stretch>
              <a:fillRect/>
            </a:stretch>
          </a:blipFill>
        </p:spPr>
        <p:txBody>
          <a:bodyPr vert="horz" lIns="108000" tIns="0" rIns="0" bIns="0" rtlCol="0" anchor="t" anchorCtr="0">
            <a:spAutoFit/>
          </a:bodyPr>
          <a:lstStyle/>
          <a:p>
            <a:r>
              <a:rPr lang="en-US"/>
              <a:t>Click to edit Master title style</a:t>
            </a:r>
            <a:endParaRPr lang="en-GB" dirty="0"/>
          </a:p>
        </p:txBody>
      </p:sp>
      <p:sp>
        <p:nvSpPr>
          <p:cNvPr id="1027" name="Text Placeholder 2"/>
          <p:cNvSpPr>
            <a:spLocks noGrp="1"/>
          </p:cNvSpPr>
          <p:nvPr>
            <p:ph type="body" idx="1"/>
          </p:nvPr>
        </p:nvSpPr>
        <p:spPr bwMode="auto">
          <a:xfrm>
            <a:off x="1389843" y="2070894"/>
            <a:ext cx="8640233" cy="39503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3" name="Picture 2"/>
          <p:cNvPicPr>
            <a:picLocks/>
          </p:cNvPicPr>
          <p:nvPr userDrawn="1"/>
        </p:nvPicPr>
        <p:blipFill>
          <a:blip r:embed="rId9">
            <a:extLst>
              <a:ext uri="{28A0092B-C50C-407E-A947-70E740481C1C}">
                <a14:useLocalDpi xmlns:a14="http://schemas.microsoft.com/office/drawing/2010/main" val="0"/>
              </a:ext>
            </a:extLst>
          </a:blip>
          <a:stretch>
            <a:fillRect/>
          </a:stretch>
        </p:blipFill>
        <p:spPr>
          <a:xfrm>
            <a:off x="335360" y="387139"/>
            <a:ext cx="2707200" cy="540000"/>
          </a:xfrm>
          <a:prstGeom prst="rect">
            <a:avLst/>
          </a:prstGeom>
        </p:spPr>
      </p:pic>
    </p:spTree>
    <p:extLst>
      <p:ext uri="{BB962C8B-B14F-4D97-AF65-F5344CB8AC3E}">
        <p14:creationId xmlns:p14="http://schemas.microsoft.com/office/powerpoint/2010/main" val="183217197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txStyles>
    <p:titleStyle>
      <a:lvl1pPr algn="l" rtl="0" eaLnBrk="1" fontAlgn="base" hangingPunct="1">
        <a:lnSpc>
          <a:spcPts val="3100"/>
        </a:lnSpc>
        <a:spcBef>
          <a:spcPct val="0"/>
        </a:spcBef>
        <a:spcAft>
          <a:spcPct val="0"/>
        </a:spcAft>
        <a:buClr>
          <a:srgbClr val="B70D50"/>
        </a:buClr>
        <a:buFont typeface="FS Clerkenwell"/>
        <a:defRPr sz="2600" kern="1200" spc="-20">
          <a:solidFill>
            <a:srgbClr val="B70D50"/>
          </a:solidFill>
          <a:latin typeface="Arial" pitchFamily="34" charset="0"/>
          <a:ea typeface="+mj-ea"/>
          <a:cs typeface="Arial" pitchFamily="34" charset="0"/>
        </a:defRPr>
      </a:lvl1pPr>
      <a:lvl2pPr algn="l" rtl="0" eaLnBrk="1" fontAlgn="base" hangingPunct="1">
        <a:lnSpc>
          <a:spcPts val="3100"/>
        </a:lnSpc>
        <a:spcBef>
          <a:spcPct val="0"/>
        </a:spcBef>
        <a:spcAft>
          <a:spcPct val="0"/>
        </a:spcAft>
        <a:buClr>
          <a:srgbClr val="B70D50"/>
        </a:buClr>
        <a:buFont typeface="FS Clerkenwell"/>
        <a:defRPr sz="2600">
          <a:solidFill>
            <a:srgbClr val="B70D50"/>
          </a:solidFill>
          <a:latin typeface="Arial" charset="0"/>
          <a:cs typeface="Arial" charset="0"/>
        </a:defRPr>
      </a:lvl2pPr>
      <a:lvl3pPr algn="l" rtl="0" eaLnBrk="1" fontAlgn="base" hangingPunct="1">
        <a:lnSpc>
          <a:spcPts val="3100"/>
        </a:lnSpc>
        <a:spcBef>
          <a:spcPct val="0"/>
        </a:spcBef>
        <a:spcAft>
          <a:spcPct val="0"/>
        </a:spcAft>
        <a:buClr>
          <a:srgbClr val="B70D50"/>
        </a:buClr>
        <a:buFont typeface="FS Clerkenwell"/>
        <a:defRPr sz="2600">
          <a:solidFill>
            <a:srgbClr val="B70D50"/>
          </a:solidFill>
          <a:latin typeface="Arial" charset="0"/>
          <a:cs typeface="Arial" charset="0"/>
        </a:defRPr>
      </a:lvl3pPr>
      <a:lvl4pPr algn="l" rtl="0" eaLnBrk="1" fontAlgn="base" hangingPunct="1">
        <a:lnSpc>
          <a:spcPts val="3100"/>
        </a:lnSpc>
        <a:spcBef>
          <a:spcPct val="0"/>
        </a:spcBef>
        <a:spcAft>
          <a:spcPct val="0"/>
        </a:spcAft>
        <a:buClr>
          <a:srgbClr val="B70D50"/>
        </a:buClr>
        <a:buFont typeface="FS Clerkenwell"/>
        <a:defRPr sz="2600">
          <a:solidFill>
            <a:srgbClr val="B70D50"/>
          </a:solidFill>
          <a:latin typeface="Arial" charset="0"/>
          <a:cs typeface="Arial" charset="0"/>
        </a:defRPr>
      </a:lvl4pPr>
      <a:lvl5pPr algn="l" rtl="0" eaLnBrk="1" fontAlgn="base" hangingPunct="1">
        <a:lnSpc>
          <a:spcPts val="3100"/>
        </a:lnSpc>
        <a:spcBef>
          <a:spcPct val="0"/>
        </a:spcBef>
        <a:spcAft>
          <a:spcPct val="0"/>
        </a:spcAft>
        <a:buClr>
          <a:srgbClr val="B70D50"/>
        </a:buClr>
        <a:buFont typeface="FS Clerkenwell"/>
        <a:defRPr sz="2600">
          <a:solidFill>
            <a:srgbClr val="B70D50"/>
          </a:solidFill>
          <a:latin typeface="Arial" charset="0"/>
          <a:cs typeface="Arial" charset="0"/>
        </a:defRPr>
      </a:lvl5pPr>
      <a:lvl6pPr marL="457200" algn="l" rtl="0" eaLnBrk="1" fontAlgn="base" hangingPunct="1">
        <a:lnSpc>
          <a:spcPts val="3100"/>
        </a:lnSpc>
        <a:spcBef>
          <a:spcPct val="0"/>
        </a:spcBef>
        <a:spcAft>
          <a:spcPct val="0"/>
        </a:spcAft>
        <a:buClr>
          <a:srgbClr val="B70D50"/>
        </a:buClr>
        <a:buFont typeface="FS Clerkenwell"/>
        <a:defRPr sz="2600">
          <a:solidFill>
            <a:srgbClr val="B70D50"/>
          </a:solidFill>
          <a:latin typeface="Arial" charset="0"/>
          <a:cs typeface="Arial" charset="0"/>
        </a:defRPr>
      </a:lvl6pPr>
      <a:lvl7pPr marL="914400" algn="l" rtl="0" eaLnBrk="1" fontAlgn="base" hangingPunct="1">
        <a:lnSpc>
          <a:spcPts val="3100"/>
        </a:lnSpc>
        <a:spcBef>
          <a:spcPct val="0"/>
        </a:spcBef>
        <a:spcAft>
          <a:spcPct val="0"/>
        </a:spcAft>
        <a:buClr>
          <a:srgbClr val="B70D50"/>
        </a:buClr>
        <a:buFont typeface="FS Clerkenwell"/>
        <a:defRPr sz="2600">
          <a:solidFill>
            <a:srgbClr val="B70D50"/>
          </a:solidFill>
          <a:latin typeface="Arial" charset="0"/>
          <a:cs typeface="Arial" charset="0"/>
        </a:defRPr>
      </a:lvl7pPr>
      <a:lvl8pPr marL="1371600" algn="l" rtl="0" eaLnBrk="1" fontAlgn="base" hangingPunct="1">
        <a:lnSpc>
          <a:spcPts val="3100"/>
        </a:lnSpc>
        <a:spcBef>
          <a:spcPct val="0"/>
        </a:spcBef>
        <a:spcAft>
          <a:spcPct val="0"/>
        </a:spcAft>
        <a:buClr>
          <a:srgbClr val="B70D50"/>
        </a:buClr>
        <a:buFont typeface="FS Clerkenwell"/>
        <a:defRPr sz="2600">
          <a:solidFill>
            <a:srgbClr val="B70D50"/>
          </a:solidFill>
          <a:latin typeface="Arial" charset="0"/>
          <a:cs typeface="Arial" charset="0"/>
        </a:defRPr>
      </a:lvl8pPr>
      <a:lvl9pPr marL="1828800" algn="l" rtl="0" eaLnBrk="1" fontAlgn="base" hangingPunct="1">
        <a:lnSpc>
          <a:spcPts val="3100"/>
        </a:lnSpc>
        <a:spcBef>
          <a:spcPct val="0"/>
        </a:spcBef>
        <a:spcAft>
          <a:spcPct val="0"/>
        </a:spcAft>
        <a:buClr>
          <a:srgbClr val="B70D50"/>
        </a:buClr>
        <a:buFont typeface="FS Clerkenwell"/>
        <a:defRPr sz="2600">
          <a:solidFill>
            <a:srgbClr val="B70D50"/>
          </a:solidFill>
          <a:latin typeface="Arial" charset="0"/>
          <a:cs typeface="Arial" charset="0"/>
        </a:defRPr>
      </a:lvl9pPr>
    </p:titleStyle>
    <p:bodyStyle>
      <a:lvl1pPr marL="180975" indent="-180975" algn="l" rtl="0" eaLnBrk="1" fontAlgn="base" hangingPunct="1">
        <a:lnSpc>
          <a:spcPts val="2100"/>
        </a:lnSpc>
        <a:spcBef>
          <a:spcPct val="0"/>
        </a:spcBef>
        <a:spcAft>
          <a:spcPct val="0"/>
        </a:spcAft>
        <a:buSzPct val="80000"/>
        <a:buFont typeface="Arial" charset="0"/>
        <a:buChar char="•"/>
        <a:defRPr kern="1200">
          <a:solidFill>
            <a:schemeClr val="tx1"/>
          </a:solidFill>
          <a:latin typeface="Arial" pitchFamily="34" charset="0"/>
          <a:ea typeface="+mn-ea"/>
          <a:cs typeface="Arial" pitchFamily="34" charset="0"/>
        </a:defRPr>
      </a:lvl1pPr>
      <a:lvl2pPr marL="449263" indent="-268288" algn="l" rtl="0" eaLnBrk="1" fontAlgn="base" hangingPunct="1">
        <a:lnSpc>
          <a:spcPts val="2100"/>
        </a:lnSpc>
        <a:spcBef>
          <a:spcPct val="0"/>
        </a:spcBef>
        <a:spcAft>
          <a:spcPct val="0"/>
        </a:spcAft>
        <a:buFont typeface="Arial" charset="0"/>
        <a:buChar char="–"/>
        <a:defRPr kern="1200">
          <a:solidFill>
            <a:schemeClr val="tx1"/>
          </a:solidFill>
          <a:latin typeface="Arial" pitchFamily="34" charset="0"/>
          <a:ea typeface="+mn-ea"/>
          <a:cs typeface="Arial" pitchFamily="34" charset="0"/>
        </a:defRPr>
      </a:lvl2pPr>
      <a:lvl3pPr marL="630238" indent="-180975" algn="l" rtl="0" eaLnBrk="1" fontAlgn="base" hangingPunct="1">
        <a:lnSpc>
          <a:spcPts val="2100"/>
        </a:lnSpc>
        <a:spcBef>
          <a:spcPct val="0"/>
        </a:spcBef>
        <a:spcAft>
          <a:spcPct val="0"/>
        </a:spcAft>
        <a:buFont typeface="Arial" charset="0"/>
        <a:buChar char="•"/>
        <a:defRPr kern="1200">
          <a:solidFill>
            <a:schemeClr val="tx1"/>
          </a:solidFill>
          <a:latin typeface="Arial" pitchFamily="34" charset="0"/>
          <a:ea typeface="+mn-ea"/>
          <a:cs typeface="Arial" pitchFamily="34" charset="0"/>
        </a:defRPr>
      </a:lvl3pPr>
      <a:lvl4pPr marL="896938" indent="-266700" algn="l" rtl="0" eaLnBrk="1" fontAlgn="base" hangingPunct="1">
        <a:lnSpc>
          <a:spcPts val="2100"/>
        </a:lnSpc>
        <a:spcBef>
          <a:spcPct val="0"/>
        </a:spcBef>
        <a:spcAft>
          <a:spcPct val="0"/>
        </a:spcAft>
        <a:buFont typeface="Arial" charset="0"/>
        <a:buChar char="–"/>
        <a:defRPr kern="1200">
          <a:solidFill>
            <a:schemeClr val="tx1"/>
          </a:solidFill>
          <a:latin typeface="Arial" pitchFamily="34" charset="0"/>
          <a:ea typeface="+mn-ea"/>
          <a:cs typeface="Arial" pitchFamily="34" charset="0"/>
        </a:defRPr>
      </a:lvl4pPr>
      <a:lvl5pPr marL="1077913" indent="-180975" algn="l" rtl="0" eaLnBrk="1" fontAlgn="base" hangingPunct="1">
        <a:lnSpc>
          <a:spcPts val="2100"/>
        </a:lnSpc>
        <a:spcBef>
          <a:spcPct val="0"/>
        </a:spcBef>
        <a:spcAft>
          <a:spcPct val="0"/>
        </a:spcAft>
        <a:buFont typeface="Arial" charset="0"/>
        <a:buChar char="»"/>
        <a:defRPr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BCC1D2-E53E-7414-EE75-B8B5EABE5D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35346-A24F-8E35-046C-CA50B1995E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87CF5C-CDCA-209A-BFE2-8385D2C616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CCED14-3FBA-4EF9-B79E-650D6B116F80}" type="datetimeFigureOut">
              <a:rPr lang="en-GB" smtClean="0"/>
              <a:t>20/01/2025</a:t>
            </a:fld>
            <a:endParaRPr lang="en-GB"/>
          </a:p>
        </p:txBody>
      </p:sp>
      <p:sp>
        <p:nvSpPr>
          <p:cNvPr id="5" name="Footer Placeholder 4">
            <a:extLst>
              <a:ext uri="{FF2B5EF4-FFF2-40B4-BE49-F238E27FC236}">
                <a16:creationId xmlns:a16="http://schemas.microsoft.com/office/drawing/2014/main" id="{3F1205FB-7C13-B018-00F1-7D6B357D5F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62DE87D-11B1-9C19-D002-FE84B7D6A6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A2A96B-9E2F-4E5A-8139-DA9E9ABD245A}" type="slidenum">
              <a:rPr lang="en-GB" smtClean="0"/>
              <a:t>‹#›</a:t>
            </a:fld>
            <a:endParaRPr lang="en-GB"/>
          </a:p>
        </p:txBody>
      </p:sp>
    </p:spTree>
    <p:extLst>
      <p:ext uri="{BB962C8B-B14F-4D97-AF65-F5344CB8AC3E}">
        <p14:creationId xmlns:p14="http://schemas.microsoft.com/office/powerpoint/2010/main" val="357033215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jpeg"/><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30.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6.png"/><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jpeg"/><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0.png"/><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30.xml"/><Relationship Id="rId5" Type="http://schemas.openxmlformats.org/officeDocument/2006/relationships/image" Target="../media/image28.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4.png"/><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41.png"/><Relationship Id="rId5" Type="http://schemas.openxmlformats.org/officeDocument/2006/relationships/image" Target="../media/image14.jpe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34.png"/><Relationship Id="rId5" Type="http://schemas.openxmlformats.org/officeDocument/2006/relationships/image" Target="../media/image14.jpe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3.png"/><Relationship Id="rId1" Type="http://schemas.openxmlformats.org/officeDocument/2006/relationships/slideLayout" Target="../slideLayouts/slideLayout30.xml"/><Relationship Id="rId5" Type="http://schemas.openxmlformats.org/officeDocument/2006/relationships/image" Target="../media/image44.png"/><Relationship Id="rId4" Type="http://schemas.openxmlformats.org/officeDocument/2006/relationships/hyperlink" Target="https://randd.defra.gov.uk/ProjectDetails?ProjectId=20772"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3.png"/><Relationship Id="rId1" Type="http://schemas.openxmlformats.org/officeDocument/2006/relationships/slideLayout" Target="../slideLayouts/slideLayout30.xml"/><Relationship Id="rId5" Type="http://schemas.openxmlformats.org/officeDocument/2006/relationships/image" Target="../media/image44.png"/><Relationship Id="rId4" Type="http://schemas.openxmlformats.org/officeDocument/2006/relationships/hyperlink" Target="https://randd.defra.gov.uk/ProjectDetails?ProjectId=2077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3.png"/><Relationship Id="rId1" Type="http://schemas.openxmlformats.org/officeDocument/2006/relationships/slideLayout" Target="../slideLayouts/slideLayout30.xml"/><Relationship Id="rId6" Type="http://schemas.openxmlformats.org/officeDocument/2006/relationships/image" Target="../media/image44.png"/><Relationship Id="rId5" Type="http://schemas.openxmlformats.org/officeDocument/2006/relationships/hyperlink" Target="https://randd.defra.gov.uk/ProjectDetails?ProjectId=20772" TargetMode="External"/><Relationship Id="rId4" Type="http://schemas.openxmlformats.org/officeDocument/2006/relationships/hyperlink" Target="https://randd.defra.gov.uk/"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www.gov.uk/government/publications/national-green-social-prescribing-delivery-capacity-assessment/national-green-social-prescribing-delivery-capacity-assessment-final-report" TargetMode="External"/><Relationship Id="rId2" Type="http://schemas.openxmlformats.org/officeDocument/2006/relationships/notesSlide" Target="../notesSlides/notesSlide12.xml"/><Relationship Id="rId1" Type="http://schemas.openxmlformats.org/officeDocument/2006/relationships/slideLayout" Target="../slideLayouts/slideLayout32.xml"/><Relationship Id="rId5" Type="http://schemas.openxmlformats.org/officeDocument/2006/relationships/image" Target="../media/image46.png"/><Relationship Id="rId4" Type="http://schemas.openxmlformats.org/officeDocument/2006/relationships/hyperlink" Target="https://www.gov.uk/government/publications/green-social-prescribing-perceptions-among-clinicians-and-the-public/exploring-perceptions-of-green-social-prescribing-among-clinicians-and-the-public"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hyperlink" Target="https://www.gov.uk/government/publications/national-green-social-prescribing-delivery-capacity-assessment/national-green-social-prescribing-delivery-capacity-assessment-final-report" TargetMode="Externa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hyperlink" Target="https://www.gov.uk/government/publications/national-green-social-prescribing-delivery-capacity-assessment/national-green-social-prescribing-delivery-capacity-assessment-final-repor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hyperlink" Target="https://www.gov.uk/government/publications/national-green-social-prescribing-delivery-capacity-assessment/national-green-social-prescribing-delivery-capacity-assessment-final-report" TargetMode="Externa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hyperlink" Target="https://www.gov.uk/government/publications/national-green-social-prescribing-delivery-capacity-assessment/national-green-social-prescribing-delivery-capacity-assessment-final-repor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hyperlink" Target="https://www.gov.uk/government/publications/green-social-prescribing-perceptions-among-clinicians-and-the-public/exploring-perceptions-of-green-social-prescribing-among-clinicians-and-the-public" TargetMode="Externa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hyperlink" Target="https://www.gov.uk/government/publications/green-social-prescribing-perceptions-among-clinicians-and-the-public/exploring-perceptions-of-green-social-prescribing-among-clinicians-and-the-public" TargetMode="Externa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4.xml"/><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0.xml"/><Relationship Id="rId5" Type="http://schemas.openxmlformats.org/officeDocument/2006/relationships/image" Target="../media/image21.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1E27-888D-CE42-A541-F5A60BCD3933}"/>
              </a:ext>
            </a:extLst>
          </p:cNvPr>
          <p:cNvSpPr>
            <a:spLocks noGrp="1"/>
          </p:cNvSpPr>
          <p:nvPr>
            <p:ph type="ctrTitle"/>
          </p:nvPr>
        </p:nvSpPr>
        <p:spPr>
          <a:xfrm>
            <a:off x="489097" y="3650672"/>
            <a:ext cx="9426799" cy="1267692"/>
          </a:xfrm>
        </p:spPr>
        <p:txBody>
          <a:bodyPr>
            <a:normAutofit fontScale="90000"/>
          </a:bodyPr>
          <a:lstStyle/>
          <a:p>
            <a:r>
              <a:rPr lang="en-GB" sz="2700" b="1" i="0" dirty="0">
                <a:solidFill>
                  <a:srgbClr val="00B0F0"/>
                </a:solidFill>
                <a:effectLst/>
                <a:latin typeface="Trebuchet MS" panose="020B0703020202090204" pitchFamily="34" charset="0"/>
              </a:rPr>
              <a:t>NASP webinar: </a:t>
            </a:r>
            <a:r>
              <a:rPr lang="en-GB" sz="2700" b="1" i="0" u="none" strike="noStrike" dirty="0">
                <a:solidFill>
                  <a:srgbClr val="00B0F0"/>
                </a:solidFill>
                <a:effectLst/>
                <a:latin typeface="Trebuchet MS" panose="020B0703020202090204" pitchFamily="34" charset="0"/>
              </a:rPr>
              <a:t>Learning from Phase One of the National Cross Government programme: Preventing and Tackling Mental Ill-health through Green Social Prescribing</a:t>
            </a:r>
            <a:br>
              <a:rPr lang="en-US" dirty="0">
                <a:solidFill>
                  <a:srgbClr val="00B0F0"/>
                </a:solidFill>
                <a:latin typeface="Trebuchet MS" panose="020B0703020202090204" pitchFamily="34" charset="0"/>
              </a:rPr>
            </a:br>
            <a:endParaRPr lang="en-US" sz="3000" dirty="0">
              <a:solidFill>
                <a:srgbClr val="00B0F0"/>
              </a:solidFill>
              <a:latin typeface="Trebuchet MS" panose="020B0703020202090204" pitchFamily="34" charset="0"/>
              <a:ea typeface="+mj-lt"/>
              <a:cs typeface="+mj-lt"/>
            </a:endParaRPr>
          </a:p>
        </p:txBody>
      </p:sp>
      <p:sp>
        <p:nvSpPr>
          <p:cNvPr id="6" name="TextBox 5">
            <a:extLst>
              <a:ext uri="{FF2B5EF4-FFF2-40B4-BE49-F238E27FC236}">
                <a16:creationId xmlns:a16="http://schemas.microsoft.com/office/drawing/2014/main" id="{C8CDD013-436B-424A-F9FA-E917F86D379C}"/>
              </a:ext>
            </a:extLst>
          </p:cNvPr>
          <p:cNvSpPr txBox="1"/>
          <p:nvPr/>
        </p:nvSpPr>
        <p:spPr>
          <a:xfrm>
            <a:off x="489097" y="5055524"/>
            <a:ext cx="8534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Thank you for joining us. The webinar will begin shortly. </a:t>
            </a:r>
          </a:p>
        </p:txBody>
      </p:sp>
    </p:spTree>
    <p:extLst>
      <p:ext uri="{BB962C8B-B14F-4D97-AF65-F5344CB8AC3E}">
        <p14:creationId xmlns:p14="http://schemas.microsoft.com/office/powerpoint/2010/main" val="2593582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2">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F7B21AFD-0759-4CE6-0C26-7AACEEDED436}"/>
              </a:ext>
            </a:extLst>
          </p:cNvPr>
          <p:cNvSpPr txBox="1"/>
          <p:nvPr/>
        </p:nvSpPr>
        <p:spPr>
          <a:xfrm>
            <a:off x="312938" y="515443"/>
            <a:ext cx="1124578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7242"/>
                </a:solidFill>
                <a:effectLst/>
                <a:uLnTx/>
                <a:uFillTx/>
                <a:latin typeface="Aptos" panose="02110004020202020204"/>
                <a:ea typeface="+mn-ea"/>
                <a:cs typeface="+mn-cs"/>
              </a:rPr>
              <a:t>Reach of the Green Social Prescribing Project </a:t>
            </a:r>
          </a:p>
        </p:txBody>
      </p:sp>
      <p:sp>
        <p:nvSpPr>
          <p:cNvPr id="5" name="TextBox 4">
            <a:extLst>
              <a:ext uri="{FF2B5EF4-FFF2-40B4-BE49-F238E27FC236}">
                <a16:creationId xmlns:a16="http://schemas.microsoft.com/office/drawing/2014/main" id="{C3456507-6BD7-5C00-E934-DD6E4D75BAAB}"/>
              </a:ext>
            </a:extLst>
          </p:cNvPr>
          <p:cNvSpPr txBox="1"/>
          <p:nvPr/>
        </p:nvSpPr>
        <p:spPr>
          <a:xfrm>
            <a:off x="312938" y="1393628"/>
            <a:ext cx="1093507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6F9A78"/>
                </a:solidFill>
                <a:effectLst/>
                <a:uLnTx/>
                <a:uFillTx/>
                <a:latin typeface="Aptos" panose="02110004020202020204"/>
                <a:ea typeface="+mn-ea"/>
                <a:cs typeface="+mn-cs"/>
              </a:rPr>
              <a:t>Through the Green Social Prescribing Project </a:t>
            </a:r>
            <a:r>
              <a:rPr kumimoji="0" lang="en-GB" sz="2400" b="1" i="0" u="none" strike="noStrike" kern="1200" cap="none" spc="0" normalizeH="0" baseline="0" noProof="0">
                <a:ln>
                  <a:noFill/>
                </a:ln>
                <a:solidFill>
                  <a:srgbClr val="FF7034"/>
                </a:solidFill>
                <a:effectLst/>
                <a:uLnTx/>
                <a:uFillTx/>
                <a:latin typeface="Aptos" panose="02110004020202020204"/>
                <a:ea typeface="+mn-ea"/>
                <a:cs typeface="+mn-cs"/>
              </a:rPr>
              <a:t>8,339 people with mental health needs were supported</a:t>
            </a:r>
            <a:r>
              <a:rPr kumimoji="0" lang="en-GB" sz="2400" b="1" i="0" u="none" strike="noStrike" kern="1200" cap="none" spc="0" normalizeH="0" baseline="0" noProof="0">
                <a:ln>
                  <a:noFill/>
                </a:ln>
                <a:solidFill>
                  <a:srgbClr val="6F9A78"/>
                </a:solidFill>
                <a:effectLst/>
                <a:uLnTx/>
                <a:uFillTx/>
                <a:latin typeface="Aptos" panose="02110004020202020204"/>
                <a:ea typeface="+mn-ea"/>
                <a:cs typeface="+mn-cs"/>
              </a:rPr>
              <a:t> </a:t>
            </a:r>
            <a:r>
              <a:rPr kumimoji="0" lang="en-GB" sz="2400" b="0" i="0" u="none" strike="noStrike" kern="1200" cap="none" spc="0" normalizeH="0" baseline="0" noProof="0">
                <a:ln>
                  <a:noFill/>
                </a:ln>
                <a:solidFill>
                  <a:srgbClr val="6F9A78"/>
                </a:solidFill>
                <a:effectLst/>
                <a:uLnTx/>
                <a:uFillTx/>
                <a:latin typeface="Aptos" panose="02110004020202020204"/>
                <a:ea typeface="+mn-ea"/>
                <a:cs typeface="+mn-cs"/>
              </a:rPr>
              <a:t>to access nature-based activities accross the seven Test and Learn sites</a:t>
            </a:r>
          </a:p>
        </p:txBody>
      </p:sp>
      <p:sp>
        <p:nvSpPr>
          <p:cNvPr id="10" name="TextBox 9">
            <a:extLst>
              <a:ext uri="{FF2B5EF4-FFF2-40B4-BE49-F238E27FC236}">
                <a16:creationId xmlns:a16="http://schemas.microsoft.com/office/drawing/2014/main" id="{F51D0FCE-6ACD-D411-B0DE-90E41492DDE0}"/>
              </a:ext>
            </a:extLst>
          </p:cNvPr>
          <p:cNvSpPr txBox="1"/>
          <p:nvPr/>
        </p:nvSpPr>
        <p:spPr>
          <a:xfrm>
            <a:off x="312938" y="2706213"/>
            <a:ext cx="6640123" cy="267765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6F9A78"/>
                </a:solidFill>
                <a:effectLst/>
                <a:uLnTx/>
                <a:uFillTx/>
                <a:latin typeface="Aptos" panose="02110004020202020204"/>
                <a:ea typeface="+mn-ea"/>
                <a:cs typeface="+mn-cs"/>
              </a:rPr>
              <a:t>The GSP Project was able to reach a broader range of people compared to many other social prescribing initiatives, including: </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a:ln>
                  <a:noFill/>
                </a:ln>
                <a:solidFill>
                  <a:srgbClr val="FF7034"/>
                </a:solidFill>
                <a:effectLst/>
                <a:uLnTx/>
                <a:uFillTx/>
                <a:latin typeface="Aptos" panose="02110004020202020204"/>
                <a:ea typeface="+mn-ea"/>
                <a:cs typeface="+mn-cs"/>
              </a:rPr>
              <a:t>children and young people</a:t>
            </a:r>
            <a:r>
              <a:rPr kumimoji="0" lang="en-GB" sz="2400" b="0" i="0" u="none" strike="noStrike" kern="1200" cap="none" spc="0" normalizeH="0" baseline="0" noProof="0">
                <a:ln>
                  <a:noFill/>
                </a:ln>
                <a:solidFill>
                  <a:srgbClr val="6F9A78"/>
                </a:solidFill>
                <a:effectLst/>
                <a:uLnTx/>
                <a:uFillTx/>
                <a:latin typeface="Aptos" panose="02110004020202020204"/>
                <a:ea typeface="+mn-ea"/>
                <a:cs typeface="+mn-cs"/>
              </a:rPr>
              <a:t> aged under 18 </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a:ln>
                  <a:noFill/>
                </a:ln>
                <a:solidFill>
                  <a:srgbClr val="FF7034"/>
                </a:solidFill>
                <a:effectLst/>
                <a:uLnTx/>
                <a:uFillTx/>
                <a:latin typeface="Aptos" panose="02110004020202020204"/>
                <a:ea typeface="+mn-ea"/>
                <a:cs typeface="+mn-cs"/>
              </a:rPr>
              <a:t>ethnic minority</a:t>
            </a:r>
            <a:r>
              <a:rPr kumimoji="0" lang="en-GB" sz="2400" b="0" i="0" u="none" strike="noStrike" kern="1200" cap="none" spc="0" normalizeH="0" baseline="0" noProof="0">
                <a:ln>
                  <a:noFill/>
                </a:ln>
                <a:solidFill>
                  <a:srgbClr val="6F9A78"/>
                </a:solidFill>
                <a:effectLst/>
                <a:uLnTx/>
                <a:uFillTx/>
                <a:latin typeface="Aptos" panose="02110004020202020204"/>
                <a:ea typeface="+mn-ea"/>
                <a:cs typeface="+mn-cs"/>
              </a:rPr>
              <a:t> populations (21%)</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a:ln>
                  <a:noFill/>
                </a:ln>
                <a:solidFill>
                  <a:srgbClr val="6F9A78"/>
                </a:solidFill>
                <a:effectLst/>
                <a:uLnTx/>
                <a:uFillTx/>
                <a:latin typeface="Aptos" panose="02110004020202020204"/>
                <a:ea typeface="+mn-ea"/>
                <a:cs typeface="+mn-cs"/>
              </a:rPr>
              <a:t>people from s</a:t>
            </a:r>
            <a:r>
              <a:rPr kumimoji="0" lang="en-GB" sz="2400" b="0" i="0" u="none" strike="noStrike" kern="1200" cap="none" spc="0" normalizeH="0" baseline="0" noProof="0">
                <a:ln>
                  <a:noFill/>
                </a:ln>
                <a:solidFill>
                  <a:srgbClr val="FF7034"/>
                </a:solidFill>
                <a:effectLst/>
                <a:uLnTx/>
                <a:uFillTx/>
                <a:latin typeface="Aptos" panose="02110004020202020204"/>
                <a:ea typeface="+mn-ea"/>
                <a:cs typeface="+mn-cs"/>
              </a:rPr>
              <a:t>ocio-economically deprived</a:t>
            </a:r>
            <a:r>
              <a:rPr kumimoji="0" lang="en-GB" sz="2400" b="0" i="0" u="none" strike="noStrike" kern="1200" cap="none" spc="0" normalizeH="0" baseline="0" noProof="0">
                <a:ln>
                  <a:noFill/>
                </a:ln>
                <a:solidFill>
                  <a:srgbClr val="6F9A78"/>
                </a:solidFill>
                <a:effectLst/>
                <a:uLnTx/>
                <a:uFillTx/>
                <a:latin typeface="Aptos" panose="02110004020202020204"/>
                <a:ea typeface="+mn-ea"/>
                <a:cs typeface="+mn-cs"/>
              </a:rPr>
              <a:t> areas (57% in IMD deciles 1-3). </a:t>
            </a:r>
          </a:p>
        </p:txBody>
      </p:sp>
      <p:pic>
        <p:nvPicPr>
          <p:cNvPr id="3" name="Picture 2" descr="A group of people sitting around a campfire&#10;&#10;Description automatically generated">
            <a:extLst>
              <a:ext uri="{FF2B5EF4-FFF2-40B4-BE49-F238E27FC236}">
                <a16:creationId xmlns:a16="http://schemas.microsoft.com/office/drawing/2014/main" id="{F2C74D4F-C217-E3B1-887D-398DD937A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538572"/>
            <a:ext cx="5984431" cy="3816046"/>
          </a:xfrm>
          <a:prstGeom prst="rect">
            <a:avLst/>
          </a:prstGeom>
        </p:spPr>
      </p:pic>
      <p:sp>
        <p:nvSpPr>
          <p:cNvPr id="2" name="TextBox 1">
            <a:extLst>
              <a:ext uri="{FF2B5EF4-FFF2-40B4-BE49-F238E27FC236}">
                <a16:creationId xmlns:a16="http://schemas.microsoft.com/office/drawing/2014/main" id="{F536BAD4-5724-3C96-8CE7-402AEC892578}"/>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393514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2">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F7B21AFD-0759-4CE6-0C26-7AACEEDED436}"/>
              </a:ext>
            </a:extLst>
          </p:cNvPr>
          <p:cNvSpPr txBox="1"/>
          <p:nvPr/>
        </p:nvSpPr>
        <p:spPr>
          <a:xfrm>
            <a:off x="249842" y="384392"/>
            <a:ext cx="4172505"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7242"/>
                </a:solidFill>
                <a:effectLst/>
                <a:uLnTx/>
                <a:uFillTx/>
                <a:latin typeface="Aptos" panose="02110004020202020204"/>
                <a:ea typeface="+mn-ea"/>
                <a:cs typeface="+mn-cs"/>
              </a:rPr>
              <a:t>Outcomes for people with 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7242"/>
                </a:solidFill>
                <a:effectLst/>
                <a:uLnTx/>
                <a:uFillTx/>
                <a:latin typeface="Aptos" panose="02110004020202020204"/>
                <a:ea typeface="+mn-ea"/>
                <a:cs typeface="+mn-cs"/>
              </a:rPr>
              <a:t>health needs</a:t>
            </a:r>
          </a:p>
        </p:txBody>
      </p:sp>
      <p:pic>
        <p:nvPicPr>
          <p:cNvPr id="3" name="Picture 2">
            <a:extLst>
              <a:ext uri="{FF2B5EF4-FFF2-40B4-BE49-F238E27FC236}">
                <a16:creationId xmlns:a16="http://schemas.microsoft.com/office/drawing/2014/main" id="{0E16EA58-AD00-CBF2-6F41-DB59FA465A38}"/>
              </a:ext>
            </a:extLst>
          </p:cNvPr>
          <p:cNvPicPr>
            <a:picLocks noChangeAspect="1"/>
          </p:cNvPicPr>
          <p:nvPr/>
        </p:nvPicPr>
        <p:blipFill>
          <a:blip r:embed="rId3"/>
          <a:stretch>
            <a:fillRect/>
          </a:stretch>
        </p:blipFill>
        <p:spPr>
          <a:xfrm>
            <a:off x="4338008" y="503380"/>
            <a:ext cx="7604150" cy="5730664"/>
          </a:xfrm>
          <a:prstGeom prst="rect">
            <a:avLst/>
          </a:prstGeom>
        </p:spPr>
      </p:pic>
      <p:pic>
        <p:nvPicPr>
          <p:cNvPr id="6" name="Picture 5" descr="A yellow bird with orange beak&#10;&#10;Description automatically generated">
            <a:extLst>
              <a:ext uri="{FF2B5EF4-FFF2-40B4-BE49-F238E27FC236}">
                <a16:creationId xmlns:a16="http://schemas.microsoft.com/office/drawing/2014/main" id="{A6E379EE-BF98-42E9-8EFF-9206B9AA5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118650">
            <a:off x="3322017" y="1732622"/>
            <a:ext cx="468543" cy="463095"/>
          </a:xfrm>
          <a:prstGeom prst="rect">
            <a:avLst/>
          </a:prstGeom>
        </p:spPr>
      </p:pic>
      <p:sp>
        <p:nvSpPr>
          <p:cNvPr id="2" name="TextBox 1">
            <a:extLst>
              <a:ext uri="{FF2B5EF4-FFF2-40B4-BE49-F238E27FC236}">
                <a16:creationId xmlns:a16="http://schemas.microsoft.com/office/drawing/2014/main" id="{E872A878-E7EB-34CB-4C0A-76FDCC10C5DD}"/>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959226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ith a backpack and walking sticks&#10;&#10;Description automatically generated">
            <a:extLst>
              <a:ext uri="{FF2B5EF4-FFF2-40B4-BE49-F238E27FC236}">
                <a16:creationId xmlns:a16="http://schemas.microsoft.com/office/drawing/2014/main" id="{DEA066F7-F423-89A7-4C08-80EFFC91F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2022" y="3838955"/>
            <a:ext cx="2979978" cy="2535297"/>
          </a:xfrm>
          <a:prstGeom prst="rect">
            <a:avLst/>
          </a:prstGeom>
        </p:spPr>
      </p:pic>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3">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F7B21AFD-0759-4CE6-0C26-7AACEEDED436}"/>
              </a:ext>
            </a:extLst>
          </p:cNvPr>
          <p:cNvSpPr txBox="1"/>
          <p:nvPr/>
        </p:nvSpPr>
        <p:spPr>
          <a:xfrm>
            <a:off x="446102" y="332444"/>
            <a:ext cx="114675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7242"/>
                </a:solidFill>
                <a:effectLst/>
                <a:uLnTx/>
                <a:uFillTx/>
                <a:latin typeface="Aptos" panose="02110004020202020204"/>
                <a:ea typeface="+mn-ea"/>
                <a:cs typeface="+mn-cs"/>
              </a:rPr>
              <a:t>Outcomes for people with mental health needs</a:t>
            </a:r>
          </a:p>
        </p:txBody>
      </p:sp>
      <p:pic>
        <p:nvPicPr>
          <p:cNvPr id="6" name="Picture 5" descr="A yellow bird with orange beak&#10;&#10;Description automatically generated">
            <a:extLst>
              <a:ext uri="{FF2B5EF4-FFF2-40B4-BE49-F238E27FC236}">
                <a16:creationId xmlns:a16="http://schemas.microsoft.com/office/drawing/2014/main" id="{A6E379EE-BF98-42E9-8EFF-9206B9AA5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970327">
            <a:off x="11353372" y="1281915"/>
            <a:ext cx="468543" cy="463095"/>
          </a:xfrm>
          <a:prstGeom prst="rect">
            <a:avLst/>
          </a:prstGeom>
        </p:spPr>
      </p:pic>
      <p:sp>
        <p:nvSpPr>
          <p:cNvPr id="5" name="TextBox 4">
            <a:extLst>
              <a:ext uri="{FF2B5EF4-FFF2-40B4-BE49-F238E27FC236}">
                <a16:creationId xmlns:a16="http://schemas.microsoft.com/office/drawing/2014/main" id="{92E33D36-4543-80A1-C8B7-6B159DAFE13B}"/>
              </a:ext>
            </a:extLst>
          </p:cNvPr>
          <p:cNvSpPr txBox="1"/>
          <p:nvPr/>
        </p:nvSpPr>
        <p:spPr>
          <a:xfrm>
            <a:off x="446102" y="1186895"/>
            <a:ext cx="969632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Across the seven pilots there was a </a:t>
            </a:r>
            <a:r>
              <a:rPr kumimoji="0" lang="en-GB" sz="2000" b="1" i="0" u="none" strike="noStrike" kern="1200" cap="none" spc="0" normalizeH="0" baseline="0" noProof="0">
                <a:ln>
                  <a:noFill/>
                </a:ln>
                <a:solidFill>
                  <a:srgbClr val="FF7034"/>
                </a:solidFill>
                <a:effectLst/>
                <a:uLnTx/>
                <a:uFillTx/>
                <a:latin typeface="Aptos" panose="02110004020202020204"/>
                <a:ea typeface="+mn-ea"/>
                <a:cs typeface="+mn-cs"/>
              </a:rPr>
              <a:t>statistically significant improvement in wellbeing </a:t>
            </a: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for each of the ONS4 wellbeing domains after accessing nature-based activities through the GSP Project</a:t>
            </a:r>
          </a:p>
        </p:txBody>
      </p:sp>
      <p:sp>
        <p:nvSpPr>
          <p:cNvPr id="10" name="TextBox 9">
            <a:extLst>
              <a:ext uri="{FF2B5EF4-FFF2-40B4-BE49-F238E27FC236}">
                <a16:creationId xmlns:a16="http://schemas.microsoft.com/office/drawing/2014/main" id="{A3B83CE5-B4FE-F554-4ABF-FEDB37DAD5B4}"/>
              </a:ext>
            </a:extLst>
          </p:cNvPr>
          <p:cNvSpPr txBox="1"/>
          <p:nvPr/>
        </p:nvSpPr>
        <p:spPr>
          <a:xfrm>
            <a:off x="446102" y="3686555"/>
            <a:ext cx="10084738" cy="24314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Prior to accessing nature-based activities participants’ </a:t>
            </a:r>
            <a:r>
              <a:rPr kumimoji="0" lang="en-GB" sz="2000" b="1" i="0" u="none" strike="noStrike" kern="1200" cap="none" spc="0" normalizeH="0" baseline="0" noProof="0">
                <a:ln>
                  <a:noFill/>
                </a:ln>
                <a:solidFill>
                  <a:srgbClr val="FF7034"/>
                </a:solidFill>
                <a:effectLst/>
                <a:uLnTx/>
                <a:uFillTx/>
                <a:latin typeface="Aptos" panose="02110004020202020204"/>
                <a:ea typeface="+mn-ea"/>
                <a:cs typeface="+mn-cs"/>
              </a:rPr>
              <a:t>happiness, anxiety, life satisfaction and feeling that their life was worthwhile</a:t>
            </a: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 was much worse than the national 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6F9A78"/>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After accessing nature-based activities this had improved so that their happiness and anxiety was in line with the national average, and </a:t>
            </a:r>
            <a:r>
              <a:rPr kumimoji="0" lang="en-GB" sz="2000" b="1" i="0" u="none" strike="noStrike" kern="1200" cap="none" spc="0" normalizeH="0" baseline="0" noProof="0">
                <a:ln>
                  <a:noFill/>
                </a:ln>
                <a:solidFill>
                  <a:srgbClr val="FF7034"/>
                </a:solidFill>
                <a:effectLst/>
                <a:uLnTx/>
                <a:uFillTx/>
                <a:latin typeface="Aptos" panose="02110004020202020204"/>
                <a:ea typeface="+mn-ea"/>
                <a:cs typeface="+mn-cs"/>
              </a:rPr>
              <a:t>the gap to the national average for levels of life satisfaction and feeling that their life was worthwhile had narrowed significantly</a:t>
            </a:r>
            <a:endParaRPr kumimoji="0" lang="en-GB" sz="2000" b="1" i="0" u="none" strike="noStrike" kern="1200" cap="none" spc="0" normalizeH="0" baseline="0" noProof="0">
              <a:ln>
                <a:noFill/>
              </a:ln>
              <a:solidFill>
                <a:srgbClr val="6F9A78"/>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83F559C5-077A-6A04-5810-69C60FE0B70B}"/>
              </a:ext>
            </a:extLst>
          </p:cNvPr>
          <p:cNvSpPr txBox="1"/>
          <p:nvPr/>
        </p:nvSpPr>
        <p:spPr>
          <a:xfrm>
            <a:off x="446102" y="2016430"/>
            <a:ext cx="9433189"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6F9A78"/>
                </a:solidFill>
                <a:effectLst/>
                <a:uLnTx/>
                <a:uFillTx/>
                <a:latin typeface="Aptos" panose="021100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Happiness increased from an average of 5.3 to 7.5</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Life satisfaction increased from an average of 4.7 to 6.8</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Feeling that life is worthwhile increased from an average of 5.1 to 6.8</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Levels of anxiety reduced from an average of 4.8 to 3.4</a:t>
            </a:r>
          </a:p>
        </p:txBody>
      </p:sp>
      <p:pic>
        <p:nvPicPr>
          <p:cNvPr id="13" name="Picture 12" descr="A yellow bird with orange wings&#10;&#10;Description automatically generated">
            <a:extLst>
              <a:ext uri="{FF2B5EF4-FFF2-40B4-BE49-F238E27FC236}">
                <a16:creationId xmlns:a16="http://schemas.microsoft.com/office/drawing/2014/main" id="{95F4FE38-7D96-896E-262B-A7F3281735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5967" y="1648560"/>
            <a:ext cx="652088" cy="520082"/>
          </a:xfrm>
          <a:prstGeom prst="rect">
            <a:avLst/>
          </a:prstGeom>
        </p:spPr>
      </p:pic>
      <p:sp>
        <p:nvSpPr>
          <p:cNvPr id="2" name="TextBox 1">
            <a:extLst>
              <a:ext uri="{FF2B5EF4-FFF2-40B4-BE49-F238E27FC236}">
                <a16:creationId xmlns:a16="http://schemas.microsoft.com/office/drawing/2014/main" id="{FD2F7240-05A2-5234-8002-746EF7CF0EAA}"/>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841541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2">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A46CC7D-089C-1EBD-DAC9-0CBBDF272E3E}"/>
              </a:ext>
            </a:extLst>
          </p:cNvPr>
          <p:cNvSpPr txBox="1"/>
          <p:nvPr/>
        </p:nvSpPr>
        <p:spPr>
          <a:xfrm>
            <a:off x="455529" y="383675"/>
            <a:ext cx="1146758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7242"/>
                </a:solidFill>
                <a:effectLst/>
                <a:uLnTx/>
                <a:uFillTx/>
                <a:latin typeface="Aptos" panose="02110004020202020204"/>
                <a:ea typeface="+mn-ea"/>
                <a:cs typeface="+mn-cs"/>
              </a:rPr>
              <a:t>Understanding the value for money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7242"/>
                </a:solidFill>
                <a:effectLst/>
                <a:uLnTx/>
                <a:uFillTx/>
                <a:latin typeface="Aptos" panose="02110004020202020204"/>
                <a:ea typeface="+mn-ea"/>
                <a:cs typeface="+mn-cs"/>
              </a:rPr>
              <a:t>Green Social Prescribing Project</a:t>
            </a:r>
          </a:p>
        </p:txBody>
      </p:sp>
      <p:sp>
        <p:nvSpPr>
          <p:cNvPr id="4" name="TextBox 3">
            <a:extLst>
              <a:ext uri="{FF2B5EF4-FFF2-40B4-BE49-F238E27FC236}">
                <a16:creationId xmlns:a16="http://schemas.microsoft.com/office/drawing/2014/main" id="{6FEC9D30-0448-AC87-06E5-A246648D5785}"/>
              </a:ext>
            </a:extLst>
          </p:cNvPr>
          <p:cNvSpPr txBox="1"/>
          <p:nvPr/>
        </p:nvSpPr>
        <p:spPr>
          <a:xfrm>
            <a:off x="455529" y="2608968"/>
            <a:ext cx="11120586"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Pct val="200000"/>
              <a:buFontTx/>
              <a:buBlip>
                <a:blip r:embed="rId3"/>
              </a:buBlip>
              <a:tabLst/>
              <a:defRPr/>
            </a:pP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The </a:t>
            </a:r>
            <a:r>
              <a:rPr kumimoji="0" lang="en-GB" sz="2000" b="1" i="0" u="none" strike="noStrike" kern="1200" cap="none" spc="0" normalizeH="0" baseline="0" noProof="0">
                <a:ln>
                  <a:noFill/>
                </a:ln>
                <a:solidFill>
                  <a:srgbClr val="FF7034"/>
                </a:solidFill>
                <a:effectLst/>
                <a:uLnTx/>
                <a:uFillTx/>
                <a:latin typeface="Aptos" panose="02110004020202020204"/>
                <a:ea typeface="+mn-ea"/>
                <a:cs typeface="+mn-cs"/>
              </a:rPr>
              <a:t>average cost per participant engaged in nature-based activities was £507 </a:t>
            </a: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but costs ranged from £97 to £1,481. </a:t>
            </a:r>
          </a:p>
          <a:p>
            <a:pPr marL="285750" marR="0" lvl="0" indent="-285750" algn="l" defTabSz="914400" rtl="0" eaLnBrk="1" fontAlgn="auto" latinLnBrk="0" hangingPunct="1">
              <a:lnSpc>
                <a:spcPct val="100000"/>
              </a:lnSpc>
              <a:spcBef>
                <a:spcPts val="0"/>
              </a:spcBef>
              <a:spcAft>
                <a:spcPts val="0"/>
              </a:spcAft>
              <a:buClrTx/>
              <a:buSzPct val="200000"/>
              <a:buFontTx/>
              <a:buBlip>
                <a:blip r:embed="rId3"/>
              </a:buBlip>
              <a:tabLst/>
              <a:defRPr/>
            </a:pP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The </a:t>
            </a:r>
            <a:r>
              <a:rPr kumimoji="0" lang="en-GB" sz="2000" b="1" i="0" u="none" strike="noStrike" kern="1200" cap="none" spc="0" normalizeH="0" baseline="0" noProof="0">
                <a:ln>
                  <a:noFill/>
                </a:ln>
                <a:solidFill>
                  <a:srgbClr val="FF7034"/>
                </a:solidFill>
                <a:effectLst/>
                <a:uLnTx/>
                <a:uFillTx/>
                <a:latin typeface="Aptos" panose="02110004020202020204"/>
                <a:ea typeface="+mn-ea"/>
                <a:cs typeface="+mn-cs"/>
              </a:rPr>
              <a:t>average cost per mental health or wellbeing outcome improvement was £619 </a:t>
            </a: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with costs ranging from £225 to £1,777. </a:t>
            </a:r>
          </a:p>
        </p:txBody>
      </p:sp>
      <p:sp>
        <p:nvSpPr>
          <p:cNvPr id="6" name="TextBox 5">
            <a:extLst>
              <a:ext uri="{FF2B5EF4-FFF2-40B4-BE49-F238E27FC236}">
                <a16:creationId xmlns:a16="http://schemas.microsoft.com/office/drawing/2014/main" id="{95A1215B-93FA-2E28-E2E0-F0BE085F8734}"/>
              </a:ext>
            </a:extLst>
          </p:cNvPr>
          <p:cNvSpPr txBox="1"/>
          <p:nvPr/>
        </p:nvSpPr>
        <p:spPr>
          <a:xfrm>
            <a:off x="455529" y="4023025"/>
            <a:ext cx="11120586" cy="224676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Compared with other interventions for people with mental health needs such as behavioural activation (£231- £250 for ten sessions), Cognitive Behavioural Therapy - CBT (£1,060 for ten sessions) and collaborative care for depression (£858 over six months), </a:t>
            </a:r>
            <a:r>
              <a:rPr kumimoji="0" lang="en-GB" sz="2000" b="1" i="0" u="none" strike="noStrike" kern="1200" cap="none" spc="0" normalizeH="0" baseline="0" noProof="0">
                <a:ln>
                  <a:noFill/>
                </a:ln>
                <a:solidFill>
                  <a:srgbClr val="FF7034"/>
                </a:solidFill>
                <a:effectLst/>
                <a:uLnTx/>
                <a:uFillTx/>
                <a:latin typeface="Aptos" panose="02110004020202020204"/>
                <a:ea typeface="+mn-ea"/>
                <a:cs typeface="+mn-cs"/>
              </a:rPr>
              <a:t>nature-based activities appear to be a relatively cost-efficient way to support people across a wide spectrum of mental health needs</a:t>
            </a:r>
            <a:r>
              <a:rPr kumimoji="0" lang="en-GB" sz="2000" b="0" i="0" u="none" strike="noStrike" kern="1200" cap="none" spc="0" normalizeH="0" baseline="0" noProof="0">
                <a:ln>
                  <a:noFill/>
                </a:ln>
                <a:solidFill>
                  <a:srgbClr val="FF7034"/>
                </a:solidFill>
                <a:effectLst/>
                <a:uLnTx/>
                <a:uFillTx/>
                <a:latin typeface="Aptos" panose="02110004020202020204"/>
                <a:ea typeface="+mn-ea"/>
                <a:cs typeface="+mn-cs"/>
              </a:rPr>
              <a:t>.</a:t>
            </a: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 It is important to recognise, however, that for many people, the most appropriate course of action to support their mental health will be to access different types of intervention in combination</a:t>
            </a:r>
          </a:p>
        </p:txBody>
      </p:sp>
      <p:sp>
        <p:nvSpPr>
          <p:cNvPr id="10" name="TextBox 9">
            <a:extLst>
              <a:ext uri="{FF2B5EF4-FFF2-40B4-BE49-F238E27FC236}">
                <a16:creationId xmlns:a16="http://schemas.microsoft.com/office/drawing/2014/main" id="{BEBDE9E2-1B37-F0C1-65A2-326706E3584D}"/>
              </a:ext>
            </a:extLst>
          </p:cNvPr>
          <p:cNvSpPr txBox="1"/>
          <p:nvPr/>
        </p:nvSpPr>
        <p:spPr>
          <a:xfrm>
            <a:off x="455529" y="1837799"/>
            <a:ext cx="1112058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Nature-based providers supported between 12 and 183 people depending on the level of resources they had, and the severity of mental health their project targeted. </a:t>
            </a:r>
          </a:p>
        </p:txBody>
      </p:sp>
      <p:pic>
        <p:nvPicPr>
          <p:cNvPr id="5" name="Picture 4" descr="A yellow bird with orange wings&#10;&#10;Description automatically generated">
            <a:extLst>
              <a:ext uri="{FF2B5EF4-FFF2-40B4-BE49-F238E27FC236}">
                <a16:creationId xmlns:a16="http://schemas.microsoft.com/office/drawing/2014/main" id="{54BD68AB-AF87-386E-2F1B-F44C5696E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0270" y="437919"/>
            <a:ext cx="955845" cy="762348"/>
          </a:xfrm>
          <a:prstGeom prst="rect">
            <a:avLst/>
          </a:prstGeom>
        </p:spPr>
      </p:pic>
      <p:sp>
        <p:nvSpPr>
          <p:cNvPr id="3" name="TextBox 2">
            <a:extLst>
              <a:ext uri="{FF2B5EF4-FFF2-40B4-BE49-F238E27FC236}">
                <a16:creationId xmlns:a16="http://schemas.microsoft.com/office/drawing/2014/main" id="{1D9D8FD1-E179-826C-5AB7-E4F251E252D4}"/>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955560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on a flower&#10;&#10;Description automatically generated">
            <a:extLst>
              <a:ext uri="{FF2B5EF4-FFF2-40B4-BE49-F238E27FC236}">
                <a16:creationId xmlns:a16="http://schemas.microsoft.com/office/drawing/2014/main" id="{EF7B20EE-C39C-6818-C883-7FAC8C71E63F}"/>
              </a:ext>
            </a:extLst>
          </p:cNvPr>
          <p:cNvPicPr>
            <a:picLocks noChangeAspect="1"/>
          </p:cNvPicPr>
          <p:nvPr/>
        </p:nvPicPr>
        <p:blipFill>
          <a:blip r:embed="rId2">
            <a:extLst>
              <a:ext uri="{28A0092B-C50C-407E-A947-70E740481C1C}">
                <a14:useLocalDpi xmlns:a14="http://schemas.microsoft.com/office/drawing/2010/main" val="0"/>
              </a:ext>
            </a:extLst>
          </a:blip>
          <a:srcRect r="13427"/>
          <a:stretch/>
        </p:blipFill>
        <p:spPr>
          <a:xfrm>
            <a:off x="8800742" y="457659"/>
            <a:ext cx="3391258" cy="5970945"/>
          </a:xfrm>
          <a:prstGeom prst="rect">
            <a:avLst/>
          </a:prstGeom>
        </p:spPr>
      </p:pic>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3">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A46CC7D-089C-1EBD-DAC9-0CBBDF272E3E}"/>
              </a:ext>
            </a:extLst>
          </p:cNvPr>
          <p:cNvSpPr txBox="1"/>
          <p:nvPr/>
        </p:nvSpPr>
        <p:spPr>
          <a:xfrm>
            <a:off x="455530" y="383675"/>
            <a:ext cx="945999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7242"/>
                </a:solidFill>
                <a:effectLst/>
                <a:uLnTx/>
                <a:uFillTx/>
                <a:latin typeface="Aptos" panose="02110004020202020204"/>
                <a:ea typeface="+mn-ea"/>
                <a:cs typeface="+mn-cs"/>
              </a:rPr>
              <a:t>Understanding the value for money of the Green Social Prescribing Project</a:t>
            </a:r>
          </a:p>
        </p:txBody>
      </p:sp>
      <p:sp>
        <p:nvSpPr>
          <p:cNvPr id="10" name="TextBox 9">
            <a:extLst>
              <a:ext uri="{FF2B5EF4-FFF2-40B4-BE49-F238E27FC236}">
                <a16:creationId xmlns:a16="http://schemas.microsoft.com/office/drawing/2014/main" id="{BEBDE9E2-1B37-F0C1-65A2-326706E3584D}"/>
              </a:ext>
            </a:extLst>
          </p:cNvPr>
          <p:cNvSpPr txBox="1"/>
          <p:nvPr/>
        </p:nvSpPr>
        <p:spPr>
          <a:xfrm>
            <a:off x="455528" y="1899393"/>
            <a:ext cx="8231271" cy="409342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200000"/>
              <a:buFontTx/>
              <a:buBlip>
                <a:blip r:embed="rId4"/>
              </a:buBlip>
              <a:tabLst/>
              <a:defRPr/>
            </a:pP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WELLBYs were used to estimate the value of improvements in individual life satisfaction experienced following participation in nature-based activities.</a:t>
            </a:r>
          </a:p>
          <a:p>
            <a:pPr marL="0" marR="0" lvl="0" indent="0" algn="l" defTabSz="914400" rtl="0" eaLnBrk="1" fontAlgn="auto" latinLnBrk="0" hangingPunct="1">
              <a:lnSpc>
                <a:spcPct val="100000"/>
              </a:lnSpc>
              <a:spcBef>
                <a:spcPts val="0"/>
              </a:spcBef>
              <a:spcAft>
                <a:spcPts val="0"/>
              </a:spcAft>
              <a:buClrTx/>
              <a:buSzPct val="200000"/>
              <a:buFontTx/>
              <a:buNone/>
              <a:tabLst/>
              <a:defRPr/>
            </a:pPr>
            <a:endParaRPr kumimoji="0" lang="en-GB" sz="2000" b="0" i="0" u="none" strike="noStrike" kern="1200" cap="none" spc="0" normalizeH="0" baseline="0" noProof="0">
              <a:ln>
                <a:noFill/>
              </a:ln>
              <a:solidFill>
                <a:srgbClr val="6F9A78"/>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Pct val="200000"/>
              <a:buFontTx/>
              <a:buBlip>
                <a:blip r:embed="rId4"/>
              </a:buBlip>
              <a:tabLst/>
              <a:defRPr/>
            </a:pP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The central </a:t>
            </a:r>
            <a:r>
              <a:rPr kumimoji="0" lang="en-GB" sz="2000" b="1" i="0" u="none" strike="noStrike" kern="1200" cap="none" spc="0" normalizeH="0" baseline="0" noProof="0">
                <a:ln>
                  <a:noFill/>
                </a:ln>
                <a:solidFill>
                  <a:srgbClr val="FF7034"/>
                </a:solidFill>
                <a:effectLst/>
                <a:uLnTx/>
                <a:uFillTx/>
                <a:latin typeface="Aptos" panose="02110004020202020204"/>
                <a:ea typeface="+mn-ea"/>
                <a:cs typeface="+mn-cs"/>
              </a:rPr>
              <a:t>estimated value of WELLBYs created through the GSP Project was £14.0 million</a:t>
            </a: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Pct val="200000"/>
              <a:buFontTx/>
              <a:buNone/>
              <a:tabLst/>
              <a:defRPr/>
            </a:pPr>
            <a:endParaRPr kumimoji="0" lang="en-GB" sz="2000" b="0" i="0" u="none" strike="noStrike" kern="1200" cap="none" spc="0" normalizeH="0" baseline="0" noProof="0">
              <a:ln>
                <a:noFill/>
              </a:ln>
              <a:solidFill>
                <a:srgbClr val="6F9A78"/>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Pct val="200000"/>
              <a:buFontTx/>
              <a:buBlip>
                <a:blip r:embed="rId4"/>
              </a:buBlip>
              <a:tabLst/>
              <a:defRPr/>
            </a:pP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The estimated social return on investment of the GSP project was </a:t>
            </a:r>
            <a:r>
              <a:rPr kumimoji="0" lang="en-GB" sz="2000" b="1" i="0" u="none" strike="noStrike" kern="1200" cap="none" spc="0" normalizeH="0" baseline="0" noProof="0">
                <a:ln>
                  <a:noFill/>
                </a:ln>
                <a:solidFill>
                  <a:srgbClr val="FF7034"/>
                </a:solidFill>
                <a:effectLst/>
                <a:uLnTx/>
                <a:uFillTx/>
                <a:latin typeface="Aptos" panose="02110004020202020204"/>
                <a:ea typeface="+mn-ea"/>
                <a:cs typeface="+mn-cs"/>
              </a:rPr>
              <a:t>£2.42 per £1 invested by HM Treasury Shared Outcomes Fund and national partners</a:t>
            </a:r>
            <a:r>
              <a:rPr kumimoji="0" lang="en-GB" sz="2000" b="0" i="0" u="none" strike="noStrike" kern="1200" cap="none" spc="0" normalizeH="0" baseline="0" noProof="0">
                <a:ln>
                  <a:noFill/>
                </a:ln>
                <a:solidFill>
                  <a:srgbClr val="6F9A78"/>
                </a:solidFill>
                <a:effectLst/>
                <a:uLnTx/>
                <a:uFillTx/>
                <a:latin typeface="Aptos" panose="02110004020202020204"/>
                <a:ea typeface="+mn-ea"/>
                <a:cs typeface="+mn-cs"/>
              </a:rPr>
              <a:t>. If resources leveraged by  the Test and Learn sites are included, the social return on investment was estimated to be £1.88 of wellbeing for individual participants for every £1 invested in the project overall.</a:t>
            </a:r>
          </a:p>
        </p:txBody>
      </p:sp>
      <p:sp>
        <p:nvSpPr>
          <p:cNvPr id="3" name="TextBox 2">
            <a:extLst>
              <a:ext uri="{FF2B5EF4-FFF2-40B4-BE49-F238E27FC236}">
                <a16:creationId xmlns:a16="http://schemas.microsoft.com/office/drawing/2014/main" id="{B3085D0D-59BA-6B59-1769-4B8D83396562}"/>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205277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425FEC-64F0-DFF0-A979-E0441F123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4425" y="3976629"/>
            <a:ext cx="3392920" cy="2377990"/>
          </a:xfrm>
          <a:prstGeom prst="rect">
            <a:avLst/>
          </a:prstGeom>
        </p:spPr>
      </p:pic>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4">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A46CC7D-089C-1EBD-DAC9-0CBBDF272E3E}"/>
              </a:ext>
            </a:extLst>
          </p:cNvPr>
          <p:cNvSpPr txBox="1"/>
          <p:nvPr/>
        </p:nvSpPr>
        <p:spPr>
          <a:xfrm>
            <a:off x="455528" y="506957"/>
            <a:ext cx="1091732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07242"/>
                </a:solidFill>
                <a:effectLst/>
                <a:uLnTx/>
                <a:uFillTx/>
                <a:latin typeface="Aptos" panose="02110004020202020204"/>
                <a:ea typeface="+mn-ea"/>
                <a:cs typeface="+mn-cs"/>
              </a:rPr>
              <a:t>Key learning about how to scale and spread Green Social Prescribing</a:t>
            </a:r>
          </a:p>
        </p:txBody>
      </p:sp>
      <p:sp>
        <p:nvSpPr>
          <p:cNvPr id="10" name="TextBox 9">
            <a:extLst>
              <a:ext uri="{FF2B5EF4-FFF2-40B4-BE49-F238E27FC236}">
                <a16:creationId xmlns:a16="http://schemas.microsoft.com/office/drawing/2014/main" id="{BEBDE9E2-1B37-F0C1-65A2-326706E3584D}"/>
              </a:ext>
            </a:extLst>
          </p:cNvPr>
          <p:cNvSpPr txBox="1"/>
          <p:nvPr/>
        </p:nvSpPr>
        <p:spPr>
          <a:xfrm>
            <a:off x="455527" y="2676113"/>
            <a:ext cx="10917319"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200000"/>
              <a:buFontTx/>
              <a:buNone/>
              <a:tabLst/>
              <a:defRPr/>
            </a:pPr>
            <a:r>
              <a:rPr kumimoji="0" lang="en-GB" sz="2400" b="1" i="0" u="none" strike="noStrike" kern="1200" cap="none" spc="0" normalizeH="0" baseline="0" noProof="0" dirty="0">
                <a:ln>
                  <a:noFill/>
                </a:ln>
                <a:solidFill>
                  <a:srgbClr val="FF7034"/>
                </a:solidFill>
                <a:effectLst/>
                <a:uLnTx/>
                <a:uFillTx/>
                <a:latin typeface="Aptos" panose="02110004020202020204"/>
                <a:ea typeface="+mn-ea"/>
                <a:cs typeface="+mn-cs"/>
              </a:rPr>
              <a:t>When political and strategic influence is directed to support GSP it can lead to shifts in policy and budgeting. </a:t>
            </a:r>
          </a:p>
          <a:p>
            <a:pPr marL="0" marR="0" lvl="0" indent="0" algn="l" defTabSz="914400" rtl="0" eaLnBrk="1" fontAlgn="auto" latinLnBrk="0" hangingPunct="1">
              <a:lnSpc>
                <a:spcPct val="100000"/>
              </a:lnSpc>
              <a:spcBef>
                <a:spcPts val="0"/>
              </a:spcBef>
              <a:spcAft>
                <a:spcPts val="0"/>
              </a:spcAft>
              <a:buClrTx/>
              <a:buSzPct val="200000"/>
              <a:buFontTx/>
              <a:buNone/>
              <a:tabLst/>
              <a:defRPr/>
            </a:pPr>
            <a:endParaRPr kumimoji="0" lang="en-GB" sz="2000" b="1" i="0" u="none" strike="noStrike" kern="1200" cap="none" spc="0" normalizeH="0" baseline="0" noProof="0" dirty="0">
              <a:ln>
                <a:noFill/>
              </a:ln>
              <a:solidFill>
                <a:srgbClr val="FF7034"/>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Pct val="200000"/>
              <a:buFontTx/>
              <a:buNone/>
              <a:tabLst/>
              <a:defRPr/>
            </a:pPr>
            <a:endParaRPr kumimoji="0" lang="en-GB" sz="2000" b="1" i="0" u="none" strike="noStrike" kern="1200" cap="none" spc="0" normalizeH="0" baseline="0" noProof="0" dirty="0">
              <a:ln>
                <a:noFill/>
              </a:ln>
              <a:solidFill>
                <a:srgbClr val="FF7034"/>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Pct val="200000"/>
              <a:buFontTx/>
              <a:buNone/>
              <a:tabLst/>
              <a:defRPr/>
            </a:pPr>
            <a:endParaRPr kumimoji="0" lang="en-GB" sz="2000" b="0" i="0" u="none" strike="noStrike" kern="1200" cap="none" spc="0" normalizeH="0" baseline="0" noProof="0" dirty="0">
              <a:ln>
                <a:noFill/>
              </a:ln>
              <a:solidFill>
                <a:srgbClr val="6F9A78"/>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A9C17C5B-BD69-D8B8-0C5E-9EAA98BDBE64}"/>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4" name="TextBox 3">
            <a:extLst>
              <a:ext uri="{FF2B5EF4-FFF2-40B4-BE49-F238E27FC236}">
                <a16:creationId xmlns:a16="http://schemas.microsoft.com/office/drawing/2014/main" id="{C557BE6A-BB4A-A44C-1D69-82F0590B4348}"/>
              </a:ext>
            </a:extLst>
          </p:cNvPr>
          <p:cNvSpPr txBox="1"/>
          <p:nvPr/>
        </p:nvSpPr>
        <p:spPr>
          <a:xfrm>
            <a:off x="455528" y="3581244"/>
            <a:ext cx="9078890" cy="230832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To get strategic, political buy-in requires motivated people driving the agenda, as well as evidence for the value of GSP. </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Leadership with explicit accountability and investment is required.</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Ensure that GSP is recognised in key strategies and policies.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Getting GSP embedded in policy is necessary but not sufficient – requires commitment about how to support and fund it. </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VCSE partners, including smaller organisations, need to be part of strategic decision making</a:t>
            </a:r>
          </a:p>
        </p:txBody>
      </p:sp>
      <p:sp>
        <p:nvSpPr>
          <p:cNvPr id="5" name="TextBox 4">
            <a:extLst>
              <a:ext uri="{FF2B5EF4-FFF2-40B4-BE49-F238E27FC236}">
                <a16:creationId xmlns:a16="http://schemas.microsoft.com/office/drawing/2014/main" id="{4A705F97-E6FD-0C31-2D14-486142D6F0D0}"/>
              </a:ext>
            </a:extLst>
          </p:cNvPr>
          <p:cNvSpPr txBox="1"/>
          <p:nvPr/>
        </p:nvSpPr>
        <p:spPr>
          <a:xfrm>
            <a:off x="455527" y="1617487"/>
            <a:ext cx="10917319"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Lack of awareness and recognition of GSP has resulted in a lack of leadership and investment, and vice versa</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GSP seen as a ‘nice to have’ not core business </a:t>
            </a:r>
          </a:p>
        </p:txBody>
      </p:sp>
    </p:spTree>
    <p:extLst>
      <p:ext uri="{BB962C8B-B14F-4D97-AF65-F5344CB8AC3E}">
        <p14:creationId xmlns:p14="http://schemas.microsoft.com/office/powerpoint/2010/main" val="975640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2">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A46CC7D-089C-1EBD-DAC9-0CBBDF272E3E}"/>
              </a:ext>
            </a:extLst>
          </p:cNvPr>
          <p:cNvSpPr txBox="1"/>
          <p:nvPr/>
        </p:nvSpPr>
        <p:spPr>
          <a:xfrm>
            <a:off x="455530" y="488701"/>
            <a:ext cx="1091732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07242"/>
                </a:solidFill>
                <a:effectLst/>
                <a:uLnTx/>
                <a:uFillTx/>
                <a:latin typeface="Aptos" panose="02110004020202020204"/>
                <a:ea typeface="+mn-ea"/>
                <a:cs typeface="+mn-cs"/>
              </a:rPr>
              <a:t>Key learning about how to scale and spread Green Social Prescribing</a:t>
            </a:r>
          </a:p>
        </p:txBody>
      </p:sp>
      <p:sp>
        <p:nvSpPr>
          <p:cNvPr id="10" name="TextBox 9">
            <a:extLst>
              <a:ext uri="{FF2B5EF4-FFF2-40B4-BE49-F238E27FC236}">
                <a16:creationId xmlns:a16="http://schemas.microsoft.com/office/drawing/2014/main" id="{BEBDE9E2-1B37-F0C1-65A2-326706E3584D}"/>
              </a:ext>
            </a:extLst>
          </p:cNvPr>
          <p:cNvSpPr txBox="1"/>
          <p:nvPr/>
        </p:nvSpPr>
        <p:spPr>
          <a:xfrm>
            <a:off x="489702" y="2567676"/>
            <a:ext cx="11212596"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200000"/>
              <a:buFontTx/>
              <a:buNone/>
              <a:tabLst/>
              <a:defRPr/>
            </a:pPr>
            <a:r>
              <a:rPr kumimoji="0" lang="en-GB" sz="2400" b="1" i="0" u="none" strike="noStrike" kern="1200" cap="none" spc="0" normalizeH="0" baseline="0" noProof="0" dirty="0">
                <a:ln>
                  <a:noFill/>
                </a:ln>
                <a:solidFill>
                  <a:srgbClr val="FF7034"/>
                </a:solidFill>
                <a:effectLst/>
                <a:uLnTx/>
                <a:uFillTx/>
                <a:latin typeface="Aptos" panose="02110004020202020204"/>
                <a:ea typeface="+mn-ea"/>
                <a:cs typeface="+mn-cs"/>
              </a:rPr>
              <a:t>There is a need to remove barriers and create aligned structures, to ensure coherence and clarity of roles and responsibilities across the system. </a:t>
            </a:r>
          </a:p>
          <a:p>
            <a:pPr marL="0" marR="0" lvl="0" indent="0" algn="l" defTabSz="914400" rtl="0" eaLnBrk="1" fontAlgn="auto" latinLnBrk="0" hangingPunct="1">
              <a:lnSpc>
                <a:spcPct val="100000"/>
              </a:lnSpc>
              <a:spcBef>
                <a:spcPts val="0"/>
              </a:spcBef>
              <a:spcAft>
                <a:spcPts val="0"/>
              </a:spcAft>
              <a:buClrTx/>
              <a:buSzPct val="200000"/>
              <a:buFontTx/>
              <a:buNone/>
              <a:tabLst/>
              <a:defRPr/>
            </a:pPr>
            <a:endParaRPr kumimoji="0" lang="en-GB" sz="2000" b="0" i="0" u="none" strike="noStrike" kern="1200" cap="none" spc="0" normalizeH="0" baseline="0" noProof="0" dirty="0">
              <a:ln>
                <a:noFill/>
              </a:ln>
              <a:solidFill>
                <a:srgbClr val="6F9A78"/>
              </a:solidFill>
              <a:effectLst/>
              <a:uLnTx/>
              <a:uFillTx/>
              <a:latin typeface="Aptos" panose="02110004020202020204"/>
              <a:ea typeface="+mn-ea"/>
              <a:cs typeface="+mn-cs"/>
            </a:endParaRPr>
          </a:p>
        </p:txBody>
      </p:sp>
      <p:pic>
        <p:nvPicPr>
          <p:cNvPr id="4" name="Picture 3" descr="A person with a backpack and walking sticks&#10;&#10;Description automatically generated">
            <a:extLst>
              <a:ext uri="{FF2B5EF4-FFF2-40B4-BE49-F238E27FC236}">
                <a16:creationId xmlns:a16="http://schemas.microsoft.com/office/drawing/2014/main" id="{29037905-19AA-08A7-9919-D05F28AE8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61090"/>
            <a:ext cx="3145976" cy="2676525"/>
          </a:xfrm>
          <a:prstGeom prst="rect">
            <a:avLst/>
          </a:prstGeom>
        </p:spPr>
      </p:pic>
      <p:sp>
        <p:nvSpPr>
          <p:cNvPr id="6" name="TextBox 5">
            <a:extLst>
              <a:ext uri="{FF2B5EF4-FFF2-40B4-BE49-F238E27FC236}">
                <a16:creationId xmlns:a16="http://schemas.microsoft.com/office/drawing/2014/main" id="{5C16E1F8-71BE-F17E-6D7B-63DBBCAC39D2}"/>
              </a:ext>
            </a:extLst>
          </p:cNvPr>
          <p:cNvSpPr txBox="1"/>
          <p:nvPr/>
        </p:nvSpPr>
        <p:spPr>
          <a:xfrm>
            <a:off x="455530" y="1522908"/>
            <a:ext cx="11246768"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Multiple interdependencies are necessary for the GSP system to ‘work’. </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The lack of alignment of ambitions, systems and processes poses challenges to delivery, and addressing these was a key component of all seven pilots.</a:t>
            </a:r>
          </a:p>
        </p:txBody>
      </p:sp>
      <p:pic>
        <p:nvPicPr>
          <p:cNvPr id="11" name="Picture 10" descr="A drawing of a bug&#10;&#10;Description automatically generated">
            <a:extLst>
              <a:ext uri="{FF2B5EF4-FFF2-40B4-BE49-F238E27FC236}">
                <a16:creationId xmlns:a16="http://schemas.microsoft.com/office/drawing/2014/main" id="{4C316A2B-FF4B-4701-5147-FDB50936A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11914">
            <a:off x="215301" y="3774928"/>
            <a:ext cx="733953" cy="617482"/>
          </a:xfrm>
          <a:prstGeom prst="rect">
            <a:avLst/>
          </a:prstGeom>
        </p:spPr>
      </p:pic>
      <p:sp>
        <p:nvSpPr>
          <p:cNvPr id="3" name="TextBox 2">
            <a:extLst>
              <a:ext uri="{FF2B5EF4-FFF2-40B4-BE49-F238E27FC236}">
                <a16:creationId xmlns:a16="http://schemas.microsoft.com/office/drawing/2014/main" id="{16F39874-6E9D-4888-4545-B429FA65CF44}"/>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5" name="TextBox 4">
            <a:extLst>
              <a:ext uri="{FF2B5EF4-FFF2-40B4-BE49-F238E27FC236}">
                <a16:creationId xmlns:a16="http://schemas.microsoft.com/office/drawing/2014/main" id="{8F4C9DB3-40AF-BC4F-9FA0-9ED44B963E12}"/>
              </a:ext>
            </a:extLst>
          </p:cNvPr>
          <p:cNvSpPr txBox="1"/>
          <p:nvPr/>
        </p:nvSpPr>
        <p:spPr>
          <a:xfrm>
            <a:off x="3145976" y="3558818"/>
            <a:ext cx="8305286" cy="230832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Sufficient time to build alignment is needed</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Strategic, systemic and procedural alignment is a fundamentally important factor and should be considered in the scale up and out of GSP. </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A plural, systems level approach needs to be used, backed up with sufficient time and resources, and those with the power to address key factors (such as funding/ commissioning) must be involved. </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Perverse incentives, such as rapid ongoing cycles of change, that make working towards alignment an irrational option should be addressed. </a:t>
            </a:r>
          </a:p>
        </p:txBody>
      </p:sp>
      <p:pic>
        <p:nvPicPr>
          <p:cNvPr id="8" name="Picture 7" descr="A yellow bird with orange wings&#10;&#10;Description automatically generated">
            <a:extLst>
              <a:ext uri="{FF2B5EF4-FFF2-40B4-BE49-F238E27FC236}">
                <a16:creationId xmlns:a16="http://schemas.microsoft.com/office/drawing/2014/main" id="{35D9121E-D892-2FC3-D230-8CE9A9024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2547" y="759088"/>
            <a:ext cx="652088" cy="520082"/>
          </a:xfrm>
          <a:prstGeom prst="rect">
            <a:avLst/>
          </a:prstGeom>
        </p:spPr>
      </p:pic>
    </p:spTree>
    <p:extLst>
      <p:ext uri="{BB962C8B-B14F-4D97-AF65-F5344CB8AC3E}">
        <p14:creationId xmlns:p14="http://schemas.microsoft.com/office/powerpoint/2010/main" val="798189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2">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A46CC7D-089C-1EBD-DAC9-0CBBDF272E3E}"/>
              </a:ext>
            </a:extLst>
          </p:cNvPr>
          <p:cNvSpPr txBox="1"/>
          <p:nvPr/>
        </p:nvSpPr>
        <p:spPr>
          <a:xfrm>
            <a:off x="455530" y="383675"/>
            <a:ext cx="1091732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07242"/>
                </a:solidFill>
                <a:effectLst/>
                <a:uLnTx/>
                <a:uFillTx/>
                <a:latin typeface="Aptos" panose="02110004020202020204"/>
                <a:ea typeface="+mn-ea"/>
                <a:cs typeface="+mn-cs"/>
              </a:rPr>
              <a:t>Key learning about how to scale and spread Green Social Prescribing</a:t>
            </a:r>
          </a:p>
        </p:txBody>
      </p:sp>
      <p:pic>
        <p:nvPicPr>
          <p:cNvPr id="6" name="Picture 5" descr="A person holding a magnet&#10;&#10;Description automatically generated">
            <a:extLst>
              <a:ext uri="{FF2B5EF4-FFF2-40B4-BE49-F238E27FC236}">
                <a16:creationId xmlns:a16="http://schemas.microsoft.com/office/drawing/2014/main" id="{01AA2D7E-29D9-5D29-0E6F-E1D757E02348}"/>
              </a:ext>
            </a:extLst>
          </p:cNvPr>
          <p:cNvPicPr>
            <a:picLocks noChangeAspect="1"/>
          </p:cNvPicPr>
          <p:nvPr/>
        </p:nvPicPr>
        <p:blipFill>
          <a:blip r:embed="rId3">
            <a:extLst>
              <a:ext uri="{28A0092B-C50C-407E-A947-70E740481C1C}">
                <a14:useLocalDpi xmlns:a14="http://schemas.microsoft.com/office/drawing/2010/main" val="0"/>
              </a:ext>
            </a:extLst>
          </a:blip>
          <a:srcRect r="17318" b="3465"/>
          <a:stretch/>
        </p:blipFill>
        <p:spPr>
          <a:xfrm>
            <a:off x="10119617" y="318198"/>
            <a:ext cx="2072383" cy="5998097"/>
          </a:xfrm>
          <a:prstGeom prst="rect">
            <a:avLst/>
          </a:prstGeom>
        </p:spPr>
      </p:pic>
      <p:sp>
        <p:nvSpPr>
          <p:cNvPr id="3" name="TextBox 2">
            <a:extLst>
              <a:ext uri="{FF2B5EF4-FFF2-40B4-BE49-F238E27FC236}">
                <a16:creationId xmlns:a16="http://schemas.microsoft.com/office/drawing/2014/main" id="{115C8D19-F79F-2D34-7A8E-EA6F1944E18B}"/>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5" name="TextBox 4">
            <a:extLst>
              <a:ext uri="{FF2B5EF4-FFF2-40B4-BE49-F238E27FC236}">
                <a16:creationId xmlns:a16="http://schemas.microsoft.com/office/drawing/2014/main" id="{23672AA8-EC67-01E9-BBA5-A19CDE9B08DD}"/>
              </a:ext>
            </a:extLst>
          </p:cNvPr>
          <p:cNvSpPr txBox="1"/>
          <p:nvPr/>
        </p:nvSpPr>
        <p:spPr>
          <a:xfrm>
            <a:off x="441500" y="1385115"/>
            <a:ext cx="9489854" cy="175432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Nature-based providers are funded in a fragmented and unsustainably way resulting in sector fragility and potentially unnecessary competition. </a:t>
            </a:r>
          </a:p>
          <a:p>
            <a:pPr marL="342900" marR="0" lvl="0" indent="-3429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Precarious, short-term funding cycles barrier to GSP engagement and capacity building.</a:t>
            </a:r>
          </a:p>
          <a:p>
            <a:pPr marL="342900" marR="0" lvl="0" indent="-3429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Sustained collaboration resulting in shared values and vision hard to achieve given turnover of staff owing to funding cycles. </a:t>
            </a:r>
          </a:p>
          <a:p>
            <a:pPr marL="342900" marR="0" lvl="0" indent="-3429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Smaller or micro-providers are often unheard and facing greatest challenges.</a:t>
            </a:r>
          </a:p>
        </p:txBody>
      </p:sp>
      <p:sp>
        <p:nvSpPr>
          <p:cNvPr id="11" name="TextBox 10">
            <a:extLst>
              <a:ext uri="{FF2B5EF4-FFF2-40B4-BE49-F238E27FC236}">
                <a16:creationId xmlns:a16="http://schemas.microsoft.com/office/drawing/2014/main" id="{09296827-A0A2-13C7-62C5-C4FCF49AAD99}"/>
              </a:ext>
            </a:extLst>
          </p:cNvPr>
          <p:cNvSpPr txBox="1"/>
          <p:nvPr/>
        </p:nvSpPr>
        <p:spPr>
          <a:xfrm>
            <a:off x="376527" y="4513748"/>
            <a:ext cx="9999268" cy="14773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There is a need to end precarious, short term and piecemeal funding for voluntary, community and social enterprise (VCSE) organisations. </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The GSP Project demonstrated how advocacy, at different levels (local, regional, national), and co-designed approaches to addressing funding challenges, can lead to more joined-up commissioning processes that mean green providers can work together on funding bids</a:t>
            </a:r>
          </a:p>
        </p:txBody>
      </p:sp>
      <p:sp>
        <p:nvSpPr>
          <p:cNvPr id="10" name="TextBox 9">
            <a:extLst>
              <a:ext uri="{FF2B5EF4-FFF2-40B4-BE49-F238E27FC236}">
                <a16:creationId xmlns:a16="http://schemas.microsoft.com/office/drawing/2014/main" id="{BEBDE9E2-1B37-F0C1-65A2-326706E3584D}"/>
              </a:ext>
            </a:extLst>
          </p:cNvPr>
          <p:cNvSpPr txBox="1"/>
          <p:nvPr/>
        </p:nvSpPr>
        <p:spPr>
          <a:xfrm>
            <a:off x="376527" y="3196949"/>
            <a:ext cx="999926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200000"/>
              <a:buFontTx/>
              <a:buNone/>
              <a:tabLst/>
              <a:defRPr/>
            </a:pPr>
            <a:r>
              <a:rPr kumimoji="0" lang="en-GB" sz="2400" b="1" i="0" u="none" strike="noStrike" kern="1200" cap="none" spc="0" normalizeH="0" baseline="0" noProof="0" dirty="0">
                <a:ln>
                  <a:noFill/>
                </a:ln>
                <a:solidFill>
                  <a:srgbClr val="FF7034"/>
                </a:solidFill>
                <a:effectLst/>
                <a:uLnTx/>
                <a:uFillTx/>
                <a:latin typeface="Aptos" panose="02110004020202020204"/>
                <a:ea typeface="+mn-ea"/>
                <a:cs typeface="+mn-cs"/>
              </a:rPr>
              <a:t>There is a need for new commissioning and procurement arrangements to ensure that nature-based providers can be embedded within health service delivery and the wider social prescribing landscape. </a:t>
            </a:r>
          </a:p>
        </p:txBody>
      </p:sp>
    </p:spTree>
    <p:extLst>
      <p:ext uri="{BB962C8B-B14F-4D97-AF65-F5344CB8AC3E}">
        <p14:creationId xmlns:p14="http://schemas.microsoft.com/office/powerpoint/2010/main" val="407837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yellow bird singing with a note&#10;&#10;Description automatically generated">
            <a:extLst>
              <a:ext uri="{FF2B5EF4-FFF2-40B4-BE49-F238E27FC236}">
                <a16:creationId xmlns:a16="http://schemas.microsoft.com/office/drawing/2014/main" id="{DE4AC40B-167A-46B4-6AAA-31ABAFAA3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348" y="1363136"/>
            <a:ext cx="803776" cy="644890"/>
          </a:xfrm>
          <a:prstGeom prst="rect">
            <a:avLst/>
          </a:prstGeom>
        </p:spPr>
      </p:pic>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3">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287944"/>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A46CC7D-089C-1EBD-DAC9-0CBBDF272E3E}"/>
              </a:ext>
            </a:extLst>
          </p:cNvPr>
          <p:cNvSpPr txBox="1"/>
          <p:nvPr/>
        </p:nvSpPr>
        <p:spPr>
          <a:xfrm>
            <a:off x="307891" y="564921"/>
            <a:ext cx="1091732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07242"/>
                </a:solidFill>
                <a:effectLst/>
                <a:uLnTx/>
                <a:uFillTx/>
                <a:latin typeface="Aptos" panose="02110004020202020204"/>
                <a:ea typeface="+mn-ea"/>
                <a:cs typeface="+mn-cs"/>
              </a:rPr>
              <a:t>Key learning about how to scale and spread Green Social Prescribing</a:t>
            </a:r>
          </a:p>
        </p:txBody>
      </p:sp>
      <p:sp>
        <p:nvSpPr>
          <p:cNvPr id="4" name="TextBox 3">
            <a:extLst>
              <a:ext uri="{FF2B5EF4-FFF2-40B4-BE49-F238E27FC236}">
                <a16:creationId xmlns:a16="http://schemas.microsoft.com/office/drawing/2014/main" id="{370AE4E3-199C-8611-0911-581D20F5DD49}"/>
              </a:ext>
            </a:extLst>
          </p:cNvPr>
          <p:cNvSpPr txBox="1"/>
          <p:nvPr/>
        </p:nvSpPr>
        <p:spPr>
          <a:xfrm>
            <a:off x="1687004" y="4102281"/>
            <a:ext cx="10103420" cy="203132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Investment in partnerships, collaboration and knowledge sharing opportunities is required.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Diverse partnership in decision making fora may require creative solutions to ensure that appropriate representation for all key partners is possible.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Initial codesign work can ensure that partner &amp; community needs and priorities and incorporated - time to do this well is required.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Partners need to be flexible and be responsive to innovation if mutual accountability and shared problems solving is to develop.</a:t>
            </a:r>
          </a:p>
        </p:txBody>
      </p:sp>
      <p:pic>
        <p:nvPicPr>
          <p:cNvPr id="6" name="Picture 5" descr="A cartoon of a person with a green shirt and orange hair&#10;&#10;Description automatically generated">
            <a:extLst>
              <a:ext uri="{FF2B5EF4-FFF2-40B4-BE49-F238E27FC236}">
                <a16:creationId xmlns:a16="http://schemas.microsoft.com/office/drawing/2014/main" id="{57056A10-6AF7-C856-0F48-D392F6B3C966}"/>
              </a:ext>
            </a:extLst>
          </p:cNvPr>
          <p:cNvPicPr>
            <a:picLocks noChangeAspect="1"/>
          </p:cNvPicPr>
          <p:nvPr/>
        </p:nvPicPr>
        <p:blipFill>
          <a:blip r:embed="rId4">
            <a:extLst>
              <a:ext uri="{28A0092B-C50C-407E-A947-70E740481C1C}">
                <a14:useLocalDpi xmlns:a14="http://schemas.microsoft.com/office/drawing/2010/main" val="0"/>
              </a:ext>
            </a:extLst>
          </a:blip>
          <a:srcRect l="7897" b="36489"/>
          <a:stretch/>
        </p:blipFill>
        <p:spPr>
          <a:xfrm>
            <a:off x="0" y="3638813"/>
            <a:ext cx="1687004" cy="2643066"/>
          </a:xfrm>
          <a:prstGeom prst="rect">
            <a:avLst/>
          </a:prstGeom>
        </p:spPr>
      </p:pic>
      <p:sp>
        <p:nvSpPr>
          <p:cNvPr id="3" name="TextBox 2">
            <a:extLst>
              <a:ext uri="{FF2B5EF4-FFF2-40B4-BE49-F238E27FC236}">
                <a16:creationId xmlns:a16="http://schemas.microsoft.com/office/drawing/2014/main" id="{B1038A03-B6C2-7B69-0E9C-8A2405A3A135}"/>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5" name="TextBox 4">
            <a:extLst>
              <a:ext uri="{FF2B5EF4-FFF2-40B4-BE49-F238E27FC236}">
                <a16:creationId xmlns:a16="http://schemas.microsoft.com/office/drawing/2014/main" id="{A696972C-D994-10DF-C27C-A06D55B3E13D}"/>
              </a:ext>
            </a:extLst>
          </p:cNvPr>
          <p:cNvSpPr txBox="1"/>
          <p:nvPr/>
        </p:nvSpPr>
        <p:spPr>
          <a:xfrm>
            <a:off x="455529" y="1608297"/>
            <a:ext cx="11212595"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Key statutory partners lacked recognition of the ways VCSE work, and what they were doing.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VCSE partners delivering nature-based activities lacked capacity, knowledge or skills to work with SP referrals systems.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This resulted in few referrals through formal SP routes (</a:t>
            </a:r>
            <a:r>
              <a:rPr kumimoji="0" lang="en-GB" sz="1800" b="0" i="0" u="none" strike="noStrike" kern="1200" cap="none" spc="0" normalizeH="0" baseline="0" noProof="0" dirty="0" err="1">
                <a:ln>
                  <a:noFill/>
                </a:ln>
                <a:solidFill>
                  <a:srgbClr val="6F9A78"/>
                </a:solidFill>
                <a:effectLst/>
                <a:uLnTx/>
                <a:uFillTx/>
                <a:latin typeface="Aptos" panose="02110004020202020204"/>
                <a:ea typeface="+mn-ea"/>
                <a:cs typeface="+mn-cs"/>
              </a:rPr>
              <a:t>eg</a:t>
            </a: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 LWs)</a:t>
            </a:r>
          </a:p>
        </p:txBody>
      </p:sp>
      <p:sp>
        <p:nvSpPr>
          <p:cNvPr id="10" name="TextBox 9">
            <a:extLst>
              <a:ext uri="{FF2B5EF4-FFF2-40B4-BE49-F238E27FC236}">
                <a16:creationId xmlns:a16="http://schemas.microsoft.com/office/drawing/2014/main" id="{BEBDE9E2-1B37-F0C1-65A2-326706E3584D}"/>
              </a:ext>
            </a:extLst>
          </p:cNvPr>
          <p:cNvSpPr txBox="1"/>
          <p:nvPr/>
        </p:nvSpPr>
        <p:spPr>
          <a:xfrm>
            <a:off x="307891" y="2812683"/>
            <a:ext cx="11428580"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Pct val="200000"/>
              <a:buFontTx/>
              <a:buNone/>
              <a:tabLst/>
              <a:defRPr/>
            </a:pPr>
            <a:r>
              <a:rPr kumimoji="0" lang="en-GB" sz="2400" b="1" i="0" u="none" strike="noStrike" kern="1200" cap="none" spc="0" normalizeH="0" baseline="0" noProof="0" dirty="0">
                <a:ln>
                  <a:noFill/>
                </a:ln>
                <a:solidFill>
                  <a:srgbClr val="FF7034"/>
                </a:solidFill>
                <a:effectLst/>
                <a:uLnTx/>
                <a:uFillTx/>
                <a:latin typeface="Aptos" panose="02110004020202020204"/>
                <a:ea typeface="+mn-ea"/>
                <a:cs typeface="+mn-cs"/>
              </a:rPr>
              <a:t>Mutual accountability and shared problem solving is necessary, but this requires trust and respect so that people understand and are aware of how different actors in the system may operate</a:t>
            </a:r>
            <a:endParaRPr kumimoji="0" lang="en-GB" sz="2400" b="0" i="0" u="none" strike="noStrike" kern="1200" cap="none" spc="0" normalizeH="0" baseline="0" noProof="0" dirty="0">
              <a:ln>
                <a:noFill/>
              </a:ln>
              <a:solidFill>
                <a:srgbClr val="6F9A78"/>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7778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orange rabbits in a grassy area&#10;&#10;Description automatically generated">
            <a:extLst>
              <a:ext uri="{FF2B5EF4-FFF2-40B4-BE49-F238E27FC236}">
                <a16:creationId xmlns:a16="http://schemas.microsoft.com/office/drawing/2014/main" id="{23F77CBF-6ED2-6645-A5A2-1803CFE37923}"/>
              </a:ext>
            </a:extLst>
          </p:cNvPr>
          <p:cNvPicPr>
            <a:picLocks noChangeAspect="1"/>
          </p:cNvPicPr>
          <p:nvPr/>
        </p:nvPicPr>
        <p:blipFill>
          <a:blip r:embed="rId3">
            <a:extLst>
              <a:ext uri="{28A0092B-C50C-407E-A947-70E740481C1C}">
                <a14:useLocalDpi xmlns:a14="http://schemas.microsoft.com/office/drawing/2010/main" val="0"/>
              </a:ext>
            </a:extLst>
          </a:blip>
          <a:srcRect r="8016"/>
          <a:stretch/>
        </p:blipFill>
        <p:spPr>
          <a:xfrm>
            <a:off x="9848852" y="5418103"/>
            <a:ext cx="2278494" cy="903215"/>
          </a:xfrm>
          <a:prstGeom prst="rect">
            <a:avLst/>
          </a:prstGeom>
        </p:spPr>
      </p:pic>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4">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A46CC7D-089C-1EBD-DAC9-0CBBDF272E3E}"/>
              </a:ext>
            </a:extLst>
          </p:cNvPr>
          <p:cNvSpPr txBox="1"/>
          <p:nvPr/>
        </p:nvSpPr>
        <p:spPr>
          <a:xfrm>
            <a:off x="455529" y="503380"/>
            <a:ext cx="1091732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07242"/>
                </a:solidFill>
                <a:effectLst/>
                <a:uLnTx/>
                <a:uFillTx/>
                <a:latin typeface="Aptos" panose="02110004020202020204"/>
                <a:ea typeface="+mn-ea"/>
                <a:cs typeface="+mn-cs"/>
              </a:rPr>
              <a:t>Key learning about how to scale and spread Green Social Prescribing</a:t>
            </a:r>
          </a:p>
        </p:txBody>
      </p:sp>
      <p:sp>
        <p:nvSpPr>
          <p:cNvPr id="10" name="TextBox 9">
            <a:extLst>
              <a:ext uri="{FF2B5EF4-FFF2-40B4-BE49-F238E27FC236}">
                <a16:creationId xmlns:a16="http://schemas.microsoft.com/office/drawing/2014/main" id="{BEBDE9E2-1B37-F0C1-65A2-326706E3584D}"/>
              </a:ext>
            </a:extLst>
          </p:cNvPr>
          <p:cNvSpPr txBox="1"/>
          <p:nvPr/>
        </p:nvSpPr>
        <p:spPr>
          <a:xfrm>
            <a:off x="390874" y="3268752"/>
            <a:ext cx="10917320"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200000"/>
              <a:buFontTx/>
              <a:buNone/>
              <a:tabLst/>
              <a:defRPr/>
            </a:pPr>
            <a:r>
              <a:rPr kumimoji="0" lang="en-GB" sz="2400" b="1" i="0" u="none" strike="noStrike" kern="1200" cap="none" spc="0" normalizeH="0" baseline="0" noProof="0" dirty="0">
                <a:ln>
                  <a:noFill/>
                </a:ln>
                <a:solidFill>
                  <a:srgbClr val="FF7034"/>
                </a:solidFill>
                <a:effectLst/>
                <a:uLnTx/>
                <a:uFillTx/>
                <a:latin typeface="Aptos" panose="02110004020202020204"/>
                <a:ea typeface="+mn-ea"/>
                <a:cs typeface="+mn-cs"/>
              </a:rPr>
              <a:t>Improvements to the gathering and sharing of data about GSP outputs and outcomes are necessary to build confidence in the efficacy of GSP. </a:t>
            </a:r>
          </a:p>
          <a:p>
            <a:pPr marL="0" marR="0" lvl="0" indent="0" algn="l" defTabSz="914400" rtl="0" eaLnBrk="1" fontAlgn="auto" latinLnBrk="0" hangingPunct="1">
              <a:lnSpc>
                <a:spcPct val="100000"/>
              </a:lnSpc>
              <a:spcBef>
                <a:spcPts val="0"/>
              </a:spcBef>
              <a:spcAft>
                <a:spcPts val="0"/>
              </a:spcAft>
              <a:buClrTx/>
              <a:buSzPct val="200000"/>
              <a:buFontTx/>
              <a:buNone/>
              <a:tabLst/>
              <a:defRPr/>
            </a:pPr>
            <a:endParaRPr kumimoji="0" lang="en-GB" sz="2000" b="0" i="0" u="none" strike="noStrike" kern="1200" cap="none" spc="0" normalizeH="0" baseline="0" noProof="0" dirty="0">
              <a:ln>
                <a:noFill/>
              </a:ln>
              <a:solidFill>
                <a:srgbClr val="6F9A78"/>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3B3471F5-185C-8AE2-6CE9-629B3A81B19E}"/>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6" name="TextBox 5">
            <a:extLst>
              <a:ext uri="{FF2B5EF4-FFF2-40B4-BE49-F238E27FC236}">
                <a16:creationId xmlns:a16="http://schemas.microsoft.com/office/drawing/2014/main" id="{931E3610-ADE8-473F-BC55-9B00213CBE08}"/>
              </a:ext>
            </a:extLst>
          </p:cNvPr>
          <p:cNvSpPr txBox="1"/>
          <p:nvPr/>
        </p:nvSpPr>
        <p:spPr>
          <a:xfrm>
            <a:off x="390874" y="1518896"/>
            <a:ext cx="11345597" cy="175432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Evidence for GSP considered to be limited, not compelling, or not sufficiently rigorous by wider system partners.</a:t>
            </a:r>
          </a:p>
          <a:p>
            <a:pPr marL="342900" marR="0" lvl="0" indent="-3429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Data collection poses multiple challenges but allows the demonstration of reach, scale, acceptability and effectiveness.</a:t>
            </a:r>
          </a:p>
          <a:p>
            <a:pPr marL="342900" marR="0" lvl="0" indent="-34290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Linking data is often difficult or not possible, meaning understanding anything other than the local picture is a challenge</a:t>
            </a:r>
          </a:p>
        </p:txBody>
      </p:sp>
      <p:sp>
        <p:nvSpPr>
          <p:cNvPr id="12" name="TextBox 11">
            <a:extLst>
              <a:ext uri="{FF2B5EF4-FFF2-40B4-BE49-F238E27FC236}">
                <a16:creationId xmlns:a16="http://schemas.microsoft.com/office/drawing/2014/main" id="{C1D04630-A595-46C6-75E6-78E0E054E19C}"/>
              </a:ext>
            </a:extLst>
          </p:cNvPr>
          <p:cNvSpPr txBox="1"/>
          <p:nvPr/>
        </p:nvSpPr>
        <p:spPr>
          <a:xfrm>
            <a:off x="455529" y="4147424"/>
            <a:ext cx="10640561" cy="175432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Greater clarity is needed from commissioners around specific requirements for data collection and evidence. Whatever these requirements, sufficient relevant training (and data templates) should be delivered to organisations expected to conform.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Resourcing a role, or part of a role, around data collection and collation is key to sustainability of evidence generation.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A single dataset would be a useful outcome, but coherence is difficult to negotiate.</a:t>
            </a:r>
          </a:p>
        </p:txBody>
      </p:sp>
      <p:pic>
        <p:nvPicPr>
          <p:cNvPr id="13" name="Picture 12" descr="A drawing of a bug&#10;&#10;Description automatically generated">
            <a:extLst>
              <a:ext uri="{FF2B5EF4-FFF2-40B4-BE49-F238E27FC236}">
                <a16:creationId xmlns:a16="http://schemas.microsoft.com/office/drawing/2014/main" id="{6D93A365-E230-8415-F98B-8683DF5EF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11914">
            <a:off x="9634889" y="5412787"/>
            <a:ext cx="427928" cy="360020"/>
          </a:xfrm>
          <a:prstGeom prst="rect">
            <a:avLst/>
          </a:prstGeom>
        </p:spPr>
      </p:pic>
      <p:pic>
        <p:nvPicPr>
          <p:cNvPr id="14" name="Picture 13" descr="A yellow bird with orange wings&#10;&#10;Description automatically generated">
            <a:extLst>
              <a:ext uri="{FF2B5EF4-FFF2-40B4-BE49-F238E27FC236}">
                <a16:creationId xmlns:a16="http://schemas.microsoft.com/office/drawing/2014/main" id="{3CA46753-44DB-8FE8-B9A5-47703FF008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0727" y="503379"/>
            <a:ext cx="1070725" cy="853972"/>
          </a:xfrm>
          <a:prstGeom prst="rect">
            <a:avLst/>
          </a:prstGeom>
        </p:spPr>
      </p:pic>
    </p:spTree>
    <p:extLst>
      <p:ext uri="{BB962C8B-B14F-4D97-AF65-F5344CB8AC3E}">
        <p14:creationId xmlns:p14="http://schemas.microsoft.com/office/powerpoint/2010/main" val="1224348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4" name="Google Shape;124;p2" descr="Hand shake icon"/>
          <p:cNvPicPr preferRelativeResize="0"/>
          <p:nvPr/>
        </p:nvPicPr>
        <p:blipFill rotWithShape="1">
          <a:blip r:embed="rId3">
            <a:alphaModFix/>
          </a:blip>
          <a:srcRect/>
          <a:stretch/>
        </p:blipFill>
        <p:spPr>
          <a:xfrm>
            <a:off x="10064159" y="5231809"/>
            <a:ext cx="1866900" cy="1168400"/>
          </a:xfrm>
          <a:prstGeom prst="rect">
            <a:avLst/>
          </a:prstGeom>
          <a:noFill/>
          <a:ln>
            <a:noFill/>
          </a:ln>
        </p:spPr>
      </p:pic>
      <p:sp>
        <p:nvSpPr>
          <p:cNvPr id="127" name="Google Shape;127;p2"/>
          <p:cNvSpPr txBox="1"/>
          <p:nvPr/>
        </p:nvSpPr>
        <p:spPr>
          <a:xfrm>
            <a:off x="441432" y="1172197"/>
            <a:ext cx="9328316" cy="6247824"/>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sym typeface="Arial"/>
              </a:rPr>
              <a:t>Please note we are </a:t>
            </a:r>
            <a:r>
              <a:rPr kumimoji="0" lang="en-US" sz="2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sym typeface="Arial"/>
              </a:rPr>
              <a:t>recording</a:t>
            </a:r>
            <a:r>
              <a:rPr kumimoji="0" lang="en-US" sz="2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sym typeface="Arial"/>
              </a:rPr>
              <a:t> this webinar </a:t>
            </a:r>
            <a:r>
              <a:rPr kumimoji="0" lang="en-US" sz="2200" b="0"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sym typeface="Arial"/>
              </a:rPr>
              <a:t>(you will be sent the slides and the link to the recording, and they will be on NASP's website too.)</a:t>
            </a:r>
            <a:br>
              <a:rPr kumimoji="0" lang="en-US" sz="2200" b="0"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sym typeface="Arial"/>
              </a:rPr>
            </a:br>
            <a:endParaRPr kumimoji="0" lang="en-US" sz="2200" b="0"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prstClr val="black"/>
              </a:buClr>
              <a:buSzPts val="2400"/>
              <a:buFont typeface="Arial"/>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Please submit questions via the </a:t>
            </a:r>
            <a:r>
              <a:rPr kumimoji="0" lang="en-US" sz="2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Q&amp;A function. </a:t>
            </a:r>
            <a:r>
              <a:rPr kumimoji="0" lang="en-US" sz="2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We will hold a Q&amp;A session at the end of presentations. </a:t>
            </a:r>
            <a:br>
              <a:rPr kumimoji="0" lang="en-US" sz="2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br>
            <a:endParaRPr kumimoji="0" lang="en-US" sz="2200" b="1"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a:cs typeface="Calibri" panose="020F0502020204030204"/>
            </a:endParaRPr>
          </a:p>
          <a:p>
            <a:pPr marL="342900" marR="0" lvl="0" indent="-342900" algn="l" defTabSz="914400" rtl="0" eaLnBrk="1" fontAlgn="auto" latinLnBrk="0" hangingPunct="1">
              <a:lnSpc>
                <a:spcPct val="100000"/>
              </a:lnSpc>
              <a:spcBef>
                <a:spcPts val="0"/>
              </a:spcBef>
              <a:spcAft>
                <a:spcPts val="0"/>
              </a:spcAft>
              <a:buClr>
                <a:prstClr val="black"/>
              </a:buClr>
              <a:buSzPts val="2400"/>
              <a:buFont typeface="Arial"/>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Please use the </a:t>
            </a:r>
            <a:r>
              <a:rPr kumimoji="0" lang="en-US" sz="2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chat function</a:t>
            </a:r>
            <a:r>
              <a:rPr kumimoji="0" lang="en-US" sz="2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for introducing yourself and networking. If you have any technical issues, please raise these in the chat, and a member of the NASP team will assist. </a:t>
            </a:r>
            <a:br>
              <a:rPr kumimoji="0" lang="en-US" sz="2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br>
            <a:endParaRPr kumimoji="0" lang="en-US" sz="2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BSL Interpreters will be on screen throughout. </a:t>
            </a:r>
            <a:r>
              <a:rPr kumimoji="0" lang="en-US" sz="2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Closed Captions </a:t>
            </a:r>
            <a:r>
              <a:rPr kumimoji="0" lang="en-US" sz="2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are available (turn these on at the bottom of your screen)</a:t>
            </a:r>
          </a:p>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0" lang="en-US" sz="2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There will be a short poll at the end asking you for your feedback about the webinar.</a:t>
            </a:r>
          </a:p>
          <a:p>
            <a:pPr marL="0" marR="0" lvl="0" indent="0" algn="l" defTabSz="914400" rtl="0" eaLnBrk="1" fontAlgn="auto" latinLnBrk="0" hangingPunct="1">
              <a:lnSpc>
                <a:spcPct val="100000"/>
              </a:lnSpc>
              <a:spcBef>
                <a:spcPts val="0"/>
              </a:spcBef>
              <a:spcAft>
                <a:spcPts val="0"/>
              </a:spcAft>
              <a:buClr>
                <a:prstClr val="black"/>
              </a:buClr>
              <a:buSzPts val="2400"/>
              <a:buFontTx/>
              <a:buNone/>
              <a:tabLst/>
              <a:defRPr/>
            </a:pPr>
            <a:br>
              <a:rPr kumimoji="0" lang="en-US" sz="2400" b="0" i="0" u="none" strike="noStrike" kern="1200" cap="none" spc="0" normalizeH="0" baseline="0" noProof="0" dirty="0">
                <a:ln>
                  <a:noFill/>
                </a:ln>
                <a:solidFill>
                  <a:prstClr val="black"/>
                </a:solidFill>
                <a:effectLst/>
                <a:uLnTx/>
                <a:uFillTx/>
                <a:latin typeface="Trebuchet MS"/>
                <a:ea typeface="+mn-ea"/>
                <a:cs typeface="+mn-cs"/>
              </a:rPr>
            </a:br>
            <a:endParaRPr kumimoji="0" lang="en-GB"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4" name="Google Shape;123;p2">
            <a:extLst>
              <a:ext uri="{FF2B5EF4-FFF2-40B4-BE49-F238E27FC236}">
                <a16:creationId xmlns:a16="http://schemas.microsoft.com/office/drawing/2014/main" id="{A8D9EDD4-B558-4F6C-B5DA-DE0B89414DFF}"/>
              </a:ext>
            </a:extLst>
          </p:cNvPr>
          <p:cNvSpPr txBox="1">
            <a:spLocks noGrp="1"/>
          </p:cNvSpPr>
          <p:nvPr>
            <p:ph type="title"/>
          </p:nvPr>
        </p:nvSpPr>
        <p:spPr>
          <a:xfrm>
            <a:off x="2185551" y="176643"/>
            <a:ext cx="7584197" cy="1258262"/>
          </a:xfrm>
          <a:prstGeom prst="rect">
            <a:avLst/>
          </a:prstGeom>
          <a:noFill/>
          <a:ln>
            <a:noFill/>
          </a:ln>
        </p:spPr>
        <p:txBody>
          <a:bodyPr spcFirstLastPara="1" wrap="square" lIns="91425" tIns="45700" rIns="91425" bIns="45700" anchor="ctr" anchorCtr="0">
            <a:noAutofit/>
          </a:bodyPr>
          <a:lstStyle/>
          <a:p>
            <a:pPr>
              <a:buSzPts val="4000"/>
            </a:pPr>
            <a:r>
              <a:rPr lang="en-US" dirty="0">
                <a:solidFill>
                  <a:srgbClr val="00B0F0"/>
                </a:solidFill>
                <a:latin typeface="Trebuchet MS" panose="020B0603020202020204" pitchFamily="34" charset="0"/>
              </a:rPr>
              <a:t>Housekeeping</a:t>
            </a:r>
          </a:p>
        </p:txBody>
      </p:sp>
      <p:pic>
        <p:nvPicPr>
          <p:cNvPr id="2" name="Picture 1" descr="A logo with circles and lines&#10;&#10;Description automatically generated">
            <a:extLst>
              <a:ext uri="{FF2B5EF4-FFF2-40B4-BE49-F238E27FC236}">
                <a16:creationId xmlns:a16="http://schemas.microsoft.com/office/drawing/2014/main" id="{59E8BCDB-98B5-D7A2-EA06-42B6A90F2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2185550" cy="1434905"/>
          </a:xfrm>
          <a:prstGeom prst="rect">
            <a:avLst/>
          </a:prstGeom>
        </p:spPr>
      </p:pic>
    </p:spTree>
    <p:extLst>
      <p:ext uri="{BB962C8B-B14F-4D97-AF65-F5344CB8AC3E}">
        <p14:creationId xmlns:p14="http://schemas.microsoft.com/office/powerpoint/2010/main" val="3286552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3">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pic>
        <p:nvPicPr>
          <p:cNvPr id="6" name="Picture 5" descr="A person watering a plant&#10;&#10;Description automatically generated">
            <a:extLst>
              <a:ext uri="{FF2B5EF4-FFF2-40B4-BE49-F238E27FC236}">
                <a16:creationId xmlns:a16="http://schemas.microsoft.com/office/drawing/2014/main" id="{C28AA410-A81D-337C-3A13-781F1D3E6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7080" y="4337418"/>
            <a:ext cx="2899992" cy="2239335"/>
          </a:xfrm>
          <a:prstGeom prst="rect">
            <a:avLst/>
          </a:prstGeom>
        </p:spPr>
      </p:pic>
      <p:sp>
        <p:nvSpPr>
          <p:cNvPr id="2" name="TextBox 1">
            <a:extLst>
              <a:ext uri="{FF2B5EF4-FFF2-40B4-BE49-F238E27FC236}">
                <a16:creationId xmlns:a16="http://schemas.microsoft.com/office/drawing/2014/main" id="{EA46CC7D-089C-1EBD-DAC9-0CBBDF272E3E}"/>
              </a:ext>
            </a:extLst>
          </p:cNvPr>
          <p:cNvSpPr txBox="1"/>
          <p:nvPr/>
        </p:nvSpPr>
        <p:spPr>
          <a:xfrm>
            <a:off x="455530" y="383675"/>
            <a:ext cx="1091732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307242"/>
                </a:solidFill>
                <a:effectLst/>
                <a:uLnTx/>
                <a:uFillTx/>
                <a:latin typeface="Aptos" panose="02110004020202020204"/>
                <a:ea typeface="+mn-ea"/>
                <a:cs typeface="+mn-cs"/>
              </a:rPr>
              <a:t>Key learning about how to scale and spread Green Social Prescribing</a:t>
            </a:r>
          </a:p>
        </p:txBody>
      </p:sp>
      <p:sp>
        <p:nvSpPr>
          <p:cNvPr id="10" name="TextBox 9">
            <a:extLst>
              <a:ext uri="{FF2B5EF4-FFF2-40B4-BE49-F238E27FC236}">
                <a16:creationId xmlns:a16="http://schemas.microsoft.com/office/drawing/2014/main" id="{BEBDE9E2-1B37-F0C1-65A2-326706E3584D}"/>
              </a:ext>
            </a:extLst>
          </p:cNvPr>
          <p:cNvSpPr txBox="1"/>
          <p:nvPr/>
        </p:nvSpPr>
        <p:spPr>
          <a:xfrm>
            <a:off x="455529" y="2682580"/>
            <a:ext cx="1159359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7034"/>
                </a:solidFill>
                <a:effectLst/>
                <a:uLnTx/>
                <a:uFillTx/>
                <a:latin typeface="Arial" panose="020B0604020202020204" pitchFamily="34" charset="0"/>
                <a:ea typeface="+mn-ea"/>
                <a:cs typeface="+mn-cs"/>
              </a:rPr>
              <a:t>Improving </a:t>
            </a:r>
            <a:r>
              <a:rPr kumimoji="0" lang="en-GB" sz="2000" b="1" i="0" u="none" strike="noStrike" kern="1200" cap="none" spc="0" normalizeH="0" baseline="0" noProof="0" dirty="0">
                <a:ln>
                  <a:noFill/>
                </a:ln>
                <a:solidFill>
                  <a:srgbClr val="FF7034"/>
                </a:solidFill>
                <a:effectLst/>
                <a:uLnTx/>
                <a:uFillTx/>
                <a:latin typeface="Aptos" panose="02110004020202020204"/>
                <a:ea typeface="+mn-ea"/>
                <a:cs typeface="+mn-cs"/>
              </a:rPr>
              <a:t>processes to support information flow and feedback loops within the system between providers, Link Workers, referrers and funders helps create better connected, efficient and effective pathways</a:t>
            </a:r>
          </a:p>
        </p:txBody>
      </p:sp>
      <p:sp>
        <p:nvSpPr>
          <p:cNvPr id="4" name="TextBox 3">
            <a:extLst>
              <a:ext uri="{FF2B5EF4-FFF2-40B4-BE49-F238E27FC236}">
                <a16:creationId xmlns:a16="http://schemas.microsoft.com/office/drawing/2014/main" id="{8AEBF8DD-514A-673B-371C-84126359C418}"/>
              </a:ext>
            </a:extLst>
          </p:cNvPr>
          <p:cNvSpPr txBox="1"/>
          <p:nvPr/>
        </p:nvSpPr>
        <p:spPr>
          <a:xfrm>
            <a:off x="455530" y="3791773"/>
            <a:ext cx="9931644" cy="195951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Networks should be resourced so that they can outlast the GSP programme, which also demonstrates tangible commitment.</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The existing model of networks should be expanded by pooling resources and increasing buy-in from external partners.</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To further improve the resilience of provider networks, strategic links should be developed and built to create a ‘web of webs’ so they can connect to wider strategies.</a:t>
            </a:r>
          </a:p>
        </p:txBody>
      </p:sp>
      <p:sp>
        <p:nvSpPr>
          <p:cNvPr id="3" name="TextBox 2">
            <a:extLst>
              <a:ext uri="{FF2B5EF4-FFF2-40B4-BE49-F238E27FC236}">
                <a16:creationId xmlns:a16="http://schemas.microsoft.com/office/drawing/2014/main" id="{2412D915-4455-3054-823E-E0DA4ED208F9}"/>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755E6E23-FF6A-94CF-4391-D1CE74199E74}"/>
              </a:ext>
            </a:extLst>
          </p:cNvPr>
          <p:cNvSpPr txBox="1"/>
          <p:nvPr/>
        </p:nvSpPr>
        <p:spPr>
          <a:xfrm>
            <a:off x="455529" y="1515167"/>
            <a:ext cx="11593597" cy="1073884"/>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6F9A78"/>
                </a:solidFill>
                <a:effectLst/>
                <a:uLnTx/>
                <a:uFillTx/>
                <a:latin typeface="Aptos" panose="020B0004020202020204" pitchFamily="34" charset="0"/>
                <a:ea typeface="Aptos" panose="020B0004020202020204" pitchFamily="34" charset="0"/>
                <a:cs typeface="Times New Roman" panose="02020603050405020304" pitchFamily="18" charset="0"/>
              </a:rPr>
              <a:t>The network of providers, Link Workers, referrers, and funders was initially fragmented, with unclear responsibility for strengthening connections, leading to participant disengagement.</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6F9A78"/>
                </a:solidFill>
                <a:effectLst/>
                <a:uLnTx/>
                <a:uFillTx/>
                <a:latin typeface="Aptos" panose="020B0004020202020204" pitchFamily="34" charset="0"/>
                <a:ea typeface="Aptos" panose="020B0004020202020204" pitchFamily="34" charset="0"/>
                <a:cs typeface="Times New Roman" panose="02020603050405020304" pitchFamily="18" charset="0"/>
              </a:rPr>
              <a:t>While hyper-local networks were strong, communication and interaction across networks were less so.</a:t>
            </a:r>
          </a:p>
        </p:txBody>
      </p:sp>
    </p:spTree>
    <p:extLst>
      <p:ext uri="{BB962C8B-B14F-4D97-AF65-F5344CB8AC3E}">
        <p14:creationId xmlns:p14="http://schemas.microsoft.com/office/powerpoint/2010/main" val="2004111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 sitting on a green chair&#10;&#10;Description automatically generated">
            <a:extLst>
              <a:ext uri="{FF2B5EF4-FFF2-40B4-BE49-F238E27FC236}">
                <a16:creationId xmlns:a16="http://schemas.microsoft.com/office/drawing/2014/main" id="{02C2337F-062F-812C-3CA9-D863CA7B9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1" y="4928439"/>
            <a:ext cx="3619500" cy="1507826"/>
          </a:xfrm>
          <a:prstGeom prst="rect">
            <a:avLst/>
          </a:prstGeom>
        </p:spPr>
      </p:pic>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4">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A46CC7D-089C-1EBD-DAC9-0CBBDF272E3E}"/>
              </a:ext>
            </a:extLst>
          </p:cNvPr>
          <p:cNvSpPr txBox="1"/>
          <p:nvPr/>
        </p:nvSpPr>
        <p:spPr>
          <a:xfrm>
            <a:off x="455530" y="383675"/>
            <a:ext cx="1091732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307242"/>
                </a:solidFill>
                <a:effectLst/>
                <a:uLnTx/>
                <a:uFillTx/>
                <a:latin typeface="Aptos" panose="02110004020202020204"/>
                <a:ea typeface="+mn-ea"/>
                <a:cs typeface="+mn-cs"/>
              </a:rPr>
              <a:t>Key learning about how to scale and spread Green Social Prescribing</a:t>
            </a:r>
          </a:p>
        </p:txBody>
      </p:sp>
      <p:sp>
        <p:nvSpPr>
          <p:cNvPr id="10" name="TextBox 9">
            <a:extLst>
              <a:ext uri="{FF2B5EF4-FFF2-40B4-BE49-F238E27FC236}">
                <a16:creationId xmlns:a16="http://schemas.microsoft.com/office/drawing/2014/main" id="{BEBDE9E2-1B37-F0C1-65A2-326706E3584D}"/>
              </a:ext>
            </a:extLst>
          </p:cNvPr>
          <p:cNvSpPr txBox="1"/>
          <p:nvPr/>
        </p:nvSpPr>
        <p:spPr>
          <a:xfrm>
            <a:off x="436635" y="2743464"/>
            <a:ext cx="1138404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7034"/>
                </a:solidFill>
                <a:effectLst/>
                <a:uLnTx/>
                <a:uFillTx/>
                <a:latin typeface="Aptos" panose="02110004020202020204"/>
                <a:ea typeface="+mn-ea"/>
                <a:cs typeface="+mn-cs"/>
              </a:rPr>
              <a:t>If we build referrers’ capability, opportunity and motivation to refer to GSP, then we </a:t>
            </a:r>
            <a:r>
              <a:rPr kumimoji="0" lang="en-GB" sz="2000" b="1" i="0" u="none" strike="noStrike" kern="1200" cap="none" spc="0" normalizeH="0" baseline="0" noProof="0" dirty="0">
                <a:ln>
                  <a:noFill/>
                </a:ln>
                <a:solidFill>
                  <a:srgbClr val="FF7034"/>
                </a:solidFill>
                <a:effectLst/>
                <a:uLnTx/>
                <a:uFillTx/>
                <a:latin typeface="Aptos" panose="02110004020202020204"/>
                <a:ea typeface="+mn-ea"/>
                <a:cs typeface="+mn-cs"/>
              </a:rPr>
              <a:t>can improve</a:t>
            </a:r>
            <a:r>
              <a:rPr kumimoji="0" lang="en-GB" sz="2000" b="1" i="0" u="none" strike="noStrike" kern="1200" cap="none" spc="0" normalizeH="0" baseline="0" noProof="0">
                <a:ln>
                  <a:noFill/>
                </a:ln>
                <a:solidFill>
                  <a:srgbClr val="FF7034"/>
                </a:solidFill>
                <a:effectLst/>
                <a:uLnTx/>
                <a:uFillTx/>
                <a:latin typeface="Aptos" panose="02110004020202020204"/>
                <a:ea typeface="+mn-ea"/>
                <a:cs typeface="+mn-cs"/>
              </a:rPr>
              <a:t> access to appropriate green opportunities.</a:t>
            </a:r>
            <a:r>
              <a:rPr kumimoji="0" lang="en-GB" sz="2000" b="0" i="0" u="none" strike="noStrike" kern="1200" cap="none" spc="0" normalizeH="0" baseline="0" noProof="0">
                <a:ln>
                  <a:noFill/>
                </a:ln>
                <a:solidFill>
                  <a:srgbClr val="FF7034"/>
                </a:solidFill>
                <a:effectLst/>
                <a:uLnTx/>
                <a:uFillTx/>
                <a:latin typeface="Aptos" panose="02110004020202020204"/>
                <a:ea typeface="+mn-ea"/>
                <a:cs typeface="+mn-cs"/>
              </a:rPr>
              <a:t>	</a:t>
            </a:r>
          </a:p>
        </p:txBody>
      </p:sp>
      <p:sp>
        <p:nvSpPr>
          <p:cNvPr id="3" name="TextBox 2">
            <a:extLst>
              <a:ext uri="{FF2B5EF4-FFF2-40B4-BE49-F238E27FC236}">
                <a16:creationId xmlns:a16="http://schemas.microsoft.com/office/drawing/2014/main" id="{C0193739-FE60-74BE-520C-35CCFF566428}"/>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8" name="TextBox 7">
            <a:extLst>
              <a:ext uri="{FF2B5EF4-FFF2-40B4-BE49-F238E27FC236}">
                <a16:creationId xmlns:a16="http://schemas.microsoft.com/office/drawing/2014/main" id="{C842E0F4-DE08-80F0-33CE-84B340D579D4}"/>
              </a:ext>
            </a:extLst>
          </p:cNvPr>
          <p:cNvSpPr txBox="1"/>
          <p:nvPr/>
        </p:nvSpPr>
        <p:spPr>
          <a:xfrm>
            <a:off x="455530" y="3582316"/>
            <a:ext cx="11384046" cy="233910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Clear locality-wide guidance is needed to bridge information and understanding between referrers and nature-based providers.</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Allocate enough time and resource to </a:t>
            </a:r>
            <a:r>
              <a:rPr kumimoji="0" lang="en-GB" sz="1800" b="0" i="1" u="none" strike="noStrike" kern="1200" cap="none" spc="0" normalizeH="0" baseline="0" noProof="0" dirty="0">
                <a:ln>
                  <a:noFill/>
                </a:ln>
                <a:solidFill>
                  <a:srgbClr val="307242"/>
                </a:solidFill>
                <a:effectLst/>
                <a:uLnTx/>
                <a:uFillTx/>
                <a:latin typeface="Aptos" panose="02110004020202020204"/>
                <a:ea typeface="+mn-ea"/>
                <a:cs typeface="+mn-cs"/>
              </a:rPr>
              <a:t>meaningfully</a:t>
            </a: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 explore inequalities in both access and provision.</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Improve training and access to support for those involved in providing GSP in key areas such as dealing with complex mental health needs and assessing risk.</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Ensure that activities targeting communities reflect the diversity of those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      communities both in planning and delivery.</a:t>
            </a:r>
          </a:p>
        </p:txBody>
      </p:sp>
      <p:sp>
        <p:nvSpPr>
          <p:cNvPr id="11" name="TextBox 10">
            <a:extLst>
              <a:ext uri="{FF2B5EF4-FFF2-40B4-BE49-F238E27FC236}">
                <a16:creationId xmlns:a16="http://schemas.microsoft.com/office/drawing/2014/main" id="{A6081839-CF5F-DE32-8613-E70631F05864}"/>
              </a:ext>
            </a:extLst>
          </p:cNvPr>
          <p:cNvSpPr txBox="1"/>
          <p:nvPr/>
        </p:nvSpPr>
        <p:spPr>
          <a:xfrm>
            <a:off x="459094" y="1520772"/>
            <a:ext cx="11384046" cy="102592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There was widespread uncertainty around GSP referral routes, their structure and what was available to whom.</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Self-referral was the most common route to nature-based activities across all sites, and this was often a surprise to project teams who had assumed that referral via a GP or LW was the more usual route.	</a:t>
            </a:r>
          </a:p>
        </p:txBody>
      </p:sp>
    </p:spTree>
    <p:extLst>
      <p:ext uri="{BB962C8B-B14F-4D97-AF65-F5344CB8AC3E}">
        <p14:creationId xmlns:p14="http://schemas.microsoft.com/office/powerpoint/2010/main" val="4252711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een leaf with black border&#10;&#10;Description automatically generated">
            <a:extLst>
              <a:ext uri="{FF2B5EF4-FFF2-40B4-BE49-F238E27FC236}">
                <a16:creationId xmlns:a16="http://schemas.microsoft.com/office/drawing/2014/main" id="{7AE93C9D-9AE6-E0BD-3FE5-BFE6CDEDB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11521">
            <a:off x="2916992" y="6151718"/>
            <a:ext cx="361759" cy="163259"/>
          </a:xfrm>
          <a:prstGeom prst="rect">
            <a:avLst/>
          </a:prstGeom>
        </p:spPr>
      </p:pic>
      <p:pic>
        <p:nvPicPr>
          <p:cNvPr id="4" name="Picture 3" descr="A person holding a broom&#10;&#10;Description automatically generated">
            <a:extLst>
              <a:ext uri="{FF2B5EF4-FFF2-40B4-BE49-F238E27FC236}">
                <a16:creationId xmlns:a16="http://schemas.microsoft.com/office/drawing/2014/main" id="{569F712D-54E6-6AB4-26F7-2F56CC593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4" y="3796924"/>
            <a:ext cx="1618491" cy="2700533"/>
          </a:xfrm>
          <a:prstGeom prst="rect">
            <a:avLst/>
          </a:prstGeom>
        </p:spPr>
      </p:pic>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5">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A46CC7D-089C-1EBD-DAC9-0CBBDF272E3E}"/>
              </a:ext>
            </a:extLst>
          </p:cNvPr>
          <p:cNvSpPr txBox="1"/>
          <p:nvPr/>
        </p:nvSpPr>
        <p:spPr>
          <a:xfrm>
            <a:off x="455530" y="383675"/>
            <a:ext cx="1091732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307242"/>
                </a:solidFill>
                <a:effectLst/>
                <a:uLnTx/>
                <a:uFillTx/>
                <a:latin typeface="Aptos" panose="02110004020202020204"/>
                <a:ea typeface="+mn-ea"/>
                <a:cs typeface="+mn-cs"/>
              </a:rPr>
              <a:t>Key learning about how to scale and spread Green Social Prescribing</a:t>
            </a:r>
          </a:p>
        </p:txBody>
      </p:sp>
      <p:sp>
        <p:nvSpPr>
          <p:cNvPr id="10" name="TextBox 9">
            <a:extLst>
              <a:ext uri="{FF2B5EF4-FFF2-40B4-BE49-F238E27FC236}">
                <a16:creationId xmlns:a16="http://schemas.microsoft.com/office/drawing/2014/main" id="{BEBDE9E2-1B37-F0C1-65A2-326706E3584D}"/>
              </a:ext>
            </a:extLst>
          </p:cNvPr>
          <p:cNvSpPr txBox="1"/>
          <p:nvPr/>
        </p:nvSpPr>
        <p:spPr>
          <a:xfrm>
            <a:off x="425578" y="2904622"/>
            <a:ext cx="1136365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7034"/>
                </a:solidFill>
                <a:effectLst/>
                <a:uLnTx/>
                <a:uFillTx/>
                <a:latin typeface="Aptos" panose="02110004020202020204"/>
                <a:ea typeface="+mn-ea"/>
                <a:cs typeface="+mn-cs"/>
              </a:rPr>
              <a:t>If we grow or harness nature-based assets, there will be a range of appropriate, diverse, geographically spread opportunities for service users</a:t>
            </a:r>
            <a:endParaRPr kumimoji="0" lang="en-GB" sz="2000" b="0" i="0" u="none" strike="noStrike" kern="1200" cap="none" spc="0" normalizeH="0" baseline="0" noProof="0">
              <a:ln>
                <a:noFill/>
              </a:ln>
              <a:solidFill>
                <a:srgbClr val="FF7034"/>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05003D3-9237-DC7D-B763-A9CFD3728EA6}"/>
              </a:ext>
            </a:extLst>
          </p:cNvPr>
          <p:cNvSpPr txBox="1"/>
          <p:nvPr/>
        </p:nvSpPr>
        <p:spPr>
          <a:xfrm>
            <a:off x="1790319" y="3704601"/>
            <a:ext cx="9792081" cy="15799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Sufficient funds should be invested in order to make sure that basic practical elements for organisations and participants are available, such as equipment, transport and personal support. Sometimes very small amounts make a substantial difference.</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It is important to develop a collective vision and action for the availability and organisation of providers, and for that vision to be clearly articulated across all parts of the system.</a:t>
            </a:r>
          </a:p>
        </p:txBody>
      </p:sp>
      <p:pic>
        <p:nvPicPr>
          <p:cNvPr id="11" name="Picture 10" descr="A green leaves on a black background&#10;&#10;Description automatically generated">
            <a:extLst>
              <a:ext uri="{FF2B5EF4-FFF2-40B4-BE49-F238E27FC236}">
                <a16:creationId xmlns:a16="http://schemas.microsoft.com/office/drawing/2014/main" id="{14FED543-7EC4-AD86-7808-FA61DA01C4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12580" flipH="1">
            <a:off x="1842893" y="6013536"/>
            <a:ext cx="575566" cy="363477"/>
          </a:xfrm>
          <a:prstGeom prst="rect">
            <a:avLst/>
          </a:prstGeom>
        </p:spPr>
      </p:pic>
      <p:sp>
        <p:nvSpPr>
          <p:cNvPr id="3" name="TextBox 2">
            <a:extLst>
              <a:ext uri="{FF2B5EF4-FFF2-40B4-BE49-F238E27FC236}">
                <a16:creationId xmlns:a16="http://schemas.microsoft.com/office/drawing/2014/main" id="{17C01AD6-9FF2-93CE-52F8-0BF02A881C5C}"/>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5" name="TextBox 4">
            <a:extLst>
              <a:ext uri="{FF2B5EF4-FFF2-40B4-BE49-F238E27FC236}">
                <a16:creationId xmlns:a16="http://schemas.microsoft.com/office/drawing/2014/main" id="{DB731BBE-B612-66AB-DBF6-FB3BAEC48DF7}"/>
              </a:ext>
            </a:extLst>
          </p:cNvPr>
          <p:cNvSpPr txBox="1"/>
          <p:nvPr/>
        </p:nvSpPr>
        <p:spPr>
          <a:xfrm>
            <a:off x="455530" y="1481881"/>
            <a:ext cx="11333699" cy="130292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Connection and linking up with the wider social prescribing system, and the capacity of nature-based providers to receive referrals, was sometimes challenging. </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Fragmentation and variability across the system can be compounded by a lack of communication between parts of the system around capacity, availability and appropriateness of referrals. </a:t>
            </a:r>
          </a:p>
        </p:txBody>
      </p:sp>
    </p:spTree>
    <p:extLst>
      <p:ext uri="{BB962C8B-B14F-4D97-AF65-F5344CB8AC3E}">
        <p14:creationId xmlns:p14="http://schemas.microsoft.com/office/powerpoint/2010/main" val="3899055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ushing a wheelbarrow with a plant&#10;&#10;Description automatically generated">
            <a:extLst>
              <a:ext uri="{FF2B5EF4-FFF2-40B4-BE49-F238E27FC236}">
                <a16:creationId xmlns:a16="http://schemas.microsoft.com/office/drawing/2014/main" id="{92AB63AD-3DDF-75CD-2896-58BBDE208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25396" y="4759689"/>
            <a:ext cx="2201948" cy="1787251"/>
          </a:xfrm>
          <a:prstGeom prst="rect">
            <a:avLst/>
          </a:prstGeom>
        </p:spPr>
      </p:pic>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4">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A46CC7D-089C-1EBD-DAC9-0CBBDF272E3E}"/>
              </a:ext>
            </a:extLst>
          </p:cNvPr>
          <p:cNvSpPr txBox="1"/>
          <p:nvPr/>
        </p:nvSpPr>
        <p:spPr>
          <a:xfrm>
            <a:off x="525957" y="324620"/>
            <a:ext cx="1091732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307242"/>
                </a:solidFill>
                <a:effectLst/>
                <a:uLnTx/>
                <a:uFillTx/>
                <a:latin typeface="Aptos" panose="02110004020202020204"/>
                <a:ea typeface="+mn-ea"/>
                <a:cs typeface="+mn-cs"/>
              </a:rPr>
              <a:t>Key learning about how to scale and spread Green Social Prescribing</a:t>
            </a:r>
          </a:p>
        </p:txBody>
      </p:sp>
      <p:sp>
        <p:nvSpPr>
          <p:cNvPr id="10" name="TextBox 9">
            <a:extLst>
              <a:ext uri="{FF2B5EF4-FFF2-40B4-BE49-F238E27FC236}">
                <a16:creationId xmlns:a16="http://schemas.microsoft.com/office/drawing/2014/main" id="{BEBDE9E2-1B37-F0C1-65A2-326706E3584D}"/>
              </a:ext>
            </a:extLst>
          </p:cNvPr>
          <p:cNvSpPr txBox="1"/>
          <p:nvPr/>
        </p:nvSpPr>
        <p:spPr>
          <a:xfrm>
            <a:off x="404036" y="2452006"/>
            <a:ext cx="11564443"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7034"/>
                </a:solidFill>
                <a:effectLst/>
                <a:uLnTx/>
                <a:uFillTx/>
                <a:latin typeface="Aptos" panose="02110004020202020204"/>
                <a:ea typeface="+mn-ea"/>
                <a:cs typeface="+mn-cs"/>
              </a:rPr>
              <a:t>If we want equitable access to appropriate green opportunities, </a:t>
            </a:r>
            <a:r>
              <a:rPr kumimoji="0" lang="en-GB" sz="2000" b="1" i="0" u="none" strike="noStrike" kern="1200" cap="none" spc="0" normalizeH="0" baseline="0" noProof="0" dirty="0">
                <a:ln>
                  <a:noFill/>
                </a:ln>
                <a:solidFill>
                  <a:srgbClr val="FF7034"/>
                </a:solidFill>
                <a:effectLst/>
                <a:uLnTx/>
                <a:uFillTx/>
                <a:latin typeface="Aptos" panose="02110004020202020204"/>
                <a:ea typeface="+mn-ea"/>
                <a:cs typeface="+mn-cs"/>
              </a:rPr>
              <a:t>within a person-centred system, </a:t>
            </a:r>
            <a:r>
              <a:rPr kumimoji="0" lang="en-GB" sz="2000" b="1" i="0" u="none" strike="noStrike" kern="1200" cap="none" spc="0" normalizeH="0" baseline="0" noProof="0">
                <a:ln>
                  <a:noFill/>
                </a:ln>
                <a:solidFill>
                  <a:srgbClr val="FF7034"/>
                </a:solidFill>
                <a:effectLst/>
                <a:uLnTx/>
                <a:uFillTx/>
                <a:latin typeface="Aptos" panose="02110004020202020204"/>
                <a:ea typeface="+mn-ea"/>
                <a:cs typeface="+mn-cs"/>
              </a:rPr>
              <a:t>then decision making must be made through an inequalities and instructional lens, </a:t>
            </a:r>
            <a:r>
              <a:rPr kumimoji="0" lang="en-GB" sz="2000" b="1" i="0" u="none" strike="noStrike" kern="1200" cap="none" spc="0" normalizeH="0" baseline="0" noProof="0" dirty="0">
                <a:ln>
                  <a:noFill/>
                </a:ln>
                <a:solidFill>
                  <a:srgbClr val="FF7034"/>
                </a:solidFill>
                <a:effectLst/>
                <a:uLnTx/>
                <a:uFillTx/>
                <a:latin typeface="Aptos" panose="02110004020202020204"/>
                <a:ea typeface="+mn-ea"/>
                <a:cs typeface="+mn-cs"/>
              </a:rPr>
              <a:t>as well as drawing on </a:t>
            </a:r>
            <a:r>
              <a:rPr kumimoji="0" lang="en-GB" sz="2000" b="1" i="0" u="none" strike="noStrike" kern="1200" cap="none" spc="0" normalizeH="0" baseline="0" noProof="0">
                <a:ln>
                  <a:noFill/>
                </a:ln>
                <a:solidFill>
                  <a:srgbClr val="FF7034"/>
                </a:solidFill>
                <a:effectLst/>
                <a:uLnTx/>
                <a:uFillTx/>
                <a:latin typeface="Aptos" panose="02110004020202020204"/>
                <a:ea typeface="+mn-ea"/>
                <a:cs typeface="+mn-cs"/>
              </a:rPr>
              <a:t>the user voice to illuminate changes across the pathway</a:t>
            </a:r>
            <a:endParaRPr kumimoji="0" lang="en-GB" sz="2000" b="0" i="0" u="none" strike="noStrike" kern="1200" cap="none" spc="0" normalizeH="0" baseline="0" noProof="0">
              <a:ln>
                <a:noFill/>
              </a:ln>
              <a:solidFill>
                <a:srgbClr val="FF7034"/>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7C72EEC-0F24-10C0-2A88-E515BCB149A2}"/>
              </a:ext>
            </a:extLst>
          </p:cNvPr>
          <p:cNvSpPr txBox="1"/>
          <p:nvPr/>
        </p:nvSpPr>
        <p:spPr>
          <a:xfrm>
            <a:off x="454494" y="3454496"/>
            <a:ext cx="9655277" cy="299569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Involve people most likely to be subject to health inequalities at every stage of the process, including question setting and commissioning services. Allocate enough time and resource to meaningfully explore inequalities in access and provision.</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Improve training and access to support for people providing GSP in key areas like dealing with complex mental health needs and assessing risk.</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Ensure that activities targeting communities reflect the diversity of those communities both in planning and delivery. Follow established principles of user involvement, and sufficiently resource strategies and activities, and sufficiently empower individuals to contribute.</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Ensure involvement is sufficiently broad and deep.</a:t>
            </a:r>
          </a:p>
        </p:txBody>
      </p:sp>
      <p:sp>
        <p:nvSpPr>
          <p:cNvPr id="3" name="TextBox 2">
            <a:extLst>
              <a:ext uri="{FF2B5EF4-FFF2-40B4-BE49-F238E27FC236}">
                <a16:creationId xmlns:a16="http://schemas.microsoft.com/office/drawing/2014/main" id="{0D4E2359-BA2C-C8BE-137E-B927ED67F7DD}"/>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11" name="TextBox 10">
            <a:extLst>
              <a:ext uri="{FF2B5EF4-FFF2-40B4-BE49-F238E27FC236}">
                <a16:creationId xmlns:a16="http://schemas.microsoft.com/office/drawing/2014/main" id="{363CEE6E-BE9F-EB01-45C0-50E924797392}"/>
              </a:ext>
            </a:extLst>
          </p:cNvPr>
          <p:cNvSpPr txBox="1"/>
          <p:nvPr/>
        </p:nvSpPr>
        <p:spPr>
          <a:xfrm>
            <a:off x="476082" y="1147779"/>
            <a:ext cx="11334734" cy="1370247"/>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6F9A78"/>
                </a:solidFill>
                <a:effectLst/>
                <a:uLnTx/>
                <a:uFillTx/>
                <a:latin typeface="Aptos" panose="020B0004020202020204" pitchFamily="34" charset="0"/>
                <a:ea typeface="Aptos" panose="020B0004020202020204" pitchFamily="34" charset="0"/>
                <a:cs typeface="Times New Roman" panose="02020603050405020304" pitchFamily="18" charset="0"/>
              </a:rPr>
              <a:t>Challenges with the complexity and severity of referred needs are sometimes compounded by gaps in culturally appropriate services for minority groups.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6F9A78"/>
                </a:solidFill>
                <a:effectLst/>
                <a:uLnTx/>
                <a:uFillTx/>
                <a:latin typeface="Aptos" panose="020B0004020202020204" pitchFamily="34" charset="0"/>
                <a:ea typeface="Aptos" panose="020B0004020202020204" pitchFamily="34" charset="0"/>
                <a:cs typeface="Times New Roman" panose="02020603050405020304" pitchFamily="18" charset="0"/>
              </a:rPr>
              <a:t>Geographical complexities, including urban/rural disparities, isolation, and uneven access to resources, further hindered equitable engagement and support.</a:t>
            </a:r>
          </a:p>
        </p:txBody>
      </p:sp>
    </p:spTree>
    <p:extLst>
      <p:ext uri="{BB962C8B-B14F-4D97-AF65-F5344CB8AC3E}">
        <p14:creationId xmlns:p14="http://schemas.microsoft.com/office/powerpoint/2010/main" val="3207597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ird with a long beak&#10;&#10;Description automatically generated">
            <a:extLst>
              <a:ext uri="{FF2B5EF4-FFF2-40B4-BE49-F238E27FC236}">
                <a16:creationId xmlns:a16="http://schemas.microsoft.com/office/drawing/2014/main" id="{BA8B6ACE-9823-654D-17C5-F550B0DBD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92640" y="3251277"/>
            <a:ext cx="1199227" cy="792478"/>
          </a:xfrm>
          <a:prstGeom prst="rect">
            <a:avLst/>
          </a:prstGeom>
        </p:spPr>
      </p:pic>
      <p:pic>
        <p:nvPicPr>
          <p:cNvPr id="4" name="Picture 3" descr="A green leaves on a black background&#10;&#10;Description automatically generated">
            <a:extLst>
              <a:ext uri="{FF2B5EF4-FFF2-40B4-BE49-F238E27FC236}">
                <a16:creationId xmlns:a16="http://schemas.microsoft.com/office/drawing/2014/main" id="{ACA81E42-7F73-610E-9E6C-2DCA1ADD4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067107">
            <a:off x="10595530" y="631971"/>
            <a:ext cx="1385796" cy="875147"/>
          </a:xfrm>
          <a:prstGeom prst="rect">
            <a:avLst/>
          </a:prstGeom>
        </p:spPr>
      </p:pic>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5">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A46CC7D-089C-1EBD-DAC9-0CBBDF272E3E}"/>
              </a:ext>
            </a:extLst>
          </p:cNvPr>
          <p:cNvSpPr txBox="1"/>
          <p:nvPr/>
        </p:nvSpPr>
        <p:spPr>
          <a:xfrm>
            <a:off x="455530" y="416333"/>
            <a:ext cx="1084384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307242"/>
                </a:solidFill>
                <a:effectLst/>
                <a:uLnTx/>
                <a:uFillTx/>
                <a:latin typeface="Aptos" panose="02110004020202020204"/>
                <a:ea typeface="+mn-ea"/>
                <a:cs typeface="+mn-cs"/>
              </a:rPr>
              <a:t>Key learning about how to scale and spread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307242"/>
                </a:solidFill>
                <a:effectLst/>
                <a:uLnTx/>
                <a:uFillTx/>
                <a:latin typeface="Aptos" panose="02110004020202020204"/>
                <a:ea typeface="+mn-ea"/>
                <a:cs typeface="+mn-cs"/>
              </a:rPr>
              <a:t>Green Social Prescribing</a:t>
            </a:r>
          </a:p>
        </p:txBody>
      </p:sp>
      <p:sp>
        <p:nvSpPr>
          <p:cNvPr id="10" name="TextBox 9">
            <a:extLst>
              <a:ext uri="{FF2B5EF4-FFF2-40B4-BE49-F238E27FC236}">
                <a16:creationId xmlns:a16="http://schemas.microsoft.com/office/drawing/2014/main" id="{BEBDE9E2-1B37-F0C1-65A2-326706E3584D}"/>
              </a:ext>
            </a:extLst>
          </p:cNvPr>
          <p:cNvSpPr txBox="1"/>
          <p:nvPr/>
        </p:nvSpPr>
        <p:spPr>
          <a:xfrm>
            <a:off x="487855" y="3682298"/>
            <a:ext cx="11598173" cy="2339102"/>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Providing patient-centred care is vital to understanding participant needs.</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The cost-of-living crisis has a disproportionate and uneven impact upon service users. Individual needs assessments allow </a:t>
            </a:r>
            <a:r>
              <a:rPr kumimoji="0" lang="en-GB" sz="1800" b="0" i="1" u="none" strike="noStrike" kern="1200" cap="none" spc="0" normalizeH="0" baseline="0" noProof="0" dirty="0">
                <a:ln>
                  <a:noFill/>
                </a:ln>
                <a:solidFill>
                  <a:srgbClr val="307242"/>
                </a:solidFill>
                <a:effectLst/>
                <a:uLnTx/>
                <a:uFillTx/>
                <a:latin typeface="Aptos" panose="02110004020202020204"/>
                <a:ea typeface="+mn-ea"/>
                <a:cs typeface="+mn-cs"/>
              </a:rPr>
              <a:t>tailored</a:t>
            </a: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 and </a:t>
            </a:r>
            <a:r>
              <a:rPr kumimoji="0" lang="en-GB" sz="1800" b="0" i="1" u="none" strike="noStrike" kern="1200" cap="none" spc="0" normalizeH="0" baseline="0" noProof="0" dirty="0">
                <a:ln>
                  <a:noFill/>
                </a:ln>
                <a:solidFill>
                  <a:srgbClr val="307242"/>
                </a:solidFill>
                <a:effectLst/>
                <a:uLnTx/>
                <a:uFillTx/>
                <a:latin typeface="Aptos" panose="02110004020202020204"/>
                <a:ea typeface="+mn-ea"/>
                <a:cs typeface="+mn-cs"/>
              </a:rPr>
              <a:t>specific</a:t>
            </a: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 support for people with higher or more complex needs.</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Creative approaches are needed to support service users through the GSP system, and there must be resources behind this to allow these creative approaches to be used strategically.</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07242"/>
                </a:solidFill>
                <a:effectLst/>
                <a:uLnTx/>
                <a:uFillTx/>
                <a:latin typeface="Aptos" panose="02110004020202020204"/>
                <a:ea typeface="+mn-ea"/>
                <a:cs typeface="+mn-cs"/>
              </a:rPr>
              <a:t>Greater understanding of the disproportionate challenges faced by service users would allow the considered allocation of resources to better support them through the GSP system.</a:t>
            </a:r>
          </a:p>
        </p:txBody>
      </p:sp>
      <p:pic>
        <p:nvPicPr>
          <p:cNvPr id="6" name="Picture 5" descr="A yellow bird singing with a note&#10;&#10;Description automatically generated">
            <a:extLst>
              <a:ext uri="{FF2B5EF4-FFF2-40B4-BE49-F238E27FC236}">
                <a16:creationId xmlns:a16="http://schemas.microsoft.com/office/drawing/2014/main" id="{D281F746-D2CA-E262-2693-A3D3CBA4DF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7855" y="-73590"/>
            <a:ext cx="853264" cy="684595"/>
          </a:xfrm>
          <a:prstGeom prst="rect">
            <a:avLst/>
          </a:prstGeom>
        </p:spPr>
      </p:pic>
      <p:pic>
        <p:nvPicPr>
          <p:cNvPr id="11" name="Picture 10" descr="A green leaf with black border&#10;&#10;Description automatically generated">
            <a:extLst>
              <a:ext uri="{FF2B5EF4-FFF2-40B4-BE49-F238E27FC236}">
                <a16:creationId xmlns:a16="http://schemas.microsoft.com/office/drawing/2014/main" id="{1A7B08C0-A1DA-277C-3BF6-CE8B3E365D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79912">
            <a:off x="11071624" y="6108958"/>
            <a:ext cx="967459" cy="436607"/>
          </a:xfrm>
          <a:prstGeom prst="rect">
            <a:avLst/>
          </a:prstGeom>
        </p:spPr>
      </p:pic>
      <p:pic>
        <p:nvPicPr>
          <p:cNvPr id="13" name="Picture 12" descr="A green leaf with black border&#10;&#10;Description automatically generated">
            <a:extLst>
              <a:ext uri="{FF2B5EF4-FFF2-40B4-BE49-F238E27FC236}">
                <a16:creationId xmlns:a16="http://schemas.microsoft.com/office/drawing/2014/main" id="{3E1A8FDD-7A64-F565-6DC2-69E947DF68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034151">
            <a:off x="-6456" y="5776009"/>
            <a:ext cx="766206" cy="345783"/>
          </a:xfrm>
          <a:prstGeom prst="rect">
            <a:avLst/>
          </a:prstGeom>
        </p:spPr>
      </p:pic>
      <p:sp>
        <p:nvSpPr>
          <p:cNvPr id="3" name="TextBox 2">
            <a:extLst>
              <a:ext uri="{FF2B5EF4-FFF2-40B4-BE49-F238E27FC236}">
                <a16:creationId xmlns:a16="http://schemas.microsoft.com/office/drawing/2014/main" id="{34C42A00-C2EC-011A-7FB0-4B367205EAE6}"/>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5" name="TextBox 4">
            <a:extLst>
              <a:ext uri="{FF2B5EF4-FFF2-40B4-BE49-F238E27FC236}">
                <a16:creationId xmlns:a16="http://schemas.microsoft.com/office/drawing/2014/main" id="{EE53301F-1B82-6600-AEAD-0F9BA402C181}"/>
              </a:ext>
            </a:extLst>
          </p:cNvPr>
          <p:cNvSpPr txBox="1"/>
          <p:nvPr/>
        </p:nvSpPr>
        <p:spPr>
          <a:xfrm>
            <a:off x="487856" y="2866751"/>
            <a:ext cx="1126327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7034"/>
                </a:solidFill>
                <a:effectLst/>
                <a:uLnTx/>
                <a:uFillTx/>
                <a:latin typeface="Aptos" panose="02110004020202020204"/>
                <a:ea typeface="+mn-ea"/>
                <a:cs typeface="+mn-cs"/>
              </a:rPr>
              <a:t>If we want referrals to be fulfilled, then service users must have a positive experience across the GSP pathway</a:t>
            </a:r>
            <a:endParaRPr kumimoji="0" lang="en-GB" sz="2000" b="0" i="0" u="none" strike="noStrike" kern="1200" cap="none" spc="0" normalizeH="0" baseline="0" noProof="0" dirty="0">
              <a:ln>
                <a:noFill/>
              </a:ln>
              <a:solidFill>
                <a:srgbClr val="FF7034"/>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1ABFACA8-D0E9-6A69-4D03-01BA639D1471}"/>
              </a:ext>
            </a:extLst>
          </p:cNvPr>
          <p:cNvSpPr txBox="1"/>
          <p:nvPr/>
        </p:nvSpPr>
        <p:spPr>
          <a:xfrm>
            <a:off x="520182" y="1481197"/>
            <a:ext cx="11263271" cy="1370247"/>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6F9A78"/>
                </a:solidFill>
                <a:effectLst/>
                <a:uLnTx/>
                <a:uFillTx/>
                <a:latin typeface="Aptos" panose="020B0004020202020204" pitchFamily="34" charset="0"/>
                <a:ea typeface="Aptos" panose="020B0004020202020204" pitchFamily="34" charset="0"/>
                <a:cs typeface="Times New Roman" panose="02020603050405020304" pitchFamily="18" charset="0"/>
              </a:rPr>
              <a:t>Service users frequently disengaged from the GSP pathway due to barriers like lack of finance, transport issues, and mental health challenges.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6F9A78"/>
                </a:solidFill>
                <a:effectLst/>
                <a:uLnTx/>
                <a:uFillTx/>
                <a:latin typeface="Aptos" panose="020B0004020202020204" pitchFamily="34" charset="0"/>
                <a:ea typeface="Aptos" panose="020B0004020202020204" pitchFamily="34" charset="0"/>
                <a:cs typeface="Times New Roman" panose="02020603050405020304" pitchFamily="18" charset="0"/>
              </a:rPr>
              <a:t>Vulnerable populations faced disproportionate barriers to participation, leading to drop-off at various points in the social prescribing pathway.</a:t>
            </a:r>
          </a:p>
        </p:txBody>
      </p:sp>
    </p:spTree>
    <p:extLst>
      <p:ext uri="{BB962C8B-B14F-4D97-AF65-F5344CB8AC3E}">
        <p14:creationId xmlns:p14="http://schemas.microsoft.com/office/powerpoint/2010/main" val="2303239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person carrying a map&#10;&#10;Description automatically generated">
            <a:extLst>
              <a:ext uri="{FF2B5EF4-FFF2-40B4-BE49-F238E27FC236}">
                <a16:creationId xmlns:a16="http://schemas.microsoft.com/office/drawing/2014/main" id="{6A5D7356-6526-9044-6C9D-35BA29681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5303" y="2990081"/>
            <a:ext cx="2239745" cy="3248025"/>
          </a:xfrm>
          <a:prstGeom prst="rect">
            <a:avLst/>
          </a:prstGeom>
        </p:spPr>
      </p:pic>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3">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7986A8-0322-FD7B-AE7D-7CF5208F2B40}"/>
              </a:ext>
            </a:extLst>
          </p:cNvPr>
          <p:cNvSpPr txBox="1"/>
          <p:nvPr/>
        </p:nvSpPr>
        <p:spPr>
          <a:xfrm>
            <a:off x="455530" y="383675"/>
            <a:ext cx="10917320" cy="70788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7242"/>
                </a:solidFill>
                <a:effectLst/>
                <a:uLnTx/>
                <a:uFillTx/>
                <a:latin typeface="Aptos" panose="02110004020202020204"/>
                <a:ea typeface="+mn-ea"/>
                <a:cs typeface="+mn-cs"/>
              </a:rPr>
              <a:t>Conclusions and recommendations </a:t>
            </a:r>
          </a:p>
        </p:txBody>
      </p:sp>
      <p:pic>
        <p:nvPicPr>
          <p:cNvPr id="11" name="Picture 10" descr="A qr code on a white background&#10;&#10;Description automatically generated">
            <a:hlinkClick r:id="rId4"/>
            <a:extLst>
              <a:ext uri="{FF2B5EF4-FFF2-40B4-BE49-F238E27FC236}">
                <a16:creationId xmlns:a16="http://schemas.microsoft.com/office/drawing/2014/main" id="{19272C03-415F-8E70-6304-6E1BA4F856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8900" y="503380"/>
            <a:ext cx="1636063" cy="1613880"/>
          </a:xfrm>
          <a:prstGeom prst="rect">
            <a:avLst/>
          </a:prstGeom>
        </p:spPr>
      </p:pic>
      <p:sp>
        <p:nvSpPr>
          <p:cNvPr id="4" name="TextBox 3">
            <a:extLst>
              <a:ext uri="{FF2B5EF4-FFF2-40B4-BE49-F238E27FC236}">
                <a16:creationId xmlns:a16="http://schemas.microsoft.com/office/drawing/2014/main" id="{20B985F3-F8CE-80CB-0B88-BA48BA3627A6}"/>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8" name="TextBox 7">
            <a:extLst>
              <a:ext uri="{FF2B5EF4-FFF2-40B4-BE49-F238E27FC236}">
                <a16:creationId xmlns:a16="http://schemas.microsoft.com/office/drawing/2014/main" id="{533A7759-2E6A-76DF-D61B-260105BA6C8A}"/>
              </a:ext>
            </a:extLst>
          </p:cNvPr>
          <p:cNvSpPr txBox="1"/>
          <p:nvPr/>
        </p:nvSpPr>
        <p:spPr>
          <a:xfrm>
            <a:off x="520986" y="1311941"/>
            <a:ext cx="9501200" cy="4708981"/>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FF7034"/>
                </a:solidFill>
                <a:effectLst/>
                <a:uLnTx/>
                <a:uFillTx/>
                <a:latin typeface="Aptos" panose="02110004020202020204"/>
                <a:ea typeface="+mn-lt"/>
                <a:cs typeface="+mn-lt"/>
              </a:rPr>
              <a:t>Nature-based activities are complex interventions, operating within the complex </a:t>
            </a:r>
            <a:br>
              <a:rPr kumimoji="0" lang="en-GB" sz="2000" b="0" i="0" u="none" strike="noStrike" kern="1200" cap="none" spc="0" normalizeH="0" baseline="0" noProof="0" dirty="0">
                <a:ln>
                  <a:noFill/>
                </a:ln>
                <a:solidFill>
                  <a:srgbClr val="FF7034"/>
                </a:solidFill>
                <a:effectLst/>
                <a:uLnTx/>
                <a:uFillTx/>
                <a:latin typeface="Aptos" panose="02110004020202020204"/>
                <a:ea typeface="+mn-lt"/>
                <a:cs typeface="+mn-lt"/>
              </a:rPr>
            </a:br>
            <a:r>
              <a:rPr kumimoji="0" lang="en-GB" sz="2000" b="0" i="0" u="none" strike="noStrike" kern="1200" cap="none" spc="0" normalizeH="0" baseline="0" noProof="0" dirty="0">
                <a:ln>
                  <a:noFill/>
                </a:ln>
                <a:solidFill>
                  <a:srgbClr val="FF7034"/>
                </a:solidFill>
                <a:effectLst/>
                <a:uLnTx/>
                <a:uFillTx/>
                <a:latin typeface="Aptos" panose="02110004020202020204"/>
                <a:ea typeface="+mn-lt"/>
                <a:cs typeface="+mn-lt"/>
              </a:rPr>
              <a:t>social prescribing system. This makes scaling up and embedding GSP challenging.</a:t>
            </a:r>
            <a:br>
              <a:rPr kumimoji="0" lang="en-GB" sz="2000" b="0" i="0" u="none" strike="noStrike" kern="1200" cap="none" spc="0" normalizeH="0" baseline="0" noProof="0" dirty="0">
                <a:ln>
                  <a:noFill/>
                </a:ln>
                <a:solidFill>
                  <a:srgbClr val="FF7034"/>
                </a:solidFill>
                <a:effectLst/>
                <a:uLnTx/>
                <a:uFillTx/>
                <a:latin typeface="Aptos" panose="02110004020202020204"/>
                <a:ea typeface="+mn-lt"/>
                <a:cs typeface="+mn-lt"/>
              </a:rPr>
            </a:br>
            <a:r>
              <a:rPr kumimoji="0" lang="en-GB" sz="2000" b="0" i="0" u="none" strike="noStrike" kern="1200" cap="none" spc="0" normalizeH="0" baseline="0" noProof="0" dirty="0">
                <a:ln>
                  <a:noFill/>
                </a:ln>
                <a:solidFill>
                  <a:srgbClr val="6F9A78"/>
                </a:solidFill>
                <a:effectLst/>
                <a:uLnTx/>
                <a:uFillTx/>
                <a:latin typeface="Aptos" panose="02110004020202020204"/>
                <a:ea typeface="+mn-lt"/>
                <a:cs typeface="+mn-lt"/>
              </a:rPr>
              <a:t>Important to take time to link up and build understanding and trust between different parts of the system, including nature-based providers, as a founding principle. This helps visions and structures for GSP to be agreed and aligned and enables reach into target and so-called hard to reach communities.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6F9A78"/>
              </a:solidFill>
              <a:effectLst/>
              <a:uLnTx/>
              <a:uFillTx/>
              <a:latin typeface="Aptos" panose="02110004020202020204"/>
              <a:ea typeface="+mn-lt"/>
              <a:cs typeface="+mn-lt"/>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FF7034"/>
                </a:solidFill>
                <a:effectLst/>
                <a:uLnTx/>
                <a:uFillTx/>
                <a:latin typeface="Aptos" panose="02110004020202020204"/>
                <a:ea typeface="+mn-lt"/>
                <a:cs typeface="+mn-lt"/>
              </a:rPr>
              <a:t>Short-term and piecemeal funding for VCSE nature-based providers is a major challenge and inhibits sustainability. </a:t>
            </a:r>
            <a:br>
              <a:rPr kumimoji="0" lang="en-GB" sz="2000" b="0" i="0" u="none" strike="noStrike" kern="1200" cap="none" spc="0" normalizeH="0" baseline="0" noProof="0" dirty="0">
                <a:ln>
                  <a:noFill/>
                </a:ln>
                <a:solidFill>
                  <a:srgbClr val="FF7034"/>
                </a:solidFill>
                <a:effectLst/>
                <a:uLnTx/>
                <a:uFillTx/>
                <a:latin typeface="Aptos" panose="02110004020202020204"/>
                <a:ea typeface="+mn-lt"/>
                <a:cs typeface="+mn-lt"/>
              </a:rPr>
            </a:br>
            <a:r>
              <a:rPr kumimoji="0" lang="en-GB" sz="2000" b="0" i="0" u="none" strike="noStrike" kern="1200" cap="none" spc="0" normalizeH="0" baseline="0" noProof="0" dirty="0">
                <a:ln>
                  <a:noFill/>
                </a:ln>
                <a:solidFill>
                  <a:srgbClr val="6F9A78"/>
                </a:solidFill>
                <a:effectLst/>
                <a:uLnTx/>
                <a:uFillTx/>
                <a:latin typeface="Aptos" panose="02110004020202020204"/>
                <a:ea typeface="+mn-lt"/>
                <a:cs typeface="+mn-lt"/>
              </a:rPr>
              <a:t>Investment, funding and how best to commissioning or procure GSP and nature-based is a critical issue. Networking, relationship building, partnership work and advocacy for GSP are key, but it takes time for structural or systems change to emerge.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FF7034"/>
              </a:solidFill>
              <a:effectLst/>
              <a:uLnTx/>
              <a:uFillTx/>
              <a:latin typeface="Aptos" panose="02110004020202020204"/>
              <a:ea typeface="+mn-lt"/>
              <a:cs typeface="+mn-lt"/>
            </a:endParaRPr>
          </a:p>
        </p:txBody>
      </p:sp>
    </p:spTree>
    <p:extLst>
      <p:ext uri="{BB962C8B-B14F-4D97-AF65-F5344CB8AC3E}">
        <p14:creationId xmlns:p14="http://schemas.microsoft.com/office/powerpoint/2010/main" val="1868987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person carrying a map&#10;&#10;Description automatically generated">
            <a:extLst>
              <a:ext uri="{FF2B5EF4-FFF2-40B4-BE49-F238E27FC236}">
                <a16:creationId xmlns:a16="http://schemas.microsoft.com/office/drawing/2014/main" id="{6A5D7356-6526-9044-6C9D-35BA29681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5303" y="2990081"/>
            <a:ext cx="2239745" cy="3248025"/>
          </a:xfrm>
          <a:prstGeom prst="rect">
            <a:avLst/>
          </a:prstGeom>
        </p:spPr>
      </p:pic>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3">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27986A8-0322-FD7B-AE7D-7CF5208F2B40}"/>
              </a:ext>
            </a:extLst>
          </p:cNvPr>
          <p:cNvSpPr txBox="1"/>
          <p:nvPr/>
        </p:nvSpPr>
        <p:spPr>
          <a:xfrm>
            <a:off x="455530" y="383675"/>
            <a:ext cx="10917320" cy="70788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7242"/>
                </a:solidFill>
                <a:effectLst/>
                <a:uLnTx/>
                <a:uFillTx/>
                <a:latin typeface="Aptos" panose="02110004020202020204"/>
                <a:ea typeface="+mn-ea"/>
                <a:cs typeface="+mn-cs"/>
              </a:rPr>
              <a:t>Conclusions and recommendations </a:t>
            </a:r>
          </a:p>
        </p:txBody>
      </p:sp>
      <p:pic>
        <p:nvPicPr>
          <p:cNvPr id="11" name="Picture 10" descr="A qr code on a white background&#10;&#10;Description automatically generated">
            <a:hlinkClick r:id="rId4"/>
            <a:extLst>
              <a:ext uri="{FF2B5EF4-FFF2-40B4-BE49-F238E27FC236}">
                <a16:creationId xmlns:a16="http://schemas.microsoft.com/office/drawing/2014/main" id="{19272C03-415F-8E70-6304-6E1BA4F856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8900" y="503380"/>
            <a:ext cx="1636063" cy="1613880"/>
          </a:xfrm>
          <a:prstGeom prst="rect">
            <a:avLst/>
          </a:prstGeom>
        </p:spPr>
      </p:pic>
      <p:sp>
        <p:nvSpPr>
          <p:cNvPr id="4" name="TextBox 3">
            <a:extLst>
              <a:ext uri="{FF2B5EF4-FFF2-40B4-BE49-F238E27FC236}">
                <a16:creationId xmlns:a16="http://schemas.microsoft.com/office/drawing/2014/main" id="{20B985F3-F8CE-80CB-0B88-BA48BA3627A6}"/>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8" name="TextBox 7">
            <a:extLst>
              <a:ext uri="{FF2B5EF4-FFF2-40B4-BE49-F238E27FC236}">
                <a16:creationId xmlns:a16="http://schemas.microsoft.com/office/drawing/2014/main" id="{533A7759-2E6A-76DF-D61B-260105BA6C8A}"/>
              </a:ext>
            </a:extLst>
          </p:cNvPr>
          <p:cNvSpPr txBox="1"/>
          <p:nvPr/>
        </p:nvSpPr>
        <p:spPr>
          <a:xfrm>
            <a:off x="520986" y="1311941"/>
            <a:ext cx="9519307" cy="3170099"/>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0" u="none" strike="noStrike" kern="1200" cap="none" spc="0" normalizeH="0" baseline="0" noProof="0" dirty="0">
                <a:ln>
                  <a:noFill/>
                </a:ln>
                <a:solidFill>
                  <a:srgbClr val="FF7034"/>
                </a:solidFill>
                <a:effectLst/>
                <a:uLnTx/>
                <a:uFillTx/>
                <a:latin typeface="Aptos" panose="02110004020202020204"/>
                <a:ea typeface="+mn-lt"/>
                <a:cs typeface="+mn-lt"/>
              </a:rPr>
              <a:t>There are ongoing challenges capturing data to evidence the impact and value for </a:t>
            </a:r>
            <a:br>
              <a:rPr kumimoji="0" lang="en-GB" sz="2000" b="0" i="0" u="none" strike="noStrike" kern="1200" cap="none" spc="0" normalizeH="0" baseline="0" noProof="0" dirty="0">
                <a:ln>
                  <a:noFill/>
                </a:ln>
                <a:solidFill>
                  <a:srgbClr val="FF7034"/>
                </a:solidFill>
                <a:effectLst/>
                <a:uLnTx/>
                <a:uFillTx/>
                <a:latin typeface="Aptos" panose="02110004020202020204"/>
                <a:ea typeface="+mn-lt"/>
                <a:cs typeface="+mn-lt"/>
              </a:rPr>
            </a:br>
            <a:r>
              <a:rPr kumimoji="0" lang="en-GB" sz="2000" b="0" i="0" u="none" strike="noStrike" kern="1200" cap="none" spc="0" normalizeH="0" baseline="0" noProof="0" dirty="0">
                <a:ln>
                  <a:noFill/>
                </a:ln>
                <a:solidFill>
                  <a:srgbClr val="FF7034"/>
                </a:solidFill>
                <a:effectLst/>
                <a:uLnTx/>
                <a:uFillTx/>
                <a:latin typeface="Aptos" panose="02110004020202020204"/>
                <a:ea typeface="+mn-lt"/>
                <a:cs typeface="+mn-lt"/>
              </a:rPr>
              <a:t>money of GSP. These mirror challenges affecting the whole social prescribing system at local and national levels. </a:t>
            </a:r>
            <a:br>
              <a:rPr kumimoji="0" lang="en-GB" sz="2000" b="0" i="0" u="none" strike="noStrike" kern="1200" cap="none" spc="0" normalizeH="0" baseline="0" noProof="0" dirty="0">
                <a:ln>
                  <a:noFill/>
                </a:ln>
                <a:solidFill>
                  <a:srgbClr val="FF7034"/>
                </a:solidFill>
                <a:effectLst/>
                <a:uLnTx/>
                <a:uFillTx/>
                <a:latin typeface="Aptos" panose="02110004020202020204"/>
                <a:ea typeface="+mn-lt"/>
                <a:cs typeface="+mn-lt"/>
              </a:rPr>
            </a:br>
            <a:r>
              <a:rPr kumimoji="0" lang="en-GB" sz="2000" b="0" i="0" u="none" strike="noStrike" kern="1200" cap="none" spc="0" normalizeH="0" baseline="0" noProof="0" dirty="0">
                <a:ln>
                  <a:noFill/>
                </a:ln>
                <a:solidFill>
                  <a:srgbClr val="6F9A78"/>
                </a:solidFill>
                <a:effectLst/>
                <a:uLnTx/>
                <a:uFillTx/>
                <a:latin typeface="Aptos" panose="02110004020202020204"/>
                <a:ea typeface="+mn-lt"/>
                <a:cs typeface="+mn-lt"/>
              </a:rPr>
              <a:t>Establishing, and resourcing data systems that can best capture movement of people through the GSP system, understand drop-out, and provide robust evidence of impact on participants is a complex and expensive undertaking. There is a need to agree the priority data needs of partners, and ensure sufficient resources are available to support quality data collection. Feedback loops can improve understanding and participant experience, but this may be hampered by capacity and workload issues.</a:t>
            </a:r>
            <a:endParaRPr kumimoji="0" lang="en-GB" sz="2000" b="0" i="0" u="none" strike="noStrike" kern="1200" cap="none" spc="0" normalizeH="0" baseline="0" noProof="0" dirty="0">
              <a:ln>
                <a:noFill/>
              </a:ln>
              <a:solidFill>
                <a:srgbClr val="FF7034"/>
              </a:solidFill>
              <a:effectLst/>
              <a:uLnTx/>
              <a:uFillTx/>
              <a:latin typeface="Aptos" panose="02110004020202020204"/>
              <a:ea typeface="+mn-lt"/>
              <a:cs typeface="+mn-lt"/>
            </a:endParaRPr>
          </a:p>
        </p:txBody>
      </p:sp>
    </p:spTree>
    <p:extLst>
      <p:ext uri="{BB962C8B-B14F-4D97-AF65-F5344CB8AC3E}">
        <p14:creationId xmlns:p14="http://schemas.microsoft.com/office/powerpoint/2010/main" val="3418577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E906B-B3D2-2FCD-632D-361C261247CD}"/>
            </a:ext>
          </a:extLst>
        </p:cNvPr>
        <p:cNvGrpSpPr/>
        <p:nvPr/>
      </p:nvGrpSpPr>
      <p:grpSpPr>
        <a:xfrm>
          <a:off x="0" y="0"/>
          <a:ext cx="0" cy="0"/>
          <a:chOff x="0" y="0"/>
          <a:chExt cx="0" cy="0"/>
        </a:xfrm>
      </p:grpSpPr>
      <p:pic>
        <p:nvPicPr>
          <p:cNvPr id="10" name="Picture 9" descr="A cartoon of a person carrying a map&#10;&#10;Description automatically generated">
            <a:extLst>
              <a:ext uri="{FF2B5EF4-FFF2-40B4-BE49-F238E27FC236}">
                <a16:creationId xmlns:a16="http://schemas.microsoft.com/office/drawing/2014/main" id="{9BF53941-4A92-D58A-030A-9193BD66B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5303" y="2990081"/>
            <a:ext cx="2239745" cy="3248025"/>
          </a:xfrm>
          <a:prstGeom prst="rect">
            <a:avLst/>
          </a:prstGeom>
        </p:spPr>
      </p:pic>
      <p:pic>
        <p:nvPicPr>
          <p:cNvPr id="7" name="Picture 6" descr="A graphic of a diagram&#10;&#10;Description automatically generated with medium confidence">
            <a:extLst>
              <a:ext uri="{FF2B5EF4-FFF2-40B4-BE49-F238E27FC236}">
                <a16:creationId xmlns:a16="http://schemas.microsoft.com/office/drawing/2014/main" id="{18563E60-895A-8F90-F9BB-B6A8EDE88D3E}"/>
              </a:ext>
            </a:extLst>
          </p:cNvPr>
          <p:cNvPicPr>
            <a:picLocks noChangeAspect="1"/>
          </p:cNvPicPr>
          <p:nvPr/>
        </p:nvPicPr>
        <p:blipFill rotWithShape="1">
          <a:blip r:embed="rId3">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62D2A34E-F8E3-EF4F-075A-60F80C854BA9}"/>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162BE5EF-BA45-9A4D-EF33-A28A166DA160}"/>
              </a:ext>
            </a:extLst>
          </p:cNvPr>
          <p:cNvSpPr txBox="1"/>
          <p:nvPr/>
        </p:nvSpPr>
        <p:spPr>
          <a:xfrm>
            <a:off x="455530" y="4307904"/>
            <a:ext cx="954405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6F9A78"/>
                </a:solidFill>
                <a:effectLst/>
                <a:uLnTx/>
                <a:uFillTx/>
                <a:latin typeface="Aptos" panose="02110004020202020204"/>
                <a:ea typeface="+mn-ea"/>
                <a:cs typeface="+mn-cs"/>
              </a:rPr>
              <a:t>The accompanying briefing document, summary, full final report, and appendices, are published by Defra (Defra Project Code BE0191) and are available from the Department’s Science and Research Projects Database at </a:t>
            </a:r>
            <a:r>
              <a:rPr kumimoji="0" lang="en-GB" sz="2000" b="0" i="0" u="none" strike="noStrike" kern="1200" cap="none" spc="0" normalizeH="0" baseline="0" noProof="0" dirty="0">
                <a:ln>
                  <a:noFill/>
                </a:ln>
                <a:solidFill>
                  <a:srgbClr val="6F9A78"/>
                </a:solidFill>
                <a:effectLst/>
                <a:uLnTx/>
                <a:uFillTx/>
                <a:latin typeface="Aptos" panose="02110004020202020204"/>
                <a:ea typeface="+mn-ea"/>
                <a:cs typeface="+mn-cs"/>
                <a:hlinkClick r:id="rId4"/>
              </a:rPr>
              <a:t>https://randd.defra.gov.uk</a:t>
            </a:r>
            <a:r>
              <a:rPr kumimoji="0" lang="en-GB" sz="2000" b="0" i="0" u="none" strike="noStrike" kern="1200" cap="none" spc="0" normalizeH="0" baseline="0" noProof="0" dirty="0">
                <a:ln>
                  <a:noFill/>
                </a:ln>
                <a:solidFill>
                  <a:srgbClr val="6F9A78"/>
                </a:solidFill>
                <a:effectLst/>
                <a:uLnTx/>
                <a:uFillTx/>
                <a:latin typeface="Aptos" panose="02110004020202020204"/>
                <a:ea typeface="+mn-ea"/>
                <a:cs typeface="+mn-cs"/>
              </a:rPr>
              <a:t>. Whilst the research was commissioned by Defra, the views expressed reflect the evaluation findings and the authors’ interpretation; they do not necessarily reflect Defra policy.</a:t>
            </a:r>
          </a:p>
        </p:txBody>
      </p:sp>
      <p:sp>
        <p:nvSpPr>
          <p:cNvPr id="5" name="TextBox 4">
            <a:extLst>
              <a:ext uri="{FF2B5EF4-FFF2-40B4-BE49-F238E27FC236}">
                <a16:creationId xmlns:a16="http://schemas.microsoft.com/office/drawing/2014/main" id="{9B2417C6-11A8-114F-1752-22E45D7AD4A8}"/>
              </a:ext>
            </a:extLst>
          </p:cNvPr>
          <p:cNvSpPr txBox="1"/>
          <p:nvPr/>
        </p:nvSpPr>
        <p:spPr>
          <a:xfrm>
            <a:off x="455529" y="2522696"/>
            <a:ext cx="9965009"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6F9A78"/>
                </a:solidFill>
                <a:effectLst/>
                <a:uLnTx/>
                <a:uFillTx/>
                <a:latin typeface="Aptos" panose="02110004020202020204"/>
                <a:ea typeface="+mn-ea"/>
                <a:cs typeface="+mn-cs"/>
              </a:rPr>
              <a:t>Suggested citation: </a:t>
            </a:r>
            <a:r>
              <a:rPr kumimoji="0" lang="en-GB" sz="2000" b="0" i="0" u="none" strike="noStrike" kern="1200" cap="none" spc="0" normalizeH="0" baseline="0" noProof="0" dirty="0">
                <a:ln>
                  <a:noFill/>
                </a:ln>
                <a:solidFill>
                  <a:srgbClr val="FF7034"/>
                </a:solidFill>
                <a:effectLst/>
                <a:uLnTx/>
                <a:uFillTx/>
                <a:latin typeface="Aptos" panose="02110004020202020204"/>
                <a:ea typeface="+mn-ea"/>
                <a:cs typeface="+mn-cs"/>
              </a:rPr>
              <a:t>Haywood, A., Dayson, C., Garside, R ., Foster, A ., Lovell, R ., Husk, K ., Holding, E ., Thompson, J ., Shearn, K ., Hunt, H.A ., Dobson, J ., Harris, C ., Jacques, R ., </a:t>
            </a:r>
            <a:r>
              <a:rPr kumimoji="0" lang="en-GB" sz="2000" b="0" i="0" u="none" strike="noStrike" kern="1200" cap="none" spc="0" normalizeH="0" baseline="0" noProof="0" dirty="0" err="1">
                <a:ln>
                  <a:noFill/>
                </a:ln>
                <a:solidFill>
                  <a:srgbClr val="FF7034"/>
                </a:solidFill>
                <a:effectLst/>
                <a:uLnTx/>
                <a:uFillTx/>
                <a:latin typeface="Aptos" panose="02110004020202020204"/>
                <a:ea typeface="+mn-ea"/>
                <a:cs typeface="+mn-cs"/>
              </a:rPr>
              <a:t>Witherley</a:t>
            </a:r>
            <a:r>
              <a:rPr kumimoji="0" lang="en-GB" sz="2000" b="0" i="0" u="none" strike="noStrike" kern="1200" cap="none" spc="0" normalizeH="0" baseline="0" noProof="0" dirty="0">
                <a:ln>
                  <a:noFill/>
                </a:ln>
                <a:solidFill>
                  <a:srgbClr val="FF7034"/>
                </a:solidFill>
                <a:effectLst/>
                <a:uLnTx/>
                <a:uFillTx/>
                <a:latin typeface="Aptos" panose="02110004020202020204"/>
                <a:ea typeface="+mn-ea"/>
                <a:cs typeface="+mn-cs"/>
              </a:rPr>
              <a:t>, D ., Northall, P ., Baumann, M ., Wilson, I . </a:t>
            </a:r>
            <a:r>
              <a:rPr kumimoji="0" lang="en-GB" sz="2000" b="0" i="1" u="none" strike="noStrike" kern="1200" cap="none" spc="0" normalizeH="0" baseline="0" noProof="0" dirty="0">
                <a:ln>
                  <a:noFill/>
                </a:ln>
                <a:solidFill>
                  <a:srgbClr val="FF7034"/>
                </a:solidFill>
                <a:effectLst/>
                <a:uLnTx/>
                <a:uFillTx/>
                <a:latin typeface="Aptos" panose="02110004020202020204"/>
                <a:ea typeface="+mn-ea"/>
                <a:cs typeface="+mn-cs"/>
              </a:rPr>
              <a:t>National Evaluation of the Preventing and Tackling Mental Ill Health through Green Social Prescribing Project</a:t>
            </a:r>
            <a:r>
              <a:rPr kumimoji="0" lang="en-GB" sz="2000" b="0" i="0" u="none" strike="noStrike" kern="1200" cap="none" spc="0" normalizeH="0" baseline="0" noProof="0" dirty="0">
                <a:ln>
                  <a:noFill/>
                </a:ln>
                <a:solidFill>
                  <a:srgbClr val="FF7034"/>
                </a:solidFill>
                <a:effectLst/>
                <a:uLnTx/>
                <a:uFillTx/>
                <a:latin typeface="Aptos" panose="02110004020202020204"/>
                <a:ea typeface="+mn-ea"/>
                <a:cs typeface="+mn-cs"/>
              </a:rPr>
              <a:t>. January 2024. Department for Environment, Food and Rural Affairs (London).</a:t>
            </a:r>
          </a:p>
        </p:txBody>
      </p:sp>
      <p:sp>
        <p:nvSpPr>
          <p:cNvPr id="6" name="TextBox 5">
            <a:extLst>
              <a:ext uri="{FF2B5EF4-FFF2-40B4-BE49-F238E27FC236}">
                <a16:creationId xmlns:a16="http://schemas.microsoft.com/office/drawing/2014/main" id="{46502C84-66F5-330E-67D8-1E0B1948BFA2}"/>
              </a:ext>
            </a:extLst>
          </p:cNvPr>
          <p:cNvSpPr txBox="1"/>
          <p:nvPr/>
        </p:nvSpPr>
        <p:spPr>
          <a:xfrm>
            <a:off x="455530" y="383675"/>
            <a:ext cx="1091732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7242"/>
                </a:solidFill>
                <a:effectLst/>
                <a:uLnTx/>
                <a:uFillTx/>
                <a:latin typeface="Aptos" panose="02110004020202020204"/>
                <a:ea typeface="+mn-ea"/>
                <a:cs typeface="+mn-cs"/>
              </a:rPr>
              <a:t>National Evaluation of the Preventing and Tackling Mental Ill Health through Green Social Prescribing Project</a:t>
            </a:r>
          </a:p>
        </p:txBody>
      </p:sp>
      <p:pic>
        <p:nvPicPr>
          <p:cNvPr id="11" name="Picture 10" descr="A qr code on a white background&#10;&#10;Description automatically generated">
            <a:hlinkClick r:id="rId5"/>
            <a:extLst>
              <a:ext uri="{FF2B5EF4-FFF2-40B4-BE49-F238E27FC236}">
                <a16:creationId xmlns:a16="http://schemas.microsoft.com/office/drawing/2014/main" id="{87DF12DE-AC4B-D8D1-8F80-3C00B14FA2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8900" y="503380"/>
            <a:ext cx="1636063" cy="1613880"/>
          </a:xfrm>
          <a:prstGeom prst="rect">
            <a:avLst/>
          </a:prstGeom>
        </p:spPr>
      </p:pic>
      <p:sp>
        <p:nvSpPr>
          <p:cNvPr id="4" name="TextBox 3">
            <a:extLst>
              <a:ext uri="{FF2B5EF4-FFF2-40B4-BE49-F238E27FC236}">
                <a16:creationId xmlns:a16="http://schemas.microsoft.com/office/drawing/2014/main" id="{DDEAA7A4-536B-7F40-B7FA-AB2DEEE3C306}"/>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514241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61C5C-6E36-2FCE-E71A-91E951A50FD5}"/>
              </a:ext>
            </a:extLst>
          </p:cNvPr>
          <p:cNvSpPr>
            <a:spLocks noGrp="1"/>
          </p:cNvSpPr>
          <p:nvPr>
            <p:ph type="title"/>
          </p:nvPr>
        </p:nvSpPr>
        <p:spPr/>
        <p:txBody>
          <a:bodyPr/>
          <a:lstStyle/>
          <a:p>
            <a:endParaRPr lang="en-GB"/>
          </a:p>
        </p:txBody>
      </p:sp>
      <p:pic>
        <p:nvPicPr>
          <p:cNvPr id="7" name="Content Placeholder 6" descr="A diagram of a health project&#10;&#10;Description automatically generated with medium confidence">
            <a:extLst>
              <a:ext uri="{FF2B5EF4-FFF2-40B4-BE49-F238E27FC236}">
                <a16:creationId xmlns:a16="http://schemas.microsoft.com/office/drawing/2014/main" id="{BEC2041C-B071-43AF-375F-8977D6FF11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974" y="0"/>
            <a:ext cx="11987159" cy="6743700"/>
          </a:xfrm>
        </p:spPr>
      </p:pic>
    </p:spTree>
    <p:extLst>
      <p:ext uri="{BB962C8B-B14F-4D97-AF65-F5344CB8AC3E}">
        <p14:creationId xmlns:p14="http://schemas.microsoft.com/office/powerpoint/2010/main" val="2438049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893056" y="2954889"/>
            <a:ext cx="8868119" cy="1258262"/>
          </a:xfrm>
          <a:noFill/>
        </p:spPr>
        <p:txBody>
          <a:bodyPr/>
          <a:lstStyle/>
          <a:p>
            <a:br>
              <a:rPr lang="en-GB" sz="4400" i="0" u="none" strike="noStrike" dirty="0">
                <a:solidFill>
                  <a:srgbClr val="222222"/>
                </a:solidFill>
                <a:effectLst/>
              </a:rPr>
            </a:br>
            <a:br>
              <a:rPr lang="en-GB" b="0" i="0" u="none" strike="noStrike" dirty="0">
                <a:solidFill>
                  <a:srgbClr val="00B0F0"/>
                </a:solidFill>
                <a:effectLst/>
                <a:latin typeface="nunito-sans"/>
              </a:rPr>
            </a:br>
            <a:r>
              <a:rPr lang="en-GB" sz="4400" b="1" i="0" u="none" strike="noStrike" dirty="0" err="1">
                <a:solidFill>
                  <a:srgbClr val="00B0F0"/>
                </a:solidFill>
                <a:effectLst/>
              </a:rPr>
              <a:t>Dr.</a:t>
            </a:r>
            <a:r>
              <a:rPr lang="en-GB" sz="4400" b="1" i="0" u="none" strike="noStrike" dirty="0">
                <a:solidFill>
                  <a:srgbClr val="00B0F0"/>
                </a:solidFill>
                <a:effectLst/>
              </a:rPr>
              <a:t> Louise Montgomery </a:t>
            </a:r>
            <a:r>
              <a:rPr lang="en-GB" sz="4400" i="0" u="none" strike="noStrike" dirty="0">
                <a:solidFill>
                  <a:srgbClr val="00B0F0"/>
                </a:solidFill>
                <a:effectLst/>
              </a:rPr>
              <a:t>– </a:t>
            </a:r>
            <a:br>
              <a:rPr lang="en-GB" sz="4400" i="0" u="none" strike="noStrike" dirty="0">
                <a:solidFill>
                  <a:srgbClr val="00B0F0"/>
                </a:solidFill>
                <a:effectLst/>
              </a:rPr>
            </a:br>
            <a:r>
              <a:rPr lang="en-GB" sz="4400" i="0" u="none" strike="noStrike" dirty="0">
                <a:solidFill>
                  <a:srgbClr val="00B0F0"/>
                </a:solidFill>
                <a:effectLst/>
              </a:rPr>
              <a:t>National Lead for the Natural Environment, NASP</a:t>
            </a:r>
            <a:br>
              <a:rPr lang="en-GB" sz="4400" i="0" u="none" strike="noStrike" dirty="0">
                <a:solidFill>
                  <a:srgbClr val="00B0F0"/>
                </a:solidFill>
                <a:effectLst/>
              </a:rPr>
            </a:br>
            <a:br>
              <a:rPr lang="en-US" dirty="0">
                <a:solidFill>
                  <a:srgbClr val="00B0F0"/>
                </a:solidFill>
                <a:latin typeface="Trebuchet MS" panose="020B0703020202090204" pitchFamily="34" charset="0"/>
              </a:rPr>
            </a:br>
            <a:endParaRPr lang="en-US" dirty="0">
              <a:solidFill>
                <a:srgbClr val="00B0F0"/>
              </a:solidFill>
              <a:latin typeface="Trebuchet MS" panose="020B0703020202090204" pitchFamily="34" charset="0"/>
            </a:endParaRPr>
          </a:p>
        </p:txBody>
      </p:sp>
      <p:sp>
        <p:nvSpPr>
          <p:cNvPr id="2" name="TextBox 1">
            <a:extLst>
              <a:ext uri="{FF2B5EF4-FFF2-40B4-BE49-F238E27FC236}">
                <a16:creationId xmlns:a16="http://schemas.microsoft.com/office/drawing/2014/main" id="{53E18D9C-2353-23F5-5AB6-C3106402325D}"/>
              </a:ext>
            </a:extLst>
          </p:cNvPr>
          <p:cNvSpPr txBox="1"/>
          <p:nvPr/>
        </p:nvSpPr>
        <p:spPr>
          <a:xfrm>
            <a:off x="1385888" y="321468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01658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4DE162-168A-3D4C-8EC0-7286CD1E58DA}"/>
              </a:ext>
            </a:extLst>
          </p:cNvPr>
          <p:cNvSpPr>
            <a:spLocks noGrp="1"/>
          </p:cNvSpPr>
          <p:nvPr>
            <p:ph idx="1"/>
          </p:nvPr>
        </p:nvSpPr>
        <p:spPr>
          <a:xfrm>
            <a:off x="708661" y="1613453"/>
            <a:ext cx="9645830" cy="4284427"/>
          </a:xfrm>
        </p:spPr>
        <p:txBody>
          <a:bodyPr vert="horz" lIns="91440" tIns="45720" rIns="91440" bIns="45720" rtlCol="0" anchor="t">
            <a:noAutofit/>
          </a:bodyPr>
          <a:lstStyle/>
          <a:p>
            <a:pPr marL="101600" indent="0">
              <a:buClr>
                <a:srgbClr val="2E3A4D"/>
              </a:buClr>
              <a:buSzPts val="2800"/>
              <a:buNone/>
            </a:pPr>
            <a:r>
              <a:rPr lang="en-GB" sz="2400" b="1" dirty="0">
                <a:solidFill>
                  <a:srgbClr val="000000"/>
                </a:solidFill>
              </a:rPr>
              <a:t>Chair:</a:t>
            </a:r>
          </a:p>
          <a:p>
            <a:pPr marL="101600" indent="0">
              <a:buSzPts val="2800"/>
              <a:buNone/>
            </a:pPr>
            <a:r>
              <a:rPr lang="en-GB" sz="2400" b="1" i="0" u="none" strike="noStrike" dirty="0">
                <a:solidFill>
                  <a:srgbClr val="222222"/>
                </a:solidFill>
                <a:effectLst/>
              </a:rPr>
              <a:t>Jules Ford</a:t>
            </a:r>
            <a:r>
              <a:rPr lang="en-GB" sz="2400" b="0" i="0" u="none" strike="noStrike" dirty="0">
                <a:solidFill>
                  <a:srgbClr val="222222"/>
                </a:solidFill>
                <a:effectLst/>
              </a:rPr>
              <a:t> – National Implementation Manager for the </a:t>
            </a:r>
            <a:r>
              <a:rPr lang="en-GB" sz="2400" dirty="0">
                <a:solidFill>
                  <a:srgbClr val="222222"/>
                </a:solidFill>
              </a:rPr>
              <a:t>Cross Government </a:t>
            </a:r>
            <a:r>
              <a:rPr lang="en-GB" sz="2400" b="0" i="0" u="none" strike="noStrike" dirty="0">
                <a:solidFill>
                  <a:srgbClr val="222222"/>
                </a:solidFill>
                <a:effectLst/>
              </a:rPr>
              <a:t>Green Social Prescribing Programme</a:t>
            </a:r>
            <a:endParaRPr lang="en-GB" sz="2400" dirty="0">
              <a:solidFill>
                <a:srgbClr val="000000"/>
              </a:solidFill>
            </a:endParaRPr>
          </a:p>
          <a:p>
            <a:pPr marL="101600" indent="0">
              <a:buClr>
                <a:srgbClr val="2E3A4D"/>
              </a:buClr>
              <a:buSzPts val="2800"/>
              <a:buNone/>
            </a:pPr>
            <a:r>
              <a:rPr lang="en-GB" sz="2400" b="1" dirty="0">
                <a:solidFill>
                  <a:srgbClr val="000000"/>
                </a:solidFill>
              </a:rPr>
              <a:t>Speakers</a:t>
            </a:r>
            <a:r>
              <a:rPr lang="en-GB" sz="2400" dirty="0">
                <a:solidFill>
                  <a:srgbClr val="000000"/>
                </a:solidFill>
              </a:rPr>
              <a:t>:</a:t>
            </a:r>
            <a:endParaRPr lang="en-GB" sz="2400" b="0" i="0" u="none" strike="noStrike" dirty="0">
              <a:solidFill>
                <a:srgbClr val="222222"/>
              </a:solidFill>
              <a:effectLst/>
            </a:endParaRPr>
          </a:p>
          <a:p>
            <a:pPr algn="l">
              <a:buFont typeface="Arial" panose="020B0604020202020204" pitchFamily="34" charset="0"/>
              <a:buChar char="•"/>
            </a:pPr>
            <a:r>
              <a:rPr lang="en-GB" sz="2400" b="1" i="0" u="none" strike="noStrike" dirty="0">
                <a:solidFill>
                  <a:srgbClr val="222222"/>
                </a:solidFill>
                <a:effectLst/>
              </a:rPr>
              <a:t>Professor Chris Dayson</a:t>
            </a:r>
            <a:r>
              <a:rPr lang="en-GB" sz="2400" b="0" i="0" u="none" strike="noStrike" dirty="0">
                <a:solidFill>
                  <a:srgbClr val="222222"/>
                </a:solidFill>
                <a:effectLst/>
              </a:rPr>
              <a:t> –  Professor of Voluntary Action, Health and Wellbeing, Sheffield Hallam University</a:t>
            </a:r>
          </a:p>
          <a:p>
            <a:pPr algn="l">
              <a:buFont typeface="Arial" panose="020B0604020202020204" pitchFamily="34" charset="0"/>
              <a:buChar char="•"/>
            </a:pPr>
            <a:r>
              <a:rPr lang="en-GB" sz="2400" b="1" i="0" u="none" strike="noStrike" dirty="0">
                <a:solidFill>
                  <a:srgbClr val="222222"/>
                </a:solidFill>
                <a:effectLst/>
              </a:rPr>
              <a:t>Dr Becca Lovell</a:t>
            </a:r>
            <a:r>
              <a:rPr lang="en-GB" sz="2400" dirty="0">
                <a:solidFill>
                  <a:srgbClr val="222222"/>
                </a:solidFill>
              </a:rPr>
              <a:t> -</a:t>
            </a:r>
            <a:r>
              <a:rPr lang="en-GB" sz="2400" b="0" i="0" u="none" strike="noStrike" dirty="0">
                <a:solidFill>
                  <a:srgbClr val="222222"/>
                </a:solidFill>
                <a:effectLst/>
              </a:rPr>
              <a:t> Senior Lecturer in Biodiversity, Health and Policy, University of Exeter  </a:t>
            </a:r>
          </a:p>
          <a:p>
            <a:pPr algn="l">
              <a:buFont typeface="Arial" panose="020B0604020202020204" pitchFamily="34" charset="0"/>
              <a:buChar char="•"/>
            </a:pPr>
            <a:r>
              <a:rPr lang="en-GB" sz="2400" b="1" i="0" u="none" strike="noStrike" dirty="0">
                <a:solidFill>
                  <a:srgbClr val="222222"/>
                </a:solidFill>
                <a:effectLst/>
              </a:rPr>
              <a:t>Dr Harriet Hunt -</a:t>
            </a:r>
            <a:r>
              <a:rPr lang="en-GB" sz="2400" b="0" i="0" u="none" strike="noStrike" dirty="0">
                <a:solidFill>
                  <a:srgbClr val="222222"/>
                </a:solidFill>
                <a:effectLst/>
              </a:rPr>
              <a:t> Research Fellow, University of Exeter</a:t>
            </a:r>
          </a:p>
          <a:p>
            <a:pPr algn="l">
              <a:buFont typeface="Arial" panose="020B0604020202020204" pitchFamily="34" charset="0"/>
              <a:buChar char="•"/>
            </a:pPr>
            <a:r>
              <a:rPr lang="en-GB" sz="2400" b="1" i="0" u="none" strike="noStrike" dirty="0">
                <a:solidFill>
                  <a:srgbClr val="222222"/>
                </a:solidFill>
                <a:effectLst/>
              </a:rPr>
              <a:t>Dr Louise Montgomery </a:t>
            </a:r>
            <a:r>
              <a:rPr lang="en-GB" sz="2400" b="0" i="0" u="none" strike="noStrike" dirty="0">
                <a:solidFill>
                  <a:srgbClr val="222222"/>
                </a:solidFill>
                <a:effectLst/>
              </a:rPr>
              <a:t>– National Lead for the Natural Environment, NASP</a:t>
            </a:r>
          </a:p>
          <a:p>
            <a:pPr marL="101600" indent="0">
              <a:buSzPts val="2800"/>
              <a:buNone/>
            </a:pPr>
            <a:br>
              <a:rPr lang="en-GB" sz="2400" dirty="0">
                <a:solidFill>
                  <a:srgbClr val="000000"/>
                </a:solidFill>
                <a:latin typeface="Trebuchet MS"/>
              </a:rPr>
            </a:br>
            <a:endParaRPr lang="en-GB" sz="2400" dirty="0">
              <a:solidFill>
                <a:srgbClr val="000000"/>
              </a:solidFill>
              <a:latin typeface="Trebuchet MS"/>
            </a:endParaRPr>
          </a:p>
          <a:p>
            <a:pPr marL="101600" indent="0">
              <a:buClr>
                <a:srgbClr val="2E3A4D"/>
              </a:buClr>
              <a:buSzPts val="2800"/>
              <a:buNone/>
            </a:pPr>
            <a:endParaRPr lang="en-GB" sz="2400" dirty="0">
              <a:solidFill>
                <a:srgbClr val="000000"/>
              </a:solidFill>
              <a:latin typeface="Trebuchet MS"/>
            </a:endParaRPr>
          </a:p>
        </p:txBody>
      </p:sp>
      <p:sp>
        <p:nvSpPr>
          <p:cNvPr id="3" name="Title 2">
            <a:extLst>
              <a:ext uri="{FF2B5EF4-FFF2-40B4-BE49-F238E27FC236}">
                <a16:creationId xmlns:a16="http://schemas.microsoft.com/office/drawing/2014/main" id="{9651E648-B728-774F-94FA-89A9E72356B2}"/>
              </a:ext>
            </a:extLst>
          </p:cNvPr>
          <p:cNvSpPr>
            <a:spLocks noGrp="1"/>
          </p:cNvSpPr>
          <p:nvPr>
            <p:ph type="title"/>
          </p:nvPr>
        </p:nvSpPr>
        <p:spPr>
          <a:xfrm>
            <a:off x="1994826" y="176643"/>
            <a:ext cx="8868119" cy="1258262"/>
          </a:xfrm>
          <a:noFill/>
        </p:spPr>
        <p:txBody>
          <a:bodyPr/>
          <a:lstStyle/>
          <a:p>
            <a:r>
              <a:rPr lang="en-US" dirty="0">
                <a:solidFill>
                  <a:srgbClr val="00B0F0"/>
                </a:solidFill>
                <a:latin typeface="Trebuchet MS"/>
              </a:rPr>
              <a:t>Overview</a:t>
            </a:r>
            <a:endParaRPr lang="en-US" dirty="0">
              <a:solidFill>
                <a:srgbClr val="00B0F0"/>
              </a:solidFill>
              <a:latin typeface="Trebuchet MS" panose="020B0703020202090204" pitchFamily="34" charset="0"/>
            </a:endParaRPr>
          </a:p>
        </p:txBody>
      </p:sp>
      <p:pic>
        <p:nvPicPr>
          <p:cNvPr id="15" name="Picture 14" descr="Computer screen and book icon">
            <a:extLst>
              <a:ext uri="{FF2B5EF4-FFF2-40B4-BE49-F238E27FC236}">
                <a16:creationId xmlns:a16="http://schemas.microsoft.com/office/drawing/2014/main" id="{F1B374B1-5B64-D746-B3BD-4D499ED600D7}"/>
              </a:ext>
            </a:extLst>
          </p:cNvPr>
          <p:cNvPicPr>
            <a:picLocks noChangeAspect="1"/>
          </p:cNvPicPr>
          <p:nvPr/>
        </p:nvPicPr>
        <p:blipFill>
          <a:blip r:embed="rId2"/>
          <a:stretch>
            <a:fillRect/>
          </a:stretch>
        </p:blipFill>
        <p:spPr>
          <a:xfrm>
            <a:off x="9464039" y="5148355"/>
            <a:ext cx="2449471" cy="1533002"/>
          </a:xfrm>
          <a:prstGeom prst="rect">
            <a:avLst/>
          </a:prstGeom>
        </p:spPr>
      </p:pic>
      <p:pic>
        <p:nvPicPr>
          <p:cNvPr id="5" name="Picture 4" descr="A logo with circles and lines&#10;&#10;Description automatically generated">
            <a:extLst>
              <a:ext uri="{FF2B5EF4-FFF2-40B4-BE49-F238E27FC236}">
                <a16:creationId xmlns:a16="http://schemas.microsoft.com/office/drawing/2014/main" id="{2AC39770-24D0-3898-B4CC-BBD3C6503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185550" cy="1434905"/>
          </a:xfrm>
          <a:prstGeom prst="rect">
            <a:avLst/>
          </a:prstGeom>
        </p:spPr>
      </p:pic>
    </p:spTree>
    <p:extLst>
      <p:ext uri="{BB962C8B-B14F-4D97-AF65-F5344CB8AC3E}">
        <p14:creationId xmlns:p14="http://schemas.microsoft.com/office/powerpoint/2010/main" val="4251742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D34D9-A8FC-6169-E4B1-E30D25036DF9}"/>
              </a:ext>
            </a:extLst>
          </p:cNvPr>
          <p:cNvSpPr>
            <a:spLocks noGrp="1"/>
          </p:cNvSpPr>
          <p:nvPr>
            <p:ph type="title"/>
          </p:nvPr>
        </p:nvSpPr>
        <p:spPr>
          <a:xfrm>
            <a:off x="930730" y="6143877"/>
            <a:ext cx="10629899" cy="563336"/>
          </a:xfrm>
        </p:spPr>
        <p:txBody>
          <a:bodyPr>
            <a:noAutofit/>
          </a:bodyPr>
          <a:lstStyle/>
          <a:p>
            <a:r>
              <a:rPr lang="en-GB" sz="3600" dirty="0">
                <a:latin typeface="Trebuchet MS"/>
              </a:rPr>
              <a:t>Department of Health and Social Care (DHSC) Commissioned Research for Phase 1:</a:t>
            </a:r>
            <a:br>
              <a:rPr lang="en-GB" sz="3600" dirty="0">
                <a:latin typeface="Trebuchet MS"/>
              </a:rPr>
            </a:br>
            <a:br>
              <a:rPr lang="en-GB" sz="3600" dirty="0">
                <a:latin typeface="Trebuchet MS"/>
              </a:rPr>
            </a:br>
            <a:r>
              <a:rPr lang="en-GB" sz="3600" dirty="0">
                <a:latin typeface="Trebuchet MS"/>
              </a:rPr>
              <a:t>Study 1 </a:t>
            </a:r>
            <a:r>
              <a:rPr lang="en-GB" sz="3600" dirty="0">
                <a:latin typeface="Trebuchet MS"/>
                <a:hlinkClick r:id="rId3"/>
              </a:rPr>
              <a:t>National GSP delivery capacity assessment </a:t>
            </a:r>
            <a:r>
              <a:rPr lang="en-GB" sz="3600" dirty="0">
                <a:latin typeface="Trebuchet MS"/>
              </a:rPr>
              <a:t>(Natural England)</a:t>
            </a:r>
            <a:br>
              <a:rPr lang="en-GB" sz="3600" dirty="0">
                <a:latin typeface="Trebuchet MS"/>
              </a:rPr>
            </a:br>
            <a:br>
              <a:rPr lang="en-GB" sz="3600" dirty="0">
                <a:latin typeface="Trebuchet MS"/>
              </a:rPr>
            </a:br>
            <a:r>
              <a:rPr lang="en-GB" sz="3600" dirty="0">
                <a:latin typeface="Trebuchet MS"/>
              </a:rPr>
              <a:t>Study 2 </a:t>
            </a:r>
            <a:r>
              <a:rPr lang="en-GB" sz="3600" dirty="0">
                <a:latin typeface="Trebuchet MS"/>
                <a:hlinkClick r:id="rId4"/>
              </a:rPr>
              <a:t>Exploring perceptions of green social prescribing among clinicians and the public </a:t>
            </a:r>
            <a:br>
              <a:rPr lang="en-GB" sz="3600" dirty="0">
                <a:latin typeface="Trebuchet MS"/>
              </a:rPr>
            </a:br>
            <a:r>
              <a:rPr lang="en-GB" sz="3600" dirty="0">
                <a:latin typeface="Trebuchet MS"/>
              </a:rPr>
              <a:t>(IFF Research)</a:t>
            </a:r>
            <a:br>
              <a:rPr lang="en-GB" sz="3600" dirty="0">
                <a:latin typeface="Trebuchet MS"/>
              </a:rPr>
            </a:br>
            <a:br>
              <a:rPr lang="en-GB" sz="3600" dirty="0">
                <a:latin typeface="Trebuchet MS"/>
              </a:rPr>
            </a:br>
            <a:endParaRPr lang="en-US" sz="3600" dirty="0">
              <a:latin typeface="Trebuchet MS"/>
            </a:endParaRPr>
          </a:p>
        </p:txBody>
      </p:sp>
      <p:pic>
        <p:nvPicPr>
          <p:cNvPr id="6" name="Picture 5" descr="A close-up of a logo&#10;&#10;Description automatically generated">
            <a:extLst>
              <a:ext uri="{FF2B5EF4-FFF2-40B4-BE49-F238E27FC236}">
                <a16:creationId xmlns:a16="http://schemas.microsoft.com/office/drawing/2014/main" id="{6869B341-58E7-2972-A40A-EAF5C940BE89}"/>
              </a:ext>
            </a:extLst>
          </p:cNvPr>
          <p:cNvPicPr>
            <a:picLocks noChangeAspect="1"/>
          </p:cNvPicPr>
          <p:nvPr/>
        </p:nvPicPr>
        <p:blipFill>
          <a:blip r:embed="rId5"/>
          <a:srcRect r="655" b="4545"/>
          <a:stretch/>
        </p:blipFill>
        <p:spPr>
          <a:xfrm>
            <a:off x="5966990" y="5992938"/>
            <a:ext cx="6204775" cy="865214"/>
          </a:xfrm>
          <a:prstGeom prst="rect">
            <a:avLst/>
          </a:prstGeom>
          <a:ln>
            <a:noFill/>
          </a:ln>
        </p:spPr>
      </p:pic>
    </p:spTree>
    <p:extLst>
      <p:ext uri="{BB962C8B-B14F-4D97-AF65-F5344CB8AC3E}">
        <p14:creationId xmlns:p14="http://schemas.microsoft.com/office/powerpoint/2010/main" val="2249853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E5E5B3-8846-03CB-5FA9-7F6E316EF8AA}"/>
              </a:ext>
            </a:extLst>
          </p:cNvPr>
          <p:cNvSpPr>
            <a:spLocks noGrp="1"/>
          </p:cNvSpPr>
          <p:nvPr>
            <p:ph type="title"/>
          </p:nvPr>
        </p:nvSpPr>
        <p:spPr>
          <a:xfrm>
            <a:off x="563526" y="365125"/>
            <a:ext cx="11408734" cy="1325563"/>
          </a:xfrm>
        </p:spPr>
        <p:txBody>
          <a:bodyPr/>
          <a:lstStyle/>
          <a:p>
            <a:r>
              <a:rPr lang="en-GB" sz="4400" dirty="0"/>
              <a:t>Study 1 Highlights: Delivery Capacity Assessment</a:t>
            </a:r>
            <a:endParaRPr lang="en-GB" dirty="0"/>
          </a:p>
        </p:txBody>
      </p:sp>
      <p:sp>
        <p:nvSpPr>
          <p:cNvPr id="6" name="Content Placeholder 5">
            <a:extLst>
              <a:ext uri="{FF2B5EF4-FFF2-40B4-BE49-F238E27FC236}">
                <a16:creationId xmlns:a16="http://schemas.microsoft.com/office/drawing/2014/main" id="{BD1BE272-F1D3-4EC5-088B-420C1C269960}"/>
              </a:ext>
            </a:extLst>
          </p:cNvPr>
          <p:cNvSpPr>
            <a:spLocks noGrp="1"/>
          </p:cNvSpPr>
          <p:nvPr>
            <p:ph idx="1"/>
          </p:nvPr>
        </p:nvSpPr>
        <p:spPr>
          <a:xfrm>
            <a:off x="838200" y="1568158"/>
            <a:ext cx="4286693" cy="4351338"/>
          </a:xfrm>
        </p:spPr>
        <p:txBody>
          <a:bodyPr>
            <a:normAutofit fontScale="92500"/>
          </a:bodyPr>
          <a:lstStyle/>
          <a:p>
            <a:r>
              <a:rPr lang="en-GB" b="1" dirty="0"/>
              <a:t>Nature of GSP Provision</a:t>
            </a:r>
            <a:r>
              <a:rPr lang="en-GB" dirty="0"/>
              <a:t>:</a:t>
            </a:r>
          </a:p>
          <a:p>
            <a:pPr lvl="1"/>
            <a:r>
              <a:rPr lang="en-GB" dirty="0"/>
              <a:t>Diverse variety of offers but inconsistent across regions.</a:t>
            </a:r>
          </a:p>
          <a:p>
            <a:pPr lvl="1"/>
            <a:r>
              <a:rPr lang="en-GB" dirty="0"/>
              <a:t>More green activity providers operating in an area than are currently being referred to by link workers.</a:t>
            </a:r>
          </a:p>
          <a:p>
            <a:pPr lvl="1"/>
            <a:r>
              <a:rPr lang="en-GB" dirty="0"/>
              <a:t>Narrow range of referrals by link workers - </a:t>
            </a:r>
            <a:r>
              <a:rPr lang="en-GB" b="0" i="0" dirty="0">
                <a:solidFill>
                  <a:srgbClr val="0B0C0C"/>
                </a:solidFill>
                <a:effectLst/>
                <a:latin typeface="GDS Transport"/>
              </a:rPr>
              <a:t>predominantly</a:t>
            </a:r>
            <a:r>
              <a:rPr lang="en-GB" dirty="0"/>
              <a:t> sports and exercise </a:t>
            </a:r>
          </a:p>
          <a:p>
            <a:pPr lvl="1"/>
            <a:endParaRPr lang="en-GB" dirty="0"/>
          </a:p>
        </p:txBody>
      </p:sp>
      <p:pic>
        <p:nvPicPr>
          <p:cNvPr id="4" name="Picture 3" descr="A close-up of a logo&#10;&#10;Description automatically generated">
            <a:extLst>
              <a:ext uri="{FF2B5EF4-FFF2-40B4-BE49-F238E27FC236}">
                <a16:creationId xmlns:a16="http://schemas.microsoft.com/office/drawing/2014/main" id="{64C5C3D5-578A-7B54-85AC-68A06EC80049}"/>
              </a:ext>
            </a:extLst>
          </p:cNvPr>
          <p:cNvPicPr>
            <a:picLocks noChangeAspect="1"/>
          </p:cNvPicPr>
          <p:nvPr/>
        </p:nvPicPr>
        <p:blipFill>
          <a:blip r:embed="rId3"/>
          <a:srcRect r="655" b="4545"/>
          <a:stretch/>
        </p:blipFill>
        <p:spPr>
          <a:xfrm>
            <a:off x="5966990" y="5992938"/>
            <a:ext cx="6204775" cy="865214"/>
          </a:xfrm>
          <a:prstGeom prst="rect">
            <a:avLst/>
          </a:prstGeom>
          <a:ln>
            <a:noFill/>
          </a:ln>
        </p:spPr>
      </p:pic>
      <p:pic>
        <p:nvPicPr>
          <p:cNvPr id="11" name="Picture 10">
            <a:extLst>
              <a:ext uri="{FF2B5EF4-FFF2-40B4-BE49-F238E27FC236}">
                <a16:creationId xmlns:a16="http://schemas.microsoft.com/office/drawing/2014/main" id="{7A4CCEC5-F345-DE3A-5463-EF2461686F50}"/>
              </a:ext>
            </a:extLst>
          </p:cNvPr>
          <p:cNvPicPr>
            <a:picLocks noChangeAspect="1"/>
          </p:cNvPicPr>
          <p:nvPr/>
        </p:nvPicPr>
        <p:blipFill>
          <a:blip r:embed="rId4"/>
          <a:stretch>
            <a:fillRect/>
          </a:stretch>
        </p:blipFill>
        <p:spPr>
          <a:xfrm>
            <a:off x="5124893" y="1738535"/>
            <a:ext cx="6687483" cy="4010585"/>
          </a:xfrm>
          <a:prstGeom prst="rect">
            <a:avLst/>
          </a:prstGeom>
          <a:ln>
            <a:solidFill>
              <a:schemeClr val="tx1"/>
            </a:solidFill>
          </a:ln>
        </p:spPr>
      </p:pic>
      <p:sp>
        <p:nvSpPr>
          <p:cNvPr id="3" name="TextBox 2">
            <a:extLst>
              <a:ext uri="{FF2B5EF4-FFF2-40B4-BE49-F238E27FC236}">
                <a16:creationId xmlns:a16="http://schemas.microsoft.com/office/drawing/2014/main" id="{295CBA0C-D5FA-8CA9-E112-CBB231A516DF}"/>
              </a:ext>
            </a:extLst>
          </p:cNvPr>
          <p:cNvSpPr txBox="1"/>
          <p:nvPr/>
        </p:nvSpPr>
        <p:spPr>
          <a:xfrm>
            <a:off x="173255" y="6169709"/>
            <a:ext cx="60946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National green social prescribing delivery capacity assessment: final report - GOV.UK</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2604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447B2-769D-647D-FE94-DC0AC397EC1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91E7601-B628-5F9F-20EA-51EBEA7E96A0}"/>
              </a:ext>
            </a:extLst>
          </p:cNvPr>
          <p:cNvSpPr>
            <a:spLocks noGrp="1"/>
          </p:cNvSpPr>
          <p:nvPr>
            <p:ph type="body" idx="1"/>
          </p:nvPr>
        </p:nvSpPr>
        <p:spPr/>
        <p:txBody>
          <a:bodyPr/>
          <a:lstStyle/>
          <a:p>
            <a:r>
              <a:rPr lang="en-GB" b="1" dirty="0"/>
              <a:t>Capacity Challenges:</a:t>
            </a:r>
          </a:p>
        </p:txBody>
      </p:sp>
      <p:sp>
        <p:nvSpPr>
          <p:cNvPr id="6" name="Content Placeholder 5">
            <a:extLst>
              <a:ext uri="{FF2B5EF4-FFF2-40B4-BE49-F238E27FC236}">
                <a16:creationId xmlns:a16="http://schemas.microsoft.com/office/drawing/2014/main" id="{9B1B29DA-942B-DF2C-8D05-08A27E261D4D}"/>
              </a:ext>
            </a:extLst>
          </p:cNvPr>
          <p:cNvSpPr>
            <a:spLocks noGrp="1"/>
          </p:cNvSpPr>
          <p:nvPr>
            <p:ph sz="half" idx="2"/>
          </p:nvPr>
        </p:nvSpPr>
        <p:spPr/>
        <p:txBody>
          <a:bodyPr>
            <a:normAutofit/>
          </a:bodyPr>
          <a:lstStyle/>
          <a:p>
            <a:pPr lvl="1"/>
            <a:r>
              <a:rPr lang="en-GB" b="1" dirty="0"/>
              <a:t>Providers</a:t>
            </a:r>
            <a:r>
              <a:rPr lang="en-GB" dirty="0"/>
              <a:t>: Short-term funding, low staffing, inadequate training for complex needs.</a:t>
            </a:r>
          </a:p>
          <a:p>
            <a:pPr lvl="1"/>
            <a:r>
              <a:rPr lang="en-GB" b="1" dirty="0"/>
              <a:t>Link Workers</a:t>
            </a:r>
            <a:r>
              <a:rPr lang="en-GB" dirty="0"/>
              <a:t>: High workloads, limited resources for complex mental health cases.</a:t>
            </a:r>
          </a:p>
          <a:p>
            <a:pPr lvl="1"/>
            <a:r>
              <a:rPr lang="en-GB" b="1" dirty="0"/>
              <a:t>Service Users</a:t>
            </a:r>
            <a:r>
              <a:rPr lang="en-GB" dirty="0"/>
              <a:t>: Barriers include transport, lack of interest, and competing priorities.</a:t>
            </a:r>
            <a:br>
              <a:rPr lang="en-GB" dirty="0"/>
            </a:br>
            <a:endParaRPr lang="en-GB" dirty="0"/>
          </a:p>
        </p:txBody>
      </p:sp>
      <p:sp>
        <p:nvSpPr>
          <p:cNvPr id="7" name="Text Placeholder 6">
            <a:extLst>
              <a:ext uri="{FF2B5EF4-FFF2-40B4-BE49-F238E27FC236}">
                <a16:creationId xmlns:a16="http://schemas.microsoft.com/office/drawing/2014/main" id="{02315C4C-ABA2-FC53-A3AE-E3D54B863003}"/>
              </a:ext>
            </a:extLst>
          </p:cNvPr>
          <p:cNvSpPr>
            <a:spLocks noGrp="1"/>
          </p:cNvSpPr>
          <p:nvPr>
            <p:ph type="body" sz="quarter" idx="3"/>
          </p:nvPr>
        </p:nvSpPr>
        <p:spPr/>
        <p:txBody>
          <a:bodyPr/>
          <a:lstStyle/>
          <a:p>
            <a:r>
              <a:rPr lang="en-GB" dirty="0"/>
              <a:t>Barriers:</a:t>
            </a:r>
          </a:p>
        </p:txBody>
      </p:sp>
      <p:sp>
        <p:nvSpPr>
          <p:cNvPr id="8" name="Content Placeholder 7">
            <a:extLst>
              <a:ext uri="{FF2B5EF4-FFF2-40B4-BE49-F238E27FC236}">
                <a16:creationId xmlns:a16="http://schemas.microsoft.com/office/drawing/2014/main" id="{1E97EDE9-9C42-2F1E-1875-CDC42F7D2715}"/>
              </a:ext>
            </a:extLst>
          </p:cNvPr>
          <p:cNvSpPr>
            <a:spLocks noGrp="1"/>
          </p:cNvSpPr>
          <p:nvPr>
            <p:ph sz="quarter" idx="4"/>
          </p:nvPr>
        </p:nvSpPr>
        <p:spPr/>
        <p:txBody>
          <a:bodyPr>
            <a:normAutofit/>
          </a:bodyPr>
          <a:lstStyle/>
          <a:p>
            <a:pPr lvl="1"/>
            <a:r>
              <a:rPr lang="en-GB" dirty="0"/>
              <a:t>Transport cost and availability limit access to green spaces.</a:t>
            </a:r>
          </a:p>
          <a:p>
            <a:pPr lvl="1"/>
            <a:r>
              <a:rPr lang="en-GB" dirty="0"/>
              <a:t>Stress and anxiety of travelling.</a:t>
            </a:r>
          </a:p>
          <a:p>
            <a:pPr lvl="1"/>
            <a:r>
              <a:rPr lang="en-GB" dirty="0"/>
              <a:t>Local green spaces and better-managed sites could help address this.</a:t>
            </a:r>
          </a:p>
          <a:p>
            <a:endParaRPr lang="en-GB" dirty="0"/>
          </a:p>
        </p:txBody>
      </p:sp>
      <p:pic>
        <p:nvPicPr>
          <p:cNvPr id="4" name="Picture 3" descr="A close-up of a logo&#10;&#10;Description automatically generated">
            <a:extLst>
              <a:ext uri="{FF2B5EF4-FFF2-40B4-BE49-F238E27FC236}">
                <a16:creationId xmlns:a16="http://schemas.microsoft.com/office/drawing/2014/main" id="{DA38B185-F230-D37C-28F0-9FF001DCCE47}"/>
              </a:ext>
            </a:extLst>
          </p:cNvPr>
          <p:cNvPicPr>
            <a:picLocks noChangeAspect="1"/>
          </p:cNvPicPr>
          <p:nvPr/>
        </p:nvPicPr>
        <p:blipFill>
          <a:blip r:embed="rId3"/>
          <a:srcRect r="655" b="4545"/>
          <a:stretch/>
        </p:blipFill>
        <p:spPr>
          <a:xfrm>
            <a:off x="5966990" y="5992938"/>
            <a:ext cx="6204775" cy="865214"/>
          </a:xfrm>
          <a:prstGeom prst="rect">
            <a:avLst/>
          </a:prstGeom>
          <a:ln>
            <a:noFill/>
          </a:ln>
        </p:spPr>
      </p:pic>
      <p:sp>
        <p:nvSpPr>
          <p:cNvPr id="9" name="Title 4">
            <a:extLst>
              <a:ext uri="{FF2B5EF4-FFF2-40B4-BE49-F238E27FC236}">
                <a16:creationId xmlns:a16="http://schemas.microsoft.com/office/drawing/2014/main" id="{CACF2DA0-8864-BE1D-525E-B063099F9096}"/>
              </a:ext>
            </a:extLst>
          </p:cNvPr>
          <p:cNvSpPr txBox="1">
            <a:spLocks/>
          </p:cNvSpPr>
          <p:nvPr/>
        </p:nvSpPr>
        <p:spPr>
          <a:xfrm>
            <a:off x="563526" y="365125"/>
            <a:ext cx="114087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Aptos Display" panose="02110004020202020204"/>
                <a:ea typeface="+mj-ea"/>
                <a:cs typeface="+mj-cs"/>
              </a:rPr>
              <a:t>Study 1 Highlights: Delivery Capacity Assessment</a:t>
            </a:r>
            <a:endParaRPr kumimoji="0" lang="en-GB" sz="44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10" name="TextBox 9">
            <a:extLst>
              <a:ext uri="{FF2B5EF4-FFF2-40B4-BE49-F238E27FC236}">
                <a16:creationId xmlns:a16="http://schemas.microsoft.com/office/drawing/2014/main" id="{E4DB74EF-7C72-58AE-0D99-FA2FFA976F3B}"/>
              </a:ext>
            </a:extLst>
          </p:cNvPr>
          <p:cNvSpPr txBox="1"/>
          <p:nvPr/>
        </p:nvSpPr>
        <p:spPr>
          <a:xfrm>
            <a:off x="173255" y="6169709"/>
            <a:ext cx="60946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National green social prescribing delivery capacity assessment: final report - GOV.UK</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3245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4F1D9-937E-8315-14C7-1A92800F73B5}"/>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03E601E-6DAC-5AE5-BE82-B4342E8ABE41}"/>
              </a:ext>
            </a:extLst>
          </p:cNvPr>
          <p:cNvSpPr>
            <a:spLocks noGrp="1"/>
          </p:cNvSpPr>
          <p:nvPr>
            <p:ph idx="1"/>
          </p:nvPr>
        </p:nvSpPr>
        <p:spPr>
          <a:xfrm>
            <a:off x="838200" y="1825625"/>
            <a:ext cx="5128790" cy="4351338"/>
          </a:xfrm>
        </p:spPr>
        <p:txBody>
          <a:bodyPr>
            <a:normAutofit/>
          </a:bodyPr>
          <a:lstStyle/>
          <a:p>
            <a:r>
              <a:rPr lang="en-GB" b="1" dirty="0"/>
              <a:t>GSP &amp; Mental Health</a:t>
            </a:r>
          </a:p>
          <a:p>
            <a:pPr lvl="1"/>
            <a:r>
              <a:rPr lang="en-GB" dirty="0"/>
              <a:t>Widely utilised for mental health need </a:t>
            </a:r>
          </a:p>
          <a:p>
            <a:pPr lvl="1"/>
            <a:r>
              <a:rPr lang="en-GB" dirty="0"/>
              <a:t>Further maturity of work force training and practice support is required to meet complexity of need of referrals</a:t>
            </a:r>
          </a:p>
          <a:p>
            <a:pPr marL="742950" lvl="1" indent="-285750">
              <a:buFont typeface="Arial" panose="020B0604020202020204" pitchFamily="34" charset="0"/>
              <a:buChar char="•"/>
            </a:pPr>
            <a:r>
              <a:rPr lang="en-GB" dirty="0"/>
              <a:t>Risk that GSP acts as a holding system for service users who require more specialised support that is not available to them</a:t>
            </a:r>
          </a:p>
          <a:p>
            <a:pPr marL="457200" lvl="1" indent="0">
              <a:buNone/>
            </a:pPr>
            <a:endParaRPr lang="en-GB" dirty="0"/>
          </a:p>
        </p:txBody>
      </p:sp>
      <p:pic>
        <p:nvPicPr>
          <p:cNvPr id="4" name="Picture 3" descr="A close-up of a logo&#10;&#10;Description automatically generated">
            <a:extLst>
              <a:ext uri="{FF2B5EF4-FFF2-40B4-BE49-F238E27FC236}">
                <a16:creationId xmlns:a16="http://schemas.microsoft.com/office/drawing/2014/main" id="{79167658-4772-D29F-C1AD-87BE4A8D73FE}"/>
              </a:ext>
            </a:extLst>
          </p:cNvPr>
          <p:cNvPicPr>
            <a:picLocks noChangeAspect="1"/>
          </p:cNvPicPr>
          <p:nvPr/>
        </p:nvPicPr>
        <p:blipFill>
          <a:blip r:embed="rId3"/>
          <a:srcRect r="655" b="4545"/>
          <a:stretch/>
        </p:blipFill>
        <p:spPr>
          <a:xfrm>
            <a:off x="5966990" y="5992786"/>
            <a:ext cx="6204775" cy="865214"/>
          </a:xfrm>
          <a:prstGeom prst="rect">
            <a:avLst/>
          </a:prstGeom>
          <a:ln>
            <a:noFill/>
          </a:ln>
        </p:spPr>
      </p:pic>
      <p:pic>
        <p:nvPicPr>
          <p:cNvPr id="7" name="Picture 6">
            <a:extLst>
              <a:ext uri="{FF2B5EF4-FFF2-40B4-BE49-F238E27FC236}">
                <a16:creationId xmlns:a16="http://schemas.microsoft.com/office/drawing/2014/main" id="{6D885F38-02BD-3DC9-54EA-4C81008D4586}"/>
              </a:ext>
            </a:extLst>
          </p:cNvPr>
          <p:cNvPicPr>
            <a:picLocks noChangeAspect="1"/>
          </p:cNvPicPr>
          <p:nvPr/>
        </p:nvPicPr>
        <p:blipFill>
          <a:blip r:embed="rId4"/>
          <a:stretch>
            <a:fillRect/>
          </a:stretch>
        </p:blipFill>
        <p:spPr>
          <a:xfrm>
            <a:off x="6267893" y="2522915"/>
            <a:ext cx="5766205" cy="2637643"/>
          </a:xfrm>
          <a:prstGeom prst="rect">
            <a:avLst/>
          </a:prstGeom>
          <a:ln>
            <a:solidFill>
              <a:schemeClr val="tx1"/>
            </a:solidFill>
          </a:ln>
        </p:spPr>
      </p:pic>
      <p:sp>
        <p:nvSpPr>
          <p:cNvPr id="10" name="Title 4">
            <a:extLst>
              <a:ext uri="{FF2B5EF4-FFF2-40B4-BE49-F238E27FC236}">
                <a16:creationId xmlns:a16="http://schemas.microsoft.com/office/drawing/2014/main" id="{A2869DA1-6270-B768-E1D3-1B52C53E4DCC}"/>
              </a:ext>
            </a:extLst>
          </p:cNvPr>
          <p:cNvSpPr>
            <a:spLocks noGrp="1"/>
          </p:cNvSpPr>
          <p:nvPr>
            <p:ph type="title"/>
          </p:nvPr>
        </p:nvSpPr>
        <p:spPr>
          <a:xfrm>
            <a:off x="563526" y="365125"/>
            <a:ext cx="11408734" cy="1325563"/>
          </a:xfrm>
        </p:spPr>
        <p:txBody>
          <a:bodyPr/>
          <a:lstStyle/>
          <a:p>
            <a:r>
              <a:rPr lang="en-GB" sz="4400" dirty="0"/>
              <a:t>Study 1 Highlights: Delivery Capacity Assessment</a:t>
            </a:r>
            <a:endParaRPr lang="en-GB" dirty="0"/>
          </a:p>
        </p:txBody>
      </p:sp>
      <p:sp>
        <p:nvSpPr>
          <p:cNvPr id="2" name="TextBox 1">
            <a:extLst>
              <a:ext uri="{FF2B5EF4-FFF2-40B4-BE49-F238E27FC236}">
                <a16:creationId xmlns:a16="http://schemas.microsoft.com/office/drawing/2014/main" id="{AE1C65A0-6695-A55B-C00E-389533B300AA}"/>
              </a:ext>
            </a:extLst>
          </p:cNvPr>
          <p:cNvSpPr txBox="1"/>
          <p:nvPr/>
        </p:nvSpPr>
        <p:spPr>
          <a:xfrm>
            <a:off x="173255" y="6169709"/>
            <a:ext cx="60946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National green social prescribing delivery capacity assessment: final report - GOV.UK</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0988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2E070-52A5-5221-FAEF-9DFCAC35BFB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331C62F-B1D9-962C-656A-E5DBCA0B7875}"/>
              </a:ext>
            </a:extLst>
          </p:cNvPr>
          <p:cNvSpPr>
            <a:spLocks noGrp="1"/>
          </p:cNvSpPr>
          <p:nvPr>
            <p:ph idx="1"/>
          </p:nvPr>
        </p:nvSpPr>
        <p:spPr>
          <a:xfrm>
            <a:off x="694063" y="1900053"/>
            <a:ext cx="8885872" cy="4351338"/>
          </a:xfrm>
        </p:spPr>
        <p:txBody>
          <a:bodyPr>
            <a:normAutofit/>
          </a:bodyPr>
          <a:lstStyle/>
          <a:p>
            <a:r>
              <a:rPr lang="en-GB" b="1" dirty="0"/>
              <a:t>System-Wide Changes Needed:	</a:t>
            </a:r>
          </a:p>
          <a:p>
            <a:pPr lvl="1"/>
            <a:r>
              <a:rPr lang="en-GB" b="1" dirty="0"/>
              <a:t>Funding:</a:t>
            </a:r>
            <a:r>
              <a:rPr lang="en-GB" dirty="0"/>
              <a:t> Shift to long-term, stable funding to support continuity.</a:t>
            </a:r>
          </a:p>
          <a:p>
            <a:pPr lvl="1"/>
            <a:r>
              <a:rPr lang="en-GB" b="1" dirty="0"/>
              <a:t>Awareness:</a:t>
            </a:r>
            <a:r>
              <a:rPr lang="en-GB" dirty="0"/>
              <a:t> Educate GPs, link workers, and users on GSP benefits.</a:t>
            </a:r>
          </a:p>
          <a:p>
            <a:pPr lvl="1"/>
            <a:r>
              <a:rPr lang="en-GB" b="1" dirty="0"/>
              <a:t>Consistency:</a:t>
            </a:r>
            <a:r>
              <a:rPr lang="en-GB" dirty="0"/>
              <a:t> Create a standardised framework with metrics and accreditation.</a:t>
            </a:r>
          </a:p>
          <a:p>
            <a:pPr lvl="1"/>
            <a:r>
              <a:rPr lang="en-GB" b="1" dirty="0"/>
              <a:t>Collaboration:</a:t>
            </a:r>
            <a:r>
              <a:rPr lang="en-GB" dirty="0"/>
              <a:t> Build strong cross-sectoral networks to share resources and knowledge.</a:t>
            </a:r>
          </a:p>
        </p:txBody>
      </p:sp>
      <p:pic>
        <p:nvPicPr>
          <p:cNvPr id="4" name="Picture 3" descr="A close-up of a logo&#10;&#10;Description automatically generated">
            <a:extLst>
              <a:ext uri="{FF2B5EF4-FFF2-40B4-BE49-F238E27FC236}">
                <a16:creationId xmlns:a16="http://schemas.microsoft.com/office/drawing/2014/main" id="{33C13366-3075-1748-C03E-61F1C1016C11}"/>
              </a:ext>
            </a:extLst>
          </p:cNvPr>
          <p:cNvPicPr>
            <a:picLocks noChangeAspect="1"/>
          </p:cNvPicPr>
          <p:nvPr/>
        </p:nvPicPr>
        <p:blipFill>
          <a:blip r:embed="rId3"/>
          <a:srcRect r="655" b="4545"/>
          <a:stretch/>
        </p:blipFill>
        <p:spPr>
          <a:xfrm>
            <a:off x="5966990" y="5992938"/>
            <a:ext cx="6204775" cy="865214"/>
          </a:xfrm>
          <a:prstGeom prst="rect">
            <a:avLst/>
          </a:prstGeom>
          <a:ln>
            <a:noFill/>
          </a:ln>
        </p:spPr>
      </p:pic>
      <p:sp>
        <p:nvSpPr>
          <p:cNvPr id="13" name="Title 4">
            <a:extLst>
              <a:ext uri="{FF2B5EF4-FFF2-40B4-BE49-F238E27FC236}">
                <a16:creationId xmlns:a16="http://schemas.microsoft.com/office/drawing/2014/main" id="{380208E2-96B3-48AA-C060-9DF1CC1CC49B}"/>
              </a:ext>
            </a:extLst>
          </p:cNvPr>
          <p:cNvSpPr>
            <a:spLocks noGrp="1"/>
          </p:cNvSpPr>
          <p:nvPr>
            <p:ph type="title"/>
          </p:nvPr>
        </p:nvSpPr>
        <p:spPr>
          <a:xfrm>
            <a:off x="563526" y="365125"/>
            <a:ext cx="11408734" cy="1325563"/>
          </a:xfrm>
        </p:spPr>
        <p:txBody>
          <a:bodyPr/>
          <a:lstStyle/>
          <a:p>
            <a:r>
              <a:rPr lang="en-GB" sz="4400" dirty="0"/>
              <a:t>Study 1 Highlights: Delivery Capacity Assessment</a:t>
            </a:r>
            <a:endParaRPr lang="en-GB" dirty="0"/>
          </a:p>
        </p:txBody>
      </p:sp>
      <p:sp>
        <p:nvSpPr>
          <p:cNvPr id="2" name="TextBox 1">
            <a:extLst>
              <a:ext uri="{FF2B5EF4-FFF2-40B4-BE49-F238E27FC236}">
                <a16:creationId xmlns:a16="http://schemas.microsoft.com/office/drawing/2014/main" id="{601F1519-99A8-CD2E-C288-77DB39F73E89}"/>
              </a:ext>
            </a:extLst>
          </p:cNvPr>
          <p:cNvSpPr txBox="1"/>
          <p:nvPr/>
        </p:nvSpPr>
        <p:spPr>
          <a:xfrm>
            <a:off x="173255" y="6169709"/>
            <a:ext cx="60946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National green social prescribing delivery capacity assessment: final report - GOV.UK</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2202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5E1B9-0CA9-CFA8-0743-D185988708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FB4C21-7135-8D3E-19EC-E50CCAD6B355}"/>
              </a:ext>
            </a:extLst>
          </p:cNvPr>
          <p:cNvSpPr>
            <a:spLocks noGrp="1"/>
          </p:cNvSpPr>
          <p:nvPr>
            <p:ph type="title"/>
          </p:nvPr>
        </p:nvSpPr>
        <p:spPr/>
        <p:txBody>
          <a:bodyPr/>
          <a:lstStyle/>
          <a:p>
            <a:r>
              <a:rPr lang="en-GB" dirty="0"/>
              <a:t>Study 2 Highlights - Perceptions of GSP</a:t>
            </a:r>
          </a:p>
        </p:txBody>
      </p:sp>
      <p:sp>
        <p:nvSpPr>
          <p:cNvPr id="3" name="Content Placeholder 2">
            <a:extLst>
              <a:ext uri="{FF2B5EF4-FFF2-40B4-BE49-F238E27FC236}">
                <a16:creationId xmlns:a16="http://schemas.microsoft.com/office/drawing/2014/main" id="{6BF4AC34-1C00-D087-11B5-16EF95D5297A}"/>
              </a:ext>
            </a:extLst>
          </p:cNvPr>
          <p:cNvSpPr>
            <a:spLocks noGrp="1"/>
          </p:cNvSpPr>
          <p:nvPr>
            <p:ph idx="1"/>
          </p:nvPr>
        </p:nvSpPr>
        <p:spPr>
          <a:xfrm>
            <a:off x="838200" y="1690688"/>
            <a:ext cx="4806268" cy="4545878"/>
          </a:xfrm>
        </p:spPr>
        <p:txBody>
          <a:bodyPr>
            <a:normAutofit fontScale="85000" lnSpcReduction="20000"/>
          </a:bodyPr>
          <a:lstStyle/>
          <a:p>
            <a:r>
              <a:rPr lang="en-GB" b="1" dirty="0"/>
              <a:t>Perceptions of (G)SP:</a:t>
            </a:r>
          </a:p>
          <a:p>
            <a:pPr lvl="1"/>
            <a:r>
              <a:rPr lang="en-GB" b="1" dirty="0"/>
              <a:t>Clinicians (n=501):</a:t>
            </a:r>
            <a:r>
              <a:rPr lang="en-GB" dirty="0"/>
              <a:t> High awareness of social prescribing, lower awareness of GSP as distinct intervention</a:t>
            </a:r>
          </a:p>
          <a:p>
            <a:pPr lvl="1"/>
            <a:r>
              <a:rPr lang="en-GB" b="1" dirty="0"/>
              <a:t>Patients or potential users of GSP services (n=4000): </a:t>
            </a:r>
            <a:r>
              <a:rPr lang="en-GB" dirty="0"/>
              <a:t>Familiar with the concept but less experience with organised nature-based activities.</a:t>
            </a:r>
          </a:p>
          <a:p>
            <a:r>
              <a:rPr lang="en-GB" b="1" dirty="0"/>
              <a:t>Appetite for Nature-Based Interventions</a:t>
            </a:r>
            <a:r>
              <a:rPr lang="en-GB" dirty="0"/>
              <a:t>:</a:t>
            </a:r>
          </a:p>
          <a:p>
            <a:pPr lvl="1"/>
            <a:r>
              <a:rPr lang="en-GB" dirty="0"/>
              <a:t>Nearly all clinicians willing to refer patients to social prescribing.</a:t>
            </a:r>
          </a:p>
          <a:p>
            <a:pPr lvl="1"/>
            <a:r>
              <a:rPr lang="en-GB" dirty="0"/>
              <a:t>Public sees value in nature for mental health but prefers activities tailored to individual needs.</a:t>
            </a:r>
          </a:p>
        </p:txBody>
      </p:sp>
      <p:pic>
        <p:nvPicPr>
          <p:cNvPr id="5" name="Picture 4">
            <a:extLst>
              <a:ext uri="{FF2B5EF4-FFF2-40B4-BE49-F238E27FC236}">
                <a16:creationId xmlns:a16="http://schemas.microsoft.com/office/drawing/2014/main" id="{AEC1DD8D-07E7-5D7F-D1F3-F6CE4838D4B0}"/>
              </a:ext>
            </a:extLst>
          </p:cNvPr>
          <p:cNvPicPr>
            <a:picLocks noChangeAspect="1"/>
          </p:cNvPicPr>
          <p:nvPr/>
        </p:nvPicPr>
        <p:blipFill>
          <a:blip r:embed="rId3"/>
          <a:stretch>
            <a:fillRect/>
          </a:stretch>
        </p:blipFill>
        <p:spPr>
          <a:xfrm>
            <a:off x="6267061" y="1690688"/>
            <a:ext cx="5369170" cy="4224523"/>
          </a:xfrm>
          <a:prstGeom prst="rect">
            <a:avLst/>
          </a:prstGeom>
          <a:ln>
            <a:solidFill>
              <a:schemeClr val="tx1"/>
            </a:solidFill>
          </a:ln>
        </p:spPr>
      </p:pic>
      <p:pic>
        <p:nvPicPr>
          <p:cNvPr id="4" name="Picture 3" descr="A close-up of a logo&#10;&#10;Description automatically generated">
            <a:extLst>
              <a:ext uri="{FF2B5EF4-FFF2-40B4-BE49-F238E27FC236}">
                <a16:creationId xmlns:a16="http://schemas.microsoft.com/office/drawing/2014/main" id="{2FA2C919-9E2D-2079-3407-89B11D8C7DE6}"/>
              </a:ext>
            </a:extLst>
          </p:cNvPr>
          <p:cNvPicPr>
            <a:picLocks noChangeAspect="1"/>
          </p:cNvPicPr>
          <p:nvPr/>
        </p:nvPicPr>
        <p:blipFill>
          <a:blip r:embed="rId4"/>
          <a:srcRect r="655" b="4545"/>
          <a:stretch/>
        </p:blipFill>
        <p:spPr>
          <a:xfrm>
            <a:off x="5966990" y="5992938"/>
            <a:ext cx="6204775" cy="865214"/>
          </a:xfrm>
          <a:prstGeom prst="rect">
            <a:avLst/>
          </a:prstGeom>
          <a:ln>
            <a:noFill/>
          </a:ln>
        </p:spPr>
      </p:pic>
      <p:sp>
        <p:nvSpPr>
          <p:cNvPr id="7" name="TextBox 6">
            <a:extLst>
              <a:ext uri="{FF2B5EF4-FFF2-40B4-BE49-F238E27FC236}">
                <a16:creationId xmlns:a16="http://schemas.microsoft.com/office/drawing/2014/main" id="{6781F4EC-E421-51BC-B0A1-69F611D7743E}"/>
              </a:ext>
            </a:extLst>
          </p:cNvPr>
          <p:cNvSpPr txBox="1"/>
          <p:nvPr/>
        </p:nvSpPr>
        <p:spPr>
          <a:xfrm>
            <a:off x="47675" y="6211669"/>
            <a:ext cx="60946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Exploring perceptions of green social prescribing among clinicians and the public - GOV.UK</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774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1278B-54C3-475D-1FCD-3691DF459D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E19D74-7FD0-FAB0-93B7-0E8A9FF4D778}"/>
              </a:ext>
            </a:extLst>
          </p:cNvPr>
          <p:cNvSpPr>
            <a:spLocks noGrp="1"/>
          </p:cNvSpPr>
          <p:nvPr>
            <p:ph type="title"/>
          </p:nvPr>
        </p:nvSpPr>
        <p:spPr/>
        <p:txBody>
          <a:bodyPr/>
          <a:lstStyle/>
          <a:p>
            <a:r>
              <a:rPr lang="en-GB" dirty="0"/>
              <a:t>Study 2 Highlights - Perceptions of GSP</a:t>
            </a:r>
          </a:p>
        </p:txBody>
      </p:sp>
      <p:sp>
        <p:nvSpPr>
          <p:cNvPr id="3" name="Content Placeholder 2">
            <a:extLst>
              <a:ext uri="{FF2B5EF4-FFF2-40B4-BE49-F238E27FC236}">
                <a16:creationId xmlns:a16="http://schemas.microsoft.com/office/drawing/2014/main" id="{9559BD9E-1F73-B4A6-79CD-74226A2EF7C3}"/>
              </a:ext>
            </a:extLst>
          </p:cNvPr>
          <p:cNvSpPr>
            <a:spLocks noGrp="1"/>
          </p:cNvSpPr>
          <p:nvPr>
            <p:ph idx="1"/>
          </p:nvPr>
        </p:nvSpPr>
        <p:spPr>
          <a:xfrm>
            <a:off x="838200" y="1825625"/>
            <a:ext cx="4509977" cy="4351338"/>
          </a:xfrm>
        </p:spPr>
        <p:txBody>
          <a:bodyPr>
            <a:normAutofit lnSpcReduction="10000"/>
          </a:bodyPr>
          <a:lstStyle/>
          <a:p>
            <a:r>
              <a:rPr lang="en-GB" b="1" dirty="0"/>
              <a:t>Challenges</a:t>
            </a:r>
            <a:r>
              <a:rPr lang="en-GB" dirty="0"/>
              <a:t>:</a:t>
            </a:r>
          </a:p>
          <a:p>
            <a:pPr lvl="1"/>
            <a:r>
              <a:rPr lang="en-GB" dirty="0"/>
              <a:t>Clinicians lack of knowledge about local nature-based activities and referral processes.</a:t>
            </a:r>
          </a:p>
          <a:p>
            <a:pPr lvl="1"/>
            <a:r>
              <a:rPr lang="en-GB" dirty="0"/>
              <a:t>Need feedback on patient outcomes post-referral to gauge intervention success.</a:t>
            </a:r>
          </a:p>
          <a:p>
            <a:pPr lvl="1"/>
            <a:r>
              <a:rPr lang="en-GB" dirty="0"/>
              <a:t>Patient barriers include cost, logistics, and lack of confidence to participate alone.</a:t>
            </a:r>
          </a:p>
        </p:txBody>
      </p:sp>
      <p:pic>
        <p:nvPicPr>
          <p:cNvPr id="8" name="Picture 7">
            <a:extLst>
              <a:ext uri="{FF2B5EF4-FFF2-40B4-BE49-F238E27FC236}">
                <a16:creationId xmlns:a16="http://schemas.microsoft.com/office/drawing/2014/main" id="{81C26072-5FEF-1061-13B8-FC2E599D91FA}"/>
              </a:ext>
            </a:extLst>
          </p:cNvPr>
          <p:cNvPicPr>
            <a:picLocks noChangeAspect="1"/>
          </p:cNvPicPr>
          <p:nvPr/>
        </p:nvPicPr>
        <p:blipFill>
          <a:blip r:embed="rId3"/>
          <a:stretch>
            <a:fillRect/>
          </a:stretch>
        </p:blipFill>
        <p:spPr>
          <a:xfrm>
            <a:off x="5619750" y="1795332"/>
            <a:ext cx="6106510" cy="4092961"/>
          </a:xfrm>
          <a:prstGeom prst="rect">
            <a:avLst/>
          </a:prstGeom>
          <a:ln>
            <a:solidFill>
              <a:schemeClr val="tx1"/>
            </a:solidFill>
          </a:ln>
        </p:spPr>
      </p:pic>
      <p:pic>
        <p:nvPicPr>
          <p:cNvPr id="4" name="Picture 3" descr="A close-up of a logo&#10;&#10;Description automatically generated">
            <a:extLst>
              <a:ext uri="{FF2B5EF4-FFF2-40B4-BE49-F238E27FC236}">
                <a16:creationId xmlns:a16="http://schemas.microsoft.com/office/drawing/2014/main" id="{538B797E-5AFA-5A4C-3C9B-9357743FE2EA}"/>
              </a:ext>
            </a:extLst>
          </p:cNvPr>
          <p:cNvPicPr>
            <a:picLocks noChangeAspect="1"/>
          </p:cNvPicPr>
          <p:nvPr/>
        </p:nvPicPr>
        <p:blipFill>
          <a:blip r:embed="rId4"/>
          <a:srcRect r="655" b="4545"/>
          <a:stretch/>
        </p:blipFill>
        <p:spPr>
          <a:xfrm>
            <a:off x="5966990" y="5992938"/>
            <a:ext cx="6204775" cy="865214"/>
          </a:xfrm>
          <a:prstGeom prst="rect">
            <a:avLst/>
          </a:prstGeom>
          <a:ln>
            <a:noFill/>
          </a:ln>
        </p:spPr>
      </p:pic>
      <p:sp>
        <p:nvSpPr>
          <p:cNvPr id="6" name="TextBox 5">
            <a:extLst>
              <a:ext uri="{FF2B5EF4-FFF2-40B4-BE49-F238E27FC236}">
                <a16:creationId xmlns:a16="http://schemas.microsoft.com/office/drawing/2014/main" id="{EBFB26D3-4B57-8325-35F1-E4BF586789B4}"/>
              </a:ext>
            </a:extLst>
          </p:cNvPr>
          <p:cNvSpPr txBox="1"/>
          <p:nvPr/>
        </p:nvSpPr>
        <p:spPr>
          <a:xfrm>
            <a:off x="45869" y="6176963"/>
            <a:ext cx="60946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Exploring perceptions of green social prescribing among clinicians and the public - GOV.UK</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1157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logo&#10;&#10;Description automatically generated">
            <a:extLst>
              <a:ext uri="{FF2B5EF4-FFF2-40B4-BE49-F238E27FC236}">
                <a16:creationId xmlns:a16="http://schemas.microsoft.com/office/drawing/2014/main" id="{946EA28C-F4D3-CE0A-A2A6-D0D38B709156}"/>
              </a:ext>
            </a:extLst>
          </p:cNvPr>
          <p:cNvPicPr>
            <a:picLocks noChangeAspect="1"/>
          </p:cNvPicPr>
          <p:nvPr/>
        </p:nvPicPr>
        <p:blipFill>
          <a:blip r:embed="rId3"/>
          <a:srcRect r="655" b="4545"/>
          <a:stretch/>
        </p:blipFill>
        <p:spPr>
          <a:xfrm>
            <a:off x="5966990" y="5992938"/>
            <a:ext cx="6204775" cy="865214"/>
          </a:xfrm>
          <a:prstGeom prst="rect">
            <a:avLst/>
          </a:prstGeom>
          <a:ln>
            <a:noFill/>
          </a:ln>
        </p:spPr>
      </p:pic>
      <p:sp>
        <p:nvSpPr>
          <p:cNvPr id="2" name="Title 1">
            <a:extLst>
              <a:ext uri="{FF2B5EF4-FFF2-40B4-BE49-F238E27FC236}">
                <a16:creationId xmlns:a16="http://schemas.microsoft.com/office/drawing/2014/main" id="{DEF87C0B-D433-605B-8614-301EE2841019}"/>
              </a:ext>
            </a:extLst>
          </p:cNvPr>
          <p:cNvSpPr>
            <a:spLocks noGrp="1"/>
          </p:cNvSpPr>
          <p:nvPr>
            <p:ph type="title"/>
          </p:nvPr>
        </p:nvSpPr>
        <p:spPr/>
        <p:txBody>
          <a:bodyPr/>
          <a:lstStyle/>
          <a:p>
            <a:r>
              <a:rPr lang="en-GB" dirty="0"/>
              <a:t>Implications for Stakeholders</a:t>
            </a:r>
          </a:p>
        </p:txBody>
      </p:sp>
      <p:sp>
        <p:nvSpPr>
          <p:cNvPr id="3" name="Content Placeholder 2">
            <a:extLst>
              <a:ext uri="{FF2B5EF4-FFF2-40B4-BE49-F238E27FC236}">
                <a16:creationId xmlns:a16="http://schemas.microsoft.com/office/drawing/2014/main" id="{A9CE4D1A-4B54-6C36-80DB-CB7031F41D08}"/>
              </a:ext>
            </a:extLst>
          </p:cNvPr>
          <p:cNvSpPr>
            <a:spLocks noGrp="1"/>
          </p:cNvSpPr>
          <p:nvPr>
            <p:ph idx="1"/>
          </p:nvPr>
        </p:nvSpPr>
        <p:spPr>
          <a:xfrm>
            <a:off x="1069520" y="1559811"/>
            <a:ext cx="10515600" cy="4549159"/>
          </a:xfrm>
        </p:spPr>
        <p:txBody>
          <a:bodyPr>
            <a:normAutofit fontScale="62500" lnSpcReduction="20000"/>
          </a:bodyPr>
          <a:lstStyle/>
          <a:p>
            <a:r>
              <a:rPr lang="en-GB" dirty="0"/>
              <a:t>General Public:</a:t>
            </a:r>
          </a:p>
          <a:p>
            <a:pPr lvl="1"/>
            <a:r>
              <a:rPr lang="en-GB" dirty="0"/>
              <a:t>Raise awareness about local GSP opportunities.</a:t>
            </a:r>
          </a:p>
          <a:p>
            <a:pPr lvl="1"/>
            <a:r>
              <a:rPr lang="en-GB" dirty="0"/>
              <a:t>Raise awareness of GSP benefits (e.g. mental and physical health, confidence, sense of purpose, employability)</a:t>
            </a:r>
          </a:p>
          <a:p>
            <a:r>
              <a:rPr lang="en-GB" dirty="0"/>
              <a:t>Practitioners (Green, SPLW, Clinicians):</a:t>
            </a:r>
          </a:p>
          <a:p>
            <a:pPr lvl="1"/>
            <a:r>
              <a:rPr lang="en-GB" dirty="0"/>
              <a:t>Educate clinicians about GSP benefits (incl. patients and health systems) and referral pathways.</a:t>
            </a:r>
          </a:p>
          <a:p>
            <a:pPr lvl="1"/>
            <a:r>
              <a:rPr lang="en-GB" dirty="0"/>
              <a:t>Develop systems to integrate GSP into routine care and provide outcome feedback.</a:t>
            </a:r>
          </a:p>
          <a:p>
            <a:r>
              <a:rPr lang="en-GB" dirty="0"/>
              <a:t>Community Organisations (VCSE):</a:t>
            </a:r>
          </a:p>
          <a:p>
            <a:pPr lvl="1"/>
            <a:r>
              <a:rPr lang="en-GB" dirty="0"/>
              <a:t>Foster partnerships with healthcare providers.</a:t>
            </a:r>
          </a:p>
          <a:p>
            <a:pPr lvl="1"/>
            <a:r>
              <a:rPr lang="en-GB" dirty="0"/>
              <a:t>Enhance capacity for delivering diverse and inclusive GSP services.</a:t>
            </a:r>
          </a:p>
          <a:p>
            <a:pPr lvl="1"/>
            <a:r>
              <a:rPr lang="en-GB" dirty="0"/>
              <a:t>Ensure affordability and accessibility for underserved populations.</a:t>
            </a:r>
          </a:p>
          <a:p>
            <a:r>
              <a:rPr lang="en-GB" dirty="0"/>
              <a:t>Commissioners:</a:t>
            </a:r>
          </a:p>
          <a:p>
            <a:pPr lvl="1"/>
            <a:r>
              <a:rPr lang="en-GB" dirty="0"/>
              <a:t>Invest in sustainable funding models and infrastructure.</a:t>
            </a:r>
          </a:p>
          <a:p>
            <a:pPr lvl="1"/>
            <a:r>
              <a:rPr lang="en-GB" dirty="0"/>
              <a:t>Address transport and accessibility challenges to enable equitable access.</a:t>
            </a:r>
          </a:p>
          <a:p>
            <a:r>
              <a:rPr lang="en-GB" dirty="0"/>
              <a:t>Researchers:</a:t>
            </a:r>
          </a:p>
          <a:p>
            <a:pPr lvl="1"/>
            <a:r>
              <a:rPr lang="en-GB" dirty="0"/>
              <a:t>Further studies on psychological benefits of nature, mechanisms of meaningful participation, and systemic scalability of GSP.</a:t>
            </a:r>
          </a:p>
          <a:p>
            <a:r>
              <a:rPr lang="en-GB" dirty="0"/>
              <a:t>Policy Makers:</a:t>
            </a:r>
          </a:p>
          <a:p>
            <a:pPr lvl="1"/>
            <a:r>
              <a:rPr lang="en-GB" dirty="0"/>
              <a:t>To ensure recommendations are embedded into national policy</a:t>
            </a:r>
          </a:p>
        </p:txBody>
      </p:sp>
    </p:spTree>
    <p:extLst>
      <p:ext uri="{BB962C8B-B14F-4D97-AF65-F5344CB8AC3E}">
        <p14:creationId xmlns:p14="http://schemas.microsoft.com/office/powerpoint/2010/main" val="1013526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egaphone icon">
            <a:extLst>
              <a:ext uri="{FF2B5EF4-FFF2-40B4-BE49-F238E27FC236}">
                <a16:creationId xmlns:a16="http://schemas.microsoft.com/office/drawing/2014/main" id="{E662DDEE-8231-2B4D-819B-310EA40FC74E}"/>
              </a:ext>
            </a:extLst>
          </p:cNvPr>
          <p:cNvPicPr>
            <a:picLocks noChangeAspect="1"/>
          </p:cNvPicPr>
          <p:nvPr/>
        </p:nvPicPr>
        <p:blipFill>
          <a:blip r:embed="rId2"/>
          <a:stretch>
            <a:fillRect/>
          </a:stretch>
        </p:blipFill>
        <p:spPr>
          <a:xfrm>
            <a:off x="9196321" y="4657078"/>
            <a:ext cx="2887328" cy="1807035"/>
          </a:xfrm>
          <a:prstGeom prst="rect">
            <a:avLst/>
          </a:prstGeom>
        </p:spPr>
      </p:pic>
      <p:pic>
        <p:nvPicPr>
          <p:cNvPr id="3" name="Picture 2">
            <a:extLst>
              <a:ext uri="{FF2B5EF4-FFF2-40B4-BE49-F238E27FC236}">
                <a16:creationId xmlns:a16="http://schemas.microsoft.com/office/drawing/2014/main" id="{F53AEBDB-4DE2-E14F-88FE-2E5705B6CC7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26065" y="3272750"/>
            <a:ext cx="5310588" cy="3191363"/>
          </a:xfrm>
          <a:prstGeom prst="rect">
            <a:avLst/>
          </a:prstGeom>
        </p:spPr>
      </p:pic>
      <p:sp>
        <p:nvSpPr>
          <p:cNvPr id="2" name="Subtitle 1">
            <a:extLst>
              <a:ext uri="{FF2B5EF4-FFF2-40B4-BE49-F238E27FC236}">
                <a16:creationId xmlns:a16="http://schemas.microsoft.com/office/drawing/2014/main" id="{B5F4C6D7-ACD5-4E49-8D81-3837F05B06D8}"/>
              </a:ext>
            </a:extLst>
          </p:cNvPr>
          <p:cNvSpPr>
            <a:spLocks noGrp="1"/>
          </p:cNvSpPr>
          <p:nvPr>
            <p:ph type="subTitle" idx="1"/>
          </p:nvPr>
        </p:nvSpPr>
        <p:spPr>
          <a:xfrm>
            <a:off x="632214" y="3833036"/>
            <a:ext cx="5099243" cy="2070789"/>
          </a:xfrm>
        </p:spPr>
        <p:txBody>
          <a:bodyPr/>
          <a:lstStyle/>
          <a:p>
            <a:r>
              <a:rPr lang="en-US" b="1" dirty="0">
                <a:latin typeface="Trebuchet MS" panose="020B0703020202090204" pitchFamily="34" charset="0"/>
              </a:rPr>
              <a:t>Get in touch</a:t>
            </a:r>
          </a:p>
          <a:p>
            <a:r>
              <a:rPr lang="en-US" dirty="0">
                <a:latin typeface="Trebuchet MS" panose="020B0703020202090204" pitchFamily="34" charset="0"/>
              </a:rPr>
              <a:t>socialprescribingacademy.org.uk</a:t>
            </a:r>
          </a:p>
          <a:p>
            <a:r>
              <a:rPr lang="en-US" dirty="0">
                <a:latin typeface="Trebuchet MS" panose="020B0703020202090204" pitchFamily="34" charset="0"/>
              </a:rPr>
              <a:t>       @NASPTweets</a:t>
            </a:r>
          </a:p>
          <a:p>
            <a:r>
              <a:rPr lang="en-US" dirty="0">
                <a:latin typeface="Trebuchet MS" panose="020B0703020202090204" pitchFamily="34" charset="0"/>
              </a:rPr>
              <a:t>       @NASP_insta</a:t>
            </a:r>
          </a:p>
        </p:txBody>
      </p:sp>
      <p:pic>
        <p:nvPicPr>
          <p:cNvPr id="5" name="Picture 4" descr="Instagram icon">
            <a:extLst>
              <a:ext uri="{FF2B5EF4-FFF2-40B4-BE49-F238E27FC236}">
                <a16:creationId xmlns:a16="http://schemas.microsoft.com/office/drawing/2014/main" id="{E0B9CD22-3D50-E04C-A250-D4CC525A09BD}"/>
              </a:ext>
            </a:extLst>
          </p:cNvPr>
          <p:cNvPicPr>
            <a:picLocks noChangeAspect="1"/>
          </p:cNvPicPr>
          <p:nvPr/>
        </p:nvPicPr>
        <p:blipFill>
          <a:blip r:embed="rId4"/>
          <a:stretch>
            <a:fillRect/>
          </a:stretch>
        </p:blipFill>
        <p:spPr>
          <a:xfrm>
            <a:off x="769281" y="5049133"/>
            <a:ext cx="383609" cy="383609"/>
          </a:xfrm>
          <a:prstGeom prst="rect">
            <a:avLst/>
          </a:prstGeom>
        </p:spPr>
      </p:pic>
      <p:pic>
        <p:nvPicPr>
          <p:cNvPr id="7" name="Picture 6" descr="Twitter Icon">
            <a:extLst>
              <a:ext uri="{FF2B5EF4-FFF2-40B4-BE49-F238E27FC236}">
                <a16:creationId xmlns:a16="http://schemas.microsoft.com/office/drawing/2014/main" id="{7AF8C804-A5E4-C746-AB1C-157571BE9FD1}"/>
              </a:ext>
            </a:extLst>
          </p:cNvPr>
          <p:cNvPicPr>
            <a:picLocks noChangeAspect="1"/>
          </p:cNvPicPr>
          <p:nvPr/>
        </p:nvPicPr>
        <p:blipFill>
          <a:blip r:embed="rId5"/>
          <a:stretch>
            <a:fillRect/>
          </a:stretch>
        </p:blipFill>
        <p:spPr>
          <a:xfrm>
            <a:off x="769282" y="4578051"/>
            <a:ext cx="383609" cy="383609"/>
          </a:xfrm>
          <a:prstGeom prst="rect">
            <a:avLst/>
          </a:prstGeom>
        </p:spPr>
      </p:pic>
      <p:sp>
        <p:nvSpPr>
          <p:cNvPr id="4" name="Google Shape;123;p2">
            <a:extLst>
              <a:ext uri="{FF2B5EF4-FFF2-40B4-BE49-F238E27FC236}">
                <a16:creationId xmlns:a16="http://schemas.microsoft.com/office/drawing/2014/main" id="{FC4960A5-01B8-040D-0186-67EEF60BEDB2}"/>
              </a:ext>
            </a:extLst>
          </p:cNvPr>
          <p:cNvSpPr txBox="1">
            <a:spLocks/>
          </p:cNvSpPr>
          <p:nvPr/>
        </p:nvSpPr>
        <p:spPr>
          <a:xfrm>
            <a:off x="5942802" y="4239299"/>
            <a:ext cx="7584197" cy="1258262"/>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4000"/>
            </a:pPr>
            <a:r>
              <a:rPr lang="en-US" sz="13800" dirty="0">
                <a:solidFill>
                  <a:srgbClr val="00B0F0"/>
                </a:solidFill>
                <a:latin typeface="Trebuchet MS" panose="020B0603020202020204" pitchFamily="34" charset="0"/>
              </a:rPr>
              <a:t>Q&amp;A</a:t>
            </a:r>
          </a:p>
        </p:txBody>
      </p:sp>
    </p:spTree>
    <p:extLst>
      <p:ext uri="{BB962C8B-B14F-4D97-AF65-F5344CB8AC3E}">
        <p14:creationId xmlns:p14="http://schemas.microsoft.com/office/powerpoint/2010/main" val="3145739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1021643" y="3613263"/>
            <a:ext cx="8868119" cy="1258262"/>
          </a:xfrm>
          <a:noFill/>
        </p:spPr>
        <p:txBody>
          <a:bodyPr/>
          <a:lstStyle/>
          <a:p>
            <a:pPr algn="l"/>
            <a:r>
              <a:rPr lang="en-GB" sz="2400" b="1" i="0" u="none" strike="noStrike" dirty="0">
                <a:solidFill>
                  <a:srgbClr val="00B0F0"/>
                </a:solidFill>
                <a:effectLst/>
              </a:rPr>
              <a:t>Professor Chris </a:t>
            </a:r>
            <a:r>
              <a:rPr lang="en-GB" sz="2400" b="1" i="0" u="none" strike="noStrike" dirty="0" err="1">
                <a:solidFill>
                  <a:srgbClr val="00B0F0"/>
                </a:solidFill>
                <a:effectLst/>
              </a:rPr>
              <a:t>Dayson</a:t>
            </a:r>
            <a:r>
              <a:rPr lang="en-GB" sz="2400" b="0" i="0" u="none" strike="noStrike" dirty="0">
                <a:solidFill>
                  <a:srgbClr val="00B0F0"/>
                </a:solidFill>
                <a:effectLst/>
              </a:rPr>
              <a:t> –  Professor of Voluntary Action, Health and Wellbeing, Sheffield Hallam University</a:t>
            </a:r>
            <a:br>
              <a:rPr lang="en-GB" sz="2400" b="0" i="0" u="none" strike="noStrike" dirty="0">
                <a:solidFill>
                  <a:srgbClr val="00B0F0"/>
                </a:solidFill>
                <a:effectLst/>
              </a:rPr>
            </a:br>
            <a:br>
              <a:rPr lang="en-GB" sz="2400" b="0" i="0" u="none" strike="noStrike" dirty="0">
                <a:solidFill>
                  <a:srgbClr val="00B0F0"/>
                </a:solidFill>
                <a:effectLst/>
              </a:rPr>
            </a:br>
            <a:r>
              <a:rPr lang="en-GB" sz="2400" b="1" i="0" u="none" strike="noStrike" dirty="0">
                <a:solidFill>
                  <a:srgbClr val="00B0F0"/>
                </a:solidFill>
                <a:effectLst/>
              </a:rPr>
              <a:t>Dr Becca Lovell</a:t>
            </a:r>
            <a:r>
              <a:rPr lang="en-GB" sz="2400" dirty="0">
                <a:solidFill>
                  <a:srgbClr val="00B0F0"/>
                </a:solidFill>
              </a:rPr>
              <a:t> -</a:t>
            </a:r>
            <a:r>
              <a:rPr lang="en-GB" sz="2400" b="0" i="0" u="none" strike="noStrike" dirty="0">
                <a:solidFill>
                  <a:srgbClr val="00B0F0"/>
                </a:solidFill>
                <a:effectLst/>
              </a:rPr>
              <a:t> Senior Lecturer in Biodiversity, Health and Policy, University of Exeter  </a:t>
            </a:r>
            <a:br>
              <a:rPr lang="en-GB" sz="2400" b="0" i="0" u="none" strike="noStrike" dirty="0">
                <a:solidFill>
                  <a:srgbClr val="00B0F0"/>
                </a:solidFill>
                <a:effectLst/>
              </a:rPr>
            </a:br>
            <a:br>
              <a:rPr lang="en-GB" sz="2400" b="0" i="0" u="none" strike="noStrike" dirty="0">
                <a:solidFill>
                  <a:srgbClr val="00B0F0"/>
                </a:solidFill>
                <a:effectLst/>
              </a:rPr>
            </a:br>
            <a:r>
              <a:rPr lang="en-GB" sz="2400" b="1" i="0" u="none" strike="noStrike" dirty="0">
                <a:solidFill>
                  <a:srgbClr val="00B0F0"/>
                </a:solidFill>
                <a:effectLst/>
              </a:rPr>
              <a:t>Dr Harriet Hunt -</a:t>
            </a:r>
            <a:r>
              <a:rPr lang="en-GB" sz="2400" b="0" i="0" u="none" strike="noStrike" dirty="0">
                <a:solidFill>
                  <a:srgbClr val="00B0F0"/>
                </a:solidFill>
                <a:effectLst/>
              </a:rPr>
              <a:t> Research Fellow, University of Exeter</a:t>
            </a:r>
            <a:br>
              <a:rPr lang="en-GB" sz="4400" b="0" i="0" u="none" strike="noStrike" dirty="0">
                <a:solidFill>
                  <a:srgbClr val="222222"/>
                </a:solidFill>
                <a:effectLst/>
              </a:rPr>
            </a:br>
            <a:br>
              <a:rPr lang="en-GB" sz="4400" i="0" u="none" strike="noStrike" dirty="0">
                <a:solidFill>
                  <a:srgbClr val="222222"/>
                </a:solidFill>
                <a:effectLst/>
              </a:rPr>
            </a:br>
            <a:br>
              <a:rPr lang="en-GB" b="0" i="0" u="none" strike="noStrike" dirty="0">
                <a:solidFill>
                  <a:srgbClr val="00B0F0"/>
                </a:solidFill>
                <a:effectLst/>
                <a:latin typeface="nunito-sans"/>
              </a:rPr>
            </a:br>
            <a:br>
              <a:rPr lang="en-US" dirty="0">
                <a:solidFill>
                  <a:srgbClr val="00B0F0"/>
                </a:solidFill>
                <a:latin typeface="Trebuchet MS" panose="020B0703020202090204" pitchFamily="34" charset="0"/>
              </a:rPr>
            </a:br>
            <a:endParaRPr lang="en-US" dirty="0">
              <a:solidFill>
                <a:srgbClr val="00B0F0"/>
              </a:solidFill>
              <a:latin typeface="Trebuchet MS" panose="020B0703020202090204" pitchFamily="34" charset="0"/>
            </a:endParaRPr>
          </a:p>
        </p:txBody>
      </p:sp>
    </p:spTree>
    <p:extLst>
      <p:ext uri="{BB962C8B-B14F-4D97-AF65-F5344CB8AC3E}">
        <p14:creationId xmlns:p14="http://schemas.microsoft.com/office/powerpoint/2010/main" val="2525416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2">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pic>
        <p:nvPicPr>
          <p:cNvPr id="14" name="Picture 13" descr="An orange owl with black lines&#10;&#10;Description automatically generated">
            <a:extLst>
              <a:ext uri="{FF2B5EF4-FFF2-40B4-BE49-F238E27FC236}">
                <a16:creationId xmlns:a16="http://schemas.microsoft.com/office/drawing/2014/main" id="{64805D7B-3A94-859F-5B9C-81B15B75C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600" y="5754850"/>
            <a:ext cx="928687" cy="763090"/>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94876A1-2E6B-E018-A106-7F89B261C7D9}"/>
              </a:ext>
            </a:extLst>
          </p:cNvPr>
          <p:cNvSpPr txBox="1"/>
          <p:nvPr/>
        </p:nvSpPr>
        <p:spPr>
          <a:xfrm>
            <a:off x="929230" y="512998"/>
            <a:ext cx="10378458"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6F9A78"/>
                </a:solidFill>
                <a:effectLst/>
                <a:uLnTx/>
                <a:uFillTx/>
                <a:latin typeface="Aptos" panose="02110004020202020204"/>
                <a:ea typeface="+mn-ea"/>
                <a:cs typeface="+mn-cs"/>
              </a:rPr>
              <a:t>National Evaluation of the Preventing and Tackling Mental Ill Health through Green Social Prescribing Project</a:t>
            </a:r>
          </a:p>
        </p:txBody>
      </p:sp>
      <p:pic>
        <p:nvPicPr>
          <p:cNvPr id="3" name="Picture 2" descr="A group of people standing on arrows&#10;&#10;Description automatically generated">
            <a:extLst>
              <a:ext uri="{FF2B5EF4-FFF2-40B4-BE49-F238E27FC236}">
                <a16:creationId xmlns:a16="http://schemas.microsoft.com/office/drawing/2014/main" id="{7D979900-1F20-06F9-CB53-8915B86E93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020" y="2451990"/>
            <a:ext cx="6150877" cy="3602743"/>
          </a:xfrm>
          <a:prstGeom prst="rect">
            <a:avLst/>
          </a:prstGeom>
        </p:spPr>
      </p:pic>
      <p:sp>
        <p:nvSpPr>
          <p:cNvPr id="2" name="TextBox 1">
            <a:extLst>
              <a:ext uri="{FF2B5EF4-FFF2-40B4-BE49-F238E27FC236}">
                <a16:creationId xmlns:a16="http://schemas.microsoft.com/office/drawing/2014/main" id="{61BB219A-DCB6-E69E-BF1E-5A512ACC06DE}"/>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91905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2">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54786"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397BE1C0-2A42-E50A-E93E-693054E9BB2E}"/>
              </a:ext>
            </a:extLst>
          </p:cNvPr>
          <p:cNvSpPr txBox="1"/>
          <p:nvPr/>
        </p:nvSpPr>
        <p:spPr>
          <a:xfrm>
            <a:off x="1021167" y="1613948"/>
            <a:ext cx="10369119" cy="92333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6F9A78"/>
                </a:solidFill>
                <a:effectLst/>
                <a:uLnTx/>
                <a:uFillTx/>
                <a:latin typeface="Aptos" panose="02110004020202020204"/>
                <a:ea typeface="+mn-ea"/>
                <a:cs typeface="+mn-cs"/>
              </a:rPr>
              <a:t>Green Social Prescribing (GSP) is the practice of </a:t>
            </a:r>
            <a:r>
              <a:rPr kumimoji="0" lang="en-GB" sz="1800" b="0" i="0" u="none" strike="noStrike" kern="1200" cap="none" spc="0" normalizeH="0" baseline="0" noProof="0">
                <a:ln>
                  <a:noFill/>
                </a:ln>
                <a:solidFill>
                  <a:srgbClr val="FF7034"/>
                </a:solidFill>
                <a:effectLst/>
                <a:uLnTx/>
                <a:uFillTx/>
                <a:latin typeface="Aptos" panose="02110004020202020204"/>
                <a:ea typeface="+mn-ea"/>
                <a:cs typeface="+mn-cs"/>
              </a:rPr>
              <a:t>supporting people to engage in nature-based activities</a:t>
            </a:r>
            <a:r>
              <a:rPr kumimoji="0" lang="en-GB" sz="1800" b="0" i="0" u="none" strike="noStrike" kern="1200" cap="none" spc="0" normalizeH="0" baseline="0" noProof="0">
                <a:ln>
                  <a:noFill/>
                </a:ln>
                <a:solidFill>
                  <a:srgbClr val="6F9A78"/>
                </a:solidFill>
                <a:effectLst/>
                <a:uLnTx/>
                <a:uFillTx/>
                <a:latin typeface="Aptos" panose="02110004020202020204"/>
                <a:ea typeface="+mn-ea"/>
                <a:cs typeface="+mn-cs"/>
              </a:rPr>
              <a:t> to tackle and prevent mental ill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F9A78"/>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40335BA4-4F51-D299-3E3B-8505D95CA3E7}"/>
              </a:ext>
            </a:extLst>
          </p:cNvPr>
          <p:cNvSpPr txBox="1"/>
          <p:nvPr/>
        </p:nvSpPr>
        <p:spPr>
          <a:xfrm>
            <a:off x="1021167" y="2364898"/>
            <a:ext cx="6094520" cy="34163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Social Prescribing Link Workers, and other trusted professionals in allied roles, </a:t>
            </a:r>
            <a:r>
              <a:rPr kumimoji="0" lang="en-GB" sz="1800" b="0" i="0" u="none" strike="noStrike" kern="1200" cap="none" spc="0" normalizeH="0" baseline="0" noProof="0" dirty="0">
                <a:ln>
                  <a:noFill/>
                </a:ln>
                <a:solidFill>
                  <a:srgbClr val="FF7034"/>
                </a:solidFill>
                <a:effectLst/>
                <a:uLnTx/>
                <a:uFillTx/>
                <a:latin typeface="Aptos" panose="02110004020202020204"/>
                <a:ea typeface="+mn-ea"/>
                <a:cs typeface="+mn-cs"/>
              </a:rPr>
              <a:t>connect people to community groups  for practical and emotional support,</a:t>
            </a: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 based on a ‘what matters to you’ conversation.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endParaRPr>
          </a:p>
          <a:p>
            <a:pPr>
              <a:defRPr/>
            </a:pP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There are </a:t>
            </a:r>
            <a:r>
              <a:rPr lang="en-GB" dirty="0">
                <a:solidFill>
                  <a:srgbClr val="6F9A78"/>
                </a:solidFill>
                <a:latin typeface="Aptos" panose="02110004020202020204"/>
              </a:rPr>
              <a:t>that </a:t>
            </a:r>
            <a:r>
              <a:rPr lang="en-GB" dirty="0">
                <a:solidFill>
                  <a:srgbClr val="FF7034"/>
                </a:solidFill>
                <a:latin typeface="Aptos" panose="02110004020202020204"/>
              </a:rPr>
              <a:t>many</a:t>
            </a:r>
            <a:r>
              <a:rPr kumimoji="0" lang="en-GB" sz="1800" b="0" i="0" u="none" strike="noStrike" kern="1200" cap="none" spc="0" normalizeH="0" baseline="0" noProof="0" dirty="0">
                <a:ln>
                  <a:noFill/>
                </a:ln>
                <a:solidFill>
                  <a:srgbClr val="FF7034"/>
                </a:solidFill>
                <a:effectLst/>
                <a:uLnTx/>
                <a:uFillTx/>
                <a:latin typeface="Aptos" panose="02110004020202020204"/>
                <a:ea typeface="+mn-ea"/>
                <a:cs typeface="+mn-cs"/>
              </a:rPr>
              <a:t> different types of nature-based activities and </a:t>
            </a:r>
            <a:r>
              <a:rPr lang="en-GB" dirty="0">
                <a:solidFill>
                  <a:srgbClr val="FF7034"/>
                </a:solidFill>
                <a:latin typeface="Aptos" panose="02110004020202020204"/>
              </a:rPr>
              <a:t>therapies</a:t>
            </a:r>
            <a:r>
              <a:rPr kumimoji="0" lang="en-GB" sz="1800" b="0" i="0" u="none" strike="noStrike" kern="1200" cap="none" spc="0" normalizeH="0" baseline="0" noProof="0" dirty="0">
                <a:ln>
                  <a:noFill/>
                </a:ln>
                <a:solidFill>
                  <a:srgbClr val="6F9A78"/>
                </a:solidFill>
                <a:effectLst/>
                <a:uLnTx/>
                <a:uFillTx/>
                <a:latin typeface="Aptos" panose="02110004020202020204"/>
                <a:ea typeface="+mn-ea"/>
                <a:cs typeface="+mn-cs"/>
              </a:rPr>
              <a:t> people may reach through a social prescription. Typical activities include: conservation activities; wilderness focused; horticulture and gardening; care farming; exercise and sport focused; creativity focused; talking therapies in the outdoors; and alternative therapies in the outdoors</a:t>
            </a:r>
          </a:p>
        </p:txBody>
      </p:sp>
      <p:sp>
        <p:nvSpPr>
          <p:cNvPr id="10" name="TextBox 9">
            <a:extLst>
              <a:ext uri="{FF2B5EF4-FFF2-40B4-BE49-F238E27FC236}">
                <a16:creationId xmlns:a16="http://schemas.microsoft.com/office/drawing/2014/main" id="{5EC2D365-15EB-9426-C3B0-48AC4C7C9B6A}"/>
              </a:ext>
            </a:extLst>
          </p:cNvPr>
          <p:cNvSpPr txBox="1"/>
          <p:nvPr/>
        </p:nvSpPr>
        <p:spPr>
          <a:xfrm>
            <a:off x="451307" y="523842"/>
            <a:ext cx="103362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7242"/>
                </a:solidFill>
                <a:effectLst/>
                <a:uLnTx/>
                <a:uFillTx/>
                <a:latin typeface="Aptos" panose="02110004020202020204"/>
                <a:ea typeface="+mn-ea"/>
                <a:cs typeface="+mn-cs"/>
              </a:rPr>
              <a:t>What is Green Social Prescribing? </a:t>
            </a:r>
          </a:p>
        </p:txBody>
      </p:sp>
      <p:pic>
        <p:nvPicPr>
          <p:cNvPr id="12" name="Picture 11" descr="A orange butterfly with black lines&#10;&#10;Description automatically generated">
            <a:extLst>
              <a:ext uri="{FF2B5EF4-FFF2-40B4-BE49-F238E27FC236}">
                <a16:creationId xmlns:a16="http://schemas.microsoft.com/office/drawing/2014/main" id="{0D3D36D4-20A5-7292-3D6C-091CC0B71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56" y="1663247"/>
            <a:ext cx="556611" cy="435609"/>
          </a:xfrm>
          <a:prstGeom prst="rect">
            <a:avLst/>
          </a:prstGeom>
        </p:spPr>
      </p:pic>
      <p:pic>
        <p:nvPicPr>
          <p:cNvPr id="13" name="Picture 12" descr="A orange butterfly with black lines&#10;&#10;Description automatically generated">
            <a:extLst>
              <a:ext uri="{FF2B5EF4-FFF2-40B4-BE49-F238E27FC236}">
                <a16:creationId xmlns:a16="http://schemas.microsoft.com/office/drawing/2014/main" id="{32BEFDD0-13FB-4752-D28E-FA758E0BD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55" y="2403722"/>
            <a:ext cx="556611" cy="435609"/>
          </a:xfrm>
          <a:prstGeom prst="rect">
            <a:avLst/>
          </a:prstGeom>
        </p:spPr>
      </p:pic>
      <p:pic>
        <p:nvPicPr>
          <p:cNvPr id="14" name="Picture 13" descr="A orange butterfly with black lines&#10;&#10;Description automatically generated">
            <a:extLst>
              <a:ext uri="{FF2B5EF4-FFF2-40B4-BE49-F238E27FC236}">
                <a16:creationId xmlns:a16="http://schemas.microsoft.com/office/drawing/2014/main" id="{BCD0C4B5-D28C-A7C8-8446-1EC3733DC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54" y="3763420"/>
            <a:ext cx="556611" cy="435609"/>
          </a:xfrm>
          <a:prstGeom prst="rect">
            <a:avLst/>
          </a:prstGeom>
        </p:spPr>
      </p:pic>
      <p:pic>
        <p:nvPicPr>
          <p:cNvPr id="4" name="Picture 3" descr="A group of people in a bag&#10;&#10;Description automatically generated">
            <a:extLst>
              <a:ext uri="{FF2B5EF4-FFF2-40B4-BE49-F238E27FC236}">
                <a16:creationId xmlns:a16="http://schemas.microsoft.com/office/drawing/2014/main" id="{A2FC9783-4EFB-46B2-E330-F162DC0C68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5869" y="2414143"/>
            <a:ext cx="4754236" cy="3569772"/>
          </a:xfrm>
          <a:prstGeom prst="rect">
            <a:avLst/>
          </a:prstGeom>
        </p:spPr>
      </p:pic>
      <p:sp>
        <p:nvSpPr>
          <p:cNvPr id="2" name="TextBox 1">
            <a:extLst>
              <a:ext uri="{FF2B5EF4-FFF2-40B4-BE49-F238E27FC236}">
                <a16:creationId xmlns:a16="http://schemas.microsoft.com/office/drawing/2014/main" id="{8C8B136F-008B-B85C-D4AC-6990E219D0FD}"/>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878376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A901C-EA10-6F11-9E27-F75F357D8785}"/>
              </a:ext>
            </a:extLst>
          </p:cNvPr>
          <p:cNvSpPr>
            <a:spLocks noGrp="1"/>
          </p:cNvSpPr>
          <p:nvPr>
            <p:ph type="title"/>
          </p:nvPr>
        </p:nvSpPr>
        <p:spPr/>
        <p:txBody>
          <a:bodyPr/>
          <a:lstStyle/>
          <a:p>
            <a:endParaRPr lang="en-GB"/>
          </a:p>
        </p:txBody>
      </p:sp>
      <p:pic>
        <p:nvPicPr>
          <p:cNvPr id="5" name="Content Placeholder 4" descr="A group of people walking in a garden&#10;&#10;Description automatically generated">
            <a:extLst>
              <a:ext uri="{FF2B5EF4-FFF2-40B4-BE49-F238E27FC236}">
                <a16:creationId xmlns:a16="http://schemas.microsoft.com/office/drawing/2014/main" id="{8F070701-637F-E2D0-AEE4-464E159DF1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5" y="-4763"/>
            <a:ext cx="12192000" cy="6858939"/>
          </a:xfrm>
        </p:spPr>
      </p:pic>
    </p:spTree>
    <p:extLst>
      <p:ext uri="{BB962C8B-B14F-4D97-AF65-F5344CB8AC3E}">
        <p14:creationId xmlns:p14="http://schemas.microsoft.com/office/powerpoint/2010/main" val="1217631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2">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pic>
        <p:nvPicPr>
          <p:cNvPr id="14" name="Picture 13" descr="An orange owl with black lines&#10;&#10;Description automatically generated">
            <a:extLst>
              <a:ext uri="{FF2B5EF4-FFF2-40B4-BE49-F238E27FC236}">
                <a16:creationId xmlns:a16="http://schemas.microsoft.com/office/drawing/2014/main" id="{64805D7B-3A94-859F-5B9C-81B15B75C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600" y="5754850"/>
            <a:ext cx="928687" cy="763090"/>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354619"/>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94876A1-2E6B-E018-A106-7F89B261C7D9}"/>
              </a:ext>
            </a:extLst>
          </p:cNvPr>
          <p:cNvSpPr txBox="1"/>
          <p:nvPr/>
        </p:nvSpPr>
        <p:spPr>
          <a:xfrm>
            <a:off x="2516775" y="390619"/>
            <a:ext cx="815418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7242"/>
                </a:solidFill>
                <a:effectLst/>
                <a:uLnTx/>
                <a:uFillTx/>
                <a:latin typeface="Aptos" panose="02110004020202020204"/>
                <a:ea typeface="+mn-ea"/>
                <a:cs typeface="+mn-cs"/>
              </a:rPr>
              <a:t>The Preventing and Tackling Mental Ill Health through Green Social Prescribing Project</a:t>
            </a:r>
          </a:p>
        </p:txBody>
      </p:sp>
      <p:sp>
        <p:nvSpPr>
          <p:cNvPr id="3" name="TextBox 2">
            <a:extLst>
              <a:ext uri="{FF2B5EF4-FFF2-40B4-BE49-F238E27FC236}">
                <a16:creationId xmlns:a16="http://schemas.microsoft.com/office/drawing/2014/main" id="{3F80F827-8654-53A7-B1EC-A20E368CD4D0}"/>
              </a:ext>
            </a:extLst>
          </p:cNvPr>
          <p:cNvSpPr txBox="1"/>
          <p:nvPr/>
        </p:nvSpPr>
        <p:spPr>
          <a:xfrm>
            <a:off x="2516775" y="2626358"/>
            <a:ext cx="9184739"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6F9A78"/>
                </a:solidFill>
                <a:effectLst/>
                <a:uLnTx/>
                <a:uFillTx/>
                <a:latin typeface="Aptos" panose="02110004020202020204"/>
                <a:ea typeface="+mn-ea"/>
                <a:cs typeface="+mn-cs"/>
              </a:rPr>
              <a:t>The</a:t>
            </a:r>
            <a:r>
              <a:rPr kumimoji="0" lang="en-GB" sz="1800" b="0" i="0" u="none" strike="noStrike" kern="1200" cap="none" spc="0" normalizeH="0" baseline="0" noProof="0">
                <a:ln>
                  <a:noFill/>
                </a:ln>
                <a:solidFill>
                  <a:srgbClr val="307242"/>
                </a:solidFill>
                <a:effectLst/>
                <a:uLnTx/>
                <a:uFillTx/>
                <a:latin typeface="Aptos" panose="02110004020202020204"/>
                <a:ea typeface="+mn-ea"/>
                <a:cs typeface="+mn-cs"/>
              </a:rPr>
              <a:t> </a:t>
            </a:r>
            <a:r>
              <a:rPr kumimoji="0" lang="en-GB" sz="1800" b="0" i="0" u="none" strike="noStrike" kern="1200" cap="none" spc="0" normalizeH="0" baseline="0" noProof="0">
                <a:ln>
                  <a:noFill/>
                </a:ln>
                <a:solidFill>
                  <a:srgbClr val="FF7034"/>
                </a:solidFill>
                <a:effectLst/>
                <a:uLnTx/>
                <a:uFillTx/>
                <a:latin typeface="Aptos" panose="02110004020202020204"/>
                <a:ea typeface="+mn-ea"/>
                <a:cs typeface="+mn-cs"/>
              </a:rPr>
              <a:t>Preventing and Tackling Mental Ill Health through Green Social Prescribing Project</a:t>
            </a:r>
            <a:r>
              <a:rPr kumimoji="0" lang="en-GB" sz="1800" b="0" i="0" u="none" strike="noStrike" kern="1200" cap="none" spc="0" normalizeH="0" baseline="0" noProof="0">
                <a:ln>
                  <a:noFill/>
                </a:ln>
                <a:solidFill>
                  <a:srgbClr val="307242"/>
                </a:solidFill>
                <a:effectLst/>
                <a:uLnTx/>
                <a:uFillTx/>
                <a:latin typeface="Aptos" panose="02110004020202020204"/>
                <a:ea typeface="+mn-ea"/>
                <a:cs typeface="+mn-cs"/>
              </a:rPr>
              <a:t> </a:t>
            </a:r>
            <a:r>
              <a:rPr kumimoji="0" lang="en-GB" sz="1800" b="0" i="0" u="none" strike="noStrike" kern="1200" cap="none" spc="0" normalizeH="0" baseline="0" noProof="0">
                <a:ln>
                  <a:noFill/>
                </a:ln>
                <a:solidFill>
                  <a:srgbClr val="6F9A78"/>
                </a:solidFill>
                <a:effectLst/>
                <a:uLnTx/>
                <a:uFillTx/>
                <a:latin typeface="Aptos" panose="02110004020202020204"/>
                <a:ea typeface="+mn-ea"/>
                <a:cs typeface="+mn-cs"/>
              </a:rPr>
              <a:t>(GSP Project), was a two year £5.77 million cross-governmental initiative focused on how to improve the use of nature-based settings and activities to promote wellbeing and improve mental health (£4.27M from HM Treasury’s Shared Outcomes Fund and £1.50M from various central government departments and external agencies). </a:t>
            </a:r>
          </a:p>
        </p:txBody>
      </p:sp>
      <p:sp>
        <p:nvSpPr>
          <p:cNvPr id="5" name="TextBox 4">
            <a:extLst>
              <a:ext uri="{FF2B5EF4-FFF2-40B4-BE49-F238E27FC236}">
                <a16:creationId xmlns:a16="http://schemas.microsoft.com/office/drawing/2014/main" id="{F798E969-E1B7-F14B-5A8A-77961D0285FF}"/>
              </a:ext>
            </a:extLst>
          </p:cNvPr>
          <p:cNvSpPr txBox="1"/>
          <p:nvPr/>
        </p:nvSpPr>
        <p:spPr>
          <a:xfrm>
            <a:off x="2516775" y="4254636"/>
            <a:ext cx="8415240"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6F9A78"/>
                </a:solidFill>
                <a:effectLst/>
                <a:uLnTx/>
                <a:uFillTx/>
                <a:latin typeface="Aptos" panose="02110004020202020204"/>
                <a:ea typeface="+mn-ea"/>
                <a:cs typeface="+mn-cs"/>
              </a:rPr>
              <a:t>Partners included: Department of Health and Social Care, Department for Environment, Food and Rural Affairs, Natural England, NHS England, </a:t>
            </a:r>
            <a:r>
              <a:rPr kumimoji="0" lang="en-GB" sz="1800" b="0" i="0" u="none" strike="noStrike" kern="1200" cap="none" spc="0" normalizeH="0" baseline="0" noProof="0" err="1">
                <a:ln>
                  <a:noFill/>
                </a:ln>
                <a:solidFill>
                  <a:srgbClr val="6F9A78"/>
                </a:solidFill>
                <a:effectLst/>
                <a:uLnTx/>
                <a:uFillTx/>
                <a:latin typeface="Aptos" panose="02110004020202020204"/>
                <a:ea typeface="+mn-ea"/>
                <a:cs typeface="+mn-cs"/>
              </a:rPr>
              <a:t>OHiD</a:t>
            </a:r>
            <a:r>
              <a:rPr kumimoji="0" lang="en-GB" sz="1800" b="0" i="0" u="none" strike="noStrike" kern="1200" cap="none" spc="0" normalizeH="0" baseline="0" noProof="0">
                <a:ln>
                  <a:noFill/>
                </a:ln>
                <a:solidFill>
                  <a:srgbClr val="6F9A78"/>
                </a:solidFill>
                <a:effectLst/>
                <a:uLnTx/>
                <a:uFillTx/>
                <a:latin typeface="Aptos" panose="02110004020202020204"/>
                <a:ea typeface="+mn-ea"/>
                <a:cs typeface="+mn-cs"/>
              </a:rPr>
              <a:t>, Sport England, Department for Levelling Up, Housing &amp; Communities and the National Academy for Social Prescribing.</a:t>
            </a:r>
          </a:p>
        </p:txBody>
      </p:sp>
      <p:pic>
        <p:nvPicPr>
          <p:cNvPr id="11" name="Picture 10" descr="A cartoon of a plant&#10;&#10;Description automatically generated with medium confidence">
            <a:extLst>
              <a:ext uri="{FF2B5EF4-FFF2-40B4-BE49-F238E27FC236}">
                <a16:creationId xmlns:a16="http://schemas.microsoft.com/office/drawing/2014/main" id="{2CC2C691-487F-296B-2CEE-BAE7E8E308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20" y="1306372"/>
            <a:ext cx="2139883" cy="4830023"/>
          </a:xfrm>
          <a:prstGeom prst="rect">
            <a:avLst/>
          </a:prstGeom>
        </p:spPr>
      </p:pic>
      <p:sp>
        <p:nvSpPr>
          <p:cNvPr id="2" name="TextBox 1">
            <a:extLst>
              <a:ext uri="{FF2B5EF4-FFF2-40B4-BE49-F238E27FC236}">
                <a16:creationId xmlns:a16="http://schemas.microsoft.com/office/drawing/2014/main" id="{C57EF3A7-67EB-8012-7162-7CEC5639FBFC}"/>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469825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map with white text&#10;&#10;Description automatically generated">
            <a:extLst>
              <a:ext uri="{FF2B5EF4-FFF2-40B4-BE49-F238E27FC236}">
                <a16:creationId xmlns:a16="http://schemas.microsoft.com/office/drawing/2014/main" id="{7F195F84-4955-4270-5BDB-6513EFB84EBF}"/>
              </a:ext>
            </a:extLst>
          </p:cNvPr>
          <p:cNvPicPr>
            <a:picLocks noChangeAspect="1"/>
          </p:cNvPicPr>
          <p:nvPr/>
        </p:nvPicPr>
        <p:blipFill>
          <a:blip r:embed="rId2">
            <a:extLst>
              <a:ext uri="{28A0092B-C50C-407E-A947-70E740481C1C}">
                <a14:useLocalDpi xmlns:a14="http://schemas.microsoft.com/office/drawing/2010/main" val="0"/>
              </a:ext>
            </a:extLst>
          </a:blip>
          <a:srcRect l="26366"/>
          <a:stretch/>
        </p:blipFill>
        <p:spPr>
          <a:xfrm>
            <a:off x="5349858" y="1641671"/>
            <a:ext cx="6720907" cy="4553387"/>
          </a:xfrm>
          <a:prstGeom prst="rect">
            <a:avLst/>
          </a:prstGeom>
        </p:spPr>
      </p:pic>
      <p:pic>
        <p:nvPicPr>
          <p:cNvPr id="6" name="Picture 5" descr="A cartoon of a person riding a bicycle with a dog in a basket&#10;&#10;Description automatically generated">
            <a:extLst>
              <a:ext uri="{FF2B5EF4-FFF2-40B4-BE49-F238E27FC236}">
                <a16:creationId xmlns:a16="http://schemas.microsoft.com/office/drawing/2014/main" id="{47775842-D3B6-4CA4-4DB3-99BB931FC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480" y="4978614"/>
            <a:ext cx="1888285" cy="1323439"/>
          </a:xfrm>
          <a:prstGeom prst="rect">
            <a:avLst/>
          </a:prstGeom>
        </p:spPr>
      </p:pic>
      <p:pic>
        <p:nvPicPr>
          <p:cNvPr id="7" name="Picture 6" descr="A graphic of a diagram&#10;&#10;Description automatically generated with medium confidence">
            <a:extLst>
              <a:ext uri="{FF2B5EF4-FFF2-40B4-BE49-F238E27FC236}">
                <a16:creationId xmlns:a16="http://schemas.microsoft.com/office/drawing/2014/main" id="{9C299166-DD06-27A9-5B7A-FDCD725D29EE}"/>
              </a:ext>
            </a:extLst>
          </p:cNvPr>
          <p:cNvPicPr>
            <a:picLocks noChangeAspect="1"/>
          </p:cNvPicPr>
          <p:nvPr/>
        </p:nvPicPr>
        <p:blipFill rotWithShape="1">
          <a:blip r:embed="rId4">
            <a:extLst>
              <a:ext uri="{28A0092B-C50C-407E-A947-70E740481C1C}">
                <a14:useLocalDpi xmlns:a14="http://schemas.microsoft.com/office/drawing/2010/main" val="0"/>
              </a:ext>
            </a:extLst>
          </a:blip>
          <a:srcRect l="2418" t="93148" r="1022"/>
          <a:stretch/>
        </p:blipFill>
        <p:spPr>
          <a:xfrm>
            <a:off x="44918" y="6354619"/>
            <a:ext cx="12147082" cy="484909"/>
          </a:xfrm>
          <a:prstGeom prst="rect">
            <a:avLst/>
          </a:prstGeom>
        </p:spPr>
      </p:pic>
      <p:cxnSp>
        <p:nvCxnSpPr>
          <p:cNvPr id="9" name="Straight Connector 8">
            <a:extLst>
              <a:ext uri="{FF2B5EF4-FFF2-40B4-BE49-F238E27FC236}">
                <a16:creationId xmlns:a16="http://schemas.microsoft.com/office/drawing/2014/main" id="{2FCC56B9-F654-4F38-D162-1B460A428496}"/>
              </a:ext>
            </a:extLst>
          </p:cNvPr>
          <p:cNvCxnSpPr>
            <a:cxnSpLocks/>
          </p:cNvCxnSpPr>
          <p:nvPr/>
        </p:nvCxnSpPr>
        <p:spPr>
          <a:xfrm>
            <a:off x="44918" y="6265841"/>
            <a:ext cx="12082427" cy="0"/>
          </a:xfrm>
          <a:prstGeom prst="line">
            <a:avLst/>
          </a:prstGeom>
          <a:ln>
            <a:solidFill>
              <a:srgbClr val="FF7034"/>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94876A1-2E6B-E018-A106-7F89B261C7D9}"/>
              </a:ext>
            </a:extLst>
          </p:cNvPr>
          <p:cNvSpPr txBox="1"/>
          <p:nvPr/>
        </p:nvSpPr>
        <p:spPr>
          <a:xfrm>
            <a:off x="470517" y="527779"/>
            <a:ext cx="1097944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307242"/>
                </a:solidFill>
                <a:effectLst/>
                <a:uLnTx/>
                <a:uFillTx/>
                <a:latin typeface="Aptos" panose="02110004020202020204"/>
                <a:ea typeface="+mn-ea"/>
                <a:cs typeface="+mn-cs"/>
              </a:rPr>
              <a:t>The Preventing and Tackling Mental Ill Health through Green Social Prescribing Project</a:t>
            </a:r>
          </a:p>
        </p:txBody>
      </p:sp>
      <p:sp>
        <p:nvSpPr>
          <p:cNvPr id="4" name="TextBox 3">
            <a:extLst>
              <a:ext uri="{FF2B5EF4-FFF2-40B4-BE49-F238E27FC236}">
                <a16:creationId xmlns:a16="http://schemas.microsoft.com/office/drawing/2014/main" id="{8F8B1959-CC2E-24A1-920B-8CBA451F711B}"/>
              </a:ext>
            </a:extLst>
          </p:cNvPr>
          <p:cNvSpPr txBox="1"/>
          <p:nvPr/>
        </p:nvSpPr>
        <p:spPr>
          <a:xfrm>
            <a:off x="470516" y="2215354"/>
            <a:ext cx="5414235" cy="304698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6F9A78"/>
                </a:solidFill>
                <a:effectLst/>
                <a:uLnTx/>
                <a:uFillTx/>
                <a:latin typeface="Aptos" panose="02110004020202020204"/>
                <a:ea typeface="+mn-ea"/>
                <a:cs typeface="+mn-cs"/>
              </a:rPr>
              <a:t>The aims of the GSP project were to: </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GB" sz="2400" b="0" i="0" u="none" strike="noStrike" kern="1200" cap="none" spc="0" normalizeH="0" baseline="0" noProof="0">
                <a:ln>
                  <a:noFill/>
                </a:ln>
                <a:solidFill>
                  <a:srgbClr val="6F9A78"/>
                </a:solidFill>
                <a:effectLst/>
                <a:uLnTx/>
                <a:uFillTx/>
                <a:latin typeface="Aptos" panose="02110004020202020204"/>
                <a:ea typeface="+mn-ea"/>
                <a:cs typeface="+mn-cs"/>
              </a:rPr>
              <a:t>Improve mental health outcomes. </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GB" sz="2400" b="0" i="0" u="none" strike="noStrike" kern="1200" cap="none" spc="0" normalizeH="0" baseline="0" noProof="0">
                <a:ln>
                  <a:noFill/>
                </a:ln>
                <a:solidFill>
                  <a:srgbClr val="6F9A78"/>
                </a:solidFill>
                <a:effectLst/>
                <a:uLnTx/>
                <a:uFillTx/>
                <a:latin typeface="Aptos" panose="02110004020202020204"/>
                <a:ea typeface="+mn-ea"/>
                <a:cs typeface="+mn-cs"/>
              </a:rPr>
              <a:t>Reduce health inequalities. </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GB" sz="2400" b="0" i="0" u="none" strike="noStrike" kern="1200" cap="none" spc="0" normalizeH="0" baseline="0" noProof="0">
                <a:ln>
                  <a:noFill/>
                </a:ln>
                <a:solidFill>
                  <a:srgbClr val="6F9A78"/>
                </a:solidFill>
                <a:effectLst/>
                <a:uLnTx/>
                <a:uFillTx/>
                <a:latin typeface="Aptos" panose="02110004020202020204"/>
                <a:ea typeface="+mn-ea"/>
                <a:cs typeface="+mn-cs"/>
              </a:rPr>
              <a:t>Reduce demand on the health and social care system. </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GB" sz="2400" b="0" i="0" u="none" strike="noStrike" kern="1200" cap="none" spc="0" normalizeH="0" baseline="0" noProof="0">
                <a:ln>
                  <a:noFill/>
                </a:ln>
                <a:solidFill>
                  <a:srgbClr val="6F9A78"/>
                </a:solidFill>
                <a:effectLst/>
                <a:uLnTx/>
                <a:uFillTx/>
                <a:latin typeface="Aptos" panose="02110004020202020204"/>
                <a:ea typeface="+mn-ea"/>
                <a:cs typeface="+mn-cs"/>
              </a:rPr>
              <a:t>Develop best practice in making green social activities more resilient and accessible</a:t>
            </a:r>
          </a:p>
        </p:txBody>
      </p:sp>
      <p:sp>
        <p:nvSpPr>
          <p:cNvPr id="2" name="TextBox 1">
            <a:extLst>
              <a:ext uri="{FF2B5EF4-FFF2-40B4-BE49-F238E27FC236}">
                <a16:creationId xmlns:a16="http://schemas.microsoft.com/office/drawing/2014/main" id="{C86D2EC6-EA8A-8C06-166C-F7CC4314383E}"/>
              </a:ext>
            </a:extLst>
          </p:cNvPr>
          <p:cNvSpPr txBox="1"/>
          <p:nvPr/>
        </p:nvSpPr>
        <p:spPr>
          <a:xfrm>
            <a:off x="0" y="95304"/>
            <a:ext cx="1219200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Haywood, A. et al. </a:t>
            </a:r>
            <a:r>
              <a:rPr kumimoji="0" lang="en-GB" sz="1200" b="0" i="1"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National Evaluation of the Preventing and Tackling Mental Ill Health through Green Social Prescribing Project</a:t>
            </a:r>
            <a:r>
              <a:rPr kumimoji="0" lang="en-GB" sz="12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rPr>
              <a:t>. 2024. Defra.</a:t>
            </a:r>
            <a:endParaRPr kumimoji="0" lang="en-GB" sz="1400" b="0" i="0" u="none" strike="noStrike" kern="1200" cap="none" spc="0" normalizeH="0" baseline="0" noProof="0">
              <a:ln>
                <a:noFill/>
              </a:ln>
              <a:solidFill>
                <a:srgbClr val="307242"/>
              </a:solidFill>
              <a:effectLst/>
              <a:uLnTx/>
              <a:uFillTx/>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4188207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RES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RESR PowerPoint template new identity EF.potx" id="{8FB09EAA-62BB-4961-94B4-C863B04390F0}" vid="{2AF6D5D1-B97B-480C-98E6-EC6EF1BABA27}"/>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1E39600B21014991592B10C4BE6E14" ma:contentTypeVersion="22" ma:contentTypeDescription="Create a new document." ma:contentTypeScope="" ma:versionID="d05a73d4423cca5a323d502cc30802c8">
  <xsd:schema xmlns:xsd="http://www.w3.org/2001/XMLSchema" xmlns:xs="http://www.w3.org/2001/XMLSchema" xmlns:p="http://schemas.microsoft.com/office/2006/metadata/properties" xmlns:ns2="1364a245-e493-41ed-bb8d-07b284efa9d7" xmlns:ns3="369a6785-7c20-4394-a076-f65286349692" targetNamespace="http://schemas.microsoft.com/office/2006/metadata/properties" ma:root="true" ma:fieldsID="0c601739090c55dd49ef9b80763fbc8c" ns2:_="" ns3:_="">
    <xsd:import namespace="1364a245-e493-41ed-bb8d-07b284efa9d7"/>
    <xsd:import namespace="369a6785-7c20-4394-a076-f652863496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Session_x0028__x002f_5_x0029_" minOccurs="0"/>
                <xsd:element ref="ns2:Session" minOccurs="0"/>
                <xsd:element ref="ns2:MediaServiceSearchProperties" minOccurs="0"/>
                <xsd:element ref="ns2:Notes" minOccurs="0"/>
                <xsd:element ref="ns2:ApplicationNo_x002e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64a245-e493-41ed-bb8d-07b284efa9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3e4efc2-323b-47dd-8bdf-129af66e90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Session_x0028__x002f_5_x0029_" ma:index="24" nillable="true" ma:displayName="Session (/5)" ma:format="Dropdown" ma:internalName="Session_x0028__x002f_5_x0029_">
      <xsd:simpleType>
        <xsd:restriction base="dms:Text">
          <xsd:maxLength value="255"/>
        </xsd:restriction>
      </xsd:simpleType>
    </xsd:element>
    <xsd:element name="Session" ma:index="25" nillable="true" ma:displayName="Session" ma:format="Dropdown" ma:internalName="Session">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Notes" ma:index="27" nillable="true" ma:displayName="Notes" ma:description="Reason useful cross-sector" ma:format="Dropdown" ma:internalName="Notes">
      <xsd:simpleType>
        <xsd:restriction base="dms:Note">
          <xsd:maxLength value="255"/>
        </xsd:restriction>
      </xsd:simpleType>
    </xsd:element>
    <xsd:element name="ApplicationNo_x002e_" ma:index="28" ma:displayName="Application No." ma:format="Dropdown" ma:internalName="ApplicationNo_x002e_"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369a6785-7c20-4394-a076-f6528634969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afd2c15-7117-4a99-a4ad-7db48f8eacbd}" ma:internalName="TaxCatchAll" ma:showField="CatchAllData" ma:web="369a6785-7c20-4394-a076-f652863496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69a6785-7c20-4394-a076-f65286349692">
      <UserInfo>
        <DisplayName/>
        <AccountId xsi:nil="true"/>
        <AccountType/>
      </UserInfo>
    </SharedWithUsers>
    <TaxCatchAll xmlns="369a6785-7c20-4394-a076-f65286349692" xsi:nil="true"/>
    <lcf76f155ced4ddcb4097134ff3c332f xmlns="1364a245-e493-41ed-bb8d-07b284efa9d7">
      <Terms xmlns="http://schemas.microsoft.com/office/infopath/2007/PartnerControls"/>
    </lcf76f155ced4ddcb4097134ff3c332f>
    <Notes xmlns="1364a245-e493-41ed-bb8d-07b284efa9d7" xsi:nil="true"/>
    <Session xmlns="1364a245-e493-41ed-bb8d-07b284efa9d7" xsi:nil="true"/>
    <Session_x0028__x002f_5_x0029_ xmlns="1364a245-e493-41ed-bb8d-07b284efa9d7" xsi:nil="true"/>
    <ApplicationNo_x002e_ xmlns="1364a245-e493-41ed-bb8d-07b284efa9d7"/>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00C9AE-0112-43BE-8313-160DFEB39C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64a245-e493-41ed-bb8d-07b284efa9d7"/>
    <ds:schemaRef ds:uri="369a6785-7c20-4394-a076-f652863496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D51C25-547F-4A59-8EB4-DA2DF67B62A4}">
  <ds:schemaRefs>
    <ds:schemaRef ds:uri="http://schemas.microsoft.com/office/2006/metadata/properties"/>
    <ds:schemaRef ds:uri="http://schemas.microsoft.com/office/infopath/2007/PartnerControls"/>
    <ds:schemaRef ds:uri="21f2f788-7c9b-4176-b1d7-d0b7a007f64b"/>
    <ds:schemaRef ds:uri="25a3dbc4-1fc7-4ef0-ae2a-e61f16351ede"/>
    <ds:schemaRef ds:uri="369a6785-7c20-4394-a076-f65286349692"/>
    <ds:schemaRef ds:uri="1364a245-e493-41ed-bb8d-07b284efa9d7"/>
  </ds:schemaRefs>
</ds:datastoreItem>
</file>

<file path=customXml/itemProps3.xml><?xml version="1.0" encoding="utf-8"?>
<ds:datastoreItem xmlns:ds="http://schemas.openxmlformats.org/officeDocument/2006/customXml" ds:itemID="{18C99439-C395-4710-A192-16DD3337A2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6598</TotalTime>
  <Words>5230</Words>
  <Application>Microsoft Office PowerPoint</Application>
  <PresentationFormat>Widescreen</PresentationFormat>
  <Paragraphs>311</Paragraphs>
  <Slides>38</Slides>
  <Notes>19</Notes>
  <HiddenSlides>0</HiddenSlides>
  <MMClips>0</MMClips>
  <ScaleCrop>false</ScaleCrop>
  <HeadingPairs>
    <vt:vector size="4" baseType="variant">
      <vt:variant>
        <vt:lpstr>Theme</vt:lpstr>
      </vt:variant>
      <vt:variant>
        <vt:i4>4</vt:i4>
      </vt:variant>
      <vt:variant>
        <vt:lpstr>Slide Titles</vt:lpstr>
      </vt:variant>
      <vt:variant>
        <vt:i4>38</vt:i4>
      </vt:variant>
    </vt:vector>
  </HeadingPairs>
  <TitlesOfParts>
    <vt:vector size="42" baseType="lpstr">
      <vt:lpstr>Office Theme</vt:lpstr>
      <vt:lpstr>Custom Design</vt:lpstr>
      <vt:lpstr>CRESR theme</vt:lpstr>
      <vt:lpstr>1_Office Theme</vt:lpstr>
      <vt:lpstr>NASP webinar: Learning from Phase One of the National Cross Government programme: Preventing and Tackling Mental Ill-health through Green Social Prescribing </vt:lpstr>
      <vt:lpstr>Housekeeping</vt:lpstr>
      <vt:lpstr>Overview</vt:lpstr>
      <vt:lpstr>Professor Chris Dayson –  Professor of Voluntary Action, Health and Wellbeing, Sheffield Hallam University  Dr Becca Lovell - Senior Lecturer in Biodiversity, Health and Policy, University of Exeter    Dr Harriet Hunt - Research Fellow, University of Exeter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Dr. Louise Montgomery –  National Lead for the Natural Environment, NASP  </vt:lpstr>
      <vt:lpstr>Department of Health and Social Care (DHSC) Commissioned Research for Phase 1:  Study 1 National GSP delivery capacity assessment (Natural England)  Study 2 Exploring perceptions of green social prescribing among clinicians and the public  (IFF Research)  </vt:lpstr>
      <vt:lpstr>Study 1 Highlights: Delivery Capacity Assessment</vt:lpstr>
      <vt:lpstr>PowerPoint Presentation</vt:lpstr>
      <vt:lpstr>Study 1 Highlights: Delivery Capacity Assessment</vt:lpstr>
      <vt:lpstr>Study 1 Highlights: Delivery Capacity Assessment</vt:lpstr>
      <vt:lpstr>Study 2 Highlights - Perceptions of GSP</vt:lpstr>
      <vt:lpstr>Study 2 Highlights - Perceptions of GSP</vt:lpstr>
      <vt:lpstr>Implications for Stakeholders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NASP Webinar: RNIB and SignHealth talk sensory impairments  and social prescribing </dc:title>
  <dc:creator>Ceriann Bailey-Rush</dc:creator>
  <cp:lastModifiedBy>Ceriann Bailey-Rush</cp:lastModifiedBy>
  <cp:revision>40</cp:revision>
  <dcterms:created xsi:type="dcterms:W3CDTF">2024-05-29T10:15:32Z</dcterms:created>
  <dcterms:modified xsi:type="dcterms:W3CDTF">2025-01-20T12:55:37Z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3034300.00000000</vt:lpwstr>
  </property>
  <property fmtid="{D5CDD505-2E9C-101B-9397-08002B2CF9AE}" pid="3" name="ContentTypeId">
    <vt:lpwstr>0x010100391E39600B21014991592B10C4BE6E14</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