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03" r:id="rId5"/>
    <p:sldMasterId id="2147483688" r:id="rId6"/>
    <p:sldMasterId id="2147483648" r:id="rId7"/>
  </p:sldMasterIdLst>
  <p:notesMasterIdLst>
    <p:notesMasterId r:id="rId48"/>
  </p:notesMasterIdLst>
  <p:sldIdLst>
    <p:sldId id="2521" r:id="rId8"/>
    <p:sldId id="289" r:id="rId9"/>
    <p:sldId id="2522" r:id="rId10"/>
    <p:sldId id="260" r:id="rId11"/>
    <p:sldId id="2524" r:id="rId12"/>
    <p:sldId id="2496" r:id="rId13"/>
    <p:sldId id="2495" r:id="rId14"/>
    <p:sldId id="285" r:id="rId15"/>
    <p:sldId id="2471" r:id="rId16"/>
    <p:sldId id="2499" r:id="rId17"/>
    <p:sldId id="2509" r:id="rId18"/>
    <p:sldId id="2508" r:id="rId19"/>
    <p:sldId id="2513" r:id="rId20"/>
    <p:sldId id="2525" r:id="rId21"/>
    <p:sldId id="256" r:id="rId22"/>
    <p:sldId id="290" r:id="rId23"/>
    <p:sldId id="288" r:id="rId24"/>
    <p:sldId id="286" r:id="rId25"/>
    <p:sldId id="295" r:id="rId26"/>
    <p:sldId id="296" r:id="rId27"/>
    <p:sldId id="269" r:id="rId28"/>
    <p:sldId id="297" r:id="rId29"/>
    <p:sldId id="298" r:id="rId30"/>
    <p:sldId id="299" r:id="rId31"/>
    <p:sldId id="300" r:id="rId32"/>
    <p:sldId id="302" r:id="rId33"/>
    <p:sldId id="282" r:id="rId34"/>
    <p:sldId id="301" r:id="rId35"/>
    <p:sldId id="294" r:id="rId36"/>
    <p:sldId id="275" r:id="rId37"/>
    <p:sldId id="2526" r:id="rId38"/>
    <p:sldId id="2527" r:id="rId39"/>
    <p:sldId id="271" r:id="rId40"/>
    <p:sldId id="2528" r:id="rId41"/>
    <p:sldId id="257" r:id="rId42"/>
    <p:sldId id="2529" r:id="rId43"/>
    <p:sldId id="2514" r:id="rId44"/>
    <p:sldId id="2488" r:id="rId45"/>
    <p:sldId id="278" r:id="rId46"/>
    <p:sldId id="25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D84"/>
    <a:srgbClr val="2E3A4D"/>
    <a:srgbClr val="8CD5E3"/>
    <a:srgbClr val="39ADE3"/>
    <a:srgbClr val="5FC3B1"/>
    <a:srgbClr val="006E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47DF1-A109-CAE7-C90A-5BEA141ACB09}" v="1852" dt="2023-11-21T16:35:40.901"/>
    <p1510:client id="{2DF4BF96-942A-F0AB-31C6-0ADE7A9F36E3}" v="90" dt="2023-11-29T15:44:37.717"/>
    <p1510:client id="{3167D229-0A8E-19B5-E7CC-0E05918ADE46}" v="2" dt="2023-11-29T17:13:37.222"/>
    <p1510:client id="{453CCE74-2B16-4251-9011-FFFBC34F925C}" v="2" dt="2023-11-21T18:50:09.109"/>
    <p1510:client id="{52B72389-34F6-74E4-1E95-C292CFD2C567}" v="539" dt="2023-11-28T08:32:53.035"/>
    <p1510:client id="{69DB8AD6-9336-93B6-65CB-35FC4EBCAF89}" v="2" dt="2023-11-29T17:14:39.113"/>
    <p1510:client id="{7DF911A3-ED71-8276-9268-2F0ED0AEEBA8}" v="142" dt="2023-11-29T11:21:16.208"/>
    <p1510:client id="{9C43FF03-5BE1-CF40-9714-B46830321A07}" v="4" dt="2023-11-29T17:19:43.397"/>
    <p1510:client id="{ACA5FAF9-16DE-56F9-8344-2FB3A989C560}" v="735" dt="2023-11-29T11:27:15.153"/>
    <p1510:client id="{BC2029F8-2150-F64D-7550-183239DA0BB3}" v="1007" dt="2023-11-28T15:46:10.544"/>
    <p1510:client id="{DFCCA615-D44A-5C2B-DF40-305FC597598B}" v="39" dt="2023-11-29T11:24:32.453"/>
    <p1510:client id="{ED6500FF-4339-DDAF-656E-459C00A87EFF}" v="50" dt="2023-11-28T15:42:52.774"/>
    <p1510:client id="{F56A8BDC-6D2D-41A7-780D-0DC582C1326B}" v="2" dt="2023-12-04T10:07:19.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ppy Learman" userId="S::poppy.learman@nasp.info::023a8a14-fcfb-4861-866e-d6089e89359f" providerId="AD" clId="Web-{69DB8AD6-9336-93B6-65CB-35FC4EBCAF89}"/>
    <pc:docChg chg="sldOrd">
      <pc:chgData name="Poppy Learman" userId="S::poppy.learman@nasp.info::023a8a14-fcfb-4861-866e-d6089e89359f" providerId="AD" clId="Web-{69DB8AD6-9336-93B6-65CB-35FC4EBCAF89}" dt="2023-11-29T17:14:39.113" v="1"/>
      <pc:docMkLst>
        <pc:docMk/>
      </pc:docMkLst>
      <pc:sldChg chg="ord">
        <pc:chgData name="Poppy Learman" userId="S::poppy.learman@nasp.info::023a8a14-fcfb-4861-866e-d6089e89359f" providerId="AD" clId="Web-{69DB8AD6-9336-93B6-65CB-35FC4EBCAF89}" dt="2023-11-29T17:14:39.113" v="1"/>
        <pc:sldMkLst>
          <pc:docMk/>
          <pc:sldMk cId="3145739151" sldId="259"/>
        </pc:sldMkLst>
      </pc:sldChg>
      <pc:sldChg chg="ord">
        <pc:chgData name="Poppy Learman" userId="S::poppy.learman@nasp.info::023a8a14-fcfb-4861-866e-d6089e89359f" providerId="AD" clId="Web-{69DB8AD6-9336-93B6-65CB-35FC4EBCAF89}" dt="2023-11-29T17:14:30.832" v="0"/>
        <pc:sldMkLst>
          <pc:docMk/>
          <pc:sldMk cId="915180000" sldId="278"/>
        </pc:sldMkLst>
      </pc:sldChg>
    </pc:docChg>
  </pc:docChgLst>
  <pc:docChgLst>
    <pc:chgData name="Anthea Terry" userId="S::anthea.terry@nasp.info::59f4f2e9-9519-4757-ab1f-feda7157b28b" providerId="AD" clId="Web-{3167D229-0A8E-19B5-E7CC-0E05918ADE46}"/>
    <pc:docChg chg="addSld sldOrd">
      <pc:chgData name="Anthea Terry" userId="S::anthea.terry@nasp.info::59f4f2e9-9519-4757-ab1f-feda7157b28b" providerId="AD" clId="Web-{3167D229-0A8E-19B5-E7CC-0E05918ADE46}" dt="2023-11-29T17:13:37.222" v="1"/>
      <pc:docMkLst>
        <pc:docMk/>
      </pc:docMkLst>
      <pc:sldChg chg="add">
        <pc:chgData name="Anthea Terry" userId="S::anthea.terry@nasp.info::59f4f2e9-9519-4757-ab1f-feda7157b28b" providerId="AD" clId="Web-{3167D229-0A8E-19B5-E7CC-0E05918ADE46}" dt="2023-11-29T17:13:30.612" v="0"/>
        <pc:sldMkLst>
          <pc:docMk/>
          <pc:sldMk cId="4009112897" sldId="2488"/>
        </pc:sldMkLst>
      </pc:sldChg>
      <pc:sldChg chg="ord">
        <pc:chgData name="Anthea Terry" userId="S::anthea.terry@nasp.info::59f4f2e9-9519-4757-ab1f-feda7157b28b" providerId="AD" clId="Web-{3167D229-0A8E-19B5-E7CC-0E05918ADE46}" dt="2023-11-29T17:13:37.222" v="1"/>
        <pc:sldMkLst>
          <pc:docMk/>
          <pc:sldMk cId="2168356884" sldId="2514"/>
        </pc:sldMkLst>
      </pc:sldChg>
    </pc:docChg>
  </pc:docChgLst>
  <pc:docChgLst>
    <pc:chgData name="Anthea Terry" userId="S::anthea.terry@nasp.info::59f4f2e9-9519-4757-ab1f-feda7157b28b" providerId="AD" clId="Web-{9C43FF03-5BE1-CF40-9714-B46830321A07}"/>
    <pc:docChg chg="delSld sldOrd">
      <pc:chgData name="Anthea Terry" userId="S::anthea.terry@nasp.info::59f4f2e9-9519-4757-ab1f-feda7157b28b" providerId="AD" clId="Web-{9C43FF03-5BE1-CF40-9714-B46830321A07}" dt="2023-11-29T17:19:43.397" v="3"/>
      <pc:docMkLst>
        <pc:docMk/>
      </pc:docMkLst>
      <pc:sldChg chg="ord">
        <pc:chgData name="Anthea Terry" userId="S::anthea.terry@nasp.info::59f4f2e9-9519-4757-ab1f-feda7157b28b" providerId="AD" clId="Web-{9C43FF03-5BE1-CF40-9714-B46830321A07}" dt="2023-11-29T17:19:39.147" v="2"/>
        <pc:sldMkLst>
          <pc:docMk/>
          <pc:sldMk cId="4009112897" sldId="2488"/>
        </pc:sldMkLst>
      </pc:sldChg>
      <pc:sldChg chg="del">
        <pc:chgData name="Anthea Terry" userId="S::anthea.terry@nasp.info::59f4f2e9-9519-4757-ab1f-feda7157b28b" providerId="AD" clId="Web-{9C43FF03-5BE1-CF40-9714-B46830321A07}" dt="2023-11-29T17:19:43.397" v="3"/>
        <pc:sldMkLst>
          <pc:docMk/>
          <pc:sldMk cId="3459996848" sldId="2511"/>
        </pc:sldMkLst>
      </pc:sldChg>
      <pc:sldChg chg="ord">
        <pc:chgData name="Anthea Terry" userId="S::anthea.terry@nasp.info::59f4f2e9-9519-4757-ab1f-feda7157b28b" providerId="AD" clId="Web-{9C43FF03-5BE1-CF40-9714-B46830321A07}" dt="2023-11-29T17:19:32.256" v="1"/>
        <pc:sldMkLst>
          <pc:docMk/>
          <pc:sldMk cId="2168356884" sldId="2514"/>
        </pc:sldMkLst>
      </pc:sldChg>
    </pc:docChg>
  </pc:docChgLst>
  <pc:docChgLst>
    <pc:chgData name="Poppy Learman" userId="S::poppy.learman@nasp.info::023a8a14-fcfb-4861-866e-d6089e89359f" providerId="AD" clId="Web-{F56A8BDC-6D2D-41A7-780D-0DC582C1326B}"/>
    <pc:docChg chg="addSld delSld addMainMaster modMainMaster">
      <pc:chgData name="Poppy Learman" userId="S::poppy.learman@nasp.info::023a8a14-fcfb-4861-866e-d6089e89359f" providerId="AD" clId="Web-{F56A8BDC-6D2D-41A7-780D-0DC582C1326B}" dt="2023-12-04T10:07:19.388" v="1"/>
      <pc:docMkLst>
        <pc:docMk/>
      </pc:docMkLst>
      <pc:sldChg chg="add">
        <pc:chgData name="Poppy Learman" userId="S::poppy.learman@nasp.info::023a8a14-fcfb-4861-866e-d6089e89359f" providerId="AD" clId="Web-{F56A8BDC-6D2D-41A7-780D-0DC582C1326B}" dt="2023-12-04T10:07:14.747" v="0"/>
        <pc:sldMkLst>
          <pc:docMk/>
          <pc:sldMk cId="1490430615" sldId="257"/>
        </pc:sldMkLst>
      </pc:sldChg>
      <pc:sldChg chg="del">
        <pc:chgData name="Poppy Learman" userId="S::poppy.learman@nasp.info::023a8a14-fcfb-4861-866e-d6089e89359f" providerId="AD" clId="Web-{F56A8BDC-6D2D-41A7-780D-0DC582C1326B}" dt="2023-12-04T10:07:19.388" v="1"/>
        <pc:sldMkLst>
          <pc:docMk/>
          <pc:sldMk cId="1195339949" sldId="2530"/>
        </pc:sldMkLst>
      </pc:sldChg>
      <pc:sldMasterChg chg="add addSldLayout">
        <pc:chgData name="Poppy Learman" userId="S::poppy.learman@nasp.info::023a8a14-fcfb-4861-866e-d6089e89359f" providerId="AD" clId="Web-{F56A8BDC-6D2D-41A7-780D-0DC582C1326B}" dt="2023-12-04T10:07:14.747" v="0"/>
        <pc:sldMasterMkLst>
          <pc:docMk/>
          <pc:sldMasterMk cId="3839987561" sldId="2147483648"/>
        </pc:sldMasterMkLst>
        <pc:sldLayoutChg chg="add">
          <pc:chgData name="Poppy Learman" userId="S::poppy.learman@nasp.info::023a8a14-fcfb-4861-866e-d6089e89359f" providerId="AD" clId="Web-{F56A8BDC-6D2D-41A7-780D-0DC582C1326B}" dt="2023-12-04T10:07:14.747" v="0"/>
          <pc:sldLayoutMkLst>
            <pc:docMk/>
            <pc:sldMasterMk cId="3839987561" sldId="2147483648"/>
            <pc:sldLayoutMk cId="3919162302" sldId="2147483649"/>
          </pc:sldLayoutMkLst>
        </pc:sldLayoutChg>
        <pc:sldLayoutChg chg="add">
          <pc:chgData name="Poppy Learman" userId="S::poppy.learman@nasp.info::023a8a14-fcfb-4861-866e-d6089e89359f" providerId="AD" clId="Web-{F56A8BDC-6D2D-41A7-780D-0DC582C1326B}" dt="2023-12-04T10:07:14.747" v="0"/>
          <pc:sldLayoutMkLst>
            <pc:docMk/>
            <pc:sldMasterMk cId="3839987561" sldId="2147483648"/>
            <pc:sldLayoutMk cId="926146130" sldId="2147483650"/>
          </pc:sldLayoutMkLst>
        </pc:sldLayoutChg>
        <pc:sldLayoutChg chg="add">
          <pc:chgData name="Poppy Learman" userId="S::poppy.learman@nasp.info::023a8a14-fcfb-4861-866e-d6089e89359f" providerId="AD" clId="Web-{F56A8BDC-6D2D-41A7-780D-0DC582C1326B}" dt="2023-12-04T10:07:14.747" v="0"/>
          <pc:sldLayoutMkLst>
            <pc:docMk/>
            <pc:sldMasterMk cId="3839987561" sldId="2147483648"/>
            <pc:sldLayoutMk cId="1957498699" sldId="2147483651"/>
          </pc:sldLayoutMkLst>
        </pc:sldLayoutChg>
        <pc:sldLayoutChg chg="add">
          <pc:chgData name="Poppy Learman" userId="S::poppy.learman@nasp.info::023a8a14-fcfb-4861-866e-d6089e89359f" providerId="AD" clId="Web-{F56A8BDC-6D2D-41A7-780D-0DC582C1326B}" dt="2023-12-04T10:07:14.747" v="0"/>
          <pc:sldLayoutMkLst>
            <pc:docMk/>
            <pc:sldMasterMk cId="3839987561" sldId="2147483648"/>
            <pc:sldLayoutMk cId="1066050954" sldId="2147483652"/>
          </pc:sldLayoutMkLst>
        </pc:sldLayoutChg>
        <pc:sldLayoutChg chg="add">
          <pc:chgData name="Poppy Learman" userId="S::poppy.learman@nasp.info::023a8a14-fcfb-4861-866e-d6089e89359f" providerId="AD" clId="Web-{F56A8BDC-6D2D-41A7-780D-0DC582C1326B}" dt="2023-12-04T10:07:14.747" v="0"/>
          <pc:sldLayoutMkLst>
            <pc:docMk/>
            <pc:sldMasterMk cId="3839987561" sldId="2147483648"/>
            <pc:sldLayoutMk cId="3627964713" sldId="2147483653"/>
          </pc:sldLayoutMkLst>
        </pc:sldLayoutChg>
        <pc:sldLayoutChg chg="add">
          <pc:chgData name="Poppy Learman" userId="S::poppy.learman@nasp.info::023a8a14-fcfb-4861-866e-d6089e89359f" providerId="AD" clId="Web-{F56A8BDC-6D2D-41A7-780D-0DC582C1326B}" dt="2023-12-04T10:07:14.747" v="0"/>
          <pc:sldLayoutMkLst>
            <pc:docMk/>
            <pc:sldMasterMk cId="3839987561" sldId="2147483648"/>
            <pc:sldLayoutMk cId="3993069328" sldId="2147483654"/>
          </pc:sldLayoutMkLst>
        </pc:sldLayoutChg>
        <pc:sldLayoutChg chg="add">
          <pc:chgData name="Poppy Learman" userId="S::poppy.learman@nasp.info::023a8a14-fcfb-4861-866e-d6089e89359f" providerId="AD" clId="Web-{F56A8BDC-6D2D-41A7-780D-0DC582C1326B}" dt="2023-12-04T10:07:14.747" v="0"/>
          <pc:sldLayoutMkLst>
            <pc:docMk/>
            <pc:sldMasterMk cId="3839987561" sldId="2147483648"/>
            <pc:sldLayoutMk cId="2915857846" sldId="2147483655"/>
          </pc:sldLayoutMkLst>
        </pc:sldLayoutChg>
        <pc:sldLayoutChg chg="add">
          <pc:chgData name="Poppy Learman" userId="S::poppy.learman@nasp.info::023a8a14-fcfb-4861-866e-d6089e89359f" providerId="AD" clId="Web-{F56A8BDC-6D2D-41A7-780D-0DC582C1326B}" dt="2023-12-04T10:07:14.747" v="0"/>
          <pc:sldLayoutMkLst>
            <pc:docMk/>
            <pc:sldMasterMk cId="3839987561" sldId="2147483648"/>
            <pc:sldLayoutMk cId="1083139573" sldId="2147483656"/>
          </pc:sldLayoutMkLst>
        </pc:sldLayoutChg>
        <pc:sldLayoutChg chg="add">
          <pc:chgData name="Poppy Learman" userId="S::poppy.learman@nasp.info::023a8a14-fcfb-4861-866e-d6089e89359f" providerId="AD" clId="Web-{F56A8BDC-6D2D-41A7-780D-0DC582C1326B}" dt="2023-12-04T10:07:14.747" v="0"/>
          <pc:sldLayoutMkLst>
            <pc:docMk/>
            <pc:sldMasterMk cId="3839987561" sldId="2147483648"/>
            <pc:sldLayoutMk cId="2112717515" sldId="2147483657"/>
          </pc:sldLayoutMkLst>
        </pc:sldLayoutChg>
        <pc:sldLayoutChg chg="add">
          <pc:chgData name="Poppy Learman" userId="S::poppy.learman@nasp.info::023a8a14-fcfb-4861-866e-d6089e89359f" providerId="AD" clId="Web-{F56A8BDC-6D2D-41A7-780D-0DC582C1326B}" dt="2023-12-04T10:07:14.747" v="0"/>
          <pc:sldLayoutMkLst>
            <pc:docMk/>
            <pc:sldMasterMk cId="3839987561" sldId="2147483648"/>
            <pc:sldLayoutMk cId="1408281528" sldId="2147483658"/>
          </pc:sldLayoutMkLst>
        </pc:sldLayoutChg>
        <pc:sldLayoutChg chg="add">
          <pc:chgData name="Poppy Learman" userId="S::poppy.learman@nasp.info::023a8a14-fcfb-4861-866e-d6089e89359f" providerId="AD" clId="Web-{F56A8BDC-6D2D-41A7-780D-0DC582C1326B}" dt="2023-12-04T10:07:14.747" v="0"/>
          <pc:sldLayoutMkLst>
            <pc:docMk/>
            <pc:sldMasterMk cId="3839987561" sldId="2147483648"/>
            <pc:sldLayoutMk cId="2522417180" sldId="2147483659"/>
          </pc:sldLayoutMkLst>
        </pc:sldLayoutChg>
      </pc:sldMasterChg>
      <pc:sldMasterChg chg="replId modSldLayout">
        <pc:chgData name="Poppy Learman" userId="S::poppy.learman@nasp.info::023a8a14-fcfb-4861-866e-d6089e89359f" providerId="AD" clId="Web-{F56A8BDC-6D2D-41A7-780D-0DC582C1326B}" dt="2023-12-04T10:07:14.747" v="0"/>
        <pc:sldMasterMkLst>
          <pc:docMk/>
          <pc:sldMasterMk cId="1788353970" sldId="2147483703"/>
        </pc:sldMasterMkLst>
        <pc:sldLayoutChg chg="replId">
          <pc:chgData name="Poppy Learman" userId="S::poppy.learman@nasp.info::023a8a14-fcfb-4861-866e-d6089e89359f" providerId="AD" clId="Web-{F56A8BDC-6D2D-41A7-780D-0DC582C1326B}" dt="2023-12-04T10:07:14.747" v="0"/>
          <pc:sldLayoutMkLst>
            <pc:docMk/>
            <pc:sldMasterMk cId="1788353970" sldId="2147483703"/>
            <pc:sldLayoutMk cId="2916498579" sldId="2147483704"/>
          </pc:sldLayoutMkLst>
        </pc:sldLayoutChg>
        <pc:sldLayoutChg chg="replId">
          <pc:chgData name="Poppy Learman" userId="S::poppy.learman@nasp.info::023a8a14-fcfb-4861-866e-d6089e89359f" providerId="AD" clId="Web-{F56A8BDC-6D2D-41A7-780D-0DC582C1326B}" dt="2023-12-04T10:07:14.747" v="0"/>
          <pc:sldLayoutMkLst>
            <pc:docMk/>
            <pc:sldMasterMk cId="1788353970" sldId="2147483703"/>
            <pc:sldLayoutMk cId="2782271272" sldId="2147483705"/>
          </pc:sldLayoutMkLst>
        </pc:sldLayoutChg>
        <pc:sldLayoutChg chg="replId">
          <pc:chgData name="Poppy Learman" userId="S::poppy.learman@nasp.info::023a8a14-fcfb-4861-866e-d6089e89359f" providerId="AD" clId="Web-{F56A8BDC-6D2D-41A7-780D-0DC582C1326B}" dt="2023-12-04T10:07:14.747" v="0"/>
          <pc:sldLayoutMkLst>
            <pc:docMk/>
            <pc:sldMasterMk cId="1788353970" sldId="2147483703"/>
            <pc:sldLayoutMk cId="2802635032" sldId="2147483706"/>
          </pc:sldLayoutMkLst>
        </pc:sldLayoutChg>
        <pc:sldLayoutChg chg="replId">
          <pc:chgData name="Poppy Learman" userId="S::poppy.learman@nasp.info::023a8a14-fcfb-4861-866e-d6089e89359f" providerId="AD" clId="Web-{F56A8BDC-6D2D-41A7-780D-0DC582C1326B}" dt="2023-12-04T10:07:14.747" v="0"/>
          <pc:sldLayoutMkLst>
            <pc:docMk/>
            <pc:sldMasterMk cId="1788353970" sldId="2147483703"/>
            <pc:sldLayoutMk cId="1476947594" sldId="2147483707"/>
          </pc:sldLayoutMkLst>
        </pc:sldLayoutChg>
        <pc:sldLayoutChg chg="replId">
          <pc:chgData name="Poppy Learman" userId="S::poppy.learman@nasp.info::023a8a14-fcfb-4861-866e-d6089e89359f" providerId="AD" clId="Web-{F56A8BDC-6D2D-41A7-780D-0DC582C1326B}" dt="2023-12-04T10:07:14.747" v="0"/>
          <pc:sldLayoutMkLst>
            <pc:docMk/>
            <pc:sldMasterMk cId="1788353970" sldId="2147483703"/>
            <pc:sldLayoutMk cId="3154419118" sldId="2147483708"/>
          </pc:sldLayoutMkLst>
        </pc:sldLayoutChg>
        <pc:sldLayoutChg chg="replId">
          <pc:chgData name="Poppy Learman" userId="S::poppy.learman@nasp.info::023a8a14-fcfb-4861-866e-d6089e89359f" providerId="AD" clId="Web-{F56A8BDC-6D2D-41A7-780D-0DC582C1326B}" dt="2023-12-04T10:07:14.747" v="0"/>
          <pc:sldLayoutMkLst>
            <pc:docMk/>
            <pc:sldMasterMk cId="1788353970" sldId="2147483703"/>
            <pc:sldLayoutMk cId="986529405" sldId="214748370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E5B94-0789-3D4A-BB7E-24F57186484F}"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4FC01-DA70-1442-90FD-983F2F12613E}" type="slidenum">
              <a:rPr lang="en-US" smtClean="0"/>
              <a:t>‹#›</a:t>
            </a:fld>
            <a:endParaRPr lang="en-US"/>
          </a:p>
        </p:txBody>
      </p:sp>
    </p:spTree>
    <p:extLst>
      <p:ext uri="{BB962C8B-B14F-4D97-AF65-F5344CB8AC3E}">
        <p14:creationId xmlns:p14="http://schemas.microsoft.com/office/powerpoint/2010/main" val="208573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E4FC01-DA70-1442-90FD-983F2F12613E}" type="slidenum">
              <a:rPr lang="en-US" smtClean="0"/>
              <a:t>1</a:t>
            </a:fld>
            <a:endParaRPr lang="en-US"/>
          </a:p>
        </p:txBody>
      </p:sp>
    </p:spTree>
    <p:extLst>
      <p:ext uri="{BB962C8B-B14F-4D97-AF65-F5344CB8AC3E}">
        <p14:creationId xmlns:p14="http://schemas.microsoft.com/office/powerpoint/2010/main" val="361729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E4FC01-DA70-1442-90FD-983F2F12613E}" type="slidenum">
              <a:rPr lang="en-US" smtClean="0"/>
              <a:t>12</a:t>
            </a:fld>
            <a:endParaRPr lang="en-US"/>
          </a:p>
        </p:txBody>
      </p:sp>
    </p:spTree>
    <p:extLst>
      <p:ext uri="{BB962C8B-B14F-4D97-AF65-F5344CB8AC3E}">
        <p14:creationId xmlns:p14="http://schemas.microsoft.com/office/powerpoint/2010/main" val="3251371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E4FC01-DA70-1442-90FD-983F2F12613E}" type="slidenum">
              <a:rPr lang="en-US" smtClean="0"/>
              <a:t>13</a:t>
            </a:fld>
            <a:endParaRPr lang="en-US"/>
          </a:p>
        </p:txBody>
      </p:sp>
    </p:spTree>
    <p:extLst>
      <p:ext uri="{BB962C8B-B14F-4D97-AF65-F5344CB8AC3E}">
        <p14:creationId xmlns:p14="http://schemas.microsoft.com/office/powerpoint/2010/main" val="349647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7DC217-DF71-1A49-B3EA-559F1F43B0FF}" type="slidenum">
              <a:rPr lang="en-US" smtClean="0"/>
              <a:t>15</a:t>
            </a:fld>
            <a:endParaRPr lang="en-US"/>
          </a:p>
        </p:txBody>
      </p:sp>
    </p:spTree>
    <p:extLst>
      <p:ext uri="{BB962C8B-B14F-4D97-AF65-F5344CB8AC3E}">
        <p14:creationId xmlns:p14="http://schemas.microsoft.com/office/powerpoint/2010/main" val="1428603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C1F45-14E1-44A4-9AE0-020F0DE47F15}" type="slidenum">
              <a:rPr lang="en-GB" smtClean="0"/>
              <a:pPr/>
              <a:t>16</a:t>
            </a:fld>
            <a:endParaRPr lang="en-GB"/>
          </a:p>
        </p:txBody>
      </p:sp>
    </p:spTree>
    <p:extLst>
      <p:ext uri="{BB962C8B-B14F-4D97-AF65-F5344CB8AC3E}">
        <p14:creationId xmlns:p14="http://schemas.microsoft.com/office/powerpoint/2010/main" val="128027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10"/>
          </p:nvPr>
        </p:nvSpPr>
        <p:spPr/>
        <p:txBody>
          <a:bodyPr/>
          <a:lstStyle/>
          <a:p>
            <a:fld id="{8F3C1F45-14E1-44A4-9AE0-020F0DE47F15}" type="slidenum">
              <a:rPr lang="en-GB" smtClean="0"/>
              <a:pPr/>
              <a:t>17</a:t>
            </a:fld>
            <a:endParaRPr lang="en-GB"/>
          </a:p>
        </p:txBody>
      </p:sp>
    </p:spTree>
    <p:extLst>
      <p:ext uri="{BB962C8B-B14F-4D97-AF65-F5344CB8AC3E}">
        <p14:creationId xmlns:p14="http://schemas.microsoft.com/office/powerpoint/2010/main" val="2098362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3C1F45-14E1-44A4-9AE0-020F0DE47F15}" type="slidenum">
              <a:rPr lang="en-GB" smtClean="0"/>
              <a:pPr/>
              <a:t>18</a:t>
            </a:fld>
            <a:endParaRPr lang="en-GB"/>
          </a:p>
        </p:txBody>
      </p:sp>
    </p:spTree>
    <p:extLst>
      <p:ext uri="{BB962C8B-B14F-4D97-AF65-F5344CB8AC3E}">
        <p14:creationId xmlns:p14="http://schemas.microsoft.com/office/powerpoint/2010/main" val="3118037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7DC217-DF71-1A49-B3EA-559F1F43B0FF}" type="slidenum">
              <a:rPr lang="en-US" smtClean="0"/>
              <a:t>19</a:t>
            </a:fld>
            <a:endParaRPr lang="en-US"/>
          </a:p>
        </p:txBody>
      </p:sp>
    </p:spTree>
    <p:extLst>
      <p:ext uri="{BB962C8B-B14F-4D97-AF65-F5344CB8AC3E}">
        <p14:creationId xmlns:p14="http://schemas.microsoft.com/office/powerpoint/2010/main" val="2199177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7DC217-DF71-1A49-B3EA-559F1F43B0FF}" type="slidenum">
              <a:rPr lang="en-US" smtClean="0"/>
              <a:t>20</a:t>
            </a:fld>
            <a:endParaRPr lang="en-US"/>
          </a:p>
        </p:txBody>
      </p:sp>
    </p:spTree>
    <p:extLst>
      <p:ext uri="{BB962C8B-B14F-4D97-AF65-F5344CB8AC3E}">
        <p14:creationId xmlns:p14="http://schemas.microsoft.com/office/powerpoint/2010/main" val="4190088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7DC217-DF71-1A49-B3EA-559F1F43B0FF}" type="slidenum">
              <a:rPr lang="en-US" smtClean="0"/>
              <a:t>21</a:t>
            </a:fld>
            <a:endParaRPr lang="en-US"/>
          </a:p>
        </p:txBody>
      </p:sp>
    </p:spTree>
    <p:extLst>
      <p:ext uri="{BB962C8B-B14F-4D97-AF65-F5344CB8AC3E}">
        <p14:creationId xmlns:p14="http://schemas.microsoft.com/office/powerpoint/2010/main" val="399231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7DC217-DF71-1A49-B3EA-559F1F43B0FF}" type="slidenum">
              <a:rPr lang="en-US" smtClean="0"/>
              <a:t>22</a:t>
            </a:fld>
            <a:endParaRPr lang="en-US"/>
          </a:p>
        </p:txBody>
      </p:sp>
    </p:spTree>
    <p:extLst>
      <p:ext uri="{BB962C8B-B14F-4D97-AF65-F5344CB8AC3E}">
        <p14:creationId xmlns:p14="http://schemas.microsoft.com/office/powerpoint/2010/main" val="99700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277979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7DC217-DF71-1A49-B3EA-559F1F43B0FF}" type="slidenum">
              <a:rPr lang="en-US" smtClean="0"/>
              <a:t>23</a:t>
            </a:fld>
            <a:endParaRPr lang="en-US"/>
          </a:p>
        </p:txBody>
      </p:sp>
    </p:spTree>
    <p:extLst>
      <p:ext uri="{BB962C8B-B14F-4D97-AF65-F5344CB8AC3E}">
        <p14:creationId xmlns:p14="http://schemas.microsoft.com/office/powerpoint/2010/main" val="4048134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7DC217-DF71-1A49-B3EA-559F1F43B0FF}" type="slidenum">
              <a:rPr lang="en-US" smtClean="0"/>
              <a:t>24</a:t>
            </a:fld>
            <a:endParaRPr lang="en-US"/>
          </a:p>
        </p:txBody>
      </p:sp>
    </p:spTree>
    <p:extLst>
      <p:ext uri="{BB962C8B-B14F-4D97-AF65-F5344CB8AC3E}">
        <p14:creationId xmlns:p14="http://schemas.microsoft.com/office/powerpoint/2010/main" val="3399439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7DC217-DF71-1A49-B3EA-559F1F43B0FF}" type="slidenum">
              <a:rPr lang="en-US" smtClean="0"/>
              <a:t>25</a:t>
            </a:fld>
            <a:endParaRPr lang="en-US"/>
          </a:p>
        </p:txBody>
      </p:sp>
    </p:spTree>
    <p:extLst>
      <p:ext uri="{BB962C8B-B14F-4D97-AF65-F5344CB8AC3E}">
        <p14:creationId xmlns:p14="http://schemas.microsoft.com/office/powerpoint/2010/main" val="947711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7DC217-DF71-1A49-B3EA-559F1F43B0FF}" type="slidenum">
              <a:rPr lang="en-US" smtClean="0"/>
              <a:t>26</a:t>
            </a:fld>
            <a:endParaRPr lang="en-US"/>
          </a:p>
        </p:txBody>
      </p:sp>
    </p:spTree>
    <p:extLst>
      <p:ext uri="{BB962C8B-B14F-4D97-AF65-F5344CB8AC3E}">
        <p14:creationId xmlns:p14="http://schemas.microsoft.com/office/powerpoint/2010/main" val="2924558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7DC217-DF71-1A49-B3EA-559F1F43B0FF}" type="slidenum">
              <a:rPr lang="en-US" smtClean="0"/>
              <a:t>27</a:t>
            </a:fld>
            <a:endParaRPr lang="en-US"/>
          </a:p>
        </p:txBody>
      </p:sp>
    </p:spTree>
    <p:extLst>
      <p:ext uri="{BB962C8B-B14F-4D97-AF65-F5344CB8AC3E}">
        <p14:creationId xmlns:p14="http://schemas.microsoft.com/office/powerpoint/2010/main" val="3232112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7DC217-DF71-1A49-B3EA-559F1F43B0FF}" type="slidenum">
              <a:rPr lang="en-US" smtClean="0"/>
              <a:t>28</a:t>
            </a:fld>
            <a:endParaRPr lang="en-US"/>
          </a:p>
        </p:txBody>
      </p:sp>
    </p:spTree>
    <p:extLst>
      <p:ext uri="{BB962C8B-B14F-4D97-AF65-F5344CB8AC3E}">
        <p14:creationId xmlns:p14="http://schemas.microsoft.com/office/powerpoint/2010/main" val="1906041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5"/>
          </p:nvPr>
        </p:nvSpPr>
        <p:spPr/>
        <p:txBody>
          <a:bodyPr/>
          <a:lstStyle/>
          <a:p>
            <a:fld id="{8F3C1F45-14E1-44A4-9AE0-020F0DE47F15}" type="slidenum">
              <a:rPr lang="en-GB" smtClean="0"/>
              <a:pPr/>
              <a:t>29</a:t>
            </a:fld>
            <a:endParaRPr lang="en-GB"/>
          </a:p>
        </p:txBody>
      </p:sp>
    </p:spTree>
    <p:extLst>
      <p:ext uri="{BB962C8B-B14F-4D97-AF65-F5344CB8AC3E}">
        <p14:creationId xmlns:p14="http://schemas.microsoft.com/office/powerpoint/2010/main" val="955982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97DC217-DF71-1A49-B3EA-559F1F43B0FF}" type="slidenum">
              <a:rPr lang="en-US" smtClean="0"/>
              <a:t>30</a:t>
            </a:fld>
            <a:endParaRPr lang="en-US"/>
          </a:p>
        </p:txBody>
      </p:sp>
    </p:spTree>
    <p:extLst>
      <p:ext uri="{BB962C8B-B14F-4D97-AF65-F5344CB8AC3E}">
        <p14:creationId xmlns:p14="http://schemas.microsoft.com/office/powerpoint/2010/main" val="1317997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AE4FC01-DA70-1442-90FD-983F2F12613E}" type="slidenum">
              <a:rPr lang="en-US" smtClean="0"/>
              <a:t>37</a:t>
            </a:fld>
            <a:endParaRPr lang="en-US"/>
          </a:p>
        </p:txBody>
      </p:sp>
    </p:spTree>
    <p:extLst>
      <p:ext uri="{BB962C8B-B14F-4D97-AF65-F5344CB8AC3E}">
        <p14:creationId xmlns:p14="http://schemas.microsoft.com/office/powerpoint/2010/main" val="5636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806614e9a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c806614e9a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5" name="Google Shape;735;gc806614e9a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2929583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701861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Trebuchet MS"/>
                <a:cs typeface="Arial" panose="020B0604020202020204"/>
              </a:rPr>
              <a:t>IEC</a:t>
            </a:r>
          </a:p>
          <a:p>
            <a:r>
              <a:rPr lang="en-GB" b="1">
                <a:latin typeface="Trebuchet MS"/>
                <a:cs typeface="Arial" panose="020B0604020202020204"/>
              </a:rPr>
              <a:t>Evidence advisory group</a:t>
            </a:r>
          </a:p>
          <a:p>
            <a:r>
              <a:rPr lang="en-GB" b="1">
                <a:latin typeface="Trebuchet MS"/>
                <a:cs typeface="Arial" panose="020B0604020202020204"/>
              </a:rPr>
              <a:t>Access to practitioners/</a:t>
            </a:r>
          </a:p>
          <a:p>
            <a:r>
              <a:rPr lang="en-GB" b="1">
                <a:latin typeface="Trebuchet MS"/>
                <a:cs typeface="Arial" panose="020B0604020202020204"/>
              </a:rPr>
              <a:t>*</a:t>
            </a:r>
            <a:r>
              <a:rPr lang="en-GB" b="0">
                <a:latin typeface="Trebuchet MS"/>
                <a:cs typeface="Arial" panose="020B0604020202020204"/>
              </a:rPr>
              <a:t>Unique position</a:t>
            </a:r>
            <a:endParaRPr lang="en-GB">
              <a:latin typeface="Trebuchet MS"/>
              <a:cs typeface="Arial" panose="020B0604020202020204"/>
            </a:endParaRPr>
          </a:p>
          <a:p>
            <a:endParaRPr lang="en-GB"/>
          </a:p>
        </p:txBody>
      </p:sp>
      <p:sp>
        <p:nvSpPr>
          <p:cNvPr id="4" name="Slide Number Placeholder 3"/>
          <p:cNvSpPr>
            <a:spLocks noGrp="1"/>
          </p:cNvSpPr>
          <p:nvPr>
            <p:ph type="sldNum" sz="quarter" idx="5"/>
          </p:nvPr>
        </p:nvSpPr>
        <p:spPr/>
        <p:txBody>
          <a:bodyPr/>
          <a:lstStyle/>
          <a:p>
            <a:fld id="{6AE4FC01-DA70-1442-90FD-983F2F12613E}" type="slidenum">
              <a:rPr lang="en-US" smtClean="0"/>
              <a:t>6</a:t>
            </a:fld>
            <a:endParaRPr lang="en-US"/>
          </a:p>
        </p:txBody>
      </p:sp>
    </p:spTree>
    <p:extLst>
      <p:ext uri="{BB962C8B-B14F-4D97-AF65-F5344CB8AC3E}">
        <p14:creationId xmlns:p14="http://schemas.microsoft.com/office/powerpoint/2010/main" val="3291015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806614e9a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c806614e9a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a:t>Simple diagram that only represents one of the multiple pathways for people to be connected with activities</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sz="1200" kern="1200">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kern="1200">
                <a:ea typeface="+mn-ea"/>
                <a:cs typeface="+mn-cs"/>
              </a:rPr>
              <a:t>Even this simple diagram immediately draws out some of the key evidence challenges:</a:t>
            </a:r>
          </a:p>
          <a:p>
            <a:pPr marL="228600" marR="0" lvl="0"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en-US" sz="1200" kern="1200">
                <a:ea typeface="+mn-ea"/>
                <a:cs typeface="+mn-cs"/>
              </a:rPr>
              <a:t>Many stakeholders across multiple sectors. Simply knowing what is out there/who is doing what is an immense task</a:t>
            </a:r>
          </a:p>
          <a:p>
            <a:pPr marL="228600" marR="0" lvl="0"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en-US" sz="1200" kern="1200">
                <a:ea typeface="+mn-ea"/>
                <a:cs typeface="+mn-cs"/>
              </a:rPr>
              <a:t>inconsistent evaluations (different data collected; often disconnected from health data)</a:t>
            </a:r>
          </a:p>
          <a:p>
            <a:pPr marL="228600" marR="0" lvl="0"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en-US" sz="1200" kern="1200">
                <a:ea typeface="+mn-ea"/>
                <a:cs typeface="+mn-cs"/>
              </a:rPr>
              <a:t>Access to NHS data – hidden treasures</a:t>
            </a:r>
          </a:p>
          <a:p>
            <a:pPr marL="228600" marR="0" lvl="0"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en-US" sz="1200" kern="1200">
                <a:ea typeface="+mn-ea"/>
                <a:cs typeface="+mn-cs"/>
              </a:rPr>
              <a:t>Specialist data analysis skills required</a:t>
            </a:r>
          </a:p>
          <a:p>
            <a:pPr marL="228600" marR="0" lvl="0" indent="-228600" algn="l" defTabSz="914400" rtl="0" eaLnBrk="1" fontAlgn="auto" latinLnBrk="0" hangingPunct="1">
              <a:lnSpc>
                <a:spcPct val="100000"/>
              </a:lnSpc>
              <a:spcBef>
                <a:spcPts val="0"/>
              </a:spcBef>
              <a:spcAft>
                <a:spcPts val="0"/>
              </a:spcAft>
              <a:buClrTx/>
              <a:buSzPts val="1400"/>
              <a:buFont typeface="+mj-lt"/>
              <a:buAutoNum type="arabicPeriod"/>
              <a:tabLst/>
              <a:defRPr/>
            </a:pPr>
            <a:r>
              <a:rPr lang="en-US" sz="1200" kern="1200">
                <a:ea typeface="+mn-ea"/>
                <a:cs typeface="+mn-cs"/>
              </a:rPr>
              <a:t>Significant methodological challenges  in measuring some benefits of SP (trying to compare a totally different treatment pathway with e.g. trad health interventions)</a:t>
            </a:r>
          </a:p>
        </p:txBody>
      </p:sp>
      <p:sp>
        <p:nvSpPr>
          <p:cNvPr id="735" name="Google Shape;735;gc806614e9a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2779507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006EAB"/>
                </a:solidFill>
                <a:latin typeface="Calibri" panose="020F0502020204030204" pitchFamily="34" charset="0"/>
                <a:ea typeface="Calibri" panose="020F0502020204030204" pitchFamily="34" charset="0"/>
                <a:cs typeface="Times New Roman" panose="02020603050405020304" pitchFamily="18" charset="0"/>
              </a:rPr>
              <a:t>Responded to government consultations and enquiries (e.g. Major Conditions strategy; Horticulture parliamentary inquiry)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rgbClr val="006EAB"/>
              </a:solidFill>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en-GB" sz="1200">
                <a:latin typeface="Trebuchet MS" panose="020B0703020202090204" pitchFamily="34" charset="0"/>
                <a:ea typeface="Arial"/>
                <a:cs typeface="Arial"/>
                <a:sym typeface="Arial"/>
              </a:rPr>
              <a:t>Arts culture and heritage:</a:t>
            </a:r>
          </a:p>
          <a:p>
            <a:pPr marL="0" lvl="0" indent="0" algn="l" rtl="0">
              <a:spcBef>
                <a:spcPts val="0"/>
              </a:spcBef>
              <a:spcAft>
                <a:spcPts val="0"/>
              </a:spcAft>
              <a:buNone/>
            </a:pPr>
            <a:r>
              <a:rPr lang="en-GB" sz="1200">
                <a:latin typeface="Trebuchet MS" panose="020B0703020202090204" pitchFamily="34" charset="0"/>
                <a:ea typeface="Arial"/>
                <a:cs typeface="Arial"/>
                <a:sym typeface="Arial"/>
              </a:rPr>
              <a:t>Increased social interaction, healthy behaviours, physical movement and activity, decreased stress, and preventing and treating long-term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Trebuchet MS" panose="020B070302020209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234B65"/>
                </a:solidFill>
                <a:latin typeface="Trebuchet MS" panose="020B0703020202090204" pitchFamily="34" charset="0"/>
                <a:ea typeface="Arial"/>
                <a:cs typeface="Arial"/>
                <a:sym typeface="Arial"/>
              </a:rPr>
              <a:t>Social prescribing can have a positive impact on a very wide range of outcomes, including reduction in loneliness, and improvements to mental health &amp; wellbeing and social connectivity.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234B65"/>
              </a:solidFill>
              <a:latin typeface="Trebuchet MS" panose="020B0703020202090204" pitchFamily="34" charset="0"/>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kern="0"/>
              <a:t>Who is and who isn’t being referred to social prescribing?</a:t>
            </a:r>
            <a:br>
              <a:rPr lang="en-GB" kern="0">
                <a:solidFill>
                  <a:srgbClr val="006EAB"/>
                </a:solidFill>
              </a:rPr>
            </a:br>
            <a:r>
              <a:rPr lang="en-GB" sz="1200"/>
              <a:t>Research lacking in children and young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Small amount of research on ethnicity; suggestion SP is mainly accessed by white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234B65"/>
              </a:solidFill>
              <a:latin typeface="Trebuchet MS" panose="020B0703020202090204" pitchFamily="34" charset="0"/>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Trebuchet MS" panose="020B0703020202090204" pitchFamily="34" charset="0"/>
            </a:endParaRPr>
          </a:p>
          <a:p>
            <a:endParaRPr lang="en-GB"/>
          </a:p>
        </p:txBody>
      </p:sp>
      <p:sp>
        <p:nvSpPr>
          <p:cNvPr id="4" name="Slide Number Placeholder 3"/>
          <p:cNvSpPr>
            <a:spLocks noGrp="1"/>
          </p:cNvSpPr>
          <p:nvPr>
            <p:ph type="sldNum" sz="quarter" idx="5"/>
          </p:nvPr>
        </p:nvSpPr>
        <p:spPr/>
        <p:txBody>
          <a:bodyPr/>
          <a:lstStyle/>
          <a:p>
            <a:fld id="{6AE4FC01-DA70-1442-90FD-983F2F12613E}" type="slidenum">
              <a:rPr lang="en-US" smtClean="0"/>
              <a:t>8</a:t>
            </a:fld>
            <a:endParaRPr lang="en-US"/>
          </a:p>
        </p:txBody>
      </p:sp>
    </p:spTree>
    <p:extLst>
      <p:ext uri="{BB962C8B-B14F-4D97-AF65-F5344CB8AC3E}">
        <p14:creationId xmlns:p14="http://schemas.microsoft.com/office/powerpoint/2010/main" val="182384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806614e9a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c806614e9a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342900" lvl="0" indent="-342900">
              <a:buFont typeface="Trebuchet MS" panose="020B0703020202090204" pitchFamily="34" charset="0"/>
              <a:buChar char="-"/>
            </a:pPr>
            <a:r>
              <a:rPr lang="en-GB" sz="1800" kern="100">
                <a:effectLst/>
                <a:latin typeface="Trebuchet MS" panose="020B0703020202090204" pitchFamily="34" charset="0"/>
                <a:ea typeface="Calibri" panose="020F0502020204030204" pitchFamily="34" charset="0"/>
                <a:cs typeface="Times New Roman" panose="02020603050405020304" pitchFamily="18" charset="0"/>
              </a:rPr>
              <a:t>Develop better ways to report on the economic value of social prescribing in the UK </a:t>
            </a:r>
            <a:r>
              <a:rPr lang="en-GB" sz="1800" b="1" kern="100">
                <a:effectLst/>
                <a:latin typeface="Trebuchet MS" panose="020B0703020202090204" pitchFamily="34" charset="0"/>
                <a:ea typeface="Calibri" panose="020F0502020204030204" pitchFamily="34" charset="0"/>
                <a:cs typeface="Times New Roman" panose="02020603050405020304" pitchFamily="18" charset="0"/>
              </a:rPr>
              <a:t>(across all sectors but with focus on expressing value to the health sector in the immediate term)</a:t>
            </a:r>
            <a:r>
              <a:rPr lang="en-GB" sz="1800" kern="100">
                <a:effectLst/>
                <a:latin typeface="Trebuchet MS" panose="020B0703020202090204" pitchFamily="34" charset="0"/>
                <a:ea typeface="Calibri" panose="020F0502020204030204" pitchFamily="34"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a:effectLst/>
                <a:latin typeface="Trebuchet MS" panose="020B0703020202090204" pitchFamily="34" charset="0"/>
                <a:ea typeface="Calibri" panose="020F0502020204030204" pitchFamily="34" charset="0"/>
                <a:cs typeface="Times New Roman" panose="02020603050405020304" pitchFamily="18" charset="0"/>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Trebuchet MS" panose="020B0703020202090204" pitchFamily="34" charset="0"/>
              <a:buChar char="-"/>
            </a:pPr>
            <a:r>
              <a:rPr lang="en-GB" sz="1800" kern="100">
                <a:effectLst/>
                <a:latin typeface="Trebuchet MS" panose="020B0703020202090204" pitchFamily="34" charset="0"/>
                <a:ea typeface="Calibri" panose="020F0502020204030204" pitchFamily="34" charset="0"/>
                <a:cs typeface="Times New Roman" panose="02020603050405020304" pitchFamily="18" charset="0"/>
              </a:rPr>
              <a:t>Support Voluntary, Community, Faith and Social Enterprise organisations in the UK to deliver evaluations of social prescribing that are of use to them and to their commissioners </a:t>
            </a:r>
            <a:r>
              <a:rPr lang="en-GB" sz="1800" b="1" kern="100">
                <a:effectLst/>
                <a:latin typeface="Trebuchet MS" panose="020B0703020202090204" pitchFamily="34" charset="0"/>
                <a:ea typeface="Calibri" panose="020F0502020204030204" pitchFamily="34" charset="0"/>
                <a:cs typeface="Times New Roman" panose="02020603050405020304" pitchFamily="18" charset="0"/>
              </a:rPr>
              <a:t>(and that will encourage more consistent evaluation approaches)</a:t>
            </a:r>
            <a:endParaRPr lang="en-GB" sz="1200">
              <a:latin typeface="Tahoma" panose="020B0604030504040204" pitchFamily="34" charset="0"/>
              <a:ea typeface="Times New Roman" panose="02020603050405020304" pitchFamily="18" charset="0"/>
            </a:endParaRPr>
          </a:p>
          <a:p>
            <a:pPr marL="964418">
              <a:lnSpc>
                <a:spcPct val="90000"/>
              </a:lnSpc>
              <a:spcAft>
                <a:spcPts val="844"/>
              </a:spcAft>
            </a:pPr>
            <a:endParaRPr lang="en-GB" sz="1200">
              <a:latin typeface="Tahoma" panose="020B0604030504040204" pitchFamily="34" charset="0"/>
              <a:ea typeface="Times New Roman" panose="02020603050405020304" pitchFamily="18" charset="0"/>
            </a:endParaRPr>
          </a:p>
          <a:p>
            <a:pPr marL="964418">
              <a:lnSpc>
                <a:spcPct val="90000"/>
              </a:lnSpc>
              <a:spcAft>
                <a:spcPts val="844"/>
              </a:spcAft>
            </a:pPr>
            <a:endParaRPr lang="en-GB" sz="1200">
              <a:latin typeface="Tahoma" panose="020B0604030504040204" pitchFamily="34" charset="0"/>
              <a:ea typeface="Times New Roman" panose="02020603050405020304" pitchFamily="18" charset="0"/>
            </a:endParaRPr>
          </a:p>
          <a:p>
            <a:pPr marL="964418">
              <a:lnSpc>
                <a:spcPct val="90000"/>
              </a:lnSpc>
              <a:spcAft>
                <a:spcPts val="844"/>
              </a:spcAft>
            </a:pPr>
            <a:r>
              <a:rPr lang="en-GB" sz="1200">
                <a:latin typeface="Tahoma" panose="020B0604030504040204" pitchFamily="34" charset="0"/>
                <a:ea typeface="Times New Roman" panose="02020603050405020304" pitchFamily="18" charset="0"/>
              </a:rPr>
              <a:t> </a:t>
            </a:r>
            <a:r>
              <a:rPr lang="en-GB" sz="1200">
                <a:solidFill>
                  <a:srgbClr val="000000"/>
                </a:solidFill>
                <a:latin typeface="Tahoma" panose="020B0604030504040204" pitchFamily="34" charset="0"/>
                <a:ea typeface="Times New Roman" panose="02020603050405020304" pitchFamily="18" charset="0"/>
                <a:cs typeface="Times New Roman" panose="02020603050405020304" pitchFamily="18" charset="0"/>
              </a:rPr>
              <a:t>The aim is that both these strands of work over the next 3 years will move us towards being able to justify the cost effectiveness of SP and for activity providers to be able to report more easily on key common </a:t>
            </a:r>
            <a:r>
              <a:rPr lang="en-GB" sz="1200">
                <a:latin typeface="Tahoma" panose="020B0604030504040204" pitchFamily="34" charset="0"/>
                <a:ea typeface="Calibri" panose="020F0502020204030204" pitchFamily="34" charset="0"/>
                <a:cs typeface="Times New Roman" panose="02020603050405020304" pitchFamily="18" charset="0"/>
              </a:rPr>
              <a:t>metrics such as w</a:t>
            </a:r>
            <a:r>
              <a:rPr lang="en-GB" sz="1200">
                <a:latin typeface="Tahoma" panose="020B0604030504040204" pitchFamily="34" charset="0"/>
                <a:ea typeface="Times New Roman" panose="02020603050405020304" pitchFamily="18" charset="0"/>
                <a:cs typeface="Times New Roman" panose="02020603050405020304" pitchFamily="18" charset="0"/>
              </a:rPr>
              <a:t>ellbeing</a:t>
            </a:r>
            <a:r>
              <a:rPr lang="en-GB" sz="1200">
                <a:latin typeface="Tahoma" panose="020B0604030504040204" pitchFamily="34" charset="0"/>
                <a:ea typeface="Calibri" panose="020F0502020204030204" pitchFamily="34" charset="0"/>
                <a:cs typeface="Times New Roman" panose="02020603050405020304" pitchFamily="18" charset="0"/>
              </a:rPr>
              <a:t>, v</a:t>
            </a:r>
            <a:r>
              <a:rPr lang="en-GB" sz="1200">
                <a:latin typeface="Tahoma" panose="020B0604030504040204" pitchFamily="34" charset="0"/>
                <a:ea typeface="Times New Roman" panose="02020603050405020304" pitchFamily="18" charset="0"/>
                <a:cs typeface="Times New Roman" panose="02020603050405020304" pitchFamily="18" charset="0"/>
              </a:rPr>
              <a:t>olunteering</a:t>
            </a:r>
            <a:r>
              <a:rPr lang="en-GB" sz="1200">
                <a:latin typeface="Tahoma" panose="020B0604030504040204" pitchFamily="34" charset="0"/>
                <a:ea typeface="Calibri" panose="020F0502020204030204" pitchFamily="34" charset="0"/>
                <a:cs typeface="Times New Roman" panose="02020603050405020304" pitchFamily="18" charset="0"/>
              </a:rPr>
              <a:t>, loneliness, and impact on the health system (</a:t>
            </a:r>
            <a:r>
              <a:rPr lang="en-GB" sz="1200" err="1">
                <a:latin typeface="Tahoma" panose="020B0604030504040204" pitchFamily="34" charset="0"/>
                <a:ea typeface="Calibri" panose="020F0502020204030204" pitchFamily="34" charset="0"/>
                <a:cs typeface="Times New Roman" panose="02020603050405020304" pitchFamily="18" charset="0"/>
              </a:rPr>
              <a:t>eg</a:t>
            </a:r>
            <a:r>
              <a:rPr lang="en-GB" sz="1200">
                <a:latin typeface="Tahoma" panose="020B0604030504040204" pitchFamily="34" charset="0"/>
                <a:ea typeface="Calibri" panose="020F0502020204030204" pitchFamily="34" charset="0"/>
                <a:cs typeface="Times New Roman" panose="02020603050405020304" pitchFamily="18" charset="0"/>
              </a:rPr>
              <a:t> impact on G</a:t>
            </a:r>
            <a:r>
              <a:rPr lang="en-GB" sz="1200">
                <a:latin typeface="Tahoma" panose="020B0604030504040204" pitchFamily="34" charset="0"/>
                <a:ea typeface="Times New Roman" panose="02020603050405020304" pitchFamily="18" charset="0"/>
                <a:cs typeface="Times New Roman" panose="02020603050405020304" pitchFamily="18" charset="0"/>
              </a:rPr>
              <a:t>P appointments, </a:t>
            </a:r>
            <a:r>
              <a:rPr lang="en-GB" sz="1200">
                <a:latin typeface="Tahoma" panose="020B0604030504040204" pitchFamily="34" charset="0"/>
                <a:ea typeface="Calibri" panose="020F0502020204030204" pitchFamily="34" charset="0"/>
                <a:cs typeface="Times New Roman" panose="02020603050405020304" pitchFamily="18" charset="0"/>
              </a:rPr>
              <a:t>p</a:t>
            </a:r>
            <a:r>
              <a:rPr lang="en-GB" sz="1200">
                <a:latin typeface="Tahoma" panose="020B0604030504040204" pitchFamily="34" charset="0"/>
                <a:ea typeface="Times New Roman" panose="02020603050405020304" pitchFamily="18" charset="0"/>
                <a:cs typeface="Times New Roman" panose="02020603050405020304" pitchFamily="18" charset="0"/>
              </a:rPr>
              <a:t>harma prescribing , A&amp;E attendances</a:t>
            </a:r>
            <a:r>
              <a:rPr lang="en-GB" sz="1200">
                <a:latin typeface="Tahoma" panose="020B0604030504040204" pitchFamily="34" charset="0"/>
                <a:ea typeface="Calibri" panose="020F0502020204030204" pitchFamily="34" charset="0"/>
                <a:cs typeface="Times New Roman" panose="02020603050405020304" pitchFamily="18" charset="0"/>
              </a:rPr>
              <a:t>). </a:t>
            </a:r>
            <a:r>
              <a:rPr lang="en-GB" sz="1200">
                <a:latin typeface="Tahoma" panose="020B0604030504040204" pitchFamily="34" charset="0"/>
                <a:ea typeface="Times New Roman" panose="02020603050405020304" pitchFamily="18" charset="0"/>
                <a:cs typeface="Times New Roman" panose="02020603050405020304" pitchFamily="18" charset="0"/>
              </a:rPr>
              <a:t> </a:t>
            </a:r>
          </a:p>
          <a:p>
            <a:pPr marL="964418">
              <a:lnSpc>
                <a:spcPct val="90000"/>
              </a:lnSpc>
              <a:spcAft>
                <a:spcPts val="844"/>
              </a:spcAft>
            </a:pPr>
            <a:endParaRPr lang="en-GB" sz="1200">
              <a:latin typeface="Calibri" panose="020F0502020204030204" pitchFamily="34" charset="0"/>
              <a:ea typeface="Calibri" panose="020F0502020204030204" pitchFamily="34" charset="0"/>
              <a:cs typeface="Times New Roman" panose="02020603050405020304" pitchFamily="18" charset="0"/>
            </a:endParaRPr>
          </a:p>
          <a:p>
            <a:pPr marL="964418">
              <a:lnSpc>
                <a:spcPct val="90000"/>
              </a:lnSpc>
              <a:spcAft>
                <a:spcPts val="844"/>
              </a:spcAft>
            </a:pPr>
            <a:r>
              <a:rPr lang="en-GB" sz="1200">
                <a:solidFill>
                  <a:srgbClr val="FF0000"/>
                </a:solidFill>
                <a:latin typeface="Tahoma" panose="020B0604030504040204" pitchFamily="34" charset="0"/>
                <a:ea typeface="Times New Roman" panose="02020603050405020304" pitchFamily="18" charset="0"/>
                <a:cs typeface="Times New Roman" panose="02020603050405020304" pitchFamily="18" charset="0"/>
              </a:rPr>
              <a:t>These 2 pieces of work are intimately linked, as justifying the value/cost effectiveness of SP will rely on more effective evaluation of the costs of delivering SP activities by the VCFSE sector.  </a:t>
            </a:r>
            <a:endParaRPr lang="en-GB" sz="1200">
              <a:latin typeface="Calibri" panose="020F0502020204030204" pitchFamily="34" charset="0"/>
              <a:ea typeface="Calibri" panose="020F0502020204030204" pitchFamily="34" charset="0"/>
              <a:cs typeface="Times New Roman" panose="02020603050405020304" pitchFamily="18" charset="0"/>
            </a:endParaRPr>
          </a:p>
          <a:p>
            <a:pPr marL="723313">
              <a:lnSpc>
                <a:spcPct val="90000"/>
              </a:lnSpc>
            </a:pPr>
            <a:endParaRPr lang="en-GB" sz="1200">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SzPts val="1400"/>
              <a:buNone/>
            </a:pPr>
            <a:endParaRPr/>
          </a:p>
        </p:txBody>
      </p:sp>
      <p:sp>
        <p:nvSpPr>
          <p:cNvPr id="735" name="Google Shape;735;gc806614e9a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249643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GB"/>
              <a:t>Social Return on Investment (SROI) most common method (not necessarily the best)</a:t>
            </a:r>
            <a:endParaRPr lang="en-US"/>
          </a:p>
          <a:p>
            <a:pPr marL="628650" lvl="1" indent="-171450">
              <a:lnSpc>
                <a:spcPct val="90000"/>
              </a:lnSpc>
              <a:spcBef>
                <a:spcPts val="500"/>
              </a:spcBef>
              <a:buFont typeface="Courier New,monospace"/>
              <a:buChar char="o"/>
            </a:pPr>
            <a:r>
              <a:rPr lang="en-GB"/>
              <a:t>Range of SROI values for 6 studies of full social prescribing schemes was £2.14-£8.56 for every £1 invested</a:t>
            </a:r>
          </a:p>
          <a:p>
            <a:pPr marL="628650" lvl="1" indent="-171450">
              <a:lnSpc>
                <a:spcPct val="90000"/>
              </a:lnSpc>
              <a:spcBef>
                <a:spcPts val="500"/>
              </a:spcBef>
              <a:buFont typeface="Courier New,monospace"/>
              <a:buChar char="o"/>
            </a:pPr>
            <a:r>
              <a:rPr lang="en-GB"/>
              <a:t>Three of the more robust studies found a range of £3.42-£8.56 per £1 invested</a:t>
            </a:r>
            <a:endParaRPr lang="en-US"/>
          </a:p>
          <a:p>
            <a:pPr marL="171450" indent="-171450">
              <a:lnSpc>
                <a:spcPct val="90000"/>
              </a:lnSpc>
              <a:spcBef>
                <a:spcPts val="1000"/>
              </a:spcBef>
              <a:buFont typeface="Courier New,monospace"/>
              <a:buChar char="o"/>
            </a:pPr>
            <a:r>
              <a:rPr lang="en-GB"/>
              <a:t>A robust Cost Description Analysis study (Ways to Wellness programme in Newcastle upon Tyne) assessed data for &gt;4,500 participants with multiple long-term conditions; demonstrated the secondary care cost was 27% lower in the social prescribing group</a:t>
            </a:r>
            <a:endParaRPr lang="en-US"/>
          </a:p>
          <a:p>
            <a:pPr marL="171450" indent="-171450">
              <a:lnSpc>
                <a:spcPct val="90000"/>
              </a:lnSpc>
              <a:spcBef>
                <a:spcPts val="1000"/>
              </a:spcBef>
              <a:buFont typeface="Courier New,monospace"/>
              <a:buChar char="o"/>
            </a:pPr>
            <a:r>
              <a:rPr lang="en-GB"/>
              <a:t>One study used Regression Modelling on SP intervention for type 2 diabetes and found a reduction in care cost of £77.57 per patient, per year. Cost reductions were higher for non-white patients, older patients, and those without additional co-morbidities</a:t>
            </a:r>
          </a:p>
          <a:p>
            <a:pPr marL="171450" indent="-171450">
              <a:lnSpc>
                <a:spcPct val="90000"/>
              </a:lnSpc>
              <a:spcBef>
                <a:spcPts val="1000"/>
              </a:spcBef>
              <a:buFont typeface="Courier New,monospace"/>
              <a:buChar char="o"/>
            </a:pPr>
            <a:endParaRPr lang="en-GB">
              <a:cs typeface="Calibri" panose="020F0502020204030204"/>
            </a:endParaRPr>
          </a:p>
          <a:p>
            <a:pPr marL="171450" indent="-171450">
              <a:lnSpc>
                <a:spcPct val="90000"/>
              </a:lnSpc>
              <a:spcBef>
                <a:spcPts val="1000"/>
              </a:spcBef>
              <a:buFont typeface="Arial"/>
              <a:buChar char="•"/>
            </a:pPr>
            <a:r>
              <a:rPr lang="en-GB"/>
              <a:t>An increase in costs was reported by 2 out of 7 studies. However, in the Grow Well Social Prescribing Pilot Evaluation, cost data was only collected for 9 people. In the other study, the cost data was collected for 86 people. Just 13 percent of the total group accounted for more than half of cost increases, particularly among the severely frail. Both studies highlight the need for higher ‘n values’ as well as using control groups and statistical analysis to ensure that any findings are significant and representative of the larger population. </a:t>
            </a:r>
          </a:p>
          <a:p>
            <a:pPr marL="171450" indent="-171450">
              <a:lnSpc>
                <a:spcPct val="90000"/>
              </a:lnSpc>
              <a:spcBef>
                <a:spcPts val="1000"/>
              </a:spcBef>
              <a:buFont typeface="Courier New,monospace"/>
              <a:buChar char="o"/>
            </a:pPr>
            <a:endParaRPr lang="en-GB">
              <a:cs typeface="Calibri" panose="020F0502020204030204"/>
            </a:endParaRPr>
          </a:p>
        </p:txBody>
      </p:sp>
      <p:sp>
        <p:nvSpPr>
          <p:cNvPr id="4" name="Slide Number Placeholder 3"/>
          <p:cNvSpPr>
            <a:spLocks noGrp="1"/>
          </p:cNvSpPr>
          <p:nvPr>
            <p:ph type="sldNum" sz="quarter" idx="5"/>
          </p:nvPr>
        </p:nvSpPr>
        <p:spPr/>
        <p:txBody>
          <a:bodyPr/>
          <a:lstStyle/>
          <a:p>
            <a:fld id="{6AE4FC01-DA70-1442-90FD-983F2F12613E}" type="slidenum">
              <a:rPr lang="en-US" smtClean="0"/>
              <a:t>10</a:t>
            </a:fld>
            <a:endParaRPr lang="en-US"/>
          </a:p>
        </p:txBody>
      </p:sp>
    </p:spTree>
    <p:extLst>
      <p:ext uri="{BB962C8B-B14F-4D97-AF65-F5344CB8AC3E}">
        <p14:creationId xmlns:p14="http://schemas.microsoft.com/office/powerpoint/2010/main" val="3251371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Food insecurity: </a:t>
            </a:r>
            <a:r>
              <a:rPr lang="en-GB"/>
              <a:t>Overall these research articles demonstrate a range of approaches to supporting people with food insecurity are effective, including education, community-based food activities and food bank provision across mobile and other community settings. At least two studies have identified multiple outcomes including improved fatigue, physical functioning, increased skills, connectivity and use of other community-based services, as well as improved access to food.</a:t>
            </a:r>
          </a:p>
          <a:p>
            <a:endParaRPr lang="en-GB"/>
          </a:p>
          <a:p>
            <a:r>
              <a:rPr lang="en-GB">
                <a:cs typeface="Calibri"/>
              </a:rPr>
              <a:t>Fuel poverty: </a:t>
            </a:r>
            <a:r>
              <a:rPr lang="en-GB"/>
              <a:t>In this section, the seven studies provide overlapping and confirmatory results. Firstly, educating and empowering older people to be more energy efficient can improve their home environment and as well as their health and wellbeing. Secondly all interventions that improved the home temperature improved the physical and mental health of most of the participants. Some participants were still at risk of fuel poverty and it is possible that their housing needs a range of energy efficient measures, as opposed to one intervention in isolation.</a:t>
            </a:r>
          </a:p>
          <a:p>
            <a:endParaRPr lang="en-GB"/>
          </a:p>
          <a:p>
            <a:r>
              <a:rPr lang="en-GB">
                <a:cs typeface="Calibri"/>
              </a:rPr>
              <a:t>Income management: </a:t>
            </a:r>
            <a:r>
              <a:rPr lang="en-GB"/>
              <a:t>These six papers reveal several target groups of people that may be experiencing financial issues and who may be too ashamed and embarrassed to tell anyone about them. The repercussions are extreme, including job loss, loss of home as well as health and wellbeing issues. The need for joined up coordinated multi agency support is once again recommended, in recognition that financial poverty is interlinked with other situations in a person’s life. </a:t>
            </a:r>
          </a:p>
          <a:p>
            <a:endParaRPr lang="en-GB">
              <a:cs typeface="Calibri"/>
            </a:endParaRPr>
          </a:p>
          <a:p>
            <a:r>
              <a:rPr lang="en-GB">
                <a:cs typeface="Calibri"/>
              </a:rPr>
              <a:t>Digital exclusion: </a:t>
            </a:r>
            <a:r>
              <a:rPr lang="en-GB"/>
              <a:t>These three sources of information have identified a range of approaches to engaging older people to promote digital inclusion and improve digital skills, including building into the care journey where appropriate for the individual. Intergenerational and community-based skills programmes may reduce barriers to digital inclusion for older people helping to promote social wellbeing.</a:t>
            </a:r>
            <a:endParaRPr lang="en-GB">
              <a:cs typeface="Calibri"/>
            </a:endParaRPr>
          </a:p>
          <a:p>
            <a:endParaRPr lang="en-GB">
              <a:cs typeface="Calibri"/>
            </a:endParaRPr>
          </a:p>
          <a:p>
            <a:r>
              <a:rPr lang="en-GB">
                <a:cs typeface="Calibri"/>
              </a:rPr>
              <a:t>Social </a:t>
            </a:r>
            <a:r>
              <a:rPr lang="en-GB" err="1">
                <a:cs typeface="Calibri"/>
              </a:rPr>
              <a:t>vunerability</a:t>
            </a:r>
            <a:r>
              <a:rPr lang="en-GB">
                <a:cs typeface="Calibri"/>
              </a:rPr>
              <a:t>: </a:t>
            </a:r>
            <a:r>
              <a:rPr lang="en-GB"/>
              <a:t>Social vulnerability is an important dimension of poverty to consider in interventions. A common thread in these three papers was the importance of community connectedness through activities that offer social interaction and the provision of local services that support this such as education and the arts. The importance of wider infrastructure in enabling this such as better local transport links should be noted. Supporting socially vulnerable older people with home improvements around warmth, safety and repairs can also benefit health and wellbeing. Providing informal (peer) support with navigating health information and communicating with care providers may also be beneficial. </a:t>
            </a:r>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6AE4FC01-DA70-1442-90FD-983F2F12613E}" type="slidenum">
              <a:rPr lang="en-US" smtClean="0"/>
              <a:t>11</a:t>
            </a:fld>
            <a:endParaRPr lang="en-US"/>
          </a:p>
        </p:txBody>
      </p:sp>
    </p:spTree>
    <p:extLst>
      <p:ext uri="{BB962C8B-B14F-4D97-AF65-F5344CB8AC3E}">
        <p14:creationId xmlns:p14="http://schemas.microsoft.com/office/powerpoint/2010/main" val="2060886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ark Front Page">
    <p:bg>
      <p:bgPr>
        <a:solidFill>
          <a:srgbClr val="2E3A4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tretch>
            <a:fill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749AE2BC-439D-5E47-9B87-B568370BCD2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8CD5E3"/>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AA535637-3388-F845-B7CE-73976E1BFB3B}"/>
              </a:ext>
            </a:extLst>
          </p:cNvPr>
          <p:cNvSpPr>
            <a:spLocks noGrp="1"/>
          </p:cNvSpPr>
          <p:nvPr>
            <p:ph type="subTitle" idx="1" hasCustomPrompt="1"/>
          </p:nvPr>
        </p:nvSpPr>
        <p:spPr>
          <a:xfrm>
            <a:off x="3019646" y="4715898"/>
            <a:ext cx="7648353" cy="1060339"/>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a:extLst>
              <a:ext uri="{FF2B5EF4-FFF2-40B4-BE49-F238E27FC236}">
                <a16:creationId xmlns:a16="http://schemas.microsoft.com/office/drawing/2014/main" id="{DE8F5E3D-5A2A-FE4D-9F2E-8904EBE548AF}"/>
              </a:ext>
            </a:extLst>
          </p:cNvPr>
          <p:cNvPicPr>
            <a:picLocks noChangeAspect="1"/>
          </p:cNvPicPr>
          <p:nvPr userDrawn="1"/>
        </p:nvPicPr>
        <p:blipFill>
          <a:blip r:embed="rId4"/>
          <a:src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273707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333740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394637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393784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402875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2289525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25"/>
        <p:cNvGrpSpPr/>
        <p:nvPr/>
      </p:nvGrpSpPr>
      <p:grpSpPr>
        <a:xfrm>
          <a:off x="0" y="0"/>
          <a:ext cx="0" cy="0"/>
          <a:chOff x="0" y="0"/>
          <a:chExt cx="0" cy="0"/>
        </a:xfrm>
      </p:grpSpPr>
      <p:sp>
        <p:nvSpPr>
          <p:cNvPr id="26" name="Google Shape;26;p10"/>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b="0" i="0">
                <a:solidFill>
                  <a:srgbClr val="2E3A4D"/>
                </a:solidFill>
                <a:latin typeface="Trebuchet MS" panose="020B0703020202090204" pitchFamily="34" charset="0"/>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b="0" i="0">
                <a:latin typeface="Trebuchet MS" panose="020B070302020209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10"/>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9" name="Google Shape;29;p10"/>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b="0" i="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GB"/>
          </a:p>
        </p:txBody>
      </p:sp>
      <p:sp>
        <p:nvSpPr>
          <p:cNvPr id="30" name="Google Shape;30;p10"/>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r>
              <a:rPr lang="en-US">
                <a:latin typeface="Trebuchet MS" panose="020B0703020202090204" pitchFamily="34" charset="0"/>
              </a:rPr>
              <a:t>Page </a:t>
            </a:r>
            <a:fld id="{00000000-1234-1234-1234-123412341234}" type="slidenum">
              <a:rPr lang="en-US" smtClean="0">
                <a:latin typeface="Trebuchet MS" panose="020B0703020202090204" pitchFamily="34" charset="0"/>
              </a:rPr>
              <a:pPr/>
              <a:t>‹#›</a:t>
            </a:fld>
            <a:endParaRPr>
              <a:latin typeface="Trebuchet MS" panose="020B0703020202090204" pitchFamily="34" charset="0"/>
            </a:endParaRPr>
          </a:p>
        </p:txBody>
      </p:sp>
    </p:spTree>
    <p:extLst>
      <p:ext uri="{BB962C8B-B14F-4D97-AF65-F5344CB8AC3E}">
        <p14:creationId xmlns:p14="http://schemas.microsoft.com/office/powerpoint/2010/main" val="64567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3" y="1122363"/>
            <a:ext cx="7096933" cy="2387600"/>
          </a:xfrm>
        </p:spPr>
        <p:txBody>
          <a:bodyPr anchor="b">
            <a:noAutofit/>
          </a:bodyPr>
          <a:lstStyle>
            <a:lvl1pPr algn="l">
              <a:defRPr sz="6000" b="1">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9500507" cy="806675"/>
          </a:xfrm>
        </p:spPr>
        <p:txBody>
          <a:bodyPr>
            <a:noAutofit/>
          </a:bodyPr>
          <a:lstStyle>
            <a:lvl1pPr marL="0" indent="0" algn="l">
              <a:buNone/>
              <a:defRPr sz="32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9AC79249-FDC0-364D-A734-AE1DE1605D28}"/>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2465C8-266D-104C-9C49-323DF4A8277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37979A1C-BF60-B345-A664-2E4F7A3461EB}"/>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58080B3E-915C-2D4C-8608-596E1BFD6387}"/>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419"/>
            <a:ext cx="3927573" cy="3165022"/>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9E240E8A-950E-7946-826C-415CB5DACA43}"/>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16498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17467"/>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F1EBA885-721B-47CE-B54E-E6CA8CB544A3}" type="datetime1">
              <a:rPr lang="en-US" smtClean="0"/>
              <a:t>12/4/2023</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782271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85BD60E2-1F75-4F51-A562-D5E1C34595ED}" type="datetime1">
              <a:rPr lang="en-US" smtClean="0"/>
              <a:t>12/4/2023</a:t>
            </a:fld>
            <a:endParaRPr lang="en-US"/>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802635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067EACEC-C2DD-EA42-8504-176673AD1F20}"/>
              </a:ext>
            </a:extLst>
          </p:cNvPr>
          <p:cNvSpPr/>
          <p:nvPr userDrawn="1"/>
        </p:nvSpPr>
        <p:spPr>
          <a:xfrm>
            <a:off x="0" y="0"/>
            <a:ext cx="8025490" cy="6858000"/>
          </a:xfrm>
          <a:custGeom>
            <a:avLst/>
            <a:gdLst>
              <a:gd name="connsiteX0" fmla="*/ 0 w 8025490"/>
              <a:gd name="connsiteY0" fmla="*/ 0 h 6858000"/>
              <a:gd name="connsiteX1" fmla="*/ 4596490 w 8025490"/>
              <a:gd name="connsiteY1" fmla="*/ 0 h 6858000"/>
              <a:gd name="connsiteX2" fmla="*/ 8025490 w 8025490"/>
              <a:gd name="connsiteY2" fmla="*/ 3429000 h 6858000"/>
              <a:gd name="connsiteX3" fmla="*/ 4596490 w 8025490"/>
              <a:gd name="connsiteY3" fmla="*/ 6858000 h 6858000"/>
              <a:gd name="connsiteX4" fmla="*/ 0 w 802549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5490" h="6858000">
                <a:moveTo>
                  <a:pt x="0" y="0"/>
                </a:moveTo>
                <a:lnTo>
                  <a:pt x="4596490" y="0"/>
                </a:lnTo>
                <a:cubicBezTo>
                  <a:pt x="6490274" y="0"/>
                  <a:pt x="8025490" y="1535216"/>
                  <a:pt x="8025490" y="3429000"/>
                </a:cubicBezTo>
                <a:cubicBezTo>
                  <a:pt x="8025490" y="5322784"/>
                  <a:pt x="6490274" y="6858000"/>
                  <a:pt x="4596490" y="6858000"/>
                </a:cubicBez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059400"/>
            <a:ext cx="6245912" cy="2387600"/>
          </a:xfrm>
        </p:spPr>
        <p:txBody>
          <a:bodyPr anchor="b">
            <a:noAutofit/>
          </a:bodyPr>
          <a:lstStyle>
            <a:lvl1pPr algn="l">
              <a:defRPr sz="6000" b="1">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4" y="3539075"/>
            <a:ext cx="6245912" cy="1406101"/>
          </a:xfrm>
        </p:spPr>
        <p:txBody>
          <a:bodyPr>
            <a:noAutofit/>
          </a:bodyPr>
          <a:lstStyle>
            <a:lvl1pPr marL="0" indent="0" algn="l">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a:extLst>
              <a:ext uri="{FF2B5EF4-FFF2-40B4-BE49-F238E27FC236}">
                <a16:creationId xmlns:a16="http://schemas.microsoft.com/office/drawing/2014/main" id="{89843C7E-5704-7A46-8974-F3BFA42E7310}"/>
              </a:ext>
            </a:extLst>
          </p:cNvPr>
          <p:cNvGrpSpPr/>
          <p:nvPr userDrawn="1"/>
        </p:nvGrpSpPr>
        <p:grpSpPr>
          <a:xfrm rot="16200000">
            <a:off x="8286528" y="2207195"/>
            <a:ext cx="3032351" cy="2443610"/>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7" name="Freeform 16">
            <a:extLst>
              <a:ext uri="{FF2B5EF4-FFF2-40B4-BE49-F238E27FC236}">
                <a16:creationId xmlns:a16="http://schemas.microsoft.com/office/drawing/2014/main" id="{0B179973-08D2-EF40-B516-35E75E906394}"/>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6C811FF3-E48A-194D-8022-65F8C3A17449}"/>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86529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ight Front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1290937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FCEFAF76-CA52-4D6A-9CA7-8D48142C74F1}" type="datetime1">
              <a:rPr lang="en-US" smtClean="0"/>
              <a:t>12/4/2023</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69781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hart 2">
    <p:bg>
      <p:bgPr>
        <a:solidFill>
          <a:schemeClr val="accent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BA2A58C-57B7-834C-8F5C-3299322411B1}"/>
              </a:ext>
            </a:extLst>
          </p:cNvPr>
          <p:cNvGrpSpPr/>
          <p:nvPr userDrawn="1"/>
        </p:nvGrpSpPr>
        <p:grpSpPr>
          <a:xfrm rot="16200000">
            <a:off x="10772262" y="152641"/>
            <a:ext cx="1572380" cy="1267097"/>
            <a:chOff x="7413403" y="4976359"/>
            <a:chExt cx="2334986" cy="1881641"/>
          </a:xfrm>
        </p:grpSpPr>
        <p:sp>
          <p:nvSpPr>
            <p:cNvPr id="13" name="Freeform 12">
              <a:extLst>
                <a:ext uri="{FF2B5EF4-FFF2-40B4-BE49-F238E27FC236}">
                  <a16:creationId xmlns:a16="http://schemas.microsoft.com/office/drawing/2014/main" id="{801D8067-144A-FE48-AF1E-529B662DCAD3}"/>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2ECA7D87-C78C-C140-AA28-C0FB20209045}"/>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3"/>
            <a:ext cx="9779182" cy="3366813"/>
          </a:xfrm>
        </p:spPr>
        <p:txBody>
          <a:bodyPr>
            <a:noAutofit/>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905A12B4-C5BF-40AF-9941-1231BC975177}" type="datetime1">
              <a:rPr lang="en-US" smtClean="0"/>
              <a:t>12/4/2023</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190945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C1415C77-10B5-4C74-B1D7-0C2CFB799FC7}" type="datetime1">
              <a:rPr lang="en-US" smtClean="0"/>
              <a:t>12/4/2023</a:t>
            </a:fld>
            <a:endParaRPr lang="en-US"/>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476947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a:t>Click icon to add picture</a:t>
            </a:r>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a:t>Click icon to add picture</a:t>
            </a:r>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a:t>Click icon to add picture</a:t>
            </a:r>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a:t>Click icon to add picture</a:t>
            </a:r>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B3349028-DF94-4737-B5F3-7928CBCC62EE}" type="datetime1">
              <a:rPr lang="en-US" smtClean="0"/>
              <a:t>12/4/2023</a:t>
            </a:fld>
            <a:endParaRPr lang="en-US"/>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54419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ole team">
    <p:bg>
      <p:bgPr>
        <a:solidFill>
          <a:schemeClr val="accent2"/>
        </a:solidFill>
        <a:effectLst/>
      </p:bgPr>
    </p:bg>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6825B690-1AD7-4243-AC42-D2CF19B7B02C}"/>
              </a:ext>
            </a:extLst>
          </p:cNvPr>
          <p:cNvSpPr>
            <a:spLocks noGrp="1"/>
          </p:cNvSpPr>
          <p:nvPr>
            <p:ph type="title"/>
          </p:nvPr>
        </p:nvSpPr>
        <p:spPr>
          <a:xfrm>
            <a:off x="750430" y="381000"/>
            <a:ext cx="10678142" cy="1325563"/>
          </a:xfrm>
        </p:spPr>
        <p:txBody>
          <a:bodyPr lIns="0" anchor="b">
            <a:noAutofit/>
          </a:bodyPr>
          <a:lstStyle>
            <a:lvl1pPr>
              <a:defRPr sz="4800" b="1">
                <a:latin typeface="+mj-lt"/>
              </a:defRPr>
            </a:lvl1pPr>
          </a:lstStyle>
          <a:p>
            <a:r>
              <a:rPr lang="en-US"/>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068734"/>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31" name="Text Placeholder 28">
            <a:extLst>
              <a:ext uri="{FF2B5EF4-FFF2-40B4-BE49-F238E27FC236}">
                <a16:creationId xmlns:a16="http://schemas.microsoft.com/office/drawing/2014/main" id="{1825005B-0520-EC49-9A5C-554CB700387B}"/>
              </a:ext>
            </a:extLst>
          </p:cNvPr>
          <p:cNvSpPr>
            <a:spLocks noGrp="1"/>
          </p:cNvSpPr>
          <p:nvPr>
            <p:ph type="body" sz="quarter" idx="17" hasCustomPrompt="1"/>
          </p:nvPr>
        </p:nvSpPr>
        <p:spPr>
          <a:xfrm>
            <a:off x="750430"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32" name="Text Placeholder 28">
            <a:extLst>
              <a:ext uri="{FF2B5EF4-FFF2-40B4-BE49-F238E27FC236}">
                <a16:creationId xmlns:a16="http://schemas.microsoft.com/office/drawing/2014/main" id="{B6697B92-AF89-2C46-BC1E-6CB47E8EA421}"/>
              </a:ext>
            </a:extLst>
          </p:cNvPr>
          <p:cNvSpPr>
            <a:spLocks noGrp="1"/>
          </p:cNvSpPr>
          <p:nvPr>
            <p:ph type="body" sz="quarter" idx="18" hasCustomPrompt="1"/>
          </p:nvPr>
        </p:nvSpPr>
        <p:spPr>
          <a:xfrm>
            <a:off x="750429"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3" name="Picture Placeholder 23">
            <a:extLst>
              <a:ext uri="{FF2B5EF4-FFF2-40B4-BE49-F238E27FC236}">
                <a16:creationId xmlns:a16="http://schemas.microsoft.com/office/drawing/2014/main" id="{FA9FEBB0-45F1-DF45-89C4-B343F8B20BA0}"/>
              </a:ext>
            </a:extLst>
          </p:cNvPr>
          <p:cNvSpPr>
            <a:spLocks noGrp="1"/>
          </p:cNvSpPr>
          <p:nvPr>
            <p:ph type="pic" sz="quarter" idx="28"/>
          </p:nvPr>
        </p:nvSpPr>
        <p:spPr>
          <a:xfrm>
            <a:off x="3549397" y="2068734"/>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34" name="Text Placeholder 28">
            <a:extLst>
              <a:ext uri="{FF2B5EF4-FFF2-40B4-BE49-F238E27FC236}">
                <a16:creationId xmlns:a16="http://schemas.microsoft.com/office/drawing/2014/main" id="{EF331731-A7FC-C245-A9C1-0B1A2E994DB6}"/>
              </a:ext>
            </a:extLst>
          </p:cNvPr>
          <p:cNvSpPr>
            <a:spLocks noGrp="1"/>
          </p:cNvSpPr>
          <p:nvPr>
            <p:ph type="body" sz="quarter" idx="29" hasCustomPrompt="1"/>
          </p:nvPr>
        </p:nvSpPr>
        <p:spPr>
          <a:xfrm>
            <a:off x="354939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35" name="Text Placeholder 28">
            <a:extLst>
              <a:ext uri="{FF2B5EF4-FFF2-40B4-BE49-F238E27FC236}">
                <a16:creationId xmlns:a16="http://schemas.microsoft.com/office/drawing/2014/main" id="{313B974E-E762-EE48-B2DF-C8F10DF73444}"/>
              </a:ext>
            </a:extLst>
          </p:cNvPr>
          <p:cNvSpPr>
            <a:spLocks noGrp="1"/>
          </p:cNvSpPr>
          <p:nvPr>
            <p:ph type="body" sz="quarter" idx="30" hasCustomPrompt="1"/>
          </p:nvPr>
        </p:nvSpPr>
        <p:spPr>
          <a:xfrm>
            <a:off x="354939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6" name="Picture Placeholder 23">
            <a:extLst>
              <a:ext uri="{FF2B5EF4-FFF2-40B4-BE49-F238E27FC236}">
                <a16:creationId xmlns:a16="http://schemas.microsoft.com/office/drawing/2014/main" id="{8BA62E8C-79E6-D245-B706-FFB1E051B2D6}"/>
              </a:ext>
            </a:extLst>
          </p:cNvPr>
          <p:cNvSpPr>
            <a:spLocks noGrp="1"/>
          </p:cNvSpPr>
          <p:nvPr>
            <p:ph type="pic" sz="quarter" idx="31"/>
          </p:nvPr>
        </p:nvSpPr>
        <p:spPr>
          <a:xfrm>
            <a:off x="6348367" y="2068734"/>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37" name="Text Placeholder 28">
            <a:extLst>
              <a:ext uri="{FF2B5EF4-FFF2-40B4-BE49-F238E27FC236}">
                <a16:creationId xmlns:a16="http://schemas.microsoft.com/office/drawing/2014/main" id="{4199EE50-5386-0446-8ADA-23C1B0D6EA4F}"/>
              </a:ext>
            </a:extLst>
          </p:cNvPr>
          <p:cNvSpPr>
            <a:spLocks noGrp="1"/>
          </p:cNvSpPr>
          <p:nvPr>
            <p:ph type="body" sz="quarter" idx="32" hasCustomPrompt="1"/>
          </p:nvPr>
        </p:nvSpPr>
        <p:spPr>
          <a:xfrm>
            <a:off x="6348368"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38" name="Text Placeholder 28">
            <a:extLst>
              <a:ext uri="{FF2B5EF4-FFF2-40B4-BE49-F238E27FC236}">
                <a16:creationId xmlns:a16="http://schemas.microsoft.com/office/drawing/2014/main" id="{478AB5CA-B5A5-934D-BF51-1485953A703D}"/>
              </a:ext>
            </a:extLst>
          </p:cNvPr>
          <p:cNvSpPr>
            <a:spLocks noGrp="1"/>
          </p:cNvSpPr>
          <p:nvPr>
            <p:ph type="body" sz="quarter" idx="33" hasCustomPrompt="1"/>
          </p:nvPr>
        </p:nvSpPr>
        <p:spPr>
          <a:xfrm>
            <a:off x="6348367"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39" name="Picture Placeholder 23">
            <a:extLst>
              <a:ext uri="{FF2B5EF4-FFF2-40B4-BE49-F238E27FC236}">
                <a16:creationId xmlns:a16="http://schemas.microsoft.com/office/drawing/2014/main" id="{3D78BE06-1FC7-3C43-BD15-F4137B564B58}"/>
              </a:ext>
            </a:extLst>
          </p:cNvPr>
          <p:cNvSpPr>
            <a:spLocks noGrp="1"/>
          </p:cNvSpPr>
          <p:nvPr>
            <p:ph type="pic" sz="quarter" idx="34"/>
          </p:nvPr>
        </p:nvSpPr>
        <p:spPr>
          <a:xfrm>
            <a:off x="9147335" y="2068734"/>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40" name="Text Placeholder 28">
            <a:extLst>
              <a:ext uri="{FF2B5EF4-FFF2-40B4-BE49-F238E27FC236}">
                <a16:creationId xmlns:a16="http://schemas.microsoft.com/office/drawing/2014/main" id="{14F01FCC-4797-0343-8739-20331C751C18}"/>
              </a:ext>
            </a:extLst>
          </p:cNvPr>
          <p:cNvSpPr>
            <a:spLocks noGrp="1"/>
          </p:cNvSpPr>
          <p:nvPr>
            <p:ph type="body" sz="quarter" idx="35" hasCustomPrompt="1"/>
          </p:nvPr>
        </p:nvSpPr>
        <p:spPr>
          <a:xfrm>
            <a:off x="9147336" y="299454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41" name="Text Placeholder 28">
            <a:extLst>
              <a:ext uri="{FF2B5EF4-FFF2-40B4-BE49-F238E27FC236}">
                <a16:creationId xmlns:a16="http://schemas.microsoft.com/office/drawing/2014/main" id="{33FBE6CA-EC7A-1A4B-ADA3-6B78F2DE09C2}"/>
              </a:ext>
            </a:extLst>
          </p:cNvPr>
          <p:cNvSpPr>
            <a:spLocks noGrp="1"/>
          </p:cNvSpPr>
          <p:nvPr>
            <p:ph type="body" sz="quarter" idx="36" hasCustomPrompt="1"/>
          </p:nvPr>
        </p:nvSpPr>
        <p:spPr>
          <a:xfrm>
            <a:off x="9147335" y="337979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42" name="Picture Placeholder 23">
            <a:extLst>
              <a:ext uri="{FF2B5EF4-FFF2-40B4-BE49-F238E27FC236}">
                <a16:creationId xmlns:a16="http://schemas.microsoft.com/office/drawing/2014/main" id="{6DD7CCE4-AD48-B64F-909E-F88961FBDFC5}"/>
              </a:ext>
            </a:extLst>
          </p:cNvPr>
          <p:cNvSpPr>
            <a:spLocks noGrp="1"/>
          </p:cNvSpPr>
          <p:nvPr>
            <p:ph type="pic" sz="quarter" idx="37"/>
          </p:nvPr>
        </p:nvSpPr>
        <p:spPr>
          <a:xfrm>
            <a:off x="750429" y="4118551"/>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43" name="Text Placeholder 28">
            <a:extLst>
              <a:ext uri="{FF2B5EF4-FFF2-40B4-BE49-F238E27FC236}">
                <a16:creationId xmlns:a16="http://schemas.microsoft.com/office/drawing/2014/main" id="{C076E7E2-3D95-EA47-BF86-444615F1F141}"/>
              </a:ext>
            </a:extLst>
          </p:cNvPr>
          <p:cNvSpPr>
            <a:spLocks noGrp="1"/>
          </p:cNvSpPr>
          <p:nvPr>
            <p:ph type="body" sz="quarter" idx="38" hasCustomPrompt="1"/>
          </p:nvPr>
        </p:nvSpPr>
        <p:spPr>
          <a:xfrm>
            <a:off x="750430"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44" name="Text Placeholder 28">
            <a:extLst>
              <a:ext uri="{FF2B5EF4-FFF2-40B4-BE49-F238E27FC236}">
                <a16:creationId xmlns:a16="http://schemas.microsoft.com/office/drawing/2014/main" id="{612499D2-373C-3940-97A5-FCA8B245BE45}"/>
              </a:ext>
            </a:extLst>
          </p:cNvPr>
          <p:cNvSpPr>
            <a:spLocks noGrp="1"/>
          </p:cNvSpPr>
          <p:nvPr>
            <p:ph type="body" sz="quarter" idx="39" hasCustomPrompt="1"/>
          </p:nvPr>
        </p:nvSpPr>
        <p:spPr>
          <a:xfrm>
            <a:off x="750429"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45" name="Picture Placeholder 23">
            <a:extLst>
              <a:ext uri="{FF2B5EF4-FFF2-40B4-BE49-F238E27FC236}">
                <a16:creationId xmlns:a16="http://schemas.microsoft.com/office/drawing/2014/main" id="{24B34D6D-4F7E-3942-B8D7-9970BDE53C10}"/>
              </a:ext>
            </a:extLst>
          </p:cNvPr>
          <p:cNvSpPr>
            <a:spLocks noGrp="1"/>
          </p:cNvSpPr>
          <p:nvPr>
            <p:ph type="pic" sz="quarter" idx="40"/>
          </p:nvPr>
        </p:nvSpPr>
        <p:spPr>
          <a:xfrm>
            <a:off x="3549397" y="4118551"/>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46" name="Text Placeholder 28">
            <a:extLst>
              <a:ext uri="{FF2B5EF4-FFF2-40B4-BE49-F238E27FC236}">
                <a16:creationId xmlns:a16="http://schemas.microsoft.com/office/drawing/2014/main" id="{D34EDB1D-7E85-D242-B6AE-F6D6907D325A}"/>
              </a:ext>
            </a:extLst>
          </p:cNvPr>
          <p:cNvSpPr>
            <a:spLocks noGrp="1"/>
          </p:cNvSpPr>
          <p:nvPr>
            <p:ph type="body" sz="quarter" idx="41" hasCustomPrompt="1"/>
          </p:nvPr>
        </p:nvSpPr>
        <p:spPr>
          <a:xfrm>
            <a:off x="354939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47" name="Text Placeholder 28">
            <a:extLst>
              <a:ext uri="{FF2B5EF4-FFF2-40B4-BE49-F238E27FC236}">
                <a16:creationId xmlns:a16="http://schemas.microsoft.com/office/drawing/2014/main" id="{3E3BFFF0-114B-6D42-B5E0-8020AC2E26BF}"/>
              </a:ext>
            </a:extLst>
          </p:cNvPr>
          <p:cNvSpPr>
            <a:spLocks noGrp="1"/>
          </p:cNvSpPr>
          <p:nvPr>
            <p:ph type="body" sz="quarter" idx="42" hasCustomPrompt="1"/>
          </p:nvPr>
        </p:nvSpPr>
        <p:spPr>
          <a:xfrm>
            <a:off x="354939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48" name="Picture Placeholder 23">
            <a:extLst>
              <a:ext uri="{FF2B5EF4-FFF2-40B4-BE49-F238E27FC236}">
                <a16:creationId xmlns:a16="http://schemas.microsoft.com/office/drawing/2014/main" id="{EB4488EE-E854-724E-95AE-B9943EE249EA}"/>
              </a:ext>
            </a:extLst>
          </p:cNvPr>
          <p:cNvSpPr>
            <a:spLocks noGrp="1"/>
          </p:cNvSpPr>
          <p:nvPr>
            <p:ph type="pic" sz="quarter" idx="43"/>
          </p:nvPr>
        </p:nvSpPr>
        <p:spPr>
          <a:xfrm>
            <a:off x="6348367" y="4118551"/>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49" name="Text Placeholder 28">
            <a:extLst>
              <a:ext uri="{FF2B5EF4-FFF2-40B4-BE49-F238E27FC236}">
                <a16:creationId xmlns:a16="http://schemas.microsoft.com/office/drawing/2014/main" id="{C5551B4D-583E-D644-9069-EC096CE76F50}"/>
              </a:ext>
            </a:extLst>
          </p:cNvPr>
          <p:cNvSpPr>
            <a:spLocks noGrp="1"/>
          </p:cNvSpPr>
          <p:nvPr>
            <p:ph type="body" sz="quarter" idx="44" hasCustomPrompt="1"/>
          </p:nvPr>
        </p:nvSpPr>
        <p:spPr>
          <a:xfrm>
            <a:off x="6348368"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50" name="Text Placeholder 28">
            <a:extLst>
              <a:ext uri="{FF2B5EF4-FFF2-40B4-BE49-F238E27FC236}">
                <a16:creationId xmlns:a16="http://schemas.microsoft.com/office/drawing/2014/main" id="{E30C4783-1643-2243-BB4F-E99E04D9216B}"/>
              </a:ext>
            </a:extLst>
          </p:cNvPr>
          <p:cNvSpPr>
            <a:spLocks noGrp="1"/>
          </p:cNvSpPr>
          <p:nvPr>
            <p:ph type="body" sz="quarter" idx="45" hasCustomPrompt="1"/>
          </p:nvPr>
        </p:nvSpPr>
        <p:spPr>
          <a:xfrm>
            <a:off x="6348367"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51" name="Picture Placeholder 23">
            <a:extLst>
              <a:ext uri="{FF2B5EF4-FFF2-40B4-BE49-F238E27FC236}">
                <a16:creationId xmlns:a16="http://schemas.microsoft.com/office/drawing/2014/main" id="{7BBADCE0-02E8-3249-8CBA-17D3783DFE70}"/>
              </a:ext>
            </a:extLst>
          </p:cNvPr>
          <p:cNvSpPr>
            <a:spLocks noGrp="1"/>
          </p:cNvSpPr>
          <p:nvPr>
            <p:ph type="pic" sz="quarter" idx="46"/>
          </p:nvPr>
        </p:nvSpPr>
        <p:spPr>
          <a:xfrm>
            <a:off x="9147335" y="4118551"/>
            <a:ext cx="904987" cy="905641"/>
          </a:xfrm>
        </p:spPr>
        <p:txBody>
          <a:bodyPr>
            <a:noAutofit/>
          </a:bodyPr>
          <a:lstStyle>
            <a:lvl1pPr marL="0" indent="0">
              <a:buNone/>
              <a:defRPr sz="1400">
                <a:solidFill>
                  <a:schemeClr val="tx1"/>
                </a:solidFill>
              </a:defRPr>
            </a:lvl1pPr>
          </a:lstStyle>
          <a:p>
            <a:r>
              <a:rPr lang="en-US"/>
              <a:t>Click icon to add picture</a:t>
            </a:r>
          </a:p>
        </p:txBody>
      </p:sp>
      <p:sp>
        <p:nvSpPr>
          <p:cNvPr id="52" name="Text Placeholder 28">
            <a:extLst>
              <a:ext uri="{FF2B5EF4-FFF2-40B4-BE49-F238E27FC236}">
                <a16:creationId xmlns:a16="http://schemas.microsoft.com/office/drawing/2014/main" id="{8D294C40-97E4-FF4F-8A02-10FC7D0EE8B0}"/>
              </a:ext>
            </a:extLst>
          </p:cNvPr>
          <p:cNvSpPr>
            <a:spLocks noGrp="1"/>
          </p:cNvSpPr>
          <p:nvPr>
            <p:ph type="body" sz="quarter" idx="47" hasCustomPrompt="1"/>
          </p:nvPr>
        </p:nvSpPr>
        <p:spPr>
          <a:xfrm>
            <a:off x="9147336" y="5044362"/>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a:t>Name</a:t>
            </a:r>
          </a:p>
        </p:txBody>
      </p:sp>
      <p:sp>
        <p:nvSpPr>
          <p:cNvPr id="53" name="Text Placeholder 28">
            <a:extLst>
              <a:ext uri="{FF2B5EF4-FFF2-40B4-BE49-F238E27FC236}">
                <a16:creationId xmlns:a16="http://schemas.microsoft.com/office/drawing/2014/main" id="{8B38241F-01B5-574C-A827-67C6352C463C}"/>
              </a:ext>
            </a:extLst>
          </p:cNvPr>
          <p:cNvSpPr>
            <a:spLocks noGrp="1"/>
          </p:cNvSpPr>
          <p:nvPr>
            <p:ph type="body" sz="quarter" idx="48" hasCustomPrompt="1"/>
          </p:nvPr>
        </p:nvSpPr>
        <p:spPr>
          <a:xfrm>
            <a:off x="9147335" y="5429608"/>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a:t>Title</a:t>
            </a:r>
          </a:p>
        </p:txBody>
      </p:sp>
      <p:sp>
        <p:nvSpPr>
          <p:cNvPr id="18" name="Date Placeholder 17">
            <a:extLst>
              <a:ext uri="{FF2B5EF4-FFF2-40B4-BE49-F238E27FC236}">
                <a16:creationId xmlns:a16="http://schemas.microsoft.com/office/drawing/2014/main" id="{30445668-2DC5-E84C-8B16-922BC95F13F2}"/>
              </a:ext>
            </a:extLst>
          </p:cNvPr>
          <p:cNvSpPr>
            <a:spLocks noGrp="1"/>
          </p:cNvSpPr>
          <p:nvPr>
            <p:ph type="dt" sz="half" idx="25"/>
          </p:nvPr>
        </p:nvSpPr>
        <p:spPr/>
        <p:txBody>
          <a:bodyPr>
            <a:noAutofit/>
          </a:bodyPr>
          <a:lstStyle>
            <a:lvl1pPr>
              <a:defRPr>
                <a:solidFill>
                  <a:schemeClr val="accent3"/>
                </a:solidFill>
                <a:latin typeface="+mn-lt"/>
              </a:defRPr>
            </a:lvl1pPr>
          </a:lstStyle>
          <a:p>
            <a:fld id="{19749427-A64D-40F6-880C-4C91D50018AF}" type="datetime1">
              <a:rPr lang="en-US" smtClean="0"/>
              <a:t>12/4/2023</a:t>
            </a:fld>
            <a:endParaRPr lang="en-US"/>
          </a:p>
        </p:txBody>
      </p:sp>
      <p:sp>
        <p:nvSpPr>
          <p:cNvPr id="22" name="Footer Placeholder 21">
            <a:extLst>
              <a:ext uri="{FF2B5EF4-FFF2-40B4-BE49-F238E27FC236}">
                <a16:creationId xmlns:a16="http://schemas.microsoft.com/office/drawing/2014/main" id="{D9227732-A878-814C-8621-64ED1B2CCF9F}"/>
              </a:ext>
            </a:extLst>
          </p:cNvPr>
          <p:cNvSpPr>
            <a:spLocks noGrp="1"/>
          </p:cNvSpPr>
          <p:nvPr>
            <p:ph type="ftr" sz="quarter" idx="26"/>
          </p:nvPr>
        </p:nvSpPr>
        <p:spPr/>
        <p:txBody>
          <a:bodyPr>
            <a:noAutofit/>
          </a:bodyPr>
          <a:lstStyle>
            <a:lvl1pPr>
              <a:defRPr>
                <a:solidFill>
                  <a:schemeClr val="accent3"/>
                </a:solidFill>
                <a:latin typeface="+mn-lt"/>
              </a:defRPr>
            </a:lvl1pPr>
          </a:lstStyle>
          <a:p>
            <a:r>
              <a:rPr lang="en-US"/>
              <a:t>PRESENTATION TITLE</a:t>
            </a:r>
          </a:p>
        </p:txBody>
      </p:sp>
      <p:sp>
        <p:nvSpPr>
          <p:cNvPr id="23" name="Slide Number Placeholder 22">
            <a:extLst>
              <a:ext uri="{FF2B5EF4-FFF2-40B4-BE49-F238E27FC236}">
                <a16:creationId xmlns:a16="http://schemas.microsoft.com/office/drawing/2014/main" id="{CE9F02AC-6DFB-0C47-BC8E-4B0594007F33}"/>
              </a:ext>
            </a:extLst>
          </p:cNvPr>
          <p:cNvSpPr>
            <a:spLocks noGrp="1"/>
          </p:cNvSpPr>
          <p:nvPr>
            <p:ph type="sldNum" sz="quarter" idx="27"/>
          </p:nvPr>
        </p:nvSpPr>
        <p:spPr/>
        <p:txBody>
          <a:bodyPr>
            <a:noAutofit/>
          </a:bodyPr>
          <a:lstStyle>
            <a:lvl1pPr>
              <a:defRPr>
                <a:solidFill>
                  <a:schemeClr val="accent3"/>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005721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melin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rot="5400000" flipH="1">
            <a:off x="1"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solidFill>
                  <a:schemeClr val="bg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087561"/>
            <a:ext cx="9779182" cy="3366815"/>
          </a:xfrm>
        </p:spPr>
        <p:txBody>
          <a:bodyPr>
            <a:noAutofit/>
          </a:bodyPr>
          <a:lstStyle>
            <a:lvl1pPr marL="0" indent="0">
              <a:buNone/>
              <a:defRPr>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01018"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B6E0C765-1A5C-44E8-92BB-EAEABA9F7427}" type="datetime1">
              <a:rPr lang="en-US" smtClean="0"/>
              <a:t>12/4/2023</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2"/>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569275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8676A7EC-DB00-435D-81CA-01D87D532260}" type="datetime1">
              <a:rPr lang="en-US" smtClean="0"/>
              <a:t>12/4/2023</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912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1" y="2526318"/>
            <a:ext cx="3218688"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6A7F6A3F-E1DD-A246-9A6D-5F9B18BA2588}"/>
              </a:ext>
            </a:extLst>
          </p:cNvPr>
          <p:cNvSpPr/>
          <p:nvPr userDrawn="1"/>
        </p:nvSpPr>
        <p:spPr>
          <a:xfrm rot="5400000">
            <a:off x="8580896" y="0"/>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055FD0FC-C8FF-6741-A364-A29CDC6F9495}"/>
              </a:ext>
            </a:extLst>
          </p:cNvPr>
          <p:cNvSpPr/>
          <p:nvPr userDrawn="1"/>
        </p:nvSpPr>
        <p:spPr>
          <a:xfrm>
            <a:off x="-2364"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6" name="Freeform 5">
            <a:extLst>
              <a:ext uri="{FF2B5EF4-FFF2-40B4-BE49-F238E27FC236}">
                <a16:creationId xmlns:a16="http://schemas.microsoft.com/office/drawing/2014/main" id="{D11C9832-A021-954E-A34F-2988D1189AE9}"/>
              </a:ext>
            </a:extLst>
          </p:cNvPr>
          <p:cNvSpPr/>
          <p:nvPr userDrawn="1"/>
        </p:nvSpPr>
        <p:spPr>
          <a:xfrm rot="5400000" flipH="1">
            <a:off x="11258144" y="5924144"/>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2587417"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1767114" cy="365125"/>
          </a:xfrm>
          <a:prstGeom prst="rect">
            <a:avLst/>
          </a:prstGeom>
        </p:spPr>
        <p:txBody>
          <a:bodyPr vert="horz" lIns="91440" tIns="45720" rIns="91440" bIns="45720" rtlCol="0" anchor="ctr">
            <a:noAutofit/>
          </a:bodyPr>
          <a:lstStyle>
            <a:lvl1pPr algn="l">
              <a:defRPr sz="1200">
                <a:solidFill>
                  <a:schemeClr val="accent2"/>
                </a:solidFill>
                <a:latin typeface="+mn-lt"/>
              </a:defRPr>
            </a:lvl1pPr>
          </a:lstStyle>
          <a:p>
            <a:fld id="{50053606-F558-498E-B9FA-CA6627CF36D0}" type="datetime1">
              <a:rPr lang="en-US" smtClean="0"/>
              <a:t>12/4/2023</a:t>
            </a:fld>
            <a:endParaRPr lang="en-US"/>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a:t>PRESENTATION TITLE</a:t>
            </a:r>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4683787"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4683788"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43D62993-A055-DF4F-9286-4FFE3A5C7FD7}"/>
              </a:ext>
            </a:extLst>
          </p:cNvPr>
          <p:cNvSpPr>
            <a:spLocks noGrp="1"/>
          </p:cNvSpPr>
          <p:nvPr>
            <p:ph idx="13"/>
          </p:nvPr>
        </p:nvSpPr>
        <p:spPr>
          <a:xfrm>
            <a:off x="8200082" y="2526318"/>
            <a:ext cx="3173279"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A896DA2E-4448-254C-86D1-9E16E63CC6A0}"/>
              </a:ext>
            </a:extLst>
          </p:cNvPr>
          <p:cNvSpPr>
            <a:spLocks noGrp="1"/>
          </p:cNvSpPr>
          <p:nvPr>
            <p:ph idx="14"/>
          </p:nvPr>
        </p:nvSpPr>
        <p:spPr>
          <a:xfrm>
            <a:off x="8200083" y="2003804"/>
            <a:ext cx="3173278"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2756976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167494" y="1122363"/>
            <a:ext cx="6220278" cy="2387600"/>
          </a:xfrm>
        </p:spPr>
        <p:txBody>
          <a:bodyPr anchor="b">
            <a:noAutofit/>
          </a:bodyPr>
          <a:lstStyle>
            <a:lvl1pPr algn="l">
              <a:defRPr sz="6000" b="1">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167493" y="3602038"/>
            <a:ext cx="6220277" cy="2247219"/>
          </a:xfrm>
        </p:spPr>
        <p:txBody>
          <a:bodyPr>
            <a:noAutofit/>
          </a:bodyPr>
          <a:lstStyle>
            <a:lvl1pPr marL="0" indent="0" algn="l">
              <a:buNone/>
              <a:defRPr sz="28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9AC79249-FDC0-364D-A734-AE1DE1605D28}"/>
              </a:ext>
            </a:extLst>
          </p:cNvPr>
          <p:cNvSpPr/>
          <p:nvPr userDrawn="1"/>
        </p:nvSpPr>
        <p:spPr>
          <a:xfrm>
            <a:off x="8264426" y="0"/>
            <a:ext cx="39275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15FBB50-09C8-B64E-AE57-67C5E70810CB}"/>
              </a:ext>
            </a:extLst>
          </p:cNvPr>
          <p:cNvGrpSpPr/>
          <p:nvPr userDrawn="1"/>
        </p:nvGrpSpPr>
        <p:grpSpPr>
          <a:xfrm>
            <a:off x="8264427" y="3685939"/>
            <a:ext cx="3927573" cy="3178856"/>
            <a:chOff x="9857014" y="13834"/>
            <a:chExt cx="2334986" cy="1881641"/>
          </a:xfrm>
        </p:grpSpPr>
        <p:sp>
          <p:nvSpPr>
            <p:cNvPr id="15" name="Freeform 14">
              <a:extLst>
                <a:ext uri="{FF2B5EF4-FFF2-40B4-BE49-F238E27FC236}">
                  <a16:creationId xmlns:a16="http://schemas.microsoft.com/office/drawing/2014/main" id="{EFBF1E52-11FA-DC48-B7AD-75734232FFE8}"/>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4850B620-49F5-3748-84AF-682555D52792}"/>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Freeform 21">
            <a:extLst>
              <a:ext uri="{FF2B5EF4-FFF2-40B4-BE49-F238E27FC236}">
                <a16:creationId xmlns:a16="http://schemas.microsoft.com/office/drawing/2014/main" id="{BC68F289-2744-2F48-893A-3F17911625C8}"/>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39563C76-BC00-DE47-88F5-C24D3CE3325A}"/>
              </a:ext>
            </a:extLst>
          </p:cNvPr>
          <p:cNvSpPr/>
          <p:nvPr userDrawn="1"/>
        </p:nvSpPr>
        <p:spPr>
          <a:xfrm>
            <a:off x="10228214" y="-1"/>
            <a:ext cx="1963787" cy="3178856"/>
          </a:xfrm>
          <a:custGeom>
            <a:avLst/>
            <a:gdLst>
              <a:gd name="connsiteX0" fmla="*/ 0 w 1963787"/>
              <a:gd name="connsiteY0" fmla="*/ 0 h 3178856"/>
              <a:gd name="connsiteX1" fmla="*/ 1963787 w 1963787"/>
              <a:gd name="connsiteY1" fmla="*/ 0 h 3178856"/>
              <a:gd name="connsiteX2" fmla="*/ 1963787 w 1963787"/>
              <a:gd name="connsiteY2" fmla="*/ 1967129 h 3178856"/>
              <a:gd name="connsiteX3" fmla="*/ 1963787 w 1963787"/>
              <a:gd name="connsiteY3" fmla="*/ 2349671 h 3178856"/>
              <a:gd name="connsiteX4" fmla="*/ 1963787 w 1963787"/>
              <a:gd name="connsiteY4" fmla="*/ 3178856 h 3178856"/>
              <a:gd name="connsiteX5" fmla="*/ 1963753 w 1963787"/>
              <a:gd name="connsiteY5" fmla="*/ 3178856 h 3178856"/>
              <a:gd name="connsiteX6" fmla="*/ 1763002 w 1963787"/>
              <a:gd name="connsiteY6" fmla="*/ 3168629 h 3178856"/>
              <a:gd name="connsiteX7" fmla="*/ 0 w 1963787"/>
              <a:gd name="connsiteY7" fmla="*/ 1197921 h 3178856"/>
              <a:gd name="connsiteX8" fmla="*/ 0 w 1963787"/>
              <a:gd name="connsiteY8" fmla="*/ 1039961 h 3178856"/>
              <a:gd name="connsiteX9" fmla="*/ 0 w 1963787"/>
              <a:gd name="connsiteY9" fmla="*/ 0 h 317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3787" h="3178856">
                <a:moveTo>
                  <a:pt x="0" y="0"/>
                </a:moveTo>
                <a:lnTo>
                  <a:pt x="1963787" y="0"/>
                </a:lnTo>
                <a:lnTo>
                  <a:pt x="1963787" y="1967129"/>
                </a:lnTo>
                <a:lnTo>
                  <a:pt x="1963787" y="2349671"/>
                </a:lnTo>
                <a:lnTo>
                  <a:pt x="1963787" y="3178856"/>
                </a:lnTo>
                <a:lnTo>
                  <a:pt x="1963753" y="3178856"/>
                </a:lnTo>
                <a:lnTo>
                  <a:pt x="1763002" y="3168629"/>
                </a:lnTo>
                <a:cubicBezTo>
                  <a:pt x="772749" y="3067186"/>
                  <a:pt x="0" y="2223585"/>
                  <a:pt x="0" y="1197921"/>
                </a:cubicBezTo>
                <a:lnTo>
                  <a:pt x="0" y="1039961"/>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44706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DD58-0650-4374-B145-B4A97A3C59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3DC0DE-201B-EA76-054D-B5ACE3557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09B576E-B1EB-CFA8-8664-30F68F374985}"/>
              </a:ext>
            </a:extLst>
          </p:cNvPr>
          <p:cNvSpPr>
            <a:spLocks noGrp="1"/>
          </p:cNvSpPr>
          <p:nvPr>
            <p:ph type="dt" sz="half" idx="10"/>
          </p:nvPr>
        </p:nvSpPr>
        <p:spPr/>
        <p:txBody>
          <a:bodyPr/>
          <a:lstStyle/>
          <a:p>
            <a:fld id="{3A3271B2-A68E-4754-8AD8-991B1FFC56E2}" type="datetimeFigureOut">
              <a:rPr lang="en-GB" smtClean="0"/>
              <a:t>04/12/2023</a:t>
            </a:fld>
            <a:endParaRPr lang="en-GB"/>
          </a:p>
        </p:txBody>
      </p:sp>
      <p:sp>
        <p:nvSpPr>
          <p:cNvPr id="5" name="Footer Placeholder 4">
            <a:extLst>
              <a:ext uri="{FF2B5EF4-FFF2-40B4-BE49-F238E27FC236}">
                <a16:creationId xmlns:a16="http://schemas.microsoft.com/office/drawing/2014/main" id="{422CE710-3051-6A6A-8BCA-FA7C01F670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8F0B91-EE57-9B73-C775-9EF78F1FA86E}"/>
              </a:ext>
            </a:extLst>
          </p:cNvPr>
          <p:cNvSpPr>
            <a:spLocks noGrp="1"/>
          </p:cNvSpPr>
          <p:nvPr>
            <p:ph type="sldNum" sz="quarter" idx="12"/>
          </p:nvPr>
        </p:nvSpPr>
        <p:spPr/>
        <p:txBody>
          <a:bodyPr/>
          <a:lstStyle/>
          <a:p>
            <a:fld id="{81FEF798-E957-4E6A-81F2-3329FCD3B608}" type="slidenum">
              <a:rPr lang="en-GB" smtClean="0"/>
              <a:t>‹#›</a:t>
            </a:fld>
            <a:endParaRPr lang="en-GB"/>
          </a:p>
        </p:txBody>
      </p:sp>
    </p:spTree>
    <p:extLst>
      <p:ext uri="{BB962C8B-B14F-4D97-AF65-F5344CB8AC3E}">
        <p14:creationId xmlns:p14="http://schemas.microsoft.com/office/powerpoint/2010/main" val="348175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 Section Title Pag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pic>
        <p:nvPicPr>
          <p:cNvPr id="11" name="Picture 10">
            <a:extLst>
              <a:ext uri="{FF2B5EF4-FFF2-40B4-BE49-F238E27FC236}">
                <a16:creationId xmlns:a16="http://schemas.microsoft.com/office/drawing/2014/main" id="{1B415892-B1FB-714C-AE82-B3486DBD9ED2}"/>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6260466" y="0"/>
            <a:ext cx="5931534" cy="3923414"/>
          </a:xfrm>
          <a:prstGeom prst="rect">
            <a:avLst/>
          </a:prstGeom>
        </p:spPr>
      </p:pic>
      <p:sp>
        <p:nvSpPr>
          <p:cNvPr id="14" name="Footer Placeholder 13">
            <a:extLst>
              <a:ext uri="{FF2B5EF4-FFF2-40B4-BE49-F238E27FC236}">
                <a16:creationId xmlns:a16="http://schemas.microsoft.com/office/drawing/2014/main" id="{5EC8B91F-BC1E-F547-852B-5F0E65049672}"/>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
        <p:nvSpPr>
          <p:cNvPr id="15" name="Slide Number Placeholder 14">
            <a:extLst>
              <a:ext uri="{FF2B5EF4-FFF2-40B4-BE49-F238E27FC236}">
                <a16:creationId xmlns:a16="http://schemas.microsoft.com/office/drawing/2014/main" id="{A056BF34-0AB8-C548-B2E4-98FE053119DA}"/>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Tree>
    <p:extLst>
      <p:ext uri="{BB962C8B-B14F-4D97-AF65-F5344CB8AC3E}">
        <p14:creationId xmlns:p14="http://schemas.microsoft.com/office/powerpoint/2010/main" val="458228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4FD39-76F6-210F-D612-611A57409D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5D2402-F580-30C1-06AF-0A790AF372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D6B2AA-056B-817F-FF39-77E348132248}"/>
              </a:ext>
            </a:extLst>
          </p:cNvPr>
          <p:cNvSpPr>
            <a:spLocks noGrp="1"/>
          </p:cNvSpPr>
          <p:nvPr>
            <p:ph type="dt" sz="half" idx="10"/>
          </p:nvPr>
        </p:nvSpPr>
        <p:spPr/>
        <p:txBody>
          <a:bodyPr/>
          <a:lstStyle/>
          <a:p>
            <a:fld id="{3A3271B2-A68E-4754-8AD8-991B1FFC56E2}" type="datetimeFigureOut">
              <a:rPr lang="en-GB" smtClean="0"/>
              <a:t>04/12/2023</a:t>
            </a:fld>
            <a:endParaRPr lang="en-GB"/>
          </a:p>
        </p:txBody>
      </p:sp>
      <p:sp>
        <p:nvSpPr>
          <p:cNvPr id="5" name="Footer Placeholder 4">
            <a:extLst>
              <a:ext uri="{FF2B5EF4-FFF2-40B4-BE49-F238E27FC236}">
                <a16:creationId xmlns:a16="http://schemas.microsoft.com/office/drawing/2014/main" id="{ED2D9C82-3C47-F86C-5315-F42088E97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635794-4323-9D6D-2D21-3A33469CED4B}"/>
              </a:ext>
            </a:extLst>
          </p:cNvPr>
          <p:cNvSpPr>
            <a:spLocks noGrp="1"/>
          </p:cNvSpPr>
          <p:nvPr>
            <p:ph type="sldNum" sz="quarter" idx="12"/>
          </p:nvPr>
        </p:nvSpPr>
        <p:spPr/>
        <p:txBody>
          <a:bodyPr/>
          <a:lstStyle/>
          <a:p>
            <a:fld id="{81FEF798-E957-4E6A-81F2-3329FCD3B608}" type="slidenum">
              <a:rPr lang="en-GB" smtClean="0"/>
              <a:t>‹#›</a:t>
            </a:fld>
            <a:endParaRPr lang="en-GB"/>
          </a:p>
        </p:txBody>
      </p:sp>
    </p:spTree>
    <p:extLst>
      <p:ext uri="{BB962C8B-B14F-4D97-AF65-F5344CB8AC3E}">
        <p14:creationId xmlns:p14="http://schemas.microsoft.com/office/powerpoint/2010/main" val="622634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AFCFC-02BB-1AC5-2A53-BDEA455407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5D8416D-F6B3-1B1A-B681-EA87B52905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335A7E-2C9F-DE2E-A8DC-F280EB85357C}"/>
              </a:ext>
            </a:extLst>
          </p:cNvPr>
          <p:cNvSpPr>
            <a:spLocks noGrp="1"/>
          </p:cNvSpPr>
          <p:nvPr>
            <p:ph type="dt" sz="half" idx="10"/>
          </p:nvPr>
        </p:nvSpPr>
        <p:spPr/>
        <p:txBody>
          <a:bodyPr/>
          <a:lstStyle/>
          <a:p>
            <a:fld id="{3A3271B2-A68E-4754-8AD8-991B1FFC56E2}" type="datetimeFigureOut">
              <a:rPr lang="en-GB" smtClean="0"/>
              <a:t>04/12/2023</a:t>
            </a:fld>
            <a:endParaRPr lang="en-GB"/>
          </a:p>
        </p:txBody>
      </p:sp>
      <p:sp>
        <p:nvSpPr>
          <p:cNvPr id="5" name="Footer Placeholder 4">
            <a:extLst>
              <a:ext uri="{FF2B5EF4-FFF2-40B4-BE49-F238E27FC236}">
                <a16:creationId xmlns:a16="http://schemas.microsoft.com/office/drawing/2014/main" id="{3B151EB6-85C6-E569-A463-81D046E06E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A42893-313F-63C1-B6F7-4934662B665E}"/>
              </a:ext>
            </a:extLst>
          </p:cNvPr>
          <p:cNvSpPr>
            <a:spLocks noGrp="1"/>
          </p:cNvSpPr>
          <p:nvPr>
            <p:ph type="sldNum" sz="quarter" idx="12"/>
          </p:nvPr>
        </p:nvSpPr>
        <p:spPr/>
        <p:txBody>
          <a:bodyPr/>
          <a:lstStyle/>
          <a:p>
            <a:fld id="{81FEF798-E957-4E6A-81F2-3329FCD3B608}" type="slidenum">
              <a:rPr lang="en-GB" smtClean="0"/>
              <a:t>‹#›</a:t>
            </a:fld>
            <a:endParaRPr lang="en-GB"/>
          </a:p>
        </p:txBody>
      </p:sp>
    </p:spTree>
    <p:extLst>
      <p:ext uri="{BB962C8B-B14F-4D97-AF65-F5344CB8AC3E}">
        <p14:creationId xmlns:p14="http://schemas.microsoft.com/office/powerpoint/2010/main" val="2969994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17DCB-2594-8ADD-B3CA-228419B464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702FE7-F8E8-5074-9F80-6A6A4FC021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78DC37-1B34-ED31-F442-996D5BFBDC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B48DCF-653E-A115-8658-E8B1FB36DDA4}"/>
              </a:ext>
            </a:extLst>
          </p:cNvPr>
          <p:cNvSpPr>
            <a:spLocks noGrp="1"/>
          </p:cNvSpPr>
          <p:nvPr>
            <p:ph type="dt" sz="half" idx="10"/>
          </p:nvPr>
        </p:nvSpPr>
        <p:spPr/>
        <p:txBody>
          <a:bodyPr/>
          <a:lstStyle/>
          <a:p>
            <a:fld id="{3A3271B2-A68E-4754-8AD8-991B1FFC56E2}" type="datetimeFigureOut">
              <a:rPr lang="en-GB" smtClean="0"/>
              <a:t>04/12/2023</a:t>
            </a:fld>
            <a:endParaRPr lang="en-GB"/>
          </a:p>
        </p:txBody>
      </p:sp>
      <p:sp>
        <p:nvSpPr>
          <p:cNvPr id="6" name="Footer Placeholder 5">
            <a:extLst>
              <a:ext uri="{FF2B5EF4-FFF2-40B4-BE49-F238E27FC236}">
                <a16:creationId xmlns:a16="http://schemas.microsoft.com/office/drawing/2014/main" id="{9892D695-2556-D2CE-E5E1-C777A3067E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622639-C544-B667-E16B-6A30174673C6}"/>
              </a:ext>
            </a:extLst>
          </p:cNvPr>
          <p:cNvSpPr>
            <a:spLocks noGrp="1"/>
          </p:cNvSpPr>
          <p:nvPr>
            <p:ph type="sldNum" sz="quarter" idx="12"/>
          </p:nvPr>
        </p:nvSpPr>
        <p:spPr/>
        <p:txBody>
          <a:bodyPr/>
          <a:lstStyle/>
          <a:p>
            <a:fld id="{81FEF798-E957-4E6A-81F2-3329FCD3B608}" type="slidenum">
              <a:rPr lang="en-GB" smtClean="0"/>
              <a:t>‹#›</a:t>
            </a:fld>
            <a:endParaRPr lang="en-GB"/>
          </a:p>
        </p:txBody>
      </p:sp>
    </p:spTree>
    <p:extLst>
      <p:ext uri="{BB962C8B-B14F-4D97-AF65-F5344CB8AC3E}">
        <p14:creationId xmlns:p14="http://schemas.microsoft.com/office/powerpoint/2010/main" val="4248691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1B30-5E53-64E6-2A3E-42BC7B14B25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62524B-85AE-B2A2-7749-3B9F35D4B4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3CEB7-4305-8DB2-29C4-3163C86A52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A8B7ED-AC8B-70F0-1427-44B740F45B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610C2-63C7-BC40-C2A5-A0396C80B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5BF9E0D-DCBE-5B4E-5FE2-C212B23E0AB7}"/>
              </a:ext>
            </a:extLst>
          </p:cNvPr>
          <p:cNvSpPr>
            <a:spLocks noGrp="1"/>
          </p:cNvSpPr>
          <p:nvPr>
            <p:ph type="dt" sz="half" idx="10"/>
          </p:nvPr>
        </p:nvSpPr>
        <p:spPr/>
        <p:txBody>
          <a:bodyPr/>
          <a:lstStyle/>
          <a:p>
            <a:fld id="{3A3271B2-A68E-4754-8AD8-991B1FFC56E2}" type="datetimeFigureOut">
              <a:rPr lang="en-GB" smtClean="0"/>
              <a:t>04/12/2023</a:t>
            </a:fld>
            <a:endParaRPr lang="en-GB"/>
          </a:p>
        </p:txBody>
      </p:sp>
      <p:sp>
        <p:nvSpPr>
          <p:cNvPr id="8" name="Footer Placeholder 7">
            <a:extLst>
              <a:ext uri="{FF2B5EF4-FFF2-40B4-BE49-F238E27FC236}">
                <a16:creationId xmlns:a16="http://schemas.microsoft.com/office/drawing/2014/main" id="{33EE570A-B69D-4CD0-2236-C168ED8F3BB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35A288E-BCE1-1A64-21C5-B5D6E9A30067}"/>
              </a:ext>
            </a:extLst>
          </p:cNvPr>
          <p:cNvSpPr>
            <a:spLocks noGrp="1"/>
          </p:cNvSpPr>
          <p:nvPr>
            <p:ph type="sldNum" sz="quarter" idx="12"/>
          </p:nvPr>
        </p:nvSpPr>
        <p:spPr/>
        <p:txBody>
          <a:bodyPr/>
          <a:lstStyle/>
          <a:p>
            <a:fld id="{81FEF798-E957-4E6A-81F2-3329FCD3B608}" type="slidenum">
              <a:rPr lang="en-GB" smtClean="0"/>
              <a:t>‹#›</a:t>
            </a:fld>
            <a:endParaRPr lang="en-GB"/>
          </a:p>
        </p:txBody>
      </p:sp>
    </p:spTree>
    <p:extLst>
      <p:ext uri="{BB962C8B-B14F-4D97-AF65-F5344CB8AC3E}">
        <p14:creationId xmlns:p14="http://schemas.microsoft.com/office/powerpoint/2010/main" val="22043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3738-1377-260C-DE3E-23E4F6F024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5362C0-2929-6A6A-B1F1-1DEA15CB8558}"/>
              </a:ext>
            </a:extLst>
          </p:cNvPr>
          <p:cNvSpPr>
            <a:spLocks noGrp="1"/>
          </p:cNvSpPr>
          <p:nvPr>
            <p:ph type="dt" sz="half" idx="10"/>
          </p:nvPr>
        </p:nvSpPr>
        <p:spPr/>
        <p:txBody>
          <a:bodyPr/>
          <a:lstStyle/>
          <a:p>
            <a:fld id="{3A3271B2-A68E-4754-8AD8-991B1FFC56E2}" type="datetimeFigureOut">
              <a:rPr lang="en-GB" smtClean="0"/>
              <a:t>04/12/2023</a:t>
            </a:fld>
            <a:endParaRPr lang="en-GB"/>
          </a:p>
        </p:txBody>
      </p:sp>
      <p:sp>
        <p:nvSpPr>
          <p:cNvPr id="4" name="Footer Placeholder 3">
            <a:extLst>
              <a:ext uri="{FF2B5EF4-FFF2-40B4-BE49-F238E27FC236}">
                <a16:creationId xmlns:a16="http://schemas.microsoft.com/office/drawing/2014/main" id="{FF0FA0DE-59B7-323D-08EB-507E68EFFFA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858CA4D-E21B-6A64-1668-B5CE384C6660}"/>
              </a:ext>
            </a:extLst>
          </p:cNvPr>
          <p:cNvSpPr>
            <a:spLocks noGrp="1"/>
          </p:cNvSpPr>
          <p:nvPr>
            <p:ph type="sldNum" sz="quarter" idx="12"/>
          </p:nvPr>
        </p:nvSpPr>
        <p:spPr/>
        <p:txBody>
          <a:bodyPr/>
          <a:lstStyle/>
          <a:p>
            <a:fld id="{81FEF798-E957-4E6A-81F2-3329FCD3B608}" type="slidenum">
              <a:rPr lang="en-GB" smtClean="0"/>
              <a:t>‹#›</a:t>
            </a:fld>
            <a:endParaRPr lang="en-GB"/>
          </a:p>
        </p:txBody>
      </p:sp>
    </p:spTree>
    <p:extLst>
      <p:ext uri="{BB962C8B-B14F-4D97-AF65-F5344CB8AC3E}">
        <p14:creationId xmlns:p14="http://schemas.microsoft.com/office/powerpoint/2010/main" val="3597675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36CA7F-D5E3-D1A8-BC2E-BF4F4E4FC14F}"/>
              </a:ext>
            </a:extLst>
          </p:cNvPr>
          <p:cNvSpPr>
            <a:spLocks noGrp="1"/>
          </p:cNvSpPr>
          <p:nvPr>
            <p:ph type="dt" sz="half" idx="10"/>
          </p:nvPr>
        </p:nvSpPr>
        <p:spPr/>
        <p:txBody>
          <a:bodyPr/>
          <a:lstStyle/>
          <a:p>
            <a:fld id="{3A3271B2-A68E-4754-8AD8-991B1FFC56E2}" type="datetimeFigureOut">
              <a:rPr lang="en-GB" smtClean="0"/>
              <a:t>04/12/2023</a:t>
            </a:fld>
            <a:endParaRPr lang="en-GB"/>
          </a:p>
        </p:txBody>
      </p:sp>
      <p:sp>
        <p:nvSpPr>
          <p:cNvPr id="3" name="Footer Placeholder 2">
            <a:extLst>
              <a:ext uri="{FF2B5EF4-FFF2-40B4-BE49-F238E27FC236}">
                <a16:creationId xmlns:a16="http://schemas.microsoft.com/office/drawing/2014/main" id="{77EF2662-0862-CC02-8828-249E4CD6ADD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D9D5C24-93FF-FBF6-0DEE-1CCD8A38F05F}"/>
              </a:ext>
            </a:extLst>
          </p:cNvPr>
          <p:cNvSpPr>
            <a:spLocks noGrp="1"/>
          </p:cNvSpPr>
          <p:nvPr>
            <p:ph type="sldNum" sz="quarter" idx="12"/>
          </p:nvPr>
        </p:nvSpPr>
        <p:spPr/>
        <p:txBody>
          <a:bodyPr/>
          <a:lstStyle/>
          <a:p>
            <a:fld id="{81FEF798-E957-4E6A-81F2-3329FCD3B608}" type="slidenum">
              <a:rPr lang="en-GB" smtClean="0"/>
              <a:t>‹#›</a:t>
            </a:fld>
            <a:endParaRPr lang="en-GB"/>
          </a:p>
        </p:txBody>
      </p:sp>
    </p:spTree>
    <p:extLst>
      <p:ext uri="{BB962C8B-B14F-4D97-AF65-F5344CB8AC3E}">
        <p14:creationId xmlns:p14="http://schemas.microsoft.com/office/powerpoint/2010/main" val="1086581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0598-85ED-727A-4AB9-3A6FDA25D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2AED4C9-A12B-9D74-D934-00818630B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8A23A4-626E-E0A8-4CAC-A33E3EF555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0F9B3-F99B-2298-3DA5-369AE4590016}"/>
              </a:ext>
            </a:extLst>
          </p:cNvPr>
          <p:cNvSpPr>
            <a:spLocks noGrp="1"/>
          </p:cNvSpPr>
          <p:nvPr>
            <p:ph type="dt" sz="half" idx="10"/>
          </p:nvPr>
        </p:nvSpPr>
        <p:spPr/>
        <p:txBody>
          <a:bodyPr/>
          <a:lstStyle/>
          <a:p>
            <a:fld id="{3A3271B2-A68E-4754-8AD8-991B1FFC56E2}" type="datetimeFigureOut">
              <a:rPr lang="en-GB" smtClean="0"/>
              <a:t>04/12/2023</a:t>
            </a:fld>
            <a:endParaRPr lang="en-GB"/>
          </a:p>
        </p:txBody>
      </p:sp>
      <p:sp>
        <p:nvSpPr>
          <p:cNvPr id="6" name="Footer Placeholder 5">
            <a:extLst>
              <a:ext uri="{FF2B5EF4-FFF2-40B4-BE49-F238E27FC236}">
                <a16:creationId xmlns:a16="http://schemas.microsoft.com/office/drawing/2014/main" id="{A784D545-6C19-0281-3100-864AC3559F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448138-1083-C021-0122-FB28632A317E}"/>
              </a:ext>
            </a:extLst>
          </p:cNvPr>
          <p:cNvSpPr>
            <a:spLocks noGrp="1"/>
          </p:cNvSpPr>
          <p:nvPr>
            <p:ph type="sldNum" sz="quarter" idx="12"/>
          </p:nvPr>
        </p:nvSpPr>
        <p:spPr/>
        <p:txBody>
          <a:bodyPr/>
          <a:lstStyle/>
          <a:p>
            <a:fld id="{81FEF798-E957-4E6A-81F2-3329FCD3B608}" type="slidenum">
              <a:rPr lang="en-GB" smtClean="0"/>
              <a:t>‹#›</a:t>
            </a:fld>
            <a:endParaRPr lang="en-GB"/>
          </a:p>
        </p:txBody>
      </p:sp>
    </p:spTree>
    <p:extLst>
      <p:ext uri="{BB962C8B-B14F-4D97-AF65-F5344CB8AC3E}">
        <p14:creationId xmlns:p14="http://schemas.microsoft.com/office/powerpoint/2010/main" val="4037711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B864D-7F5A-7A6F-7C27-289C7FF9B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FE6A4C6-F286-2738-8DF0-422DE1C6F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C04FC34-4FEE-3F07-744E-03A5CE519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A4808-D148-0658-7738-59665BA66E81}"/>
              </a:ext>
            </a:extLst>
          </p:cNvPr>
          <p:cNvSpPr>
            <a:spLocks noGrp="1"/>
          </p:cNvSpPr>
          <p:nvPr>
            <p:ph type="dt" sz="half" idx="10"/>
          </p:nvPr>
        </p:nvSpPr>
        <p:spPr/>
        <p:txBody>
          <a:bodyPr/>
          <a:lstStyle/>
          <a:p>
            <a:fld id="{3A3271B2-A68E-4754-8AD8-991B1FFC56E2}" type="datetimeFigureOut">
              <a:rPr lang="en-GB" smtClean="0"/>
              <a:t>04/12/2023</a:t>
            </a:fld>
            <a:endParaRPr lang="en-GB"/>
          </a:p>
        </p:txBody>
      </p:sp>
      <p:sp>
        <p:nvSpPr>
          <p:cNvPr id="6" name="Footer Placeholder 5">
            <a:extLst>
              <a:ext uri="{FF2B5EF4-FFF2-40B4-BE49-F238E27FC236}">
                <a16:creationId xmlns:a16="http://schemas.microsoft.com/office/drawing/2014/main" id="{47EB7206-3CC3-148A-5A51-293A26A6F6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40CCD7-69AD-7850-B883-55F57033518F}"/>
              </a:ext>
            </a:extLst>
          </p:cNvPr>
          <p:cNvSpPr>
            <a:spLocks noGrp="1"/>
          </p:cNvSpPr>
          <p:nvPr>
            <p:ph type="sldNum" sz="quarter" idx="12"/>
          </p:nvPr>
        </p:nvSpPr>
        <p:spPr/>
        <p:txBody>
          <a:bodyPr/>
          <a:lstStyle/>
          <a:p>
            <a:fld id="{81FEF798-E957-4E6A-81F2-3329FCD3B608}" type="slidenum">
              <a:rPr lang="en-GB" smtClean="0"/>
              <a:t>‹#›</a:t>
            </a:fld>
            <a:endParaRPr lang="en-GB"/>
          </a:p>
        </p:txBody>
      </p:sp>
    </p:spTree>
    <p:extLst>
      <p:ext uri="{BB962C8B-B14F-4D97-AF65-F5344CB8AC3E}">
        <p14:creationId xmlns:p14="http://schemas.microsoft.com/office/powerpoint/2010/main" val="4156241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9D36F-197F-D666-640E-B48A72DCC06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4E7254-EA58-CC05-D2BC-48F64EDE01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16A6CB-C104-D3D7-E0E3-DC9785AFF24A}"/>
              </a:ext>
            </a:extLst>
          </p:cNvPr>
          <p:cNvSpPr>
            <a:spLocks noGrp="1"/>
          </p:cNvSpPr>
          <p:nvPr>
            <p:ph type="dt" sz="half" idx="10"/>
          </p:nvPr>
        </p:nvSpPr>
        <p:spPr/>
        <p:txBody>
          <a:bodyPr/>
          <a:lstStyle/>
          <a:p>
            <a:fld id="{3A3271B2-A68E-4754-8AD8-991B1FFC56E2}" type="datetimeFigureOut">
              <a:rPr lang="en-GB" smtClean="0"/>
              <a:t>04/12/2023</a:t>
            </a:fld>
            <a:endParaRPr lang="en-GB"/>
          </a:p>
        </p:txBody>
      </p:sp>
      <p:sp>
        <p:nvSpPr>
          <p:cNvPr id="5" name="Footer Placeholder 4">
            <a:extLst>
              <a:ext uri="{FF2B5EF4-FFF2-40B4-BE49-F238E27FC236}">
                <a16:creationId xmlns:a16="http://schemas.microsoft.com/office/drawing/2014/main" id="{63542A04-15EB-B856-DB93-013042CB6D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F96F8B-C92E-A563-32C5-6AF7CE8F12C0}"/>
              </a:ext>
            </a:extLst>
          </p:cNvPr>
          <p:cNvSpPr>
            <a:spLocks noGrp="1"/>
          </p:cNvSpPr>
          <p:nvPr>
            <p:ph type="sldNum" sz="quarter" idx="12"/>
          </p:nvPr>
        </p:nvSpPr>
        <p:spPr/>
        <p:txBody>
          <a:bodyPr/>
          <a:lstStyle/>
          <a:p>
            <a:fld id="{81FEF798-E957-4E6A-81F2-3329FCD3B608}" type="slidenum">
              <a:rPr lang="en-GB" smtClean="0"/>
              <a:t>‹#›</a:t>
            </a:fld>
            <a:endParaRPr lang="en-GB"/>
          </a:p>
        </p:txBody>
      </p:sp>
    </p:spTree>
    <p:extLst>
      <p:ext uri="{BB962C8B-B14F-4D97-AF65-F5344CB8AC3E}">
        <p14:creationId xmlns:p14="http://schemas.microsoft.com/office/powerpoint/2010/main" val="1640856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1D154B-E8FA-0495-866D-5E49D9E421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874EA7-53CB-1F35-9216-89E6AA494F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24B81A-6E89-4E21-7EE2-64D0FE5F9812}"/>
              </a:ext>
            </a:extLst>
          </p:cNvPr>
          <p:cNvSpPr>
            <a:spLocks noGrp="1"/>
          </p:cNvSpPr>
          <p:nvPr>
            <p:ph type="dt" sz="half" idx="10"/>
          </p:nvPr>
        </p:nvSpPr>
        <p:spPr/>
        <p:txBody>
          <a:bodyPr/>
          <a:lstStyle/>
          <a:p>
            <a:fld id="{3A3271B2-A68E-4754-8AD8-991B1FFC56E2}" type="datetimeFigureOut">
              <a:rPr lang="en-GB" smtClean="0"/>
              <a:t>04/12/2023</a:t>
            </a:fld>
            <a:endParaRPr lang="en-GB"/>
          </a:p>
        </p:txBody>
      </p:sp>
      <p:sp>
        <p:nvSpPr>
          <p:cNvPr id="5" name="Footer Placeholder 4">
            <a:extLst>
              <a:ext uri="{FF2B5EF4-FFF2-40B4-BE49-F238E27FC236}">
                <a16:creationId xmlns:a16="http://schemas.microsoft.com/office/drawing/2014/main" id="{76D9B8FE-0E20-6831-A88C-F661687D06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EE56C1-E978-57FD-5D5F-413FFCDEA444}"/>
              </a:ext>
            </a:extLst>
          </p:cNvPr>
          <p:cNvSpPr>
            <a:spLocks noGrp="1"/>
          </p:cNvSpPr>
          <p:nvPr>
            <p:ph type="sldNum" sz="quarter" idx="12"/>
          </p:nvPr>
        </p:nvSpPr>
        <p:spPr/>
        <p:txBody>
          <a:bodyPr/>
          <a:lstStyle/>
          <a:p>
            <a:fld id="{81FEF798-E957-4E6A-81F2-3329FCD3B608}" type="slidenum">
              <a:rPr lang="en-GB" smtClean="0"/>
              <a:t>‹#›</a:t>
            </a:fld>
            <a:endParaRPr lang="en-GB"/>
          </a:p>
        </p:txBody>
      </p:sp>
    </p:spTree>
    <p:extLst>
      <p:ext uri="{BB962C8B-B14F-4D97-AF65-F5344CB8AC3E}">
        <p14:creationId xmlns:p14="http://schemas.microsoft.com/office/powerpoint/2010/main" val="2468306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Page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sp>
        <p:nvSpPr>
          <p:cNvPr id="11" name="Slide Number Placeholder 10">
            <a:extLst>
              <a:ext uri="{FF2B5EF4-FFF2-40B4-BE49-F238E27FC236}">
                <a16:creationId xmlns:a16="http://schemas.microsoft.com/office/drawing/2014/main" id="{E55B9751-AD77-3948-A3F3-EABE1392BDC6}"/>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
        <p:nvSpPr>
          <p:cNvPr id="9" name="Footer Placeholder 13">
            <a:extLst>
              <a:ext uri="{FF2B5EF4-FFF2-40B4-BE49-F238E27FC236}">
                <a16:creationId xmlns:a16="http://schemas.microsoft.com/office/drawing/2014/main" id="{9C3BD9AF-7FCB-2246-A5BB-C3071E7F181A}"/>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1032203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ver V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407D2B0-26B8-D916-A727-D6E601FBC874}"/>
              </a:ext>
            </a:extLst>
          </p:cNvPr>
          <p:cNvSpPr/>
          <p:nvPr userDrawn="1"/>
        </p:nvSpPr>
        <p:spPr>
          <a:xfrm>
            <a:off x="0" y="0"/>
            <a:ext cx="12192000" cy="6858000"/>
          </a:xfrm>
          <a:prstGeom prst="rect">
            <a:avLst/>
          </a:prstGeom>
          <a:solidFill>
            <a:srgbClr val="BAD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pic>
        <p:nvPicPr>
          <p:cNvPr id="13" name="Picture 12">
            <a:extLst>
              <a:ext uri="{FF2B5EF4-FFF2-40B4-BE49-F238E27FC236}">
                <a16:creationId xmlns:a16="http://schemas.microsoft.com/office/drawing/2014/main" id="{2441CF6A-819F-A552-6CBD-D2EB3E2FEE07}"/>
              </a:ext>
            </a:extLst>
          </p:cNvPr>
          <p:cNvPicPr>
            <a:picLocks noChangeAspect="1"/>
          </p:cNvPicPr>
          <p:nvPr userDrawn="1"/>
        </p:nvPicPr>
        <p:blipFill rotWithShape="1">
          <a:blip r:embed="rId2"/>
          <a:srcRect l="14047" t="31223" r="63920" b="31161"/>
          <a:stretch/>
        </p:blipFill>
        <p:spPr>
          <a:xfrm>
            <a:off x="-1" y="1761566"/>
            <a:ext cx="6622497" cy="5095444"/>
          </a:xfrm>
          <a:prstGeom prst="rect">
            <a:avLst/>
          </a:prstGeom>
        </p:spPr>
      </p:pic>
      <p:pic>
        <p:nvPicPr>
          <p:cNvPr id="14" name="Picture 13">
            <a:extLst>
              <a:ext uri="{FF2B5EF4-FFF2-40B4-BE49-F238E27FC236}">
                <a16:creationId xmlns:a16="http://schemas.microsoft.com/office/drawing/2014/main" id="{323A13C3-B44F-EC2A-696E-A20D653DC5FE}"/>
              </a:ext>
            </a:extLst>
          </p:cNvPr>
          <p:cNvPicPr>
            <a:picLocks noChangeAspect="1"/>
          </p:cNvPicPr>
          <p:nvPr userDrawn="1"/>
        </p:nvPicPr>
        <p:blipFill rotWithShape="1">
          <a:blip r:embed="rId2"/>
          <a:srcRect l="36412"/>
          <a:stretch/>
        </p:blipFill>
        <p:spPr>
          <a:xfrm>
            <a:off x="7022307" y="1008992"/>
            <a:ext cx="3446911" cy="2442971"/>
          </a:xfrm>
          <a:prstGeom prst="rect">
            <a:avLst/>
          </a:prstGeom>
        </p:spPr>
      </p:pic>
      <p:cxnSp>
        <p:nvCxnSpPr>
          <p:cNvPr id="15" name="Straight Connector 14">
            <a:extLst>
              <a:ext uri="{FF2B5EF4-FFF2-40B4-BE49-F238E27FC236}">
                <a16:creationId xmlns:a16="http://schemas.microsoft.com/office/drawing/2014/main" id="{CD79C471-B496-9F6A-1D85-7EEE78786AD6}"/>
              </a:ext>
            </a:extLst>
          </p:cNvPr>
          <p:cNvCxnSpPr>
            <a:cxnSpLocks/>
          </p:cNvCxnSpPr>
          <p:nvPr userDrawn="1"/>
        </p:nvCxnSpPr>
        <p:spPr>
          <a:xfrm>
            <a:off x="7171117" y="3024980"/>
            <a:ext cx="3782647" cy="0"/>
          </a:xfrm>
          <a:prstGeom prst="line">
            <a:avLst/>
          </a:prstGeom>
          <a:ln w="6350">
            <a:solidFill>
              <a:srgbClr val="425563"/>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5071E552-2F02-078D-89BC-C9AA8F32CD1F}"/>
              </a:ext>
            </a:extLst>
          </p:cNvPr>
          <p:cNvSpPr>
            <a:spLocks noGrp="1"/>
          </p:cNvSpPr>
          <p:nvPr>
            <p:ph type="body" sz="quarter" idx="10" hasCustomPrompt="1"/>
          </p:nvPr>
        </p:nvSpPr>
        <p:spPr>
          <a:xfrm>
            <a:off x="7085728" y="3318373"/>
            <a:ext cx="3847745" cy="791513"/>
          </a:xfrm>
          <a:prstGeom prst="rect">
            <a:avLst/>
          </a:prstGeom>
        </p:spPr>
        <p:txBody>
          <a:bodyPr/>
          <a:lstStyle>
            <a:lvl1pPr marL="0" indent="0" algn="l" defTabSz="914377" rtl="0" eaLnBrk="1" latinLnBrk="0" hangingPunct="1">
              <a:lnSpc>
                <a:spcPct val="100000"/>
              </a:lnSpc>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377"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a:t>Click to edit presentation title</a:t>
            </a:r>
          </a:p>
        </p:txBody>
      </p:sp>
      <p:sp>
        <p:nvSpPr>
          <p:cNvPr id="11" name="Text Placeholder 9">
            <a:extLst>
              <a:ext uri="{FF2B5EF4-FFF2-40B4-BE49-F238E27FC236}">
                <a16:creationId xmlns:a16="http://schemas.microsoft.com/office/drawing/2014/main" id="{D262A3D1-5B15-8181-E6DF-FE0E6DFCF517}"/>
              </a:ext>
            </a:extLst>
          </p:cNvPr>
          <p:cNvSpPr>
            <a:spLocks noGrp="1"/>
          </p:cNvSpPr>
          <p:nvPr>
            <p:ph type="body" sz="quarter" idx="11" hasCustomPrompt="1"/>
          </p:nvPr>
        </p:nvSpPr>
        <p:spPr>
          <a:xfrm>
            <a:off x="7085726" y="5039397"/>
            <a:ext cx="3847745" cy="791513"/>
          </a:xfrm>
          <a:prstGeom prst="rect">
            <a:avLst/>
          </a:prstGeom>
        </p:spPr>
        <p:txBody>
          <a:bodyPr/>
          <a:lstStyle>
            <a:lvl1pPr marL="0" indent="0" algn="l" defTabSz="914377" rtl="0" eaLnBrk="1" latinLnBrk="0" hangingPunct="1">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377"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a:t>Click to edit presentation subtitle and date</a:t>
            </a:r>
          </a:p>
        </p:txBody>
      </p:sp>
      <p:sp>
        <p:nvSpPr>
          <p:cNvPr id="2" name="Date Placeholder 1">
            <a:extLst>
              <a:ext uri="{FF2B5EF4-FFF2-40B4-BE49-F238E27FC236}">
                <a16:creationId xmlns:a16="http://schemas.microsoft.com/office/drawing/2014/main" id="{C8DD582C-271B-EAE1-8397-20F0E323E449}"/>
              </a:ext>
            </a:extLst>
          </p:cNvPr>
          <p:cNvSpPr>
            <a:spLocks noGrp="1"/>
          </p:cNvSpPr>
          <p:nvPr>
            <p:ph type="dt" sz="half" idx="12"/>
          </p:nvPr>
        </p:nvSpPr>
        <p:spPr/>
        <p:txBody>
          <a:bodyPr/>
          <a:lstStyle/>
          <a:p>
            <a:fld id="{2DBB92FE-280D-46EC-B52F-D3267C582407}" type="datetime1">
              <a:rPr lang="en-GB" smtClean="0"/>
              <a:t>04/12/2023</a:t>
            </a:fld>
            <a:endParaRPr lang="en-GB"/>
          </a:p>
        </p:txBody>
      </p:sp>
      <p:sp>
        <p:nvSpPr>
          <p:cNvPr id="3" name="Footer Placeholder 2">
            <a:extLst>
              <a:ext uri="{FF2B5EF4-FFF2-40B4-BE49-F238E27FC236}">
                <a16:creationId xmlns:a16="http://schemas.microsoft.com/office/drawing/2014/main" id="{141E9AE9-3DDD-D8CE-3365-1D1585A02349}"/>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507614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9C5563-73EF-6BFB-B463-3B8F479D3894}"/>
              </a:ext>
            </a:extLst>
          </p:cNvPr>
          <p:cNvSpPr/>
          <p:nvPr userDrawn="1"/>
        </p:nvSpPr>
        <p:spPr>
          <a:xfrm>
            <a:off x="6508376" y="1547447"/>
            <a:ext cx="4843837" cy="5310555"/>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Arial" panose="020B0604020202020204" pitchFamily="34" charset="0"/>
            </a:endParaRPr>
          </a:p>
        </p:txBody>
      </p:sp>
      <p:pic>
        <p:nvPicPr>
          <p:cNvPr id="2" name="Picture 1">
            <a:extLst>
              <a:ext uri="{FF2B5EF4-FFF2-40B4-BE49-F238E27FC236}">
                <a16:creationId xmlns:a16="http://schemas.microsoft.com/office/drawing/2014/main" id="{6C76B864-F7F2-E4C5-C453-37FFD735E284}"/>
              </a:ext>
            </a:extLst>
          </p:cNvPr>
          <p:cNvPicPr>
            <a:picLocks noChangeAspect="1"/>
          </p:cNvPicPr>
          <p:nvPr userDrawn="1"/>
        </p:nvPicPr>
        <p:blipFill>
          <a:blip r:embed="rId2"/>
          <a:srcRect/>
          <a:stretch/>
        </p:blipFill>
        <p:spPr>
          <a:xfrm>
            <a:off x="2" y="2"/>
            <a:ext cx="1833975" cy="826527"/>
          </a:xfrm>
          <a:prstGeom prst="rect">
            <a:avLst/>
          </a:prstGeom>
        </p:spPr>
      </p:pic>
      <p:sp>
        <p:nvSpPr>
          <p:cNvPr id="26" name="Text Placeholder 9">
            <a:extLst>
              <a:ext uri="{FF2B5EF4-FFF2-40B4-BE49-F238E27FC236}">
                <a16:creationId xmlns:a16="http://schemas.microsoft.com/office/drawing/2014/main" id="{52D84864-883F-4F04-E71C-8B6F73A8BD27}"/>
              </a:ext>
            </a:extLst>
          </p:cNvPr>
          <p:cNvSpPr>
            <a:spLocks noGrp="1"/>
          </p:cNvSpPr>
          <p:nvPr>
            <p:ph type="body" sz="quarter" idx="13" hasCustomPrompt="1"/>
          </p:nvPr>
        </p:nvSpPr>
        <p:spPr>
          <a:xfrm>
            <a:off x="762701" y="770773"/>
            <a:ext cx="4801043" cy="728827"/>
          </a:xfrm>
          <a:prstGeom prst="rect">
            <a:avLst/>
          </a:prstGeom>
        </p:spPr>
        <p:txBody>
          <a:bodyPr/>
          <a:lstStyle>
            <a:lvl1pPr marL="0" indent="0" algn="l" defTabSz="914377" rtl="0" eaLnBrk="1" latinLnBrk="0" hangingPunct="1">
              <a:lnSpc>
                <a:spcPct val="100000"/>
              </a:lnSpc>
              <a:buNone/>
              <a:defRPr lang="en-GB" sz="1800" b="1" kern="1200" dirty="0" smtClean="0">
                <a:solidFill>
                  <a:srgbClr val="005EB8"/>
                </a:solidFill>
                <a:effectLst/>
                <a:latin typeface="Arial" panose="020B0604020202020204" pitchFamily="34" charset="0"/>
                <a:ea typeface="+mn-ea"/>
                <a:cs typeface="+mn-cs"/>
              </a:defRPr>
            </a:lvl1pPr>
            <a:lvl2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377"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a:t>Click to edit presentation title</a:t>
            </a:r>
          </a:p>
        </p:txBody>
      </p:sp>
      <p:sp>
        <p:nvSpPr>
          <p:cNvPr id="7" name="Text Placeholder 9">
            <a:extLst>
              <a:ext uri="{FF2B5EF4-FFF2-40B4-BE49-F238E27FC236}">
                <a16:creationId xmlns:a16="http://schemas.microsoft.com/office/drawing/2014/main" id="{B8E8A844-8A2D-DA61-14FA-E13A7ECFB01A}"/>
              </a:ext>
            </a:extLst>
          </p:cNvPr>
          <p:cNvSpPr>
            <a:spLocks noGrp="1"/>
          </p:cNvSpPr>
          <p:nvPr>
            <p:ph type="body" sz="quarter" idx="11" hasCustomPrompt="1"/>
          </p:nvPr>
        </p:nvSpPr>
        <p:spPr>
          <a:xfrm>
            <a:off x="762701" y="1855464"/>
            <a:ext cx="4804979" cy="1060683"/>
          </a:xfrm>
          <a:prstGeom prst="rect">
            <a:avLst/>
          </a:prstGeom>
        </p:spPr>
        <p:txBody>
          <a:bodyPr/>
          <a:lstStyle>
            <a:lvl1pPr marL="0" indent="0" algn="l" defTabSz="914377" rtl="0" eaLnBrk="1" latinLnBrk="0" hangingPunct="1">
              <a:lnSpc>
                <a:spcPct val="100000"/>
              </a:lnSpc>
              <a:spcBef>
                <a:spcPts val="0"/>
              </a:spcBef>
              <a:spcAft>
                <a:spcPts val="900"/>
              </a:spcAft>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377"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a:t>Click to edit body copy</a:t>
            </a:r>
          </a:p>
        </p:txBody>
      </p:sp>
      <p:sp>
        <p:nvSpPr>
          <p:cNvPr id="9" name="Text Placeholder 9">
            <a:extLst>
              <a:ext uri="{FF2B5EF4-FFF2-40B4-BE49-F238E27FC236}">
                <a16:creationId xmlns:a16="http://schemas.microsoft.com/office/drawing/2014/main" id="{7C83BD7D-449E-1ECB-DEE5-3EA7F77B5DB6}"/>
              </a:ext>
            </a:extLst>
          </p:cNvPr>
          <p:cNvSpPr>
            <a:spLocks noGrp="1"/>
          </p:cNvSpPr>
          <p:nvPr>
            <p:ph type="body" sz="quarter" idx="15" hasCustomPrompt="1"/>
          </p:nvPr>
        </p:nvSpPr>
        <p:spPr>
          <a:xfrm>
            <a:off x="6822874" y="1855463"/>
            <a:ext cx="4239137" cy="1060683"/>
          </a:xfrm>
          <a:prstGeom prst="rect">
            <a:avLst/>
          </a:prstGeom>
        </p:spPr>
        <p:txBody>
          <a:bodyPr/>
          <a:lstStyle>
            <a:lvl1pPr marL="0" indent="0" algn="l" defTabSz="914377" rtl="0" eaLnBrk="1" latinLnBrk="0" hangingPunct="1">
              <a:lnSpc>
                <a:spcPct val="100000"/>
              </a:lnSpc>
              <a:spcBef>
                <a:spcPts val="0"/>
              </a:spcBef>
              <a:spcAft>
                <a:spcPts val="900"/>
              </a:spcAft>
              <a:buNone/>
              <a:defRPr lang="en-GB" sz="1200" b="1" kern="1200" dirty="0">
                <a:solidFill>
                  <a:schemeClr val="bg1"/>
                </a:solidFill>
                <a:effectLst/>
                <a:latin typeface="Arial" panose="020B0604020202020204" pitchFamily="34" charset="0"/>
                <a:ea typeface="+mn-ea"/>
                <a:cs typeface="+mn-cs"/>
              </a:defRPr>
            </a:lvl1pPr>
            <a:lvl2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377"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a:t>Click to edit body copy</a:t>
            </a:r>
          </a:p>
        </p:txBody>
      </p:sp>
      <p:pic>
        <p:nvPicPr>
          <p:cNvPr id="3" name="Picture 2" descr="A blue and white logo&#10;&#10;Description automatically generated with low confidence">
            <a:extLst>
              <a:ext uri="{FF2B5EF4-FFF2-40B4-BE49-F238E27FC236}">
                <a16:creationId xmlns:a16="http://schemas.microsoft.com/office/drawing/2014/main" id="{9DA01378-0687-B537-6B3A-4EE21F0AE68C}"/>
              </a:ext>
            </a:extLst>
          </p:cNvPr>
          <p:cNvPicPr>
            <a:picLocks noChangeAspect="1"/>
          </p:cNvPicPr>
          <p:nvPr userDrawn="1"/>
        </p:nvPicPr>
        <p:blipFill>
          <a:blip r:embed="rId3"/>
          <a:stretch>
            <a:fillRect/>
          </a:stretch>
        </p:blipFill>
        <p:spPr>
          <a:xfrm>
            <a:off x="11053381" y="257132"/>
            <a:ext cx="781273" cy="315561"/>
          </a:xfrm>
          <a:prstGeom prst="rect">
            <a:avLst/>
          </a:prstGeom>
        </p:spPr>
      </p:pic>
    </p:spTree>
    <p:extLst>
      <p:ext uri="{BB962C8B-B14F-4D97-AF65-F5344CB8AC3E}">
        <p14:creationId xmlns:p14="http://schemas.microsoft.com/office/powerpoint/2010/main" val="322481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 Column with Boxed Content and Shap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6B864-F7F2-E4C5-C453-37FFD735E284}"/>
              </a:ext>
            </a:extLst>
          </p:cNvPr>
          <p:cNvPicPr>
            <a:picLocks noChangeAspect="1"/>
          </p:cNvPicPr>
          <p:nvPr userDrawn="1"/>
        </p:nvPicPr>
        <p:blipFill>
          <a:blip r:embed="rId2"/>
          <a:srcRect/>
          <a:stretch/>
        </p:blipFill>
        <p:spPr>
          <a:xfrm>
            <a:off x="2" y="2"/>
            <a:ext cx="1833975" cy="826527"/>
          </a:xfrm>
          <a:prstGeom prst="rect">
            <a:avLst/>
          </a:prstGeom>
        </p:spPr>
      </p:pic>
      <p:sp>
        <p:nvSpPr>
          <p:cNvPr id="12" name="Text Placeholder 9">
            <a:extLst>
              <a:ext uri="{FF2B5EF4-FFF2-40B4-BE49-F238E27FC236}">
                <a16:creationId xmlns:a16="http://schemas.microsoft.com/office/drawing/2014/main" id="{8C71D8C3-BC2C-70F6-229B-814C4F90991B}"/>
              </a:ext>
            </a:extLst>
          </p:cNvPr>
          <p:cNvSpPr>
            <a:spLocks noGrp="1"/>
          </p:cNvSpPr>
          <p:nvPr>
            <p:ph type="body" sz="quarter" idx="11" hasCustomPrompt="1"/>
          </p:nvPr>
        </p:nvSpPr>
        <p:spPr>
          <a:xfrm>
            <a:off x="762701" y="1855464"/>
            <a:ext cx="3401795" cy="1060683"/>
          </a:xfrm>
          <a:prstGeom prst="rect">
            <a:avLst/>
          </a:prstGeom>
        </p:spPr>
        <p:txBody>
          <a:bodyPr/>
          <a:lstStyle>
            <a:lvl1pPr marL="0" indent="0" algn="l" defTabSz="914377" rtl="0" eaLnBrk="1" latinLnBrk="0" hangingPunct="1">
              <a:lnSpc>
                <a:spcPct val="100000"/>
              </a:lnSpc>
              <a:spcBef>
                <a:spcPts val="0"/>
              </a:spcBef>
              <a:spcAft>
                <a:spcPts val="900"/>
              </a:spcAft>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377"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a:t>Click to edit body copy</a:t>
            </a:r>
          </a:p>
        </p:txBody>
      </p:sp>
      <p:sp>
        <p:nvSpPr>
          <p:cNvPr id="15" name="Text Placeholder 9">
            <a:extLst>
              <a:ext uri="{FF2B5EF4-FFF2-40B4-BE49-F238E27FC236}">
                <a16:creationId xmlns:a16="http://schemas.microsoft.com/office/drawing/2014/main" id="{CC6C6890-48DB-B5A8-C812-E3932C762EE3}"/>
              </a:ext>
            </a:extLst>
          </p:cNvPr>
          <p:cNvSpPr>
            <a:spLocks noGrp="1"/>
          </p:cNvSpPr>
          <p:nvPr>
            <p:ph type="body" sz="quarter" idx="12" hasCustomPrompt="1"/>
          </p:nvPr>
        </p:nvSpPr>
        <p:spPr>
          <a:xfrm>
            <a:off x="4363341" y="1855464"/>
            <a:ext cx="3401795" cy="1060683"/>
          </a:xfrm>
          <a:prstGeom prst="rect">
            <a:avLst/>
          </a:prstGeom>
        </p:spPr>
        <p:txBody>
          <a:bodyPr/>
          <a:lstStyle>
            <a:lvl1pPr marL="0" indent="0" algn="l" defTabSz="914377" rtl="0" eaLnBrk="1" latinLnBrk="0" hangingPunct="1">
              <a:lnSpc>
                <a:spcPct val="100000"/>
              </a:lnSpc>
              <a:spcBef>
                <a:spcPts val="0"/>
              </a:spcBef>
              <a:spcAft>
                <a:spcPts val="900"/>
              </a:spcAft>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377"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a:t>Click to edit body copy</a:t>
            </a:r>
          </a:p>
        </p:txBody>
      </p:sp>
      <p:sp>
        <p:nvSpPr>
          <p:cNvPr id="6" name="Rectangle 5">
            <a:extLst>
              <a:ext uri="{FF2B5EF4-FFF2-40B4-BE49-F238E27FC236}">
                <a16:creationId xmlns:a16="http://schemas.microsoft.com/office/drawing/2014/main" id="{F4933056-8F79-6F11-9AE8-7983D63273FD}"/>
              </a:ext>
            </a:extLst>
          </p:cNvPr>
          <p:cNvSpPr/>
          <p:nvPr userDrawn="1"/>
        </p:nvSpPr>
        <p:spPr>
          <a:xfrm>
            <a:off x="8129442" y="1655901"/>
            <a:ext cx="3222772" cy="5202099"/>
          </a:xfrm>
          <a:prstGeom prst="rect">
            <a:avLst/>
          </a:pr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9">
            <a:extLst>
              <a:ext uri="{FF2B5EF4-FFF2-40B4-BE49-F238E27FC236}">
                <a16:creationId xmlns:a16="http://schemas.microsoft.com/office/drawing/2014/main" id="{48D95814-5533-ED9A-ED6A-E3FC4EFDFBC3}"/>
              </a:ext>
            </a:extLst>
          </p:cNvPr>
          <p:cNvSpPr>
            <a:spLocks noGrp="1"/>
          </p:cNvSpPr>
          <p:nvPr>
            <p:ph type="body" sz="quarter" idx="13" hasCustomPrompt="1"/>
          </p:nvPr>
        </p:nvSpPr>
        <p:spPr>
          <a:xfrm>
            <a:off x="8328288" y="1855463"/>
            <a:ext cx="2822933" cy="1060683"/>
          </a:xfrm>
          <a:prstGeom prst="rect">
            <a:avLst/>
          </a:prstGeom>
        </p:spPr>
        <p:txBody>
          <a:bodyPr/>
          <a:lstStyle>
            <a:lvl1pPr marL="0" indent="0" algn="l" defTabSz="914377" rtl="0" eaLnBrk="1" latinLnBrk="0" hangingPunct="1">
              <a:lnSpc>
                <a:spcPct val="100000"/>
              </a:lnSpc>
              <a:spcBef>
                <a:spcPts val="0"/>
              </a:spcBef>
              <a:spcAft>
                <a:spcPts val="900"/>
              </a:spcAft>
              <a:buNone/>
              <a:defRPr lang="en-GB" sz="1200" b="1" kern="1200" dirty="0">
                <a:solidFill>
                  <a:srgbClr val="005EB8"/>
                </a:solidFill>
                <a:effectLst/>
                <a:latin typeface="Arial" panose="020B0604020202020204" pitchFamily="34" charset="0"/>
                <a:ea typeface="+mn-ea"/>
                <a:cs typeface="+mn-cs"/>
              </a:defRPr>
            </a:lvl1pPr>
            <a:lvl2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377"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a:t>Click to edit body copy</a:t>
            </a:r>
          </a:p>
        </p:txBody>
      </p:sp>
      <p:sp>
        <p:nvSpPr>
          <p:cNvPr id="9" name="Freeform 8">
            <a:extLst>
              <a:ext uri="{FF2B5EF4-FFF2-40B4-BE49-F238E27FC236}">
                <a16:creationId xmlns:a16="http://schemas.microsoft.com/office/drawing/2014/main" id="{FE4B0C10-C8B4-FE3D-5E03-3EDBD8991B5D}"/>
              </a:ext>
            </a:extLst>
          </p:cNvPr>
          <p:cNvSpPr/>
          <p:nvPr userDrawn="1"/>
        </p:nvSpPr>
        <p:spPr>
          <a:xfrm rot="18900000">
            <a:off x="5425801" y="3610762"/>
            <a:ext cx="2727819" cy="2674479"/>
          </a:xfrm>
          <a:custGeom>
            <a:avLst/>
            <a:gdLst>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0 w 1028481"/>
              <a:gd name="connsiteY12" fmla="*/ 809631 h 809632"/>
              <a:gd name="connsiteX0" fmla="*/ 0 w 1028481"/>
              <a:gd name="connsiteY0" fmla="*/ 0 h 809632"/>
              <a:gd name="connsiteX1" fmla="*/ 623665 w 1028481"/>
              <a:gd name="connsiteY1" fmla="*/ 0 h 809632"/>
              <a:gd name="connsiteX2" fmla="*/ 626247 w 1028481"/>
              <a:gd name="connsiteY2" fmla="*/ 0 h 809632"/>
              <a:gd name="connsiteX3" fmla="*/ 626247 w 1028481"/>
              <a:gd name="connsiteY3" fmla="*/ 260 h 809632"/>
              <a:gd name="connsiteX4" fmla="*/ 705250 w 1028481"/>
              <a:gd name="connsiteY4" fmla="*/ 8224 h 809632"/>
              <a:gd name="connsiteX5" fmla="*/ 1028481 w 1028481"/>
              <a:gd name="connsiteY5" fmla="*/ 404816 h 809632"/>
              <a:gd name="connsiteX6" fmla="*/ 705250 w 1028481"/>
              <a:gd name="connsiteY6" fmla="*/ 801408 h 809632"/>
              <a:gd name="connsiteX7" fmla="*/ 626247 w 1028481"/>
              <a:gd name="connsiteY7" fmla="*/ 809372 h 809632"/>
              <a:gd name="connsiteX8" fmla="*/ 626247 w 1028481"/>
              <a:gd name="connsiteY8" fmla="*/ 809631 h 809632"/>
              <a:gd name="connsiteX9" fmla="*/ 623675 w 1028481"/>
              <a:gd name="connsiteY9" fmla="*/ 809631 h 809632"/>
              <a:gd name="connsiteX10" fmla="*/ 623665 w 1028481"/>
              <a:gd name="connsiteY10" fmla="*/ 809632 h 809632"/>
              <a:gd name="connsiteX11" fmla="*/ 623655 w 1028481"/>
              <a:gd name="connsiteY11" fmla="*/ 809631 h 809632"/>
              <a:gd name="connsiteX12" fmla="*/ 110052 w 1028481"/>
              <a:gd name="connsiteY12" fmla="*/ 809631 h 809632"/>
              <a:gd name="connsiteX13" fmla="*/ 0 w 1028481"/>
              <a:gd name="connsiteY13" fmla="*/ 0 h 809632"/>
              <a:gd name="connsiteX0" fmla="*/ 0 w 918429"/>
              <a:gd name="connsiteY0" fmla="*/ 12229 h 809632"/>
              <a:gd name="connsiteX1" fmla="*/ 513613 w 918429"/>
              <a:gd name="connsiteY1" fmla="*/ 0 h 809632"/>
              <a:gd name="connsiteX2" fmla="*/ 516195 w 918429"/>
              <a:gd name="connsiteY2" fmla="*/ 0 h 809632"/>
              <a:gd name="connsiteX3" fmla="*/ 516195 w 918429"/>
              <a:gd name="connsiteY3" fmla="*/ 260 h 809632"/>
              <a:gd name="connsiteX4" fmla="*/ 595198 w 918429"/>
              <a:gd name="connsiteY4" fmla="*/ 8224 h 809632"/>
              <a:gd name="connsiteX5" fmla="*/ 918429 w 918429"/>
              <a:gd name="connsiteY5" fmla="*/ 404816 h 809632"/>
              <a:gd name="connsiteX6" fmla="*/ 595198 w 918429"/>
              <a:gd name="connsiteY6" fmla="*/ 801408 h 809632"/>
              <a:gd name="connsiteX7" fmla="*/ 516195 w 918429"/>
              <a:gd name="connsiteY7" fmla="*/ 809372 h 809632"/>
              <a:gd name="connsiteX8" fmla="*/ 516195 w 918429"/>
              <a:gd name="connsiteY8" fmla="*/ 809631 h 809632"/>
              <a:gd name="connsiteX9" fmla="*/ 513623 w 918429"/>
              <a:gd name="connsiteY9" fmla="*/ 809631 h 809632"/>
              <a:gd name="connsiteX10" fmla="*/ 513613 w 918429"/>
              <a:gd name="connsiteY10" fmla="*/ 809632 h 809632"/>
              <a:gd name="connsiteX11" fmla="*/ 513603 w 918429"/>
              <a:gd name="connsiteY11" fmla="*/ 809631 h 809632"/>
              <a:gd name="connsiteX12" fmla="*/ 0 w 918429"/>
              <a:gd name="connsiteY12" fmla="*/ 809631 h 809632"/>
              <a:gd name="connsiteX13" fmla="*/ 0 w 918429"/>
              <a:gd name="connsiteY13" fmla="*/ 12229 h 809632"/>
              <a:gd name="connsiteX0" fmla="*/ 0 w 918429"/>
              <a:gd name="connsiteY0" fmla="*/ 0 h 810183"/>
              <a:gd name="connsiteX1" fmla="*/ 513613 w 918429"/>
              <a:gd name="connsiteY1" fmla="*/ 551 h 810183"/>
              <a:gd name="connsiteX2" fmla="*/ 516195 w 918429"/>
              <a:gd name="connsiteY2" fmla="*/ 551 h 810183"/>
              <a:gd name="connsiteX3" fmla="*/ 516195 w 918429"/>
              <a:gd name="connsiteY3" fmla="*/ 811 h 810183"/>
              <a:gd name="connsiteX4" fmla="*/ 595198 w 918429"/>
              <a:gd name="connsiteY4" fmla="*/ 8775 h 810183"/>
              <a:gd name="connsiteX5" fmla="*/ 918429 w 918429"/>
              <a:gd name="connsiteY5" fmla="*/ 405367 h 810183"/>
              <a:gd name="connsiteX6" fmla="*/ 595198 w 918429"/>
              <a:gd name="connsiteY6" fmla="*/ 801959 h 810183"/>
              <a:gd name="connsiteX7" fmla="*/ 516195 w 918429"/>
              <a:gd name="connsiteY7" fmla="*/ 809923 h 810183"/>
              <a:gd name="connsiteX8" fmla="*/ 516195 w 918429"/>
              <a:gd name="connsiteY8" fmla="*/ 810182 h 810183"/>
              <a:gd name="connsiteX9" fmla="*/ 513623 w 918429"/>
              <a:gd name="connsiteY9" fmla="*/ 810182 h 810183"/>
              <a:gd name="connsiteX10" fmla="*/ 513613 w 918429"/>
              <a:gd name="connsiteY10" fmla="*/ 810183 h 810183"/>
              <a:gd name="connsiteX11" fmla="*/ 513603 w 918429"/>
              <a:gd name="connsiteY11" fmla="*/ 810182 h 810183"/>
              <a:gd name="connsiteX12" fmla="*/ 0 w 918429"/>
              <a:gd name="connsiteY12" fmla="*/ 810182 h 810183"/>
              <a:gd name="connsiteX13" fmla="*/ 0 w 918429"/>
              <a:gd name="connsiteY13" fmla="*/ 0 h 810183"/>
              <a:gd name="connsiteX0" fmla="*/ 180138 w 918429"/>
              <a:gd name="connsiteY0" fmla="*/ 0 h 810183"/>
              <a:gd name="connsiteX1" fmla="*/ 513613 w 918429"/>
              <a:gd name="connsiteY1" fmla="*/ 551 h 810183"/>
              <a:gd name="connsiteX2" fmla="*/ 516195 w 918429"/>
              <a:gd name="connsiteY2" fmla="*/ 551 h 810183"/>
              <a:gd name="connsiteX3" fmla="*/ 516195 w 918429"/>
              <a:gd name="connsiteY3" fmla="*/ 811 h 810183"/>
              <a:gd name="connsiteX4" fmla="*/ 595198 w 918429"/>
              <a:gd name="connsiteY4" fmla="*/ 8775 h 810183"/>
              <a:gd name="connsiteX5" fmla="*/ 918429 w 918429"/>
              <a:gd name="connsiteY5" fmla="*/ 405367 h 810183"/>
              <a:gd name="connsiteX6" fmla="*/ 595198 w 918429"/>
              <a:gd name="connsiteY6" fmla="*/ 801959 h 810183"/>
              <a:gd name="connsiteX7" fmla="*/ 516195 w 918429"/>
              <a:gd name="connsiteY7" fmla="*/ 809923 h 810183"/>
              <a:gd name="connsiteX8" fmla="*/ 516195 w 918429"/>
              <a:gd name="connsiteY8" fmla="*/ 810182 h 810183"/>
              <a:gd name="connsiteX9" fmla="*/ 513623 w 918429"/>
              <a:gd name="connsiteY9" fmla="*/ 810182 h 810183"/>
              <a:gd name="connsiteX10" fmla="*/ 513613 w 918429"/>
              <a:gd name="connsiteY10" fmla="*/ 810183 h 810183"/>
              <a:gd name="connsiteX11" fmla="*/ 513603 w 918429"/>
              <a:gd name="connsiteY11" fmla="*/ 810182 h 810183"/>
              <a:gd name="connsiteX12" fmla="*/ 0 w 918429"/>
              <a:gd name="connsiteY12" fmla="*/ 810182 h 810183"/>
              <a:gd name="connsiteX13" fmla="*/ 180138 w 918429"/>
              <a:gd name="connsiteY13" fmla="*/ 0 h 810183"/>
              <a:gd name="connsiteX0" fmla="*/ 17040 w 755331"/>
              <a:gd name="connsiteY0" fmla="*/ 0 h 812616"/>
              <a:gd name="connsiteX1" fmla="*/ 350515 w 755331"/>
              <a:gd name="connsiteY1" fmla="*/ 551 h 812616"/>
              <a:gd name="connsiteX2" fmla="*/ 353097 w 755331"/>
              <a:gd name="connsiteY2" fmla="*/ 551 h 812616"/>
              <a:gd name="connsiteX3" fmla="*/ 353097 w 755331"/>
              <a:gd name="connsiteY3" fmla="*/ 811 h 812616"/>
              <a:gd name="connsiteX4" fmla="*/ 432100 w 755331"/>
              <a:gd name="connsiteY4" fmla="*/ 8775 h 812616"/>
              <a:gd name="connsiteX5" fmla="*/ 755331 w 755331"/>
              <a:gd name="connsiteY5" fmla="*/ 405367 h 812616"/>
              <a:gd name="connsiteX6" fmla="*/ 432100 w 755331"/>
              <a:gd name="connsiteY6" fmla="*/ 801959 h 812616"/>
              <a:gd name="connsiteX7" fmla="*/ 353097 w 755331"/>
              <a:gd name="connsiteY7" fmla="*/ 809923 h 812616"/>
              <a:gd name="connsiteX8" fmla="*/ 353097 w 755331"/>
              <a:gd name="connsiteY8" fmla="*/ 810182 h 812616"/>
              <a:gd name="connsiteX9" fmla="*/ 350525 w 755331"/>
              <a:gd name="connsiteY9" fmla="*/ 810182 h 812616"/>
              <a:gd name="connsiteX10" fmla="*/ 350515 w 755331"/>
              <a:gd name="connsiteY10" fmla="*/ 810183 h 812616"/>
              <a:gd name="connsiteX11" fmla="*/ 350505 w 755331"/>
              <a:gd name="connsiteY11" fmla="*/ 810182 h 812616"/>
              <a:gd name="connsiteX12" fmla="*/ 0 w 755331"/>
              <a:gd name="connsiteY12" fmla="*/ 812616 h 812616"/>
              <a:gd name="connsiteX13" fmla="*/ 17040 w 755331"/>
              <a:gd name="connsiteY13" fmla="*/ 0 h 812616"/>
              <a:gd name="connsiteX0" fmla="*/ 0 w 833229"/>
              <a:gd name="connsiteY0" fmla="*/ 1883 h 812065"/>
              <a:gd name="connsiteX1" fmla="*/ 428413 w 833229"/>
              <a:gd name="connsiteY1" fmla="*/ 0 h 812065"/>
              <a:gd name="connsiteX2" fmla="*/ 430995 w 833229"/>
              <a:gd name="connsiteY2" fmla="*/ 0 h 812065"/>
              <a:gd name="connsiteX3" fmla="*/ 430995 w 833229"/>
              <a:gd name="connsiteY3" fmla="*/ 260 h 812065"/>
              <a:gd name="connsiteX4" fmla="*/ 509998 w 833229"/>
              <a:gd name="connsiteY4" fmla="*/ 8224 h 812065"/>
              <a:gd name="connsiteX5" fmla="*/ 833229 w 833229"/>
              <a:gd name="connsiteY5" fmla="*/ 404816 h 812065"/>
              <a:gd name="connsiteX6" fmla="*/ 509998 w 833229"/>
              <a:gd name="connsiteY6" fmla="*/ 801408 h 812065"/>
              <a:gd name="connsiteX7" fmla="*/ 430995 w 833229"/>
              <a:gd name="connsiteY7" fmla="*/ 809372 h 812065"/>
              <a:gd name="connsiteX8" fmla="*/ 430995 w 833229"/>
              <a:gd name="connsiteY8" fmla="*/ 809631 h 812065"/>
              <a:gd name="connsiteX9" fmla="*/ 428423 w 833229"/>
              <a:gd name="connsiteY9" fmla="*/ 809631 h 812065"/>
              <a:gd name="connsiteX10" fmla="*/ 428413 w 833229"/>
              <a:gd name="connsiteY10" fmla="*/ 809632 h 812065"/>
              <a:gd name="connsiteX11" fmla="*/ 428403 w 833229"/>
              <a:gd name="connsiteY11" fmla="*/ 809631 h 812065"/>
              <a:gd name="connsiteX12" fmla="*/ 77898 w 833229"/>
              <a:gd name="connsiteY12" fmla="*/ 812065 h 812065"/>
              <a:gd name="connsiteX13" fmla="*/ 0 w 833229"/>
              <a:gd name="connsiteY13" fmla="*/ 1883 h 812065"/>
              <a:gd name="connsiteX0" fmla="*/ 0 w 833229"/>
              <a:gd name="connsiteY0" fmla="*/ 1883 h 816934"/>
              <a:gd name="connsiteX1" fmla="*/ 428413 w 833229"/>
              <a:gd name="connsiteY1" fmla="*/ 0 h 816934"/>
              <a:gd name="connsiteX2" fmla="*/ 430995 w 833229"/>
              <a:gd name="connsiteY2" fmla="*/ 0 h 816934"/>
              <a:gd name="connsiteX3" fmla="*/ 430995 w 833229"/>
              <a:gd name="connsiteY3" fmla="*/ 260 h 816934"/>
              <a:gd name="connsiteX4" fmla="*/ 509998 w 833229"/>
              <a:gd name="connsiteY4" fmla="*/ 8224 h 816934"/>
              <a:gd name="connsiteX5" fmla="*/ 833229 w 833229"/>
              <a:gd name="connsiteY5" fmla="*/ 404816 h 816934"/>
              <a:gd name="connsiteX6" fmla="*/ 509998 w 833229"/>
              <a:gd name="connsiteY6" fmla="*/ 801408 h 816934"/>
              <a:gd name="connsiteX7" fmla="*/ 430995 w 833229"/>
              <a:gd name="connsiteY7" fmla="*/ 809372 h 816934"/>
              <a:gd name="connsiteX8" fmla="*/ 430995 w 833229"/>
              <a:gd name="connsiteY8" fmla="*/ 809631 h 816934"/>
              <a:gd name="connsiteX9" fmla="*/ 428423 w 833229"/>
              <a:gd name="connsiteY9" fmla="*/ 809631 h 816934"/>
              <a:gd name="connsiteX10" fmla="*/ 428413 w 833229"/>
              <a:gd name="connsiteY10" fmla="*/ 809632 h 816934"/>
              <a:gd name="connsiteX11" fmla="*/ 428403 w 833229"/>
              <a:gd name="connsiteY11" fmla="*/ 809631 h 816934"/>
              <a:gd name="connsiteX12" fmla="*/ 1 w 833229"/>
              <a:gd name="connsiteY12" fmla="*/ 816934 h 816934"/>
              <a:gd name="connsiteX13" fmla="*/ 0 w 833229"/>
              <a:gd name="connsiteY13" fmla="*/ 1883 h 81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3229" h="816934">
                <a:moveTo>
                  <a:pt x="0" y="1883"/>
                </a:moveTo>
                <a:lnTo>
                  <a:pt x="428413" y="0"/>
                </a:lnTo>
                <a:lnTo>
                  <a:pt x="430995" y="0"/>
                </a:lnTo>
                <a:lnTo>
                  <a:pt x="430995" y="260"/>
                </a:lnTo>
                <a:lnTo>
                  <a:pt x="509998" y="8224"/>
                </a:lnTo>
                <a:cubicBezTo>
                  <a:pt x="694466" y="45972"/>
                  <a:pt x="833229" y="209189"/>
                  <a:pt x="833229" y="404816"/>
                </a:cubicBezTo>
                <a:cubicBezTo>
                  <a:pt x="833229" y="600443"/>
                  <a:pt x="694466" y="763660"/>
                  <a:pt x="509998" y="801408"/>
                </a:cubicBezTo>
                <a:lnTo>
                  <a:pt x="430995" y="809372"/>
                </a:lnTo>
                <a:lnTo>
                  <a:pt x="430995" y="809631"/>
                </a:lnTo>
                <a:lnTo>
                  <a:pt x="428423" y="809631"/>
                </a:lnTo>
                <a:cubicBezTo>
                  <a:pt x="428420" y="809631"/>
                  <a:pt x="428416" y="809632"/>
                  <a:pt x="428413" y="809632"/>
                </a:cubicBezTo>
                <a:cubicBezTo>
                  <a:pt x="428410" y="809632"/>
                  <a:pt x="428406" y="809631"/>
                  <a:pt x="428403" y="809631"/>
                </a:cubicBezTo>
                <a:lnTo>
                  <a:pt x="1" y="816934"/>
                </a:lnTo>
                <a:cubicBezTo>
                  <a:pt x="1" y="545250"/>
                  <a:pt x="0" y="273567"/>
                  <a:pt x="0" y="1883"/>
                </a:cubicBezTo>
                <a:close/>
              </a:path>
            </a:pathLst>
          </a:custGeom>
          <a:solidFill>
            <a:srgbClr val="E8ED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solidFill>
                <a:srgbClr val="E8EDEE"/>
              </a:solidFill>
            </a:endParaRPr>
          </a:p>
        </p:txBody>
      </p:sp>
      <p:sp>
        <p:nvSpPr>
          <p:cNvPr id="11" name="Text Placeholder 9">
            <a:extLst>
              <a:ext uri="{FF2B5EF4-FFF2-40B4-BE49-F238E27FC236}">
                <a16:creationId xmlns:a16="http://schemas.microsoft.com/office/drawing/2014/main" id="{C9A80300-33C2-E5B7-5EC8-A3623CA7D4BF}"/>
              </a:ext>
            </a:extLst>
          </p:cNvPr>
          <p:cNvSpPr>
            <a:spLocks noGrp="1"/>
          </p:cNvSpPr>
          <p:nvPr>
            <p:ph type="body" sz="quarter" idx="14" hasCustomPrompt="1"/>
          </p:nvPr>
        </p:nvSpPr>
        <p:spPr>
          <a:xfrm>
            <a:off x="762701" y="770773"/>
            <a:ext cx="4801043" cy="728827"/>
          </a:xfrm>
          <a:prstGeom prst="rect">
            <a:avLst/>
          </a:prstGeom>
        </p:spPr>
        <p:txBody>
          <a:bodyPr/>
          <a:lstStyle>
            <a:lvl1pPr marL="0" indent="0" algn="l" defTabSz="914377" rtl="0" eaLnBrk="1" latinLnBrk="0" hangingPunct="1">
              <a:lnSpc>
                <a:spcPct val="100000"/>
              </a:lnSpc>
              <a:buNone/>
              <a:defRPr lang="en-GB" sz="1800" b="1" kern="1200" dirty="0" smtClean="0">
                <a:solidFill>
                  <a:srgbClr val="005EB8"/>
                </a:solidFill>
                <a:effectLst/>
                <a:latin typeface="Arial" panose="020B0604020202020204" pitchFamily="34" charset="0"/>
                <a:ea typeface="+mn-ea"/>
                <a:cs typeface="+mn-cs"/>
              </a:defRPr>
            </a:lvl1pPr>
            <a:lvl2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377" rtl="0" eaLnBrk="1" latinLnBrk="0" hangingPunct="1">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377" rtl="0" eaLnBrk="1" latinLnBrk="0" hangingPunct="1">
              <a:buNone/>
              <a:defRPr lang="en-US" sz="2000" b="1" kern="1200" dirty="0">
                <a:solidFill>
                  <a:srgbClr val="425563"/>
                </a:solidFill>
                <a:effectLst/>
                <a:latin typeface="Arial" panose="020B0604020202020204" pitchFamily="34" charset="0"/>
                <a:ea typeface="+mn-ea"/>
                <a:cs typeface="Arial" panose="020B0604020202020204" pitchFamily="34" charset="0"/>
              </a:defRPr>
            </a:lvl5pPr>
          </a:lstStyle>
          <a:p>
            <a:pPr lvl="0"/>
            <a:r>
              <a:rPr lang="en-GB"/>
              <a:t>Click to edit presentation title</a:t>
            </a:r>
          </a:p>
        </p:txBody>
      </p:sp>
      <p:pic>
        <p:nvPicPr>
          <p:cNvPr id="3" name="Picture 2" descr="A blue and white logo&#10;&#10;Description automatically generated with low confidence">
            <a:extLst>
              <a:ext uri="{FF2B5EF4-FFF2-40B4-BE49-F238E27FC236}">
                <a16:creationId xmlns:a16="http://schemas.microsoft.com/office/drawing/2014/main" id="{20116A75-09D3-042B-2A63-274057DF4A8B}"/>
              </a:ext>
            </a:extLst>
          </p:cNvPr>
          <p:cNvPicPr>
            <a:picLocks noChangeAspect="1"/>
          </p:cNvPicPr>
          <p:nvPr userDrawn="1"/>
        </p:nvPicPr>
        <p:blipFill>
          <a:blip r:embed="rId3"/>
          <a:stretch>
            <a:fillRect/>
          </a:stretch>
        </p:blipFill>
        <p:spPr>
          <a:xfrm>
            <a:off x="11053381" y="257132"/>
            <a:ext cx="781273" cy="315561"/>
          </a:xfrm>
          <a:prstGeom prst="rect">
            <a:avLst/>
          </a:prstGeom>
        </p:spPr>
      </p:pic>
    </p:spTree>
    <p:extLst>
      <p:ext uri="{BB962C8B-B14F-4D97-AF65-F5344CB8AC3E}">
        <p14:creationId xmlns:p14="http://schemas.microsoft.com/office/powerpoint/2010/main" val="2431801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89F5-B20E-1FA7-EA9F-12527198C58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1A9770C-6FF6-1D9E-DC86-8608972A8B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68C90DE-BD18-F6C9-D2FE-D0B9B9F69EEF}"/>
              </a:ext>
            </a:extLst>
          </p:cNvPr>
          <p:cNvSpPr>
            <a:spLocks noGrp="1"/>
          </p:cNvSpPr>
          <p:nvPr>
            <p:ph type="dt" sz="half" idx="10"/>
          </p:nvPr>
        </p:nvSpPr>
        <p:spPr/>
        <p:txBody>
          <a:bodyPr/>
          <a:lstStyle/>
          <a:p>
            <a:fld id="{35AA30BB-6EE5-9140-A3CF-23BEF5C1518E}" type="datetimeFigureOut">
              <a:rPr lang="en-US" smtClean="0"/>
              <a:t>12/4/2023</a:t>
            </a:fld>
            <a:endParaRPr lang="en-US"/>
          </a:p>
        </p:txBody>
      </p:sp>
      <p:sp>
        <p:nvSpPr>
          <p:cNvPr id="5" name="Footer Placeholder 4">
            <a:extLst>
              <a:ext uri="{FF2B5EF4-FFF2-40B4-BE49-F238E27FC236}">
                <a16:creationId xmlns:a16="http://schemas.microsoft.com/office/drawing/2014/main" id="{EC41B0F2-B2BB-A861-EE4D-8D42E9A2BF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85119-5214-1FA4-7575-F0ADC19BA99B}"/>
              </a:ext>
            </a:extLst>
          </p:cNvPr>
          <p:cNvSpPr>
            <a:spLocks noGrp="1"/>
          </p:cNvSpPr>
          <p:nvPr>
            <p:ph type="sldNum" sz="quarter" idx="12"/>
          </p:nvPr>
        </p:nvSpPr>
        <p:spPr/>
        <p:txBody>
          <a:bodyPr/>
          <a:lstStyle/>
          <a:p>
            <a:fld id="{C16CED84-2FF3-4244-816C-04F3A5F0C849}" type="slidenum">
              <a:rPr lang="en-US" smtClean="0"/>
              <a:t>‹#›</a:t>
            </a:fld>
            <a:endParaRPr lang="en-US"/>
          </a:p>
        </p:txBody>
      </p:sp>
    </p:spTree>
    <p:extLst>
      <p:ext uri="{BB962C8B-B14F-4D97-AF65-F5344CB8AC3E}">
        <p14:creationId xmlns:p14="http://schemas.microsoft.com/office/powerpoint/2010/main" val="3919162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1930-C296-C9A0-2376-AB7B1DA5F7B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9DA288-0683-7BEA-0337-5930FFD94BC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0AA5A4-2C40-875F-2FE4-9F040BD5B791}"/>
              </a:ext>
            </a:extLst>
          </p:cNvPr>
          <p:cNvSpPr>
            <a:spLocks noGrp="1"/>
          </p:cNvSpPr>
          <p:nvPr>
            <p:ph type="dt" sz="half" idx="10"/>
          </p:nvPr>
        </p:nvSpPr>
        <p:spPr/>
        <p:txBody>
          <a:bodyPr/>
          <a:lstStyle/>
          <a:p>
            <a:fld id="{35AA30BB-6EE5-9140-A3CF-23BEF5C1518E}" type="datetimeFigureOut">
              <a:rPr lang="en-US" smtClean="0"/>
              <a:t>12/4/2023</a:t>
            </a:fld>
            <a:endParaRPr lang="en-US"/>
          </a:p>
        </p:txBody>
      </p:sp>
      <p:sp>
        <p:nvSpPr>
          <p:cNvPr id="5" name="Footer Placeholder 4">
            <a:extLst>
              <a:ext uri="{FF2B5EF4-FFF2-40B4-BE49-F238E27FC236}">
                <a16:creationId xmlns:a16="http://schemas.microsoft.com/office/drawing/2014/main" id="{A7C8A195-BAB4-394D-053A-578986ECFF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5B4CC-9B54-C7D6-4E8F-A3D784336CCD}"/>
              </a:ext>
            </a:extLst>
          </p:cNvPr>
          <p:cNvSpPr>
            <a:spLocks noGrp="1"/>
          </p:cNvSpPr>
          <p:nvPr>
            <p:ph type="sldNum" sz="quarter" idx="12"/>
          </p:nvPr>
        </p:nvSpPr>
        <p:spPr/>
        <p:txBody>
          <a:bodyPr/>
          <a:lstStyle/>
          <a:p>
            <a:fld id="{C16CED84-2FF3-4244-816C-04F3A5F0C849}" type="slidenum">
              <a:rPr lang="en-US" smtClean="0"/>
              <a:t>‹#›</a:t>
            </a:fld>
            <a:endParaRPr lang="en-US"/>
          </a:p>
        </p:txBody>
      </p:sp>
    </p:spTree>
    <p:extLst>
      <p:ext uri="{BB962C8B-B14F-4D97-AF65-F5344CB8AC3E}">
        <p14:creationId xmlns:p14="http://schemas.microsoft.com/office/powerpoint/2010/main" val="926146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3E3B5-BD5D-A611-D887-0D4855B68EF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6B40C78-4364-AA0E-D66B-D06DDC08FE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C68C964-F27A-3563-3FD8-EBC8B42BE461}"/>
              </a:ext>
            </a:extLst>
          </p:cNvPr>
          <p:cNvSpPr>
            <a:spLocks noGrp="1"/>
          </p:cNvSpPr>
          <p:nvPr>
            <p:ph type="dt" sz="half" idx="10"/>
          </p:nvPr>
        </p:nvSpPr>
        <p:spPr/>
        <p:txBody>
          <a:bodyPr/>
          <a:lstStyle/>
          <a:p>
            <a:fld id="{35AA30BB-6EE5-9140-A3CF-23BEF5C1518E}" type="datetimeFigureOut">
              <a:rPr lang="en-US" smtClean="0"/>
              <a:t>12/4/2023</a:t>
            </a:fld>
            <a:endParaRPr lang="en-US"/>
          </a:p>
        </p:txBody>
      </p:sp>
      <p:sp>
        <p:nvSpPr>
          <p:cNvPr id="5" name="Footer Placeholder 4">
            <a:extLst>
              <a:ext uri="{FF2B5EF4-FFF2-40B4-BE49-F238E27FC236}">
                <a16:creationId xmlns:a16="http://schemas.microsoft.com/office/drawing/2014/main" id="{D0DE03E3-81DC-D1DA-1D01-C8299D6706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40C35-514D-44F5-5E08-46331FCD3596}"/>
              </a:ext>
            </a:extLst>
          </p:cNvPr>
          <p:cNvSpPr>
            <a:spLocks noGrp="1"/>
          </p:cNvSpPr>
          <p:nvPr>
            <p:ph type="sldNum" sz="quarter" idx="12"/>
          </p:nvPr>
        </p:nvSpPr>
        <p:spPr/>
        <p:txBody>
          <a:bodyPr/>
          <a:lstStyle/>
          <a:p>
            <a:fld id="{C16CED84-2FF3-4244-816C-04F3A5F0C849}" type="slidenum">
              <a:rPr lang="en-US" smtClean="0"/>
              <a:t>‹#›</a:t>
            </a:fld>
            <a:endParaRPr lang="en-US"/>
          </a:p>
        </p:txBody>
      </p:sp>
    </p:spTree>
    <p:extLst>
      <p:ext uri="{BB962C8B-B14F-4D97-AF65-F5344CB8AC3E}">
        <p14:creationId xmlns:p14="http://schemas.microsoft.com/office/powerpoint/2010/main" val="19574986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99A9-726A-276C-2F00-F4E37C70E02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D5EAB18-7F57-28AE-6801-AFF1F9A08A2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B8DC557-4988-57F5-EFF3-F83EFEF0FD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AE8A605-E2BA-1177-5A1F-6499CB06DD49}"/>
              </a:ext>
            </a:extLst>
          </p:cNvPr>
          <p:cNvSpPr>
            <a:spLocks noGrp="1"/>
          </p:cNvSpPr>
          <p:nvPr>
            <p:ph type="dt" sz="half" idx="10"/>
          </p:nvPr>
        </p:nvSpPr>
        <p:spPr/>
        <p:txBody>
          <a:bodyPr/>
          <a:lstStyle/>
          <a:p>
            <a:fld id="{35AA30BB-6EE5-9140-A3CF-23BEF5C1518E}" type="datetimeFigureOut">
              <a:rPr lang="en-US" smtClean="0"/>
              <a:t>12/4/2023</a:t>
            </a:fld>
            <a:endParaRPr lang="en-US"/>
          </a:p>
        </p:txBody>
      </p:sp>
      <p:sp>
        <p:nvSpPr>
          <p:cNvPr id="6" name="Footer Placeholder 5">
            <a:extLst>
              <a:ext uri="{FF2B5EF4-FFF2-40B4-BE49-F238E27FC236}">
                <a16:creationId xmlns:a16="http://schemas.microsoft.com/office/drawing/2014/main" id="{A2F4CCC2-5584-186F-A5A1-718F41C5D1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90DBE-6FB7-33D0-A984-289A9D882C9D}"/>
              </a:ext>
            </a:extLst>
          </p:cNvPr>
          <p:cNvSpPr>
            <a:spLocks noGrp="1"/>
          </p:cNvSpPr>
          <p:nvPr>
            <p:ph type="sldNum" sz="quarter" idx="12"/>
          </p:nvPr>
        </p:nvSpPr>
        <p:spPr/>
        <p:txBody>
          <a:bodyPr/>
          <a:lstStyle/>
          <a:p>
            <a:fld id="{C16CED84-2FF3-4244-816C-04F3A5F0C849}" type="slidenum">
              <a:rPr lang="en-US" smtClean="0"/>
              <a:t>‹#›</a:t>
            </a:fld>
            <a:endParaRPr lang="en-US"/>
          </a:p>
        </p:txBody>
      </p:sp>
    </p:spTree>
    <p:extLst>
      <p:ext uri="{BB962C8B-B14F-4D97-AF65-F5344CB8AC3E}">
        <p14:creationId xmlns:p14="http://schemas.microsoft.com/office/powerpoint/2010/main" val="1066050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9127D-5612-81DC-9187-51652ABEBA0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AD2A024-CE9C-B612-425A-47AC2DF0F0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BBB9305-1199-6F2C-74D8-58DD222C45E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CE27029-026F-ACF9-3CD6-C817B3882C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B44D33B-6E47-2842-E192-F8FF0261B58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F4419C2-E276-5C87-E03F-6617408F8AD5}"/>
              </a:ext>
            </a:extLst>
          </p:cNvPr>
          <p:cNvSpPr>
            <a:spLocks noGrp="1"/>
          </p:cNvSpPr>
          <p:nvPr>
            <p:ph type="dt" sz="half" idx="10"/>
          </p:nvPr>
        </p:nvSpPr>
        <p:spPr/>
        <p:txBody>
          <a:bodyPr/>
          <a:lstStyle/>
          <a:p>
            <a:fld id="{35AA30BB-6EE5-9140-A3CF-23BEF5C1518E}" type="datetimeFigureOut">
              <a:rPr lang="en-US" smtClean="0"/>
              <a:t>12/4/2023</a:t>
            </a:fld>
            <a:endParaRPr lang="en-US"/>
          </a:p>
        </p:txBody>
      </p:sp>
      <p:sp>
        <p:nvSpPr>
          <p:cNvPr id="8" name="Footer Placeholder 7">
            <a:extLst>
              <a:ext uri="{FF2B5EF4-FFF2-40B4-BE49-F238E27FC236}">
                <a16:creationId xmlns:a16="http://schemas.microsoft.com/office/drawing/2014/main" id="{612C8A72-02FC-E8CF-1647-78427F9E81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42681A-0BC8-B685-1E5C-E2BB38A319B4}"/>
              </a:ext>
            </a:extLst>
          </p:cNvPr>
          <p:cNvSpPr>
            <a:spLocks noGrp="1"/>
          </p:cNvSpPr>
          <p:nvPr>
            <p:ph type="sldNum" sz="quarter" idx="12"/>
          </p:nvPr>
        </p:nvSpPr>
        <p:spPr/>
        <p:txBody>
          <a:bodyPr/>
          <a:lstStyle/>
          <a:p>
            <a:fld id="{C16CED84-2FF3-4244-816C-04F3A5F0C849}" type="slidenum">
              <a:rPr lang="en-US" smtClean="0"/>
              <a:t>‹#›</a:t>
            </a:fld>
            <a:endParaRPr lang="en-US"/>
          </a:p>
        </p:txBody>
      </p:sp>
    </p:spTree>
    <p:extLst>
      <p:ext uri="{BB962C8B-B14F-4D97-AF65-F5344CB8AC3E}">
        <p14:creationId xmlns:p14="http://schemas.microsoft.com/office/powerpoint/2010/main" val="36279647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5A892-F7D0-095A-1D84-F3352A6DC9E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2B88FCF-069C-BCDA-32E8-2FD3C4306E81}"/>
              </a:ext>
            </a:extLst>
          </p:cNvPr>
          <p:cNvSpPr>
            <a:spLocks noGrp="1"/>
          </p:cNvSpPr>
          <p:nvPr>
            <p:ph type="dt" sz="half" idx="10"/>
          </p:nvPr>
        </p:nvSpPr>
        <p:spPr/>
        <p:txBody>
          <a:bodyPr/>
          <a:lstStyle/>
          <a:p>
            <a:fld id="{35AA30BB-6EE5-9140-A3CF-23BEF5C1518E}" type="datetimeFigureOut">
              <a:rPr lang="en-US" smtClean="0"/>
              <a:t>12/4/2023</a:t>
            </a:fld>
            <a:endParaRPr lang="en-US"/>
          </a:p>
        </p:txBody>
      </p:sp>
      <p:sp>
        <p:nvSpPr>
          <p:cNvPr id="4" name="Footer Placeholder 3">
            <a:extLst>
              <a:ext uri="{FF2B5EF4-FFF2-40B4-BE49-F238E27FC236}">
                <a16:creationId xmlns:a16="http://schemas.microsoft.com/office/drawing/2014/main" id="{7D5977AE-0EB6-832C-E522-C5223DC2AA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997C9F-E787-B4CC-82D7-3D8E75C7FA14}"/>
              </a:ext>
            </a:extLst>
          </p:cNvPr>
          <p:cNvSpPr>
            <a:spLocks noGrp="1"/>
          </p:cNvSpPr>
          <p:nvPr>
            <p:ph type="sldNum" sz="quarter" idx="12"/>
          </p:nvPr>
        </p:nvSpPr>
        <p:spPr/>
        <p:txBody>
          <a:bodyPr/>
          <a:lstStyle/>
          <a:p>
            <a:fld id="{C16CED84-2FF3-4244-816C-04F3A5F0C849}" type="slidenum">
              <a:rPr lang="en-US" smtClean="0"/>
              <a:t>‹#›</a:t>
            </a:fld>
            <a:endParaRPr lang="en-US"/>
          </a:p>
        </p:txBody>
      </p:sp>
    </p:spTree>
    <p:extLst>
      <p:ext uri="{BB962C8B-B14F-4D97-AF65-F5344CB8AC3E}">
        <p14:creationId xmlns:p14="http://schemas.microsoft.com/office/powerpoint/2010/main" val="39930693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6E61E0-03D5-7B67-03FF-E091F32D7161}"/>
              </a:ext>
            </a:extLst>
          </p:cNvPr>
          <p:cNvSpPr>
            <a:spLocks noGrp="1"/>
          </p:cNvSpPr>
          <p:nvPr>
            <p:ph type="dt" sz="half" idx="10"/>
          </p:nvPr>
        </p:nvSpPr>
        <p:spPr/>
        <p:txBody>
          <a:bodyPr/>
          <a:lstStyle/>
          <a:p>
            <a:fld id="{35AA30BB-6EE5-9140-A3CF-23BEF5C1518E}" type="datetimeFigureOut">
              <a:rPr lang="en-US" smtClean="0"/>
              <a:t>12/4/2023</a:t>
            </a:fld>
            <a:endParaRPr lang="en-US"/>
          </a:p>
        </p:txBody>
      </p:sp>
      <p:sp>
        <p:nvSpPr>
          <p:cNvPr id="3" name="Footer Placeholder 2">
            <a:extLst>
              <a:ext uri="{FF2B5EF4-FFF2-40B4-BE49-F238E27FC236}">
                <a16:creationId xmlns:a16="http://schemas.microsoft.com/office/drawing/2014/main" id="{ACDE3C3D-D599-582F-24F0-8B72B62C34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CFE24A-AB3A-5EB9-2004-BB96E497005C}"/>
              </a:ext>
            </a:extLst>
          </p:cNvPr>
          <p:cNvSpPr>
            <a:spLocks noGrp="1"/>
          </p:cNvSpPr>
          <p:nvPr>
            <p:ph type="sldNum" sz="quarter" idx="12"/>
          </p:nvPr>
        </p:nvSpPr>
        <p:spPr/>
        <p:txBody>
          <a:bodyPr/>
          <a:lstStyle/>
          <a:p>
            <a:fld id="{C16CED84-2FF3-4244-816C-04F3A5F0C849}" type="slidenum">
              <a:rPr lang="en-US" smtClean="0"/>
              <a:t>‹#›</a:t>
            </a:fld>
            <a:endParaRPr lang="en-US"/>
          </a:p>
        </p:txBody>
      </p:sp>
    </p:spTree>
    <p:extLst>
      <p:ext uri="{BB962C8B-B14F-4D97-AF65-F5344CB8AC3E}">
        <p14:creationId xmlns:p14="http://schemas.microsoft.com/office/powerpoint/2010/main" val="291585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ack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767539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7856E-3219-E2C4-D1EB-48BAF315888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84F1112-743F-6AF5-3DA7-3A7AAEE0EF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F9676C7-DC29-FEA6-2FB2-151D8E84E0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3B2391-DF9B-4A91-AC15-EBF8D1E51BA3}"/>
              </a:ext>
            </a:extLst>
          </p:cNvPr>
          <p:cNvSpPr>
            <a:spLocks noGrp="1"/>
          </p:cNvSpPr>
          <p:nvPr>
            <p:ph type="dt" sz="half" idx="10"/>
          </p:nvPr>
        </p:nvSpPr>
        <p:spPr/>
        <p:txBody>
          <a:bodyPr/>
          <a:lstStyle/>
          <a:p>
            <a:fld id="{35AA30BB-6EE5-9140-A3CF-23BEF5C1518E}" type="datetimeFigureOut">
              <a:rPr lang="en-US" smtClean="0"/>
              <a:t>12/4/2023</a:t>
            </a:fld>
            <a:endParaRPr lang="en-US"/>
          </a:p>
        </p:txBody>
      </p:sp>
      <p:sp>
        <p:nvSpPr>
          <p:cNvPr id="6" name="Footer Placeholder 5">
            <a:extLst>
              <a:ext uri="{FF2B5EF4-FFF2-40B4-BE49-F238E27FC236}">
                <a16:creationId xmlns:a16="http://schemas.microsoft.com/office/drawing/2014/main" id="{1772434A-D0C5-81DA-EBE8-9AFF3F3A8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0A94FA-F1CD-0793-0043-1047C5F6BBB3}"/>
              </a:ext>
            </a:extLst>
          </p:cNvPr>
          <p:cNvSpPr>
            <a:spLocks noGrp="1"/>
          </p:cNvSpPr>
          <p:nvPr>
            <p:ph type="sldNum" sz="quarter" idx="12"/>
          </p:nvPr>
        </p:nvSpPr>
        <p:spPr/>
        <p:txBody>
          <a:bodyPr/>
          <a:lstStyle/>
          <a:p>
            <a:fld id="{C16CED84-2FF3-4244-816C-04F3A5F0C849}" type="slidenum">
              <a:rPr lang="en-US" smtClean="0"/>
              <a:t>‹#›</a:t>
            </a:fld>
            <a:endParaRPr lang="en-US"/>
          </a:p>
        </p:txBody>
      </p:sp>
    </p:spTree>
    <p:extLst>
      <p:ext uri="{BB962C8B-B14F-4D97-AF65-F5344CB8AC3E}">
        <p14:creationId xmlns:p14="http://schemas.microsoft.com/office/powerpoint/2010/main" val="1083139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BF66-3725-F3AA-98DC-01607C9123B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80D4077-2932-85D2-B618-42C9581E44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5C59FB-3732-AB72-7A95-210A46949F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F5DCFEC-8D9E-3554-F595-034DD327FCEE}"/>
              </a:ext>
            </a:extLst>
          </p:cNvPr>
          <p:cNvSpPr>
            <a:spLocks noGrp="1"/>
          </p:cNvSpPr>
          <p:nvPr>
            <p:ph type="dt" sz="half" idx="10"/>
          </p:nvPr>
        </p:nvSpPr>
        <p:spPr/>
        <p:txBody>
          <a:bodyPr/>
          <a:lstStyle/>
          <a:p>
            <a:fld id="{35AA30BB-6EE5-9140-A3CF-23BEF5C1518E}" type="datetimeFigureOut">
              <a:rPr lang="en-US" smtClean="0"/>
              <a:t>12/4/2023</a:t>
            </a:fld>
            <a:endParaRPr lang="en-US"/>
          </a:p>
        </p:txBody>
      </p:sp>
      <p:sp>
        <p:nvSpPr>
          <p:cNvPr id="6" name="Footer Placeholder 5">
            <a:extLst>
              <a:ext uri="{FF2B5EF4-FFF2-40B4-BE49-F238E27FC236}">
                <a16:creationId xmlns:a16="http://schemas.microsoft.com/office/drawing/2014/main" id="{53F29EE5-7EBC-D854-FCFE-55E26C7345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8CC489-04B2-2424-00AA-067E80AECEF3}"/>
              </a:ext>
            </a:extLst>
          </p:cNvPr>
          <p:cNvSpPr>
            <a:spLocks noGrp="1"/>
          </p:cNvSpPr>
          <p:nvPr>
            <p:ph type="sldNum" sz="quarter" idx="12"/>
          </p:nvPr>
        </p:nvSpPr>
        <p:spPr/>
        <p:txBody>
          <a:bodyPr/>
          <a:lstStyle/>
          <a:p>
            <a:fld id="{C16CED84-2FF3-4244-816C-04F3A5F0C849}" type="slidenum">
              <a:rPr lang="en-US" smtClean="0"/>
              <a:t>‹#›</a:t>
            </a:fld>
            <a:endParaRPr lang="en-US"/>
          </a:p>
        </p:txBody>
      </p:sp>
    </p:spTree>
    <p:extLst>
      <p:ext uri="{BB962C8B-B14F-4D97-AF65-F5344CB8AC3E}">
        <p14:creationId xmlns:p14="http://schemas.microsoft.com/office/powerpoint/2010/main" val="2112717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E8CDF-1A49-5597-97CC-698695CC357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2749952-BF1F-B234-B202-476ADCC2B5B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D72BCB-9503-9ADA-1DA5-BF6530E5D9EC}"/>
              </a:ext>
            </a:extLst>
          </p:cNvPr>
          <p:cNvSpPr>
            <a:spLocks noGrp="1"/>
          </p:cNvSpPr>
          <p:nvPr>
            <p:ph type="dt" sz="half" idx="10"/>
          </p:nvPr>
        </p:nvSpPr>
        <p:spPr/>
        <p:txBody>
          <a:bodyPr/>
          <a:lstStyle/>
          <a:p>
            <a:fld id="{35AA30BB-6EE5-9140-A3CF-23BEF5C1518E}" type="datetimeFigureOut">
              <a:rPr lang="en-US" smtClean="0"/>
              <a:t>12/4/2023</a:t>
            </a:fld>
            <a:endParaRPr lang="en-US"/>
          </a:p>
        </p:txBody>
      </p:sp>
      <p:sp>
        <p:nvSpPr>
          <p:cNvPr id="5" name="Footer Placeholder 4">
            <a:extLst>
              <a:ext uri="{FF2B5EF4-FFF2-40B4-BE49-F238E27FC236}">
                <a16:creationId xmlns:a16="http://schemas.microsoft.com/office/drawing/2014/main" id="{0A26AD91-2DC8-1F8C-7568-6F5B1CA5A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FAA6F-1ACA-3798-C005-16ABF6A9A896}"/>
              </a:ext>
            </a:extLst>
          </p:cNvPr>
          <p:cNvSpPr>
            <a:spLocks noGrp="1"/>
          </p:cNvSpPr>
          <p:nvPr>
            <p:ph type="sldNum" sz="quarter" idx="12"/>
          </p:nvPr>
        </p:nvSpPr>
        <p:spPr/>
        <p:txBody>
          <a:bodyPr/>
          <a:lstStyle/>
          <a:p>
            <a:fld id="{C16CED84-2FF3-4244-816C-04F3A5F0C849}" type="slidenum">
              <a:rPr lang="en-US" smtClean="0"/>
              <a:t>‹#›</a:t>
            </a:fld>
            <a:endParaRPr lang="en-US"/>
          </a:p>
        </p:txBody>
      </p:sp>
    </p:spTree>
    <p:extLst>
      <p:ext uri="{BB962C8B-B14F-4D97-AF65-F5344CB8AC3E}">
        <p14:creationId xmlns:p14="http://schemas.microsoft.com/office/powerpoint/2010/main" val="14082815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C683A6-1B30-8244-C356-27C203CC6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32726BA-30C0-748F-CC07-F221330B8C1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ABF4E5-0BBA-A50A-8442-65464BFC69A7}"/>
              </a:ext>
            </a:extLst>
          </p:cNvPr>
          <p:cNvSpPr>
            <a:spLocks noGrp="1"/>
          </p:cNvSpPr>
          <p:nvPr>
            <p:ph type="dt" sz="half" idx="10"/>
          </p:nvPr>
        </p:nvSpPr>
        <p:spPr/>
        <p:txBody>
          <a:bodyPr/>
          <a:lstStyle/>
          <a:p>
            <a:fld id="{35AA30BB-6EE5-9140-A3CF-23BEF5C1518E}" type="datetimeFigureOut">
              <a:rPr lang="en-US" smtClean="0"/>
              <a:t>12/4/2023</a:t>
            </a:fld>
            <a:endParaRPr lang="en-US"/>
          </a:p>
        </p:txBody>
      </p:sp>
      <p:sp>
        <p:nvSpPr>
          <p:cNvPr id="5" name="Footer Placeholder 4">
            <a:extLst>
              <a:ext uri="{FF2B5EF4-FFF2-40B4-BE49-F238E27FC236}">
                <a16:creationId xmlns:a16="http://schemas.microsoft.com/office/drawing/2014/main" id="{32BE0C88-47E7-6D66-9931-E758440EB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25A48-D45D-6132-D037-952BA85BDB23}"/>
              </a:ext>
            </a:extLst>
          </p:cNvPr>
          <p:cNvSpPr>
            <a:spLocks noGrp="1"/>
          </p:cNvSpPr>
          <p:nvPr>
            <p:ph type="sldNum" sz="quarter" idx="12"/>
          </p:nvPr>
        </p:nvSpPr>
        <p:spPr/>
        <p:txBody>
          <a:bodyPr/>
          <a:lstStyle/>
          <a:p>
            <a:fld id="{C16CED84-2FF3-4244-816C-04F3A5F0C849}" type="slidenum">
              <a:rPr lang="en-US" smtClean="0"/>
              <a:t>‹#›</a:t>
            </a:fld>
            <a:endParaRPr lang="en-US"/>
          </a:p>
        </p:txBody>
      </p:sp>
    </p:spTree>
    <p:extLst>
      <p:ext uri="{BB962C8B-B14F-4D97-AF65-F5344CB8AC3E}">
        <p14:creationId xmlns:p14="http://schemas.microsoft.com/office/powerpoint/2010/main" val="252241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
        <p:nvSpPr>
          <p:cNvPr id="7" name="Footer Placeholder 13">
            <a:extLst>
              <a:ext uri="{FF2B5EF4-FFF2-40B4-BE49-F238E27FC236}">
                <a16:creationId xmlns:a16="http://schemas.microsoft.com/office/drawing/2014/main" id="{3169848E-31B1-0441-8A62-12174CD9C422}"/>
              </a:ext>
            </a:extLst>
          </p:cNvPr>
          <p:cNvSpPr txBox="1">
            <a:spLocks/>
          </p:cNvSpPr>
          <p:nvPr userDrawn="1"/>
        </p:nvSpPr>
        <p:spPr>
          <a:xfrm>
            <a:off x="136456" y="6356350"/>
            <a:ext cx="8016944" cy="365125"/>
          </a:xfrm>
          <a:prstGeom prst="rect">
            <a:avLst/>
          </a:prstGeom>
        </p:spPr>
        <p:txBody>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Title of section in the footer for accessible purposes</a:t>
            </a:r>
          </a:p>
        </p:txBody>
      </p:sp>
    </p:spTree>
    <p:extLst>
      <p:ext uri="{BB962C8B-B14F-4D97-AF65-F5344CB8AC3E}">
        <p14:creationId xmlns:p14="http://schemas.microsoft.com/office/powerpoint/2010/main" val="1888109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821009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09511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689202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3685"/>
            <a:ext cx="10515600" cy="211659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pic>
        <p:nvPicPr>
          <p:cNvPr id="14" name="Picture 13" descr="NASP Logo">
            <a:extLst>
              <a:ext uri="{FF2B5EF4-FFF2-40B4-BE49-F238E27FC236}">
                <a16:creationId xmlns:a16="http://schemas.microsoft.com/office/drawing/2014/main" id="{77DE14E2-9414-7040-89CD-5B752705B9B8}"/>
              </a:ext>
            </a:extLst>
          </p:cNvPr>
          <p:cNvPicPr>
            <a:picLocks noChangeAspect="1"/>
          </p:cNvPicPr>
          <p:nvPr userDrawn="1"/>
        </p:nvPicPr>
        <p:blipFill>
          <a:blip r:embed="rId17"/>
          <a:stretch>
            <a:fillRect/>
          </a:stretch>
        </p:blipFill>
        <p:spPr>
          <a:xfrm>
            <a:off x="136456" y="189690"/>
            <a:ext cx="2028846" cy="1115865"/>
          </a:xfrm>
          <a:prstGeom prst="rect">
            <a:avLst/>
          </a:prstGeom>
        </p:spPr>
      </p:pic>
      <p:sp>
        <p:nvSpPr>
          <p:cNvPr id="15" name="Title Placeholder 14">
            <a:extLst>
              <a:ext uri="{FF2B5EF4-FFF2-40B4-BE49-F238E27FC236}">
                <a16:creationId xmlns:a16="http://schemas.microsoft.com/office/drawing/2014/main" id="{36ABE94B-FBB6-8C47-BDA6-368562A8F6A4}"/>
              </a:ext>
            </a:extLst>
          </p:cNvPr>
          <p:cNvSpPr>
            <a:spLocks noGrp="1"/>
          </p:cNvSpPr>
          <p:nvPr>
            <p:ph type="title"/>
          </p:nvPr>
        </p:nvSpPr>
        <p:spPr>
          <a:xfrm>
            <a:off x="838200" y="1389246"/>
            <a:ext cx="10515600" cy="927996"/>
          </a:xfrm>
          <a:prstGeom prst="rect">
            <a:avLst/>
          </a:prstGeom>
          <a:solidFill>
            <a:schemeClr val="bg1"/>
          </a:solidFill>
        </p:spPr>
        <p:txBody>
          <a:bodyPr vert="horz" lIns="91440" tIns="45720" rIns="91440" bIns="45720" rtlCol="0" anchor="b">
            <a:noAutofit/>
          </a:bodyPr>
          <a:lstStyle/>
          <a:p>
            <a:r>
              <a:rPr lang="en-US"/>
              <a:t>Click to edit Master title style</a:t>
            </a:r>
          </a:p>
        </p:txBody>
      </p:sp>
      <p:sp>
        <p:nvSpPr>
          <p:cNvPr id="17" name="Rectangle 16">
            <a:extLst>
              <a:ext uri="{FF2B5EF4-FFF2-40B4-BE49-F238E27FC236}">
                <a16:creationId xmlns:a16="http://schemas.microsoft.com/office/drawing/2014/main" id="{714C5D19-848C-E541-B1DD-45B6A08E08C2}"/>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332B12-B46C-264C-A83E-EEBA4DD55853}"/>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3">
            <a:extLst>
              <a:ext uri="{FF2B5EF4-FFF2-40B4-BE49-F238E27FC236}">
                <a16:creationId xmlns:a16="http://schemas.microsoft.com/office/drawing/2014/main" id="{04534C4F-6370-BC43-8B4E-B5148E347E24}"/>
              </a:ext>
            </a:extLst>
          </p:cNvPr>
          <p:cNvSpPr>
            <a:spLocks noGrp="1"/>
          </p:cNvSpPr>
          <p:nvPr>
            <p:ph type="ftr" sz="quarter" idx="3"/>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3113447324"/>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85" r:id="rId4"/>
    <p:sldLayoutId id="2147483686"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7" r:id="rId15"/>
  </p:sldLayoutIdLst>
  <p:hf hdr="0" dt="0"/>
  <p:txStyles>
    <p:titleStyle>
      <a:lvl1pPr algn="l" defTabSz="914400" rtl="0" eaLnBrk="1" latinLnBrk="0" hangingPunct="1">
        <a:lnSpc>
          <a:spcPct val="90000"/>
        </a:lnSpc>
        <a:spcBef>
          <a:spcPct val="0"/>
        </a:spcBef>
        <a:buNone/>
        <a:defRPr sz="4000" kern="1200">
          <a:solidFill>
            <a:srgbClr val="EF4D8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E3A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fld id="{8F4FFA2F-DAEB-40B5-9E87-087D62634E05}" type="datetime1">
              <a:rPr lang="en-US" smtClean="0"/>
              <a:t>12/4/2023</a:t>
            </a:fld>
            <a:endParaRPr lang="en-US"/>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r>
              <a:rPr lang="en-US"/>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9" r:id="rId4"/>
    <p:sldLayoutId id="2147483660" r:id="rId5"/>
    <p:sldLayoutId id="2147483661" r:id="rId6"/>
    <p:sldLayoutId id="2147483707" r:id="rId7"/>
    <p:sldLayoutId id="2147483708" r:id="rId8"/>
    <p:sldLayoutId id="2147483662" r:id="rId9"/>
    <p:sldLayoutId id="2147483663" r:id="rId10"/>
    <p:sldLayoutId id="2147483664" r:id="rId11"/>
    <p:sldLayoutId id="2147483665" r:id="rId12"/>
    <p:sldLayoutId id="2147483666"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B63C7F-AE4C-B177-BB52-0DE662F01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4B1BF2-6BCD-4D7E-9E21-59C5B5EEB7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A5635E-8CD7-CA40-4395-541F2D1887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271B2-A68E-4754-8AD8-991B1FFC56E2}" type="datetimeFigureOut">
              <a:rPr lang="en-GB" smtClean="0"/>
              <a:t>04/12/2023</a:t>
            </a:fld>
            <a:endParaRPr lang="en-GB"/>
          </a:p>
        </p:txBody>
      </p:sp>
      <p:sp>
        <p:nvSpPr>
          <p:cNvPr id="5" name="Footer Placeholder 4">
            <a:extLst>
              <a:ext uri="{FF2B5EF4-FFF2-40B4-BE49-F238E27FC236}">
                <a16:creationId xmlns:a16="http://schemas.microsoft.com/office/drawing/2014/main" id="{8E32C4AD-6E4D-29B5-3D69-026AC8A7BD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08F73F-C3CB-76EC-C7D4-8CFDED7BC2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FEF798-E957-4E6A-81F2-3329FCD3B608}" type="slidenum">
              <a:rPr lang="en-GB" smtClean="0"/>
              <a:t>‹#›</a:t>
            </a:fld>
            <a:endParaRPr lang="en-GB"/>
          </a:p>
        </p:txBody>
      </p:sp>
    </p:spTree>
    <p:extLst>
      <p:ext uri="{BB962C8B-B14F-4D97-AF65-F5344CB8AC3E}">
        <p14:creationId xmlns:p14="http://schemas.microsoft.com/office/powerpoint/2010/main" val="217648193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9DE6FF-C503-CF1A-735B-BFC7EC669F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5EDCB2F-6072-730C-9CCF-A5F20C4DE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209B20-296A-99FF-A458-66C5335A0E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A30BB-6EE5-9140-A3CF-23BEF5C1518E}" type="datetimeFigureOut">
              <a:rPr lang="en-US" smtClean="0"/>
              <a:t>12/4/2023</a:t>
            </a:fld>
            <a:endParaRPr lang="en-US"/>
          </a:p>
        </p:txBody>
      </p:sp>
      <p:sp>
        <p:nvSpPr>
          <p:cNvPr id="5" name="Footer Placeholder 4">
            <a:extLst>
              <a:ext uri="{FF2B5EF4-FFF2-40B4-BE49-F238E27FC236}">
                <a16:creationId xmlns:a16="http://schemas.microsoft.com/office/drawing/2014/main" id="{F5260DF6-E185-FC4C-A470-EF9C099D68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F9182E-F4D3-CB2C-C831-48BC00A759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CED84-2FF3-4244-816C-04F3A5F0C849}" type="slidenum">
              <a:rPr lang="en-US" smtClean="0"/>
              <a:t>‹#›</a:t>
            </a:fld>
            <a:endParaRPr lang="en-US"/>
          </a:p>
        </p:txBody>
      </p:sp>
    </p:spTree>
    <p:extLst>
      <p:ext uri="{BB962C8B-B14F-4D97-AF65-F5344CB8AC3E}">
        <p14:creationId xmlns:p14="http://schemas.microsoft.com/office/powerpoint/2010/main" val="3839987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mailto:Kerryn.husk@Plymouth.ac.uk" TargetMode="External"/><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hyperlink" Target="https://arc-swp.nihr.ac.uk/research/projects/cyp-social-prescribing-mental-health/"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hyperlink" Target="https://docs.google.com/document/d/1LGbmpYjRZidFxkKLzHeY6RU_plum7IYw0Dxvvizo9ZA/edit?usp=sharing" TargetMode="Externa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hyperlink" Target="https://gbr01.safelinks.protection.outlook.com/?url=https%3A%2F%2Fwww.bromleywell.org.uk%2Fabout-us%2F&amp;data=05%7C01%7Cjennifer.brooks14%40nhs.net%7C0d1b33e2230c4003ee5e08dbea8903db%7C37c354b285b047f5b22207b48d774ee3%7C0%7C0%7C638361646437511930%7CUnknown%7CTWFpbGZsb3d8eyJWIjoiMC4wLjAwMDAiLCJQIjoiV2luMzIiLCJBTiI6Ik1haWwiLCJXVCI6Mn0%3D%7C3000%7C%7C%7C&amp;sdata=6mqpJaEDK3V6lQr%2F3nETNA9d9y8pkQ8XqinRt1xdEQE%3D&amp;reserved=0" TargetMode="External"/><Relationship Id="rId2" Type="http://schemas.openxmlformats.org/officeDocument/2006/relationships/image" Target="../media/image37.png"/><Relationship Id="rId1" Type="http://schemas.openxmlformats.org/officeDocument/2006/relationships/slideLayout" Target="../slideLayouts/slideLayout42.xml"/><Relationship Id="rId4" Type="http://schemas.openxmlformats.org/officeDocument/2006/relationships/hyperlink" Target="https://www.healthwatchbromley.co.uk/report/2023-08-22/social-prescribing-report"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jpeg"/><Relationship Id="rId1" Type="http://schemas.openxmlformats.org/officeDocument/2006/relationships/slideLayout" Target="../slideLayouts/slideLayout4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nasp.powerappsportals.com/IEC/"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1E27-888D-CE42-A541-F5A60BCD3933}"/>
              </a:ext>
            </a:extLst>
          </p:cNvPr>
          <p:cNvSpPr>
            <a:spLocks noGrp="1"/>
          </p:cNvSpPr>
          <p:nvPr>
            <p:ph type="ctrTitle"/>
          </p:nvPr>
        </p:nvSpPr>
        <p:spPr>
          <a:xfrm>
            <a:off x="489098" y="3238500"/>
            <a:ext cx="11213804" cy="701054"/>
          </a:xfrm>
        </p:spPr>
        <p:txBody>
          <a:bodyPr/>
          <a:lstStyle/>
          <a:p>
            <a:r>
              <a:rPr lang="en-US" sz="3000">
                <a:solidFill>
                  <a:srgbClr val="006EAB"/>
                </a:solidFill>
                <a:latin typeface="Trebuchet MS"/>
              </a:rPr>
              <a:t>NASP webinar: The Latest Evidence for Social Prescribing</a:t>
            </a:r>
            <a:br>
              <a:rPr lang="en-US" sz="3000"/>
            </a:br>
            <a:endParaRPr lang="en-US" sz="3000">
              <a:solidFill>
                <a:srgbClr val="000000"/>
              </a:solidFill>
              <a:ea typeface="+mj-lt"/>
              <a:cs typeface="+mj-lt"/>
            </a:endParaRPr>
          </a:p>
        </p:txBody>
      </p:sp>
      <p:sp>
        <p:nvSpPr>
          <p:cNvPr id="3" name="Subtitle 2">
            <a:extLst>
              <a:ext uri="{FF2B5EF4-FFF2-40B4-BE49-F238E27FC236}">
                <a16:creationId xmlns:a16="http://schemas.microsoft.com/office/drawing/2014/main" id="{F349D048-292A-F443-9F15-3F0A1521906C}"/>
              </a:ext>
            </a:extLst>
          </p:cNvPr>
          <p:cNvSpPr>
            <a:spLocks noGrp="1"/>
          </p:cNvSpPr>
          <p:nvPr>
            <p:ph type="subTitle" idx="1"/>
          </p:nvPr>
        </p:nvSpPr>
        <p:spPr>
          <a:xfrm>
            <a:off x="489098" y="4042969"/>
            <a:ext cx="7778356" cy="2037357"/>
          </a:xfrm>
        </p:spPr>
        <p:txBody>
          <a:bodyPr vert="horz" lIns="91440" tIns="45720" rIns="91440" bIns="45720" rtlCol="0" anchor="t">
            <a:noAutofit/>
          </a:bodyPr>
          <a:lstStyle/>
          <a:p>
            <a:pPr marL="285750" indent="-285750">
              <a:buFont typeface="Arial" panose="020B0604020202020204" pitchFamily="34" charset="0"/>
              <a:buChar char="•"/>
            </a:pPr>
            <a:r>
              <a:rPr lang="en-GB" sz="1400">
                <a:solidFill>
                  <a:schemeClr val="tx1"/>
                </a:solidFill>
                <a:latin typeface="Trebuchet MS" panose="020B0603020202020204" pitchFamily="34" charset="0"/>
                <a:ea typeface="Calibri" panose="020F0502020204030204" pitchFamily="34" charset="0"/>
                <a:cs typeface="Arial"/>
              </a:rPr>
              <a:t>Chair - Anthea Terry, </a:t>
            </a:r>
            <a:r>
              <a:rPr lang="en-GB" sz="1400">
                <a:solidFill>
                  <a:schemeClr val="tx1"/>
                </a:solidFill>
                <a:effectLst/>
                <a:latin typeface="Trebuchet MS" panose="020B0603020202020204" pitchFamily="34" charset="0"/>
              </a:rPr>
              <a:t>Head of Evidence and Evaluation, NASP</a:t>
            </a:r>
          </a:p>
          <a:p>
            <a:pPr marL="285750" indent="-285750">
              <a:buFont typeface="Arial" panose="020B0604020202020204" pitchFamily="34" charset="0"/>
              <a:buChar char="•"/>
            </a:pPr>
            <a:r>
              <a:rPr lang="en-GB" sz="1400">
                <a:solidFill>
                  <a:schemeClr val="tx1"/>
                </a:solidFill>
                <a:effectLst/>
                <a:latin typeface="Trebuchet MS" panose="020B0603020202020204" pitchFamily="34" charset="0"/>
              </a:rPr>
              <a:t>Olivia Engle, Katy Knight, Senior Evidence and Evaluation Specialists, NASP </a:t>
            </a:r>
            <a:endParaRPr lang="en-GB" sz="1400">
              <a:solidFill>
                <a:schemeClr val="tx1"/>
              </a:solidFill>
              <a:latin typeface="Trebuchet MS" panose="020B0603020202020204" pitchFamily="34" charset="0"/>
            </a:endParaRPr>
          </a:p>
          <a:p>
            <a:pPr marL="285750" indent="-285750" algn="l" rtl="0" fontAlgn="base">
              <a:buFont typeface="Arial" panose="020B0604020202020204" pitchFamily="34" charset="0"/>
              <a:buChar char="•"/>
            </a:pPr>
            <a:r>
              <a:rPr lang="en-GB" sz="1400">
                <a:solidFill>
                  <a:schemeClr val="tx1"/>
                </a:solidFill>
                <a:effectLst/>
                <a:latin typeface="Trebuchet MS" panose="020B0603020202020204" pitchFamily="34" charset="0"/>
              </a:rPr>
              <a:t>Dr Kerryn Husk, Associate Professor of Health Services, NIHR Applied Research Collaboration (ARC) South West Peninsula, University of Plymouth  </a:t>
            </a:r>
          </a:p>
          <a:p>
            <a:pPr marL="285750" indent="-285750" algn="l" rtl="0" fontAlgn="base">
              <a:buFont typeface="Arial" panose="020B0604020202020204" pitchFamily="34" charset="0"/>
              <a:buChar char="•"/>
            </a:pPr>
            <a:r>
              <a:rPr lang="en-GB" sz="1400">
                <a:solidFill>
                  <a:schemeClr val="tx1"/>
                </a:solidFill>
                <a:effectLst/>
                <a:latin typeface="Trebuchet MS" panose="020B0603020202020204" pitchFamily="34" charset="0"/>
              </a:rPr>
              <a:t>Jennifer Brooks, Programme Manager (Social Prescribing and Community-led Prevention), Transformation Partners in Health and Care, and Diana Norris, </a:t>
            </a:r>
            <a:r>
              <a:rPr lang="en-GB" sz="1400">
                <a:solidFill>
                  <a:schemeClr val="tx1"/>
                </a:solidFill>
                <a:effectLst/>
                <a:latin typeface="Trebuchet MS" panose="020B0603020202020204" pitchFamily="34" charset="0"/>
                <a:ea typeface="Calibri" panose="020F0502020204030204" pitchFamily="34" charset="0"/>
              </a:rPr>
              <a:t>Lead Social Prescribing Link Worker, Bromley GP Alliance</a:t>
            </a:r>
            <a:endParaRPr lang="en-GB" sz="1400">
              <a:solidFill>
                <a:schemeClr val="tx1"/>
              </a:solidFill>
              <a:effectLst/>
              <a:latin typeface="Trebuchet MS" panose="020B0603020202020204" pitchFamily="34" charset="0"/>
            </a:endParaRPr>
          </a:p>
          <a:p>
            <a:pPr marL="285750" indent="-285750" algn="l" rtl="0" fontAlgn="base">
              <a:buFont typeface="Arial" panose="020B0604020202020204" pitchFamily="34" charset="0"/>
              <a:buChar char="•"/>
            </a:pPr>
            <a:r>
              <a:rPr lang="en-GB" sz="1400">
                <a:solidFill>
                  <a:schemeClr val="tx1"/>
                </a:solidFill>
                <a:effectLst/>
                <a:latin typeface="Trebuchet MS" panose="020B0603020202020204" pitchFamily="34" charset="0"/>
              </a:rPr>
              <a:t>Devon Elliot, Head of Evidence and Evaluation (Primary Care, Community Health Services and Personalised Care), NHS England</a:t>
            </a:r>
            <a:endParaRPr lang="en-GB" sz="1400">
              <a:solidFill>
                <a:schemeClr val="tx1"/>
              </a:solidFill>
              <a:latin typeface="Trebuchet MS" panose="020B0603020202020204" pitchFamily="34" charset="0"/>
              <a:ea typeface="Calibri" panose="020F0502020204030204" pitchFamily="34" charset="0"/>
              <a:cs typeface="Arial"/>
            </a:endParaRPr>
          </a:p>
          <a:p>
            <a:pPr>
              <a:lnSpc>
                <a:spcPct val="100000"/>
              </a:lnSpc>
            </a:pPr>
            <a:endParaRPr lang="en-GB" sz="1400" i="1">
              <a:solidFill>
                <a:schemeClr val="tx1"/>
              </a:solidFill>
              <a:effectLst/>
              <a:latin typeface="Trebuchet MS"/>
              <a:ea typeface="Calibri" panose="020F0502020204030204" pitchFamily="34" charset="0"/>
              <a:cs typeface="Arial"/>
            </a:endParaRPr>
          </a:p>
          <a:p>
            <a:pPr lvl="0">
              <a:spcAft>
                <a:spcPts val="1200"/>
              </a:spcAft>
              <a:buSzPts val="1000"/>
              <a:tabLst>
                <a:tab pos="457200" algn="l"/>
              </a:tabLst>
            </a:pPr>
            <a:endParaRPr lang="en-GB" sz="1400" i="1">
              <a:solidFill>
                <a:srgbClr val="242424"/>
              </a:solidFill>
              <a:effectLst/>
              <a:latin typeface="Trebuchet MS"/>
              <a:ea typeface="Calibri" panose="020F0502020204030204" pitchFamily="34" charset="0"/>
              <a:cs typeface="Calibri" panose="020F0502020204030204" pitchFamily="34" charset="0"/>
            </a:endParaRPr>
          </a:p>
          <a:p>
            <a:endParaRPr lang="en-GB" sz="1400" i="1">
              <a:effectLst/>
              <a:latin typeface="Trebuchet MS"/>
              <a:ea typeface="Calibri" panose="020F0502020204030204" pitchFamily="34" charset="0"/>
              <a:cs typeface="Calibri" panose="020F0502020204030204" pitchFamily="34" charset="0"/>
            </a:endParaRPr>
          </a:p>
          <a:p>
            <a:pPr>
              <a:spcAft>
                <a:spcPts val="1200"/>
              </a:spcAft>
              <a:buSzPts val="1000"/>
              <a:defRPr/>
            </a:pPr>
            <a:endParaRPr lang="en-GB" sz="1400" b="0" i="1" u="none" strike="noStrike" kern="1200" cap="none" spc="0" normalizeH="0" baseline="0" noProof="0">
              <a:ln>
                <a:noFill/>
              </a:ln>
              <a:solidFill>
                <a:srgbClr val="242424"/>
              </a:solidFill>
              <a:effectLst/>
              <a:uLnTx/>
              <a:uFillTx/>
              <a:latin typeface="Trebuchet MS"/>
              <a:cs typeface="Calibri" panose="020F0502020204030204" pitchFamily="34" charset="0"/>
            </a:endParaRPr>
          </a:p>
          <a:p>
            <a:pPr>
              <a:defRPr/>
            </a:pPr>
            <a:endParaRPr lang="en-GB" sz="1400" i="1">
              <a:latin typeface="Trebuchet MS"/>
              <a:cs typeface="Calibri" panose="020F0502020204030204" pitchFamily="34" charset="0"/>
            </a:endParaRPr>
          </a:p>
          <a:p>
            <a:pPr>
              <a:defRPr/>
            </a:pPr>
            <a:endParaRPr lang="en-US" sz="1400" i="1">
              <a:latin typeface="Trebuchet MS" panose="020B0703020202090204" pitchFamily="34" charset="0"/>
            </a:endParaRPr>
          </a:p>
          <a:p>
            <a:pPr>
              <a:defRPr/>
            </a:pPr>
            <a:endParaRPr lang="en-US" sz="1400" i="1">
              <a:latin typeface="Trebuchet MS" panose="020B0703020202090204" pitchFamily="34" charset="0"/>
            </a:endParaRPr>
          </a:p>
        </p:txBody>
      </p:sp>
    </p:spTree>
    <p:extLst>
      <p:ext uri="{BB962C8B-B14F-4D97-AF65-F5344CB8AC3E}">
        <p14:creationId xmlns:p14="http://schemas.microsoft.com/office/powerpoint/2010/main" val="323779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D59D3B-BBDE-0F88-3B24-79DF1DC5DF01}"/>
              </a:ext>
            </a:extLst>
          </p:cNvPr>
          <p:cNvSpPr>
            <a:spLocks noGrp="1"/>
          </p:cNvSpPr>
          <p:nvPr>
            <p:ph type="body" idx="1"/>
          </p:nvPr>
        </p:nvSpPr>
        <p:spPr>
          <a:xfrm>
            <a:off x="838200" y="2513901"/>
            <a:ext cx="10515600" cy="3358758"/>
          </a:xfrm>
        </p:spPr>
        <p:txBody>
          <a:bodyPr/>
          <a:lstStyle/>
          <a:p>
            <a:r>
              <a:rPr lang="en-GB">
                <a:latin typeface="Arial"/>
                <a:cs typeface="Arial"/>
              </a:rPr>
              <a:t>Rapid scoping review aimed to:</a:t>
            </a:r>
          </a:p>
          <a:p>
            <a:pPr lvl="1">
              <a:buFont typeface="Courier New" panose="020B0604020202020204" pitchFamily="34" charset="0"/>
              <a:buChar char="o"/>
            </a:pPr>
            <a:r>
              <a:rPr lang="en-GB">
                <a:latin typeface="Arial"/>
                <a:cs typeface="Arial"/>
              </a:rPr>
              <a:t>Update previous summary of economic evidence</a:t>
            </a:r>
          </a:p>
          <a:p>
            <a:pPr lvl="1">
              <a:buFont typeface="Courier New" panose="020B0604020202020204" pitchFamily="34" charset="0"/>
              <a:buChar char="o"/>
            </a:pPr>
            <a:r>
              <a:rPr lang="en-GB">
                <a:latin typeface="Arial"/>
                <a:cs typeface="Arial"/>
              </a:rPr>
              <a:t>Understand effectiveness of current methods</a:t>
            </a:r>
          </a:p>
          <a:p>
            <a:pPr lvl="1">
              <a:buFont typeface="Courier New" panose="020B0604020202020204" pitchFamily="34" charset="0"/>
              <a:buChar char="o"/>
            </a:pPr>
            <a:r>
              <a:rPr lang="en-GB"/>
              <a:t>19 studies on economic impact; 7 studies on health service usage</a:t>
            </a:r>
            <a:endParaRPr lang="en-GB">
              <a:latin typeface="Arial"/>
              <a:cs typeface="Arial" panose="020B0604020202020204"/>
            </a:endParaRPr>
          </a:p>
          <a:p>
            <a:r>
              <a:rPr lang="en-GB">
                <a:latin typeface="Arial"/>
                <a:cs typeface="Arial" panose="020B0604020202020204"/>
              </a:rPr>
              <a:t>Headlines:</a:t>
            </a:r>
          </a:p>
          <a:p>
            <a:pPr lvl="1">
              <a:buFont typeface="Courier New" panose="020B0604020202020204" pitchFamily="34" charset="0"/>
              <a:buChar char="o"/>
            </a:pPr>
            <a:r>
              <a:rPr lang="en-GB"/>
              <a:t>5 methods used; finding from studies using each of these methods suggests that social prescribing can have a positive economic impact</a:t>
            </a:r>
          </a:p>
          <a:p>
            <a:pPr lvl="1">
              <a:buFont typeface="Courier New" panose="020B0604020202020204" pitchFamily="34" charset="0"/>
              <a:buChar char="o"/>
            </a:pPr>
            <a:r>
              <a:rPr lang="en-GB"/>
              <a:t>Impact on health service usage in 5 key areas: GP appointments, A&amp;E attendance, planned and unplanned secondary care use, and nurse appointments</a:t>
            </a:r>
          </a:p>
          <a:p>
            <a:pPr lvl="2">
              <a:buFont typeface="Courier New" panose="020B0604020202020204" pitchFamily="34" charset="0"/>
              <a:buChar char="o"/>
            </a:pPr>
            <a:r>
              <a:rPr lang="en-GB">
                <a:latin typeface="Arial"/>
                <a:cs typeface="Arial"/>
              </a:rPr>
              <a:t>Reductions in primary and secondary care usage found in each of these areas</a:t>
            </a:r>
          </a:p>
          <a:p>
            <a:pPr marL="101600" indent="0">
              <a:buNone/>
            </a:pPr>
            <a:endParaRPr lang="en-GB">
              <a:latin typeface="Arial"/>
              <a:cs typeface="Arial"/>
            </a:endParaRPr>
          </a:p>
        </p:txBody>
      </p:sp>
      <p:sp>
        <p:nvSpPr>
          <p:cNvPr id="5" name="Slide Number Placeholder 4">
            <a:extLst>
              <a:ext uri="{FF2B5EF4-FFF2-40B4-BE49-F238E27FC236}">
                <a16:creationId xmlns:a16="http://schemas.microsoft.com/office/drawing/2014/main" id="{E584E39F-E7CD-6E56-5A76-035E855076C3}"/>
              </a:ext>
            </a:extLst>
          </p:cNvPr>
          <p:cNvSpPr>
            <a:spLocks noGrp="1"/>
          </p:cNvSpPr>
          <p:nvPr>
            <p:ph type="sldNum" idx="12"/>
          </p:nvPr>
        </p:nvSpPr>
        <p:spPr/>
        <p:txBody>
          <a:bodyPr/>
          <a:lstStyle/>
          <a:p>
            <a:r>
              <a:rPr lang="en-US">
                <a:latin typeface="Trebuchet MS" panose="020B0703020202090204" pitchFamily="34" charset="0"/>
              </a:rPr>
              <a:t>Page </a:t>
            </a:r>
            <a:fld id="{00000000-1234-1234-1234-123412341234}" type="slidenum">
              <a:rPr lang="en-US" smtClean="0">
                <a:latin typeface="Trebuchet MS" panose="020B0703020202090204" pitchFamily="34" charset="0"/>
              </a:rPr>
              <a:pPr/>
              <a:t>10</a:t>
            </a:fld>
            <a:endParaRPr>
              <a:latin typeface="Trebuchet MS" panose="020B0703020202090204" pitchFamily="34" charset="0"/>
            </a:endParaRPr>
          </a:p>
        </p:txBody>
      </p:sp>
      <p:sp>
        <p:nvSpPr>
          <p:cNvPr id="8" name="Title 2">
            <a:extLst>
              <a:ext uri="{FF2B5EF4-FFF2-40B4-BE49-F238E27FC236}">
                <a16:creationId xmlns:a16="http://schemas.microsoft.com/office/drawing/2014/main" id="{BA045C4A-DA2D-614F-0B9D-7C93C7595D8B}"/>
              </a:ext>
            </a:extLst>
          </p:cNvPr>
          <p:cNvSpPr txBox="1">
            <a:spLocks/>
          </p:cNvSpPr>
          <p:nvPr/>
        </p:nvSpPr>
        <p:spPr>
          <a:xfrm>
            <a:off x="1187970" y="1182531"/>
            <a:ext cx="10223339" cy="1228334"/>
          </a:xfrm>
          <a:prstGeom prst="rect">
            <a:avLst/>
          </a:prstGeom>
          <a:solidFill>
            <a:schemeClr val="lt1"/>
          </a:solidFill>
          <a:ln>
            <a:noFill/>
          </a:ln>
        </p:spPr>
        <p:txBody>
          <a:bodyPr spcFirstLastPara="1" vert="horz" wrap="square" lIns="91425" tIns="45700" rIns="91425" bIns="45700" rtlCol="0" anchor="ctr" anchorCtr="0">
            <a:noAutofit/>
          </a:bodyPr>
          <a:lstStyle>
            <a:lvl1pPr lvl="0" algn="l" defTabSz="914400" rtl="0" eaLnBrk="1" latinLnBrk="0" hangingPunct="1">
              <a:lnSpc>
                <a:spcPct val="90000"/>
              </a:lnSpc>
              <a:spcBef>
                <a:spcPts val="0"/>
              </a:spcBef>
              <a:spcAft>
                <a:spcPts val="0"/>
              </a:spcAft>
              <a:buClr>
                <a:srgbClr val="EF4D84"/>
              </a:buClr>
              <a:buSzPts val="1800"/>
              <a:buNone/>
              <a:defRPr sz="4000" b="0" i="0" kern="1200">
                <a:solidFill>
                  <a:srgbClr val="EF4D84"/>
                </a:solidFill>
                <a:latin typeface="Trebuchet MS" panose="020B0703020202090204" pitchFamily="34" charset="0"/>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latin typeface="Trebuchet MS"/>
              </a:rPr>
              <a:t>Economic case for social prescribing: report</a:t>
            </a:r>
            <a:br>
              <a:rPr lang="en-GB">
                <a:latin typeface="Trebuchet MS"/>
              </a:rPr>
            </a:br>
            <a:r>
              <a:rPr lang="en-GB" sz="1800">
                <a:latin typeface="Trebuchet MS"/>
              </a:rPr>
              <a:t>Marie Polley, Helen Seers, Olivia Toye, Todd Henkin, Hannah Waterson, Marcello Bertotti, Helen Chatterjee</a:t>
            </a:r>
            <a:endParaRPr lang="en-US" sz="1800">
              <a:latin typeface="Trebuchet MS"/>
            </a:endParaRPr>
          </a:p>
        </p:txBody>
      </p:sp>
      <p:sp>
        <p:nvSpPr>
          <p:cNvPr id="4" name="Footer Placeholder 13">
            <a:extLst>
              <a:ext uri="{FF2B5EF4-FFF2-40B4-BE49-F238E27FC236}">
                <a16:creationId xmlns:a16="http://schemas.microsoft.com/office/drawing/2014/main" id="{28081D71-9F60-7439-3CEA-7B053A0AA0DD}"/>
              </a:ext>
            </a:extLst>
          </p:cNvPr>
          <p:cNvSpPr txBox="1">
            <a:spLocks/>
          </p:cNvSpPr>
          <p:nvPr/>
        </p:nvSpPr>
        <p:spPr>
          <a:xfrm>
            <a:off x="136456" y="6356350"/>
            <a:ext cx="8016944" cy="239620"/>
          </a:xfrm>
          <a:prstGeom prst="rect">
            <a:avLst/>
          </a:prstGeom>
          <a:solidFill>
            <a:schemeClr val="bg1"/>
          </a:solidFill>
        </p:spPr>
        <p:txBody>
          <a:bodyPr lIns="91440" tIns="45720" rIns="91440" bIns="45720" anchor="t"/>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Trebuchet MS"/>
              </a:rPr>
              <a:t>NASP'S Evidence and Evaluation </a:t>
            </a:r>
            <a:r>
              <a:rPr lang="en-US" err="1">
                <a:latin typeface="Trebuchet MS"/>
              </a:rPr>
              <a:t>programme</a:t>
            </a:r>
          </a:p>
        </p:txBody>
      </p:sp>
    </p:spTree>
    <p:extLst>
      <p:ext uri="{BB962C8B-B14F-4D97-AF65-F5344CB8AC3E}">
        <p14:creationId xmlns:p14="http://schemas.microsoft.com/office/powerpoint/2010/main" val="789106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D59D3B-BBDE-0F88-3B24-79DF1DC5DF01}"/>
              </a:ext>
            </a:extLst>
          </p:cNvPr>
          <p:cNvSpPr>
            <a:spLocks noGrp="1"/>
          </p:cNvSpPr>
          <p:nvPr>
            <p:ph type="body" idx="1"/>
          </p:nvPr>
        </p:nvSpPr>
        <p:spPr>
          <a:xfrm>
            <a:off x="838200" y="2312618"/>
            <a:ext cx="10515600" cy="3358758"/>
          </a:xfrm>
        </p:spPr>
        <p:txBody>
          <a:bodyPr/>
          <a:lstStyle/>
          <a:p>
            <a:pPr marL="444500" indent="-342900"/>
            <a:r>
              <a:rPr lang="en-GB">
                <a:latin typeface="Arial"/>
                <a:cs typeface="Arial" panose="020B0604020202020204"/>
              </a:rPr>
              <a:t>Rapid evidence review:</a:t>
            </a:r>
            <a:endParaRPr lang="en-US">
              <a:latin typeface="Arial"/>
              <a:cs typeface="Arial"/>
            </a:endParaRPr>
          </a:p>
          <a:p>
            <a:pPr marL="901700" lvl="1" indent="-342900">
              <a:buFont typeface="Courier New" panose="020B0604020202020204" pitchFamily="34" charset="0"/>
              <a:buChar char="o"/>
            </a:pPr>
            <a:r>
              <a:rPr lang="en-GB">
                <a:latin typeface="Arial"/>
                <a:cs typeface="Arial"/>
              </a:rPr>
              <a:t>22 studies on older people</a:t>
            </a:r>
            <a:endParaRPr lang="en-US">
              <a:latin typeface="Arial"/>
              <a:cs typeface="Arial"/>
            </a:endParaRPr>
          </a:p>
          <a:p>
            <a:pPr marL="901700" lvl="1" indent="-342900">
              <a:buFont typeface="Courier New" panose="020B0604020202020204" pitchFamily="34" charset="0"/>
              <a:buChar char="o"/>
            </a:pPr>
            <a:r>
              <a:rPr lang="en-GB">
                <a:latin typeface="Arial"/>
                <a:cs typeface="Arial"/>
              </a:rPr>
              <a:t>5 themes: food insecurity, fuel poverty, income/financial management, digital exclusion and general social vulnerability</a:t>
            </a:r>
            <a:endParaRPr lang="en-US">
              <a:latin typeface="Arial"/>
              <a:cs typeface="Arial"/>
            </a:endParaRPr>
          </a:p>
          <a:p>
            <a:pPr marL="901700" lvl="1" indent="-342900">
              <a:buFont typeface="Courier New" panose="020B0604020202020204" pitchFamily="34" charset="0"/>
              <a:buChar char="o"/>
            </a:pPr>
            <a:r>
              <a:rPr lang="en-GB">
                <a:latin typeface="Arial"/>
                <a:cs typeface="Arial"/>
              </a:rPr>
              <a:t>Holistic approach due to multi-dimensional nature of poverty</a:t>
            </a:r>
          </a:p>
          <a:p>
            <a:pPr marL="444500" indent="-342900"/>
            <a:r>
              <a:rPr lang="en-GB">
                <a:latin typeface="Arial"/>
                <a:cs typeface="Arial"/>
              </a:rPr>
              <a:t>Survey:</a:t>
            </a:r>
          </a:p>
          <a:p>
            <a:pPr marL="901700" lvl="1" indent="-342900">
              <a:buFont typeface="Courier New" panose="020B0604020202020204" pitchFamily="34" charset="0"/>
              <a:buChar char="o"/>
            </a:pPr>
            <a:r>
              <a:rPr lang="en-GB">
                <a:latin typeface="Arial"/>
                <a:cs typeface="Arial"/>
              </a:rPr>
              <a:t>131 responses</a:t>
            </a:r>
          </a:p>
          <a:p>
            <a:pPr marL="901700" lvl="1" indent="-342900">
              <a:buFont typeface="Courier New" panose="020B0604020202020204" pitchFamily="34" charset="0"/>
              <a:buChar char="o"/>
            </a:pPr>
            <a:r>
              <a:rPr lang="en-GB">
                <a:latin typeface="Arial"/>
                <a:cs typeface="Arial"/>
              </a:rPr>
              <a:t>To explore what</a:t>
            </a:r>
            <a:r>
              <a:rPr lang="en-GB">
                <a:ea typeface="+mn-lt"/>
                <a:cs typeface="+mn-lt"/>
              </a:rPr>
              <a:t> social prescribing for older people currently looks like Barriers</a:t>
            </a:r>
            <a:r>
              <a:rPr lang="en-GB">
                <a:latin typeface="Arial"/>
                <a:cs typeface="Arial"/>
              </a:rPr>
              <a:t>, e.g., internalised stigma, financial challenges</a:t>
            </a:r>
          </a:p>
          <a:p>
            <a:pPr marL="1358900" lvl="2">
              <a:buFont typeface="Wingdings" panose="020B0604020202020204" pitchFamily="34" charset="0"/>
              <a:buChar char="§"/>
            </a:pPr>
            <a:r>
              <a:rPr lang="en-GB">
                <a:latin typeface="Arial"/>
                <a:cs typeface="Arial"/>
              </a:rPr>
              <a:t>Enablers, e.g., personalised approaches, accessibility</a:t>
            </a:r>
          </a:p>
          <a:p>
            <a:pPr marL="1358900" lvl="2">
              <a:buFont typeface="Wingdings" panose="020B0604020202020204" pitchFamily="34" charset="0"/>
              <a:buChar char="§"/>
            </a:pPr>
            <a:r>
              <a:rPr lang="en-GB">
                <a:latin typeface="Arial"/>
                <a:cs typeface="Arial"/>
              </a:rPr>
              <a:t>Gaps, e.g., EDI, co-production/design</a:t>
            </a:r>
          </a:p>
          <a:p>
            <a:pPr marL="1358900" lvl="2">
              <a:buFont typeface="Wingdings" panose="020B0604020202020204" pitchFamily="34" charset="0"/>
              <a:buChar char="§"/>
            </a:pPr>
            <a:r>
              <a:rPr lang="en-GB">
                <a:latin typeface="Arial"/>
                <a:cs typeface="Arial"/>
              </a:rPr>
              <a:t>Opportunities, e.g., 'what good looks like', supporting care homes</a:t>
            </a:r>
          </a:p>
        </p:txBody>
      </p:sp>
      <p:sp>
        <p:nvSpPr>
          <p:cNvPr id="3" name="Title 2">
            <a:extLst>
              <a:ext uri="{FF2B5EF4-FFF2-40B4-BE49-F238E27FC236}">
                <a16:creationId xmlns:a16="http://schemas.microsoft.com/office/drawing/2014/main" id="{CF0C3F03-52DC-3FDF-94C8-79F3853037B5}"/>
              </a:ext>
            </a:extLst>
          </p:cNvPr>
          <p:cNvSpPr>
            <a:spLocks noGrp="1"/>
          </p:cNvSpPr>
          <p:nvPr>
            <p:ph type="title"/>
          </p:nvPr>
        </p:nvSpPr>
        <p:spPr>
          <a:xfrm>
            <a:off x="1113019" y="1182533"/>
            <a:ext cx="10298290" cy="953512"/>
          </a:xfrm>
        </p:spPr>
        <p:txBody>
          <a:bodyPr/>
          <a:lstStyle/>
          <a:p>
            <a:r>
              <a:rPr lang="en-GB">
                <a:latin typeface="Trebuchet MS"/>
              </a:rPr>
              <a:t>Older people in poverty: review and survey</a:t>
            </a:r>
            <a:br>
              <a:rPr lang="en-GB">
                <a:latin typeface="Trebuchet MS"/>
              </a:rPr>
            </a:br>
            <a:r>
              <a:rPr lang="en-GB" sz="1800">
                <a:latin typeface="Trebuchet MS"/>
              </a:rPr>
              <a:t>Abby Sabey, Helen Seers, Helen Chatterjee, Marie Polley (2023)</a:t>
            </a:r>
            <a:endParaRPr lang="en-US" sz="1800">
              <a:latin typeface="Trebuchet MS"/>
            </a:endParaRPr>
          </a:p>
        </p:txBody>
      </p:sp>
      <p:pic>
        <p:nvPicPr>
          <p:cNvPr id="4" name="Picture 3" descr="A close up of a logo&#10;&#10;Description automatically generated">
            <a:extLst>
              <a:ext uri="{FF2B5EF4-FFF2-40B4-BE49-F238E27FC236}">
                <a16:creationId xmlns:a16="http://schemas.microsoft.com/office/drawing/2014/main" id="{CE056B67-7EE8-37B6-010D-B540A2DAF42F}"/>
              </a:ext>
            </a:extLst>
          </p:cNvPr>
          <p:cNvPicPr>
            <a:picLocks noChangeAspect="1"/>
          </p:cNvPicPr>
          <p:nvPr/>
        </p:nvPicPr>
        <p:blipFill>
          <a:blip r:embed="rId3"/>
          <a:stretch>
            <a:fillRect/>
          </a:stretch>
        </p:blipFill>
        <p:spPr>
          <a:xfrm>
            <a:off x="2028202" y="258734"/>
            <a:ext cx="2743200" cy="703186"/>
          </a:xfrm>
          <a:prstGeom prst="rect">
            <a:avLst/>
          </a:prstGeom>
        </p:spPr>
      </p:pic>
      <p:sp>
        <p:nvSpPr>
          <p:cNvPr id="7" name="Slide Number Placeholder 3">
            <a:extLst>
              <a:ext uri="{FF2B5EF4-FFF2-40B4-BE49-F238E27FC236}">
                <a16:creationId xmlns:a16="http://schemas.microsoft.com/office/drawing/2014/main" id="{B2C40A2A-DB42-4043-73B1-E1DDF87C2471}"/>
              </a:ext>
            </a:extLst>
          </p:cNvPr>
          <p:cNvSpPr>
            <a:spLocks noGrp="1"/>
          </p:cNvSpPr>
          <p:nvPr>
            <p:ph type="sldNum" idx="12"/>
          </p:nvPr>
        </p:nvSpPr>
        <p:spPr>
          <a:xfrm>
            <a:off x="9312344" y="6260653"/>
            <a:ext cx="2743200" cy="365125"/>
          </a:xfrm>
        </p:spPr>
        <p:txBody>
          <a:bodyPr/>
          <a:lstStyle/>
          <a:p>
            <a:r>
              <a:rPr lang="en-US">
                <a:latin typeface="Trebuchet MS" panose="020B0703020202090204" pitchFamily="34" charset="0"/>
              </a:rPr>
              <a:t>Page </a:t>
            </a:r>
            <a:fld id="{6CD04867-206E-8E42-A1B6-AF5E95E31B30}" type="slidenum">
              <a:rPr lang="en-US" dirty="0" smtClean="0">
                <a:latin typeface="Trebuchet MS" panose="020B0703020202090204" pitchFamily="34" charset="0"/>
              </a:rPr>
              <a:pPr/>
              <a:t>11</a:t>
            </a:fld>
            <a:endParaRPr lang="en-US" sz="1000">
              <a:latin typeface="Trebuchet MS" panose="020B0703020202090204" pitchFamily="34" charset="0"/>
            </a:endParaRPr>
          </a:p>
        </p:txBody>
      </p:sp>
      <p:sp>
        <p:nvSpPr>
          <p:cNvPr id="9" name="Footer Placeholder 13">
            <a:extLst>
              <a:ext uri="{FF2B5EF4-FFF2-40B4-BE49-F238E27FC236}">
                <a16:creationId xmlns:a16="http://schemas.microsoft.com/office/drawing/2014/main" id="{1A86343C-3C8F-CBFD-BD2C-7C0D15748A7C}"/>
              </a:ext>
            </a:extLst>
          </p:cNvPr>
          <p:cNvSpPr txBox="1">
            <a:spLocks/>
          </p:cNvSpPr>
          <p:nvPr/>
        </p:nvSpPr>
        <p:spPr>
          <a:xfrm>
            <a:off x="136456" y="6356350"/>
            <a:ext cx="8016944" cy="239620"/>
          </a:xfrm>
          <a:prstGeom prst="rect">
            <a:avLst/>
          </a:prstGeom>
          <a:solidFill>
            <a:schemeClr val="bg1"/>
          </a:solidFill>
        </p:spPr>
        <p:txBody>
          <a:bodyPr lIns="91440" tIns="45720" rIns="91440" bIns="45720" anchor="t"/>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Trebuchet MS"/>
              </a:rPr>
              <a:t>NASP'S Evidence and Evaluation </a:t>
            </a:r>
            <a:r>
              <a:rPr lang="en-US" err="1">
                <a:latin typeface="Trebuchet MS"/>
              </a:rPr>
              <a:t>programme</a:t>
            </a:r>
          </a:p>
        </p:txBody>
      </p:sp>
    </p:spTree>
    <p:extLst>
      <p:ext uri="{BB962C8B-B14F-4D97-AF65-F5344CB8AC3E}">
        <p14:creationId xmlns:p14="http://schemas.microsoft.com/office/powerpoint/2010/main" val="760852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D59D3B-BBDE-0F88-3B24-79DF1DC5DF01}"/>
              </a:ext>
            </a:extLst>
          </p:cNvPr>
          <p:cNvSpPr>
            <a:spLocks noGrp="1"/>
          </p:cNvSpPr>
          <p:nvPr>
            <p:ph type="body" idx="1"/>
          </p:nvPr>
        </p:nvSpPr>
        <p:spPr>
          <a:xfrm>
            <a:off x="866955" y="2068203"/>
            <a:ext cx="10515600" cy="3358758"/>
          </a:xfrm>
        </p:spPr>
        <p:txBody>
          <a:bodyPr/>
          <a:lstStyle/>
          <a:p>
            <a:r>
              <a:rPr lang="en-GB">
                <a:latin typeface="Arial"/>
                <a:cs typeface="Arial"/>
              </a:rPr>
              <a:t>Rapid scoping review aimed to:</a:t>
            </a:r>
          </a:p>
          <a:p>
            <a:pPr lvl="1">
              <a:buFont typeface="Courier New" panose="020B0604020202020204" pitchFamily="34" charset="0"/>
              <a:buChar char="o"/>
            </a:pPr>
            <a:r>
              <a:rPr lang="en-GB">
                <a:latin typeface="Arial"/>
                <a:cs typeface="Arial"/>
              </a:rPr>
              <a:t>Identify and collate resources to support evaluations of SP programmes</a:t>
            </a:r>
          </a:p>
          <a:p>
            <a:pPr lvl="1">
              <a:buFont typeface="Courier New" panose="020B0604020202020204" pitchFamily="34" charset="0"/>
              <a:buChar char="o"/>
            </a:pPr>
            <a:r>
              <a:rPr lang="en-GB">
                <a:latin typeface="Arial"/>
                <a:cs typeface="Arial"/>
              </a:rPr>
              <a:t>Assess the appropriateness/quality of these resources</a:t>
            </a:r>
          </a:p>
          <a:p>
            <a:r>
              <a:rPr lang="en-GB">
                <a:latin typeface="Arial"/>
                <a:cs typeface="Arial"/>
              </a:rPr>
              <a:t>Headlines:</a:t>
            </a:r>
          </a:p>
          <a:p>
            <a:pPr lvl="1">
              <a:buFont typeface="Courier New"/>
              <a:buChar char="o"/>
            </a:pPr>
            <a:r>
              <a:rPr lang="en-GB">
                <a:latin typeface="Arial"/>
                <a:cs typeface="Arial"/>
              </a:rPr>
              <a:t>61 resources identified that met inclusion criteria </a:t>
            </a:r>
          </a:p>
          <a:p>
            <a:pPr lvl="2">
              <a:buFont typeface="Wingdings"/>
              <a:buChar char="§"/>
            </a:pPr>
            <a:r>
              <a:rPr lang="en-GB">
                <a:latin typeface="Arial"/>
                <a:cs typeface="Arial"/>
              </a:rPr>
              <a:t>15 comprehensive toolkits</a:t>
            </a:r>
          </a:p>
          <a:p>
            <a:pPr lvl="2">
              <a:buFont typeface="Wingdings"/>
              <a:buChar char="§"/>
            </a:pPr>
            <a:r>
              <a:rPr lang="en-GB">
                <a:latin typeface="Arial"/>
                <a:cs typeface="Arial"/>
              </a:rPr>
              <a:t>13 partial toolkits</a:t>
            </a:r>
          </a:p>
          <a:p>
            <a:pPr lvl="2">
              <a:buFont typeface="Wingdings"/>
              <a:buChar char="§"/>
            </a:pPr>
            <a:r>
              <a:rPr lang="en-GB">
                <a:latin typeface="Arial"/>
                <a:cs typeface="Arial"/>
              </a:rPr>
              <a:t>33 resources focused on one aspect of evaluation</a:t>
            </a:r>
          </a:p>
          <a:p>
            <a:pPr lvl="1">
              <a:buFont typeface="Courier New" panose="020B0604020202020204" pitchFamily="34" charset="0"/>
              <a:buChar char="o"/>
            </a:pPr>
            <a:r>
              <a:rPr lang="en-GB">
                <a:latin typeface="Arial"/>
                <a:cs typeface="Arial"/>
              </a:rPr>
              <a:t>Developing a shared language across sectors could facilitate a more consistent approach (glossary of evaluation terms could be produced)</a:t>
            </a:r>
          </a:p>
          <a:p>
            <a:pPr lvl="1">
              <a:buFont typeface="Courier New" panose="020B0604020202020204" pitchFamily="34" charset="0"/>
              <a:buChar char="o"/>
            </a:pPr>
            <a:r>
              <a:rPr lang="en-GB">
                <a:latin typeface="Arial"/>
                <a:cs typeface="Arial"/>
              </a:rPr>
              <a:t>Difference in cultures across funders/sectors is a limitation on evaluation activity</a:t>
            </a:r>
          </a:p>
          <a:p>
            <a:pPr lvl="1">
              <a:buFont typeface="Courier New" panose="020B0604020202020204" pitchFamily="34" charset="0"/>
              <a:buChar char="o"/>
            </a:pPr>
            <a:r>
              <a:rPr lang="en-GB">
                <a:latin typeface="Arial"/>
                <a:cs typeface="Arial"/>
              </a:rPr>
              <a:t>A range of learning and training needs were identified</a:t>
            </a:r>
          </a:p>
          <a:p>
            <a:pPr lvl="1">
              <a:buFont typeface="Courier New" panose="020B0604020202020204" pitchFamily="34" charset="0"/>
              <a:buChar char="o"/>
            </a:pPr>
            <a:endParaRPr lang="en-GB">
              <a:latin typeface="Arial"/>
              <a:cs typeface="Arial"/>
            </a:endParaRPr>
          </a:p>
          <a:p>
            <a:pPr marL="101600" indent="0">
              <a:buNone/>
            </a:pPr>
            <a:endParaRPr lang="en-GB">
              <a:latin typeface="Arial"/>
              <a:cs typeface="Arial"/>
            </a:endParaRPr>
          </a:p>
        </p:txBody>
      </p:sp>
      <p:sp>
        <p:nvSpPr>
          <p:cNvPr id="3" name="Title 2">
            <a:extLst>
              <a:ext uri="{FF2B5EF4-FFF2-40B4-BE49-F238E27FC236}">
                <a16:creationId xmlns:a16="http://schemas.microsoft.com/office/drawing/2014/main" id="{CF0C3F03-52DC-3FDF-94C8-79F3853037B5}"/>
              </a:ext>
            </a:extLst>
          </p:cNvPr>
          <p:cNvSpPr>
            <a:spLocks noGrp="1"/>
          </p:cNvSpPr>
          <p:nvPr>
            <p:ph type="title"/>
          </p:nvPr>
        </p:nvSpPr>
        <p:spPr>
          <a:xfrm>
            <a:off x="1162986" y="1220007"/>
            <a:ext cx="9723668" cy="891055"/>
          </a:xfrm>
        </p:spPr>
        <p:txBody>
          <a:bodyPr/>
          <a:lstStyle/>
          <a:p>
            <a:r>
              <a:rPr lang="en-GB">
                <a:latin typeface="Trebuchet MS"/>
              </a:rPr>
              <a:t>VCFSE evaluation: report</a:t>
            </a:r>
            <a:br>
              <a:rPr lang="en-GB"/>
            </a:br>
            <a:r>
              <a:rPr lang="en-GB" sz="1800">
                <a:latin typeface="Trebuchet MS"/>
              </a:rPr>
              <a:t>Marie Polley, Abby Sabey, Helen Seers, Helen Chatterjee</a:t>
            </a:r>
            <a:endParaRPr lang="en-US" sz="1800">
              <a:latin typeface="Trebuchet MS"/>
            </a:endParaRPr>
          </a:p>
        </p:txBody>
      </p:sp>
      <p:sp>
        <p:nvSpPr>
          <p:cNvPr id="6" name="Slide Number Placeholder 3">
            <a:extLst>
              <a:ext uri="{FF2B5EF4-FFF2-40B4-BE49-F238E27FC236}">
                <a16:creationId xmlns:a16="http://schemas.microsoft.com/office/drawing/2014/main" id="{BC3DF864-E90A-0A8C-B9CE-5D1BBED6E40A}"/>
              </a:ext>
            </a:extLst>
          </p:cNvPr>
          <p:cNvSpPr>
            <a:spLocks noGrp="1"/>
          </p:cNvSpPr>
          <p:nvPr>
            <p:ph type="sldNum" idx="12"/>
          </p:nvPr>
        </p:nvSpPr>
        <p:spPr>
          <a:xfrm>
            <a:off x="9312344" y="6260653"/>
            <a:ext cx="2743200" cy="365125"/>
          </a:xfrm>
        </p:spPr>
        <p:txBody>
          <a:bodyPr/>
          <a:lstStyle/>
          <a:p>
            <a:r>
              <a:rPr lang="en-US">
                <a:latin typeface="Trebuchet MS" panose="020B0703020202090204" pitchFamily="34" charset="0"/>
              </a:rPr>
              <a:t>Page </a:t>
            </a:r>
            <a:fld id="{6CD04867-206E-8E42-A1B6-AF5E95E31B30}" type="slidenum">
              <a:rPr lang="en-US" smtClean="0">
                <a:latin typeface="Trebuchet MS" panose="020B0703020202090204" pitchFamily="34" charset="0"/>
              </a:rPr>
              <a:pPr/>
              <a:t>12</a:t>
            </a:fld>
            <a:endParaRPr lang="en-US" sz="1000">
              <a:latin typeface="Trebuchet MS" panose="020B0703020202090204" pitchFamily="34" charset="0"/>
            </a:endParaRPr>
          </a:p>
        </p:txBody>
      </p:sp>
      <p:sp>
        <p:nvSpPr>
          <p:cNvPr id="5" name="Footer Placeholder 13">
            <a:extLst>
              <a:ext uri="{FF2B5EF4-FFF2-40B4-BE49-F238E27FC236}">
                <a16:creationId xmlns:a16="http://schemas.microsoft.com/office/drawing/2014/main" id="{D4830354-28B9-92E6-A5A6-2434D405AB3E}"/>
              </a:ext>
            </a:extLst>
          </p:cNvPr>
          <p:cNvSpPr txBox="1">
            <a:spLocks/>
          </p:cNvSpPr>
          <p:nvPr/>
        </p:nvSpPr>
        <p:spPr>
          <a:xfrm>
            <a:off x="136456" y="6356350"/>
            <a:ext cx="8016944" cy="239620"/>
          </a:xfrm>
          <a:prstGeom prst="rect">
            <a:avLst/>
          </a:prstGeom>
          <a:solidFill>
            <a:schemeClr val="bg1"/>
          </a:solidFill>
        </p:spPr>
        <p:txBody>
          <a:bodyPr lIns="91440" tIns="45720" rIns="91440" bIns="45720" anchor="t"/>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Trebuchet MS"/>
              </a:rPr>
              <a:t>NASP'S Evidence and Evaluation </a:t>
            </a:r>
            <a:r>
              <a:rPr lang="en-US" err="1">
                <a:latin typeface="Trebuchet MS"/>
              </a:rPr>
              <a:t>programme</a:t>
            </a:r>
          </a:p>
        </p:txBody>
      </p:sp>
    </p:spTree>
    <p:extLst>
      <p:ext uri="{BB962C8B-B14F-4D97-AF65-F5344CB8AC3E}">
        <p14:creationId xmlns:p14="http://schemas.microsoft.com/office/powerpoint/2010/main" val="1092930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D59D3B-BBDE-0F88-3B24-79DF1DC5DF01}"/>
              </a:ext>
            </a:extLst>
          </p:cNvPr>
          <p:cNvSpPr>
            <a:spLocks noGrp="1"/>
          </p:cNvSpPr>
          <p:nvPr>
            <p:ph type="body" idx="1"/>
          </p:nvPr>
        </p:nvSpPr>
        <p:spPr>
          <a:xfrm>
            <a:off x="838200" y="2312618"/>
            <a:ext cx="10515600" cy="3358758"/>
          </a:xfrm>
        </p:spPr>
        <p:txBody>
          <a:bodyPr/>
          <a:lstStyle/>
          <a:p>
            <a:pPr marL="444500" indent="-342900"/>
            <a:r>
              <a:rPr lang="en-GB" sz="1800">
                <a:latin typeface="Arial"/>
                <a:cs typeface="Arial" panose="020B0604020202020204"/>
              </a:rPr>
              <a:t>Rapid evidence review:</a:t>
            </a:r>
            <a:endParaRPr lang="en-US" sz="1800">
              <a:latin typeface="Arial"/>
              <a:cs typeface="Arial" panose="020B0604020202020204"/>
            </a:endParaRPr>
          </a:p>
          <a:p>
            <a:pPr marL="901700" lvl="1" indent="-342900">
              <a:buFont typeface="Courier New,monospace" panose="020B0604020202020204" pitchFamily="34" charset="0"/>
              <a:buChar char="o"/>
            </a:pPr>
            <a:r>
              <a:rPr lang="en-GB" sz="1800">
                <a:latin typeface="Arial"/>
                <a:cs typeface="Arial" panose="020B0604020202020204"/>
              </a:rPr>
              <a:t>5 studies on children and young people's social prescribing (CYPSP)</a:t>
            </a:r>
            <a:endParaRPr lang="en-US" sz="1800">
              <a:latin typeface="Arial"/>
              <a:cs typeface="Arial" panose="020B0604020202020204"/>
            </a:endParaRPr>
          </a:p>
          <a:p>
            <a:pPr marL="901700" lvl="1" indent="-342900">
              <a:buFont typeface="Courier New,monospace" panose="020B0604020202020204" pitchFamily="34" charset="0"/>
              <a:buChar char="o"/>
            </a:pPr>
            <a:r>
              <a:rPr lang="en-GB" sz="1800">
                <a:ea typeface="+mn-lt"/>
                <a:cs typeface="+mn-lt"/>
              </a:rPr>
              <a:t>Benefits of social prescribing for young people, particularly for those aged over 17, on personal and mental wellbeing, including loneliness</a:t>
            </a:r>
            <a:endParaRPr lang="en-US" sz="1800">
              <a:ea typeface="+mn-lt"/>
              <a:cs typeface="+mn-lt"/>
            </a:endParaRPr>
          </a:p>
          <a:p>
            <a:pPr marL="901700" lvl="1" indent="-342900">
              <a:buFont typeface="Courier New,monospace" panose="020B0604020202020204" pitchFamily="34" charset="0"/>
              <a:buChar char="o"/>
            </a:pPr>
            <a:r>
              <a:rPr lang="en-GB" sz="1800">
                <a:ea typeface="+mn-lt"/>
                <a:cs typeface="+mn-lt"/>
              </a:rPr>
              <a:t>Potential favourable return on investment (ROI) </a:t>
            </a:r>
            <a:endParaRPr lang="en-US" sz="1800">
              <a:latin typeface="Arial"/>
              <a:cs typeface="Arial" panose="020B0604020202020204"/>
            </a:endParaRPr>
          </a:p>
          <a:p>
            <a:pPr marL="901700" lvl="1" indent="-342900">
              <a:buFont typeface="Courier New,monospace" panose="020B0604020202020204" pitchFamily="34" charset="0"/>
              <a:buChar char="o"/>
            </a:pPr>
            <a:r>
              <a:rPr lang="en-GB" sz="1800">
                <a:latin typeface="Arial"/>
                <a:cs typeface="Arial" panose="020B0604020202020204"/>
              </a:rPr>
              <a:t>Treat findings cautiously</a:t>
            </a:r>
          </a:p>
          <a:p>
            <a:pPr marL="444500" indent="-342900">
              <a:buFont typeface="Courier New,monospace" panose="020B0604020202020204" pitchFamily="34" charset="0"/>
              <a:buChar char="o"/>
            </a:pPr>
            <a:r>
              <a:rPr lang="en-GB" sz="1800">
                <a:latin typeface="Arial"/>
                <a:cs typeface="Arial" panose="020B0604020202020204"/>
              </a:rPr>
              <a:t>Survey:</a:t>
            </a:r>
            <a:endParaRPr lang="en-US" sz="1800">
              <a:latin typeface="Arial"/>
              <a:cs typeface="Arial" panose="020B0604020202020204"/>
            </a:endParaRPr>
          </a:p>
          <a:p>
            <a:pPr marL="901700" lvl="1" indent="-342900">
              <a:buFont typeface="Courier New,monospace" panose="020B0604020202020204" pitchFamily="34" charset="0"/>
              <a:buChar char="o"/>
            </a:pPr>
            <a:r>
              <a:rPr lang="en-GB" sz="1800">
                <a:latin typeface="Arial"/>
                <a:cs typeface="Arial"/>
              </a:rPr>
              <a:t>208 responses</a:t>
            </a:r>
          </a:p>
          <a:p>
            <a:pPr marL="901700" lvl="1" indent="-342900">
              <a:buFont typeface="Courier New,monospace" panose="020B0604020202020204" pitchFamily="34" charset="0"/>
              <a:buChar char="o"/>
            </a:pPr>
            <a:r>
              <a:rPr lang="en-GB" sz="1800">
                <a:ea typeface="+mn-lt"/>
                <a:cs typeface="+mn-lt"/>
              </a:rPr>
              <a:t>54% of respondents reported that CYPSP was available locally, but 45% of these services had only been launched within the previous year</a:t>
            </a:r>
            <a:endParaRPr lang="en-GB" sz="1800">
              <a:latin typeface="Arial"/>
              <a:cs typeface="Arial"/>
            </a:endParaRPr>
          </a:p>
          <a:p>
            <a:pPr marL="901700" lvl="1" indent="-342900">
              <a:buFont typeface="Courier New,monospace" panose="020B0604020202020204" pitchFamily="34" charset="0"/>
              <a:buChar char="o"/>
            </a:pPr>
            <a:r>
              <a:rPr lang="en-GB" sz="1800">
                <a:latin typeface="Arial"/>
                <a:cs typeface="Arial"/>
              </a:rPr>
              <a:t>Both specialist and all-age services</a:t>
            </a:r>
          </a:p>
          <a:p>
            <a:pPr marL="901700" lvl="1" indent="-342900">
              <a:buFont typeface="Courier New,monospace" panose="020B0604020202020204" pitchFamily="34" charset="0"/>
              <a:buChar char="o"/>
            </a:pPr>
            <a:r>
              <a:rPr lang="en-GB" sz="1800">
                <a:latin typeface="Arial"/>
                <a:cs typeface="Arial"/>
              </a:rPr>
              <a:t>Schools and community settings</a:t>
            </a:r>
          </a:p>
          <a:p>
            <a:pPr marL="901700" lvl="1" indent="-342900">
              <a:buFont typeface="Courier New,monospace" panose="020B0604020202020204" pitchFamily="34" charset="0"/>
              <a:buChar char="o"/>
            </a:pPr>
            <a:r>
              <a:rPr lang="en-GB" sz="1800">
                <a:latin typeface="Arial"/>
                <a:cs typeface="Arial"/>
              </a:rPr>
              <a:t>Lack of link worker confidence to work with younger children and families</a:t>
            </a:r>
          </a:p>
          <a:p>
            <a:pPr marL="901700" lvl="1" indent="-342900">
              <a:buFont typeface="Courier New,monospace" panose="020B0604020202020204" pitchFamily="34" charset="0"/>
              <a:buChar char="o"/>
            </a:pPr>
            <a:endParaRPr lang="en-GB" sz="1800">
              <a:latin typeface="Arial"/>
              <a:cs typeface="Arial"/>
            </a:endParaRPr>
          </a:p>
          <a:p>
            <a:pPr marL="901700" lvl="1" indent="-342900">
              <a:buFont typeface="Courier New,monospace" panose="020B0604020202020204" pitchFamily="34" charset="0"/>
              <a:buChar char="o"/>
            </a:pPr>
            <a:endParaRPr lang="en-GB" sz="1800">
              <a:latin typeface="Arial"/>
              <a:cs typeface="Arial"/>
            </a:endParaRPr>
          </a:p>
          <a:p>
            <a:pPr lvl="1">
              <a:buFont typeface="Courier New" panose="020B0604020202020204" pitchFamily="34" charset="0"/>
              <a:buChar char="o"/>
            </a:pPr>
            <a:endParaRPr lang="en-GB" sz="1800">
              <a:latin typeface="Arial"/>
              <a:cs typeface="Arial"/>
            </a:endParaRPr>
          </a:p>
          <a:p>
            <a:pPr marL="101600" indent="0">
              <a:buNone/>
            </a:pPr>
            <a:endParaRPr lang="en-GB" sz="1800">
              <a:latin typeface="Arial"/>
              <a:cs typeface="Arial"/>
            </a:endParaRPr>
          </a:p>
        </p:txBody>
      </p:sp>
      <p:sp>
        <p:nvSpPr>
          <p:cNvPr id="3" name="Title 2">
            <a:extLst>
              <a:ext uri="{FF2B5EF4-FFF2-40B4-BE49-F238E27FC236}">
                <a16:creationId xmlns:a16="http://schemas.microsoft.com/office/drawing/2014/main" id="{CF0C3F03-52DC-3FDF-94C8-79F3853037B5}"/>
              </a:ext>
            </a:extLst>
          </p:cNvPr>
          <p:cNvSpPr>
            <a:spLocks noGrp="1"/>
          </p:cNvSpPr>
          <p:nvPr>
            <p:ph type="title"/>
          </p:nvPr>
        </p:nvSpPr>
        <p:spPr>
          <a:xfrm>
            <a:off x="1063052" y="1269974"/>
            <a:ext cx="10348257" cy="1040956"/>
          </a:xfrm>
        </p:spPr>
        <p:txBody>
          <a:bodyPr/>
          <a:lstStyle/>
          <a:p>
            <a:r>
              <a:rPr lang="en-GB">
                <a:latin typeface="Trebuchet MS"/>
              </a:rPr>
              <a:t>Children &amp; young people: review and survey</a:t>
            </a:r>
            <a:br>
              <a:rPr lang="en-GB">
                <a:latin typeface="Trebuchet MS"/>
              </a:rPr>
            </a:br>
            <a:r>
              <a:rPr lang="en-GB" sz="1800">
                <a:latin typeface="Trebuchet MS"/>
              </a:rPr>
              <a:t>Dan Hayes, Paul Jarvis-Beesley, Dawn Mitchell, Marie Polley, Kerryn Husk</a:t>
            </a:r>
            <a:endParaRPr lang="en-US" sz="1800">
              <a:latin typeface="Trebuchet MS"/>
            </a:endParaRPr>
          </a:p>
        </p:txBody>
      </p:sp>
      <p:sp>
        <p:nvSpPr>
          <p:cNvPr id="6" name="Slide Number Placeholder 3">
            <a:extLst>
              <a:ext uri="{FF2B5EF4-FFF2-40B4-BE49-F238E27FC236}">
                <a16:creationId xmlns:a16="http://schemas.microsoft.com/office/drawing/2014/main" id="{A33BBDB6-A5F2-4956-CAEF-7E74D150D222}"/>
              </a:ext>
            </a:extLst>
          </p:cNvPr>
          <p:cNvSpPr>
            <a:spLocks noGrp="1"/>
          </p:cNvSpPr>
          <p:nvPr>
            <p:ph type="sldNum" idx="12"/>
          </p:nvPr>
        </p:nvSpPr>
        <p:spPr>
          <a:xfrm>
            <a:off x="9312344" y="6260653"/>
            <a:ext cx="2743200" cy="365125"/>
          </a:xfrm>
        </p:spPr>
        <p:txBody>
          <a:bodyPr/>
          <a:lstStyle/>
          <a:p>
            <a:r>
              <a:rPr lang="en-US">
                <a:latin typeface="Trebuchet MS" panose="020B0703020202090204" pitchFamily="34" charset="0"/>
              </a:rPr>
              <a:t>Page </a:t>
            </a:r>
            <a:fld id="{6CD04867-206E-8E42-A1B6-AF5E95E31B30}" type="slidenum">
              <a:rPr lang="en-US" smtClean="0">
                <a:latin typeface="Trebuchet MS" panose="020B0703020202090204" pitchFamily="34" charset="0"/>
              </a:rPr>
              <a:pPr/>
              <a:t>13</a:t>
            </a:fld>
            <a:endParaRPr lang="en-US" sz="1000">
              <a:latin typeface="Trebuchet MS" panose="020B0703020202090204" pitchFamily="34" charset="0"/>
            </a:endParaRPr>
          </a:p>
        </p:txBody>
      </p:sp>
      <p:sp>
        <p:nvSpPr>
          <p:cNvPr id="5" name="Footer Placeholder 13">
            <a:extLst>
              <a:ext uri="{FF2B5EF4-FFF2-40B4-BE49-F238E27FC236}">
                <a16:creationId xmlns:a16="http://schemas.microsoft.com/office/drawing/2014/main" id="{F56665AE-4715-85A0-B49E-F0D6CB3EA47F}"/>
              </a:ext>
            </a:extLst>
          </p:cNvPr>
          <p:cNvSpPr txBox="1">
            <a:spLocks/>
          </p:cNvSpPr>
          <p:nvPr/>
        </p:nvSpPr>
        <p:spPr>
          <a:xfrm>
            <a:off x="136456" y="6356350"/>
            <a:ext cx="8016944" cy="239620"/>
          </a:xfrm>
          <a:prstGeom prst="rect">
            <a:avLst/>
          </a:prstGeom>
          <a:solidFill>
            <a:schemeClr val="bg1"/>
          </a:solidFill>
        </p:spPr>
        <p:txBody>
          <a:bodyPr lIns="91440" tIns="45720" rIns="91440" bIns="45720" anchor="t"/>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Trebuchet MS"/>
              </a:rPr>
              <a:t>NASP'S Evidence and Evaluation </a:t>
            </a:r>
            <a:r>
              <a:rPr lang="en-US" err="1">
                <a:latin typeface="Trebuchet MS"/>
              </a:rPr>
              <a:t>programme</a:t>
            </a:r>
          </a:p>
        </p:txBody>
      </p:sp>
    </p:spTree>
    <p:extLst>
      <p:ext uri="{BB962C8B-B14F-4D97-AF65-F5344CB8AC3E}">
        <p14:creationId xmlns:p14="http://schemas.microsoft.com/office/powerpoint/2010/main" val="78769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767443" y="4040372"/>
            <a:ext cx="10515600" cy="2817628"/>
          </a:xfrm>
        </p:spPr>
        <p:txBody>
          <a:bodyPr vert="horz" lIns="91440" tIns="45720" rIns="91440" bIns="45720" rtlCol="0" anchor="t">
            <a:noAutofit/>
          </a:bodyPr>
          <a:lstStyle/>
          <a:p>
            <a:pPr marL="0" indent="0" algn="ctr">
              <a:buNone/>
            </a:pPr>
            <a:endParaRPr lang="en-GB" sz="1800" b="1">
              <a:solidFill>
                <a:srgbClr val="242424"/>
              </a:solidFill>
              <a:effectLst/>
              <a:latin typeface="Arial Nova bold" panose="020B0804020202020204" pitchFamily="34" charset="0"/>
              <a:ea typeface="Times New Roman" panose="02020603050405020304" pitchFamily="18" charset="0"/>
            </a:endParaRPr>
          </a:p>
          <a:p>
            <a:pPr algn="ctr">
              <a:buNone/>
            </a:pPr>
            <a:r>
              <a:rPr lang="en-GB" sz="1800" b="0" i="0">
                <a:solidFill>
                  <a:srgbClr val="000000"/>
                </a:solidFill>
                <a:effectLst/>
                <a:latin typeface="Arial Nova bold" panose="020B0804020202020204" pitchFamily="34" charset="0"/>
              </a:rPr>
              <a:t>Associate Professor of Health Services, NIHR Applied Research Collaboration (ARC) South West Peninsula, University of Plymouth  </a:t>
            </a:r>
            <a:endParaRPr lang="en-GB" sz="1800" b="1">
              <a:latin typeface="Arial Nova bold" panose="020B0804020202020204" pitchFamily="34" charset="0"/>
              <a:cs typeface="Arial"/>
            </a:endParaRPr>
          </a:p>
          <a:p>
            <a:pPr algn="ctr">
              <a:buNone/>
            </a:pPr>
            <a:endParaRPr lang="en-GB">
              <a:solidFill>
                <a:schemeClr val="tx1"/>
              </a:solidFill>
            </a:endParaRPr>
          </a:p>
          <a:p>
            <a:pPr marL="0" indent="0" algn="ctr">
              <a:buNone/>
            </a:pPr>
            <a:endParaRPr lang="en-GB" sz="2800" b="1">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680357" y="2299188"/>
            <a:ext cx="10515600" cy="1258262"/>
          </a:xfrm>
        </p:spPr>
        <p:txBody>
          <a:bodyPr/>
          <a:lstStyle/>
          <a:p>
            <a:pPr algn="ctr"/>
            <a:r>
              <a:rPr lang="en-GB" sz="6000" b="1">
                <a:latin typeface="Arialle Bold"/>
                <a:cs typeface="Arial"/>
              </a:rPr>
              <a:t>Dr Kerryn Husk</a:t>
            </a:r>
          </a:p>
        </p:txBody>
      </p:sp>
    </p:spTree>
    <p:extLst>
      <p:ext uri="{BB962C8B-B14F-4D97-AF65-F5344CB8AC3E}">
        <p14:creationId xmlns:p14="http://schemas.microsoft.com/office/powerpoint/2010/main" val="2130249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2354F74E-E624-44A3-85A1-ACF8C03CFA8E}"/>
              </a:ext>
            </a:extLst>
          </p:cNvPr>
          <p:cNvPicPr>
            <a:picLocks noChangeAspect="1"/>
          </p:cNvPicPr>
          <p:nvPr/>
        </p:nvPicPr>
        <p:blipFill rotWithShape="1">
          <a:blip r:embed="rId3">
            <a:extLst>
              <a:ext uri="{28A0092B-C50C-407E-A947-70E740481C1C}">
                <a14:useLocalDpi xmlns:a14="http://schemas.microsoft.com/office/drawing/2010/main" val="0"/>
              </a:ext>
            </a:extLst>
          </a:blip>
          <a:srcRect l="6356" t="5232" r="4339" b="6762"/>
          <a:stretch/>
        </p:blipFill>
        <p:spPr>
          <a:xfrm>
            <a:off x="87682" y="166930"/>
            <a:ext cx="2893990" cy="2851909"/>
          </a:xfrm>
          <a:prstGeom prst="rect">
            <a:avLst/>
          </a:prstGeom>
        </p:spPr>
      </p:pic>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3140947" y="899621"/>
            <a:ext cx="8582968" cy="4731442"/>
          </a:xfrm>
        </p:spPr>
        <p:txBody>
          <a:bodyPr/>
          <a:lstStyle/>
          <a:p>
            <a:r>
              <a:rPr lang="en-GB" sz="3200" b="1">
                <a:effectLst/>
                <a:latin typeface="Arial"/>
                <a:ea typeface="MS PGothic"/>
                <a:cs typeface="Arial"/>
              </a:rPr>
              <a:t>CHildren and young people’s Options In the Community for Enhancing wellbeing through Social prescribing (CHOICES)</a:t>
            </a:r>
            <a:br>
              <a:rPr lang="en-GB" sz="3200" b="1">
                <a:effectLst/>
                <a:latin typeface="Arial"/>
                <a:ea typeface="MS PGothic"/>
                <a:cs typeface="Arial"/>
              </a:rPr>
            </a:br>
            <a:br>
              <a:rPr lang="en-GB" sz="3200" b="1">
                <a:effectLst/>
                <a:latin typeface="Arial"/>
                <a:ea typeface="MS PGothic"/>
                <a:cs typeface="Arial"/>
              </a:rPr>
            </a:br>
            <a:r>
              <a:rPr lang="en-GB" sz="2000" b="1">
                <a:effectLst/>
                <a:latin typeface="Arial"/>
                <a:ea typeface="MS PGothic"/>
                <a:cs typeface="Arial"/>
              </a:rPr>
              <a:t>Kerryn Husk – Associate Professor of Health Services Research, University of Plymouth, UK</a:t>
            </a:r>
            <a:br>
              <a:rPr lang="en-GB" sz="2000" b="1">
                <a:effectLst/>
                <a:latin typeface="Arial"/>
                <a:ea typeface="MS PGothic"/>
                <a:cs typeface="Arial"/>
              </a:rPr>
            </a:br>
            <a:br>
              <a:rPr lang="en-GB" sz="2000" b="1">
                <a:effectLst/>
                <a:latin typeface="Arial"/>
                <a:ea typeface="MS PGothic"/>
                <a:cs typeface="Arial"/>
              </a:rPr>
            </a:br>
            <a:r>
              <a:rPr lang="en-GB" sz="2000" b="1">
                <a:effectLst/>
                <a:latin typeface="Arial"/>
                <a:ea typeface="MS PGothic"/>
                <a:cs typeface="Arial"/>
              </a:rPr>
              <a:t>Vashti Berry – Associate Professor in Prevention Science, University of Exeter, UK</a:t>
            </a:r>
            <a:br>
              <a:rPr lang="en-GB" sz="2400" b="1">
                <a:effectLst/>
                <a:latin typeface="Arial"/>
                <a:ea typeface="MS PGothic"/>
                <a:cs typeface="Arial"/>
              </a:rPr>
            </a:br>
            <a:br>
              <a:rPr lang="en-GB" sz="2400" b="1">
                <a:effectLst/>
                <a:latin typeface="Arial"/>
                <a:ea typeface="MS PGothic"/>
                <a:cs typeface="Arial"/>
              </a:rPr>
            </a:br>
            <a:r>
              <a:rPr lang="en-GB" sz="2000">
                <a:latin typeface="Arial"/>
                <a:ea typeface="MS PGothic"/>
                <a:cs typeface="Arial"/>
              </a:rPr>
              <a:t>@</a:t>
            </a:r>
            <a:r>
              <a:rPr lang="en-GB" sz="2000" err="1">
                <a:latin typeface="Arial"/>
                <a:ea typeface="MS PGothic"/>
                <a:cs typeface="Arial"/>
              </a:rPr>
              <a:t>kerrynhusk</a:t>
            </a:r>
            <a:br>
              <a:rPr lang="en-GB" sz="2000">
                <a:latin typeface="Arial"/>
                <a:ea typeface="MS PGothic"/>
                <a:cs typeface="Arial"/>
              </a:rPr>
            </a:br>
            <a:br>
              <a:rPr lang="en-GB" sz="2000">
                <a:latin typeface="Arial"/>
                <a:ea typeface="MS PGothic"/>
                <a:cs typeface="Arial"/>
              </a:rPr>
            </a:br>
            <a:r>
              <a:rPr lang="en-GB" sz="2000">
                <a:latin typeface="Arial"/>
                <a:ea typeface="MS PGothic"/>
                <a:cs typeface="Arial"/>
              </a:rPr>
              <a:t>@</a:t>
            </a:r>
            <a:r>
              <a:rPr lang="en-GB" sz="2000" err="1">
                <a:latin typeface="Arial"/>
                <a:ea typeface="MS PGothic"/>
                <a:cs typeface="Arial"/>
              </a:rPr>
              <a:t>vashtilou</a:t>
            </a:r>
            <a:endParaRPr lang="en-US" sz="2000">
              <a:latin typeface="Arial"/>
              <a:ea typeface="MS PGothic"/>
              <a:cs typeface="Arial"/>
            </a:endParaRPr>
          </a:p>
        </p:txBody>
      </p:sp>
      <p:pic>
        <p:nvPicPr>
          <p:cNvPr id="6" name="Picture 5" descr="School for Primary Care Research_logo_outlined_CMYK-01">
            <a:extLst>
              <a:ext uri="{FF2B5EF4-FFF2-40B4-BE49-F238E27FC236}">
                <a16:creationId xmlns:a16="http://schemas.microsoft.com/office/drawing/2014/main" id="{5077B6D8-697A-4A85-989E-575AB2F5253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807950"/>
            <a:ext cx="2712679" cy="545071"/>
          </a:xfrm>
          <a:prstGeom prst="rect">
            <a:avLst/>
          </a:prstGeom>
          <a:noFill/>
          <a:ln>
            <a:noFill/>
          </a:ln>
        </p:spPr>
      </p:pic>
      <p:pic>
        <p:nvPicPr>
          <p:cNvPr id="7" name="Picture 6">
            <a:extLst>
              <a:ext uri="{FF2B5EF4-FFF2-40B4-BE49-F238E27FC236}">
                <a16:creationId xmlns:a16="http://schemas.microsoft.com/office/drawing/2014/main" id="{D3520DCF-4C18-476B-BE5D-9070436524F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8290" y="5807950"/>
            <a:ext cx="3495420" cy="561821"/>
          </a:xfrm>
          <a:prstGeom prst="rect">
            <a:avLst/>
          </a:prstGeom>
          <a:noFill/>
        </p:spPr>
      </p:pic>
      <p:pic>
        <p:nvPicPr>
          <p:cNvPr id="8" name="Picture 7" descr="APEx banner">
            <a:extLst>
              <a:ext uri="{FF2B5EF4-FFF2-40B4-BE49-F238E27FC236}">
                <a16:creationId xmlns:a16="http://schemas.microsoft.com/office/drawing/2014/main" id="{16771A80-2443-40C2-A8A0-F6B3BC1CCFA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51055" y="5631063"/>
            <a:ext cx="2912616" cy="915593"/>
          </a:xfrm>
          <a:prstGeom prst="rect">
            <a:avLst/>
          </a:prstGeom>
          <a:noFill/>
          <a:ln>
            <a:noFill/>
          </a:ln>
        </p:spPr>
      </p:pic>
      <p:pic>
        <p:nvPicPr>
          <p:cNvPr id="3" name="Picture 2">
            <a:extLst>
              <a:ext uri="{FF2B5EF4-FFF2-40B4-BE49-F238E27FC236}">
                <a16:creationId xmlns:a16="http://schemas.microsoft.com/office/drawing/2014/main" id="{FD4B6718-A2F6-ED64-FAEF-911BA79C9C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3430" y="4762631"/>
            <a:ext cx="368170" cy="303010"/>
          </a:xfrm>
          <a:prstGeom prst="rect">
            <a:avLst/>
          </a:prstGeom>
        </p:spPr>
      </p:pic>
      <p:pic>
        <p:nvPicPr>
          <p:cNvPr id="4" name="Picture 3">
            <a:extLst>
              <a:ext uri="{FF2B5EF4-FFF2-40B4-BE49-F238E27FC236}">
                <a16:creationId xmlns:a16="http://schemas.microsoft.com/office/drawing/2014/main" id="{02709DBE-2D19-21A8-910B-3F0D5CEA4C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3430" y="5328053"/>
            <a:ext cx="368170" cy="303010"/>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452E-27F2-664C-9868-F31ED4DCD0F1}"/>
              </a:ext>
            </a:extLst>
          </p:cNvPr>
          <p:cNvSpPr>
            <a:spLocks noGrp="1"/>
          </p:cNvSpPr>
          <p:nvPr>
            <p:ph type="title"/>
          </p:nvPr>
        </p:nvSpPr>
        <p:spPr/>
        <p:txBody>
          <a:bodyPr/>
          <a:lstStyle/>
          <a:p>
            <a:r>
              <a:rPr lang="en-US"/>
              <a:t>Overview	</a:t>
            </a:r>
          </a:p>
        </p:txBody>
      </p:sp>
      <p:sp>
        <p:nvSpPr>
          <p:cNvPr id="3" name="Content Placeholder 2">
            <a:extLst>
              <a:ext uri="{FF2B5EF4-FFF2-40B4-BE49-F238E27FC236}">
                <a16:creationId xmlns:a16="http://schemas.microsoft.com/office/drawing/2014/main" id="{EE3DBE1D-1CBF-5249-8319-B835D24D475B}"/>
              </a:ext>
            </a:extLst>
          </p:cNvPr>
          <p:cNvSpPr>
            <a:spLocks noGrp="1"/>
          </p:cNvSpPr>
          <p:nvPr>
            <p:ph idx="1"/>
          </p:nvPr>
        </p:nvSpPr>
        <p:spPr/>
        <p:txBody>
          <a:bodyPr/>
          <a:lstStyle/>
          <a:p>
            <a:endParaRPr lang="en-US"/>
          </a:p>
          <a:p>
            <a:pPr marL="457200" indent="-457200">
              <a:buFont typeface="Arial" panose="020B0604020202020204" pitchFamily="34" charset="0"/>
              <a:buChar char="•"/>
            </a:pPr>
            <a:r>
              <a:rPr lang="en-US"/>
              <a:t>Background</a:t>
            </a:r>
          </a:p>
          <a:p>
            <a:pPr marL="457200" indent="-457200">
              <a:buFont typeface="Arial" panose="020B0604020202020204" pitchFamily="34" charset="0"/>
              <a:buChar char="•"/>
            </a:pPr>
            <a:r>
              <a:rPr lang="en-US"/>
              <a:t>Our previous research</a:t>
            </a:r>
          </a:p>
          <a:p>
            <a:pPr marL="457200" indent="-457200">
              <a:buFont typeface="Arial" panose="020B0604020202020204" pitchFamily="34" charset="0"/>
              <a:buChar char="•"/>
            </a:pPr>
            <a:r>
              <a:rPr lang="en-US"/>
              <a:t>The CHOICES Project</a:t>
            </a:r>
          </a:p>
          <a:p>
            <a:pPr marL="457200" indent="-457200">
              <a:buFont typeface="Arial" panose="020B0604020202020204" pitchFamily="34" charset="0"/>
              <a:buChar char="•"/>
            </a:pPr>
            <a:r>
              <a:rPr lang="en-US"/>
              <a:t>Links to other work </a:t>
            </a:r>
          </a:p>
          <a:p>
            <a:pPr marL="457200" indent="-457200">
              <a:buFont typeface="Arial" panose="020B0604020202020204" pitchFamily="34" charset="0"/>
              <a:buChar char="•"/>
            </a:pPr>
            <a:r>
              <a:rPr lang="en-US"/>
              <a:t>Future plans and request for help! </a:t>
            </a:r>
          </a:p>
          <a:p>
            <a:pPr marL="457200" lvl="1" indent="0">
              <a:buNone/>
            </a:pPr>
            <a:endParaRPr lang="en-US"/>
          </a:p>
          <a:p>
            <a:endParaRPr lang="en-US"/>
          </a:p>
        </p:txBody>
      </p:sp>
      <p:sp>
        <p:nvSpPr>
          <p:cNvPr id="4" name="Slide Number Placeholder 3"/>
          <p:cNvSpPr>
            <a:spLocks noGrp="1"/>
          </p:cNvSpPr>
          <p:nvPr>
            <p:ph type="sldNum" sz="quarter" idx="4"/>
          </p:nvPr>
        </p:nvSpPr>
        <p:spPr/>
        <p:txBody>
          <a:bodyPr/>
          <a:lstStyle/>
          <a:p>
            <a:fld id="{294A09A9-5501-47C1-A89A-A340965A2BE2}" type="slidenum">
              <a:rPr lang="en-US" smtClean="0"/>
              <a:pPr/>
              <a:t>16</a:t>
            </a:fld>
            <a:endParaRPr lang="en-US"/>
          </a:p>
        </p:txBody>
      </p:sp>
    </p:spTree>
    <p:extLst>
      <p:ext uri="{BB962C8B-B14F-4D97-AF65-F5344CB8AC3E}">
        <p14:creationId xmlns:p14="http://schemas.microsoft.com/office/powerpoint/2010/main" val="221644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681" y="7189"/>
            <a:ext cx="9779183" cy="1325563"/>
          </a:xfrm>
        </p:spPr>
        <p:txBody>
          <a:bodyPr/>
          <a:lstStyle/>
          <a:p>
            <a:r>
              <a:rPr lang="en-US"/>
              <a:t>Social prescribing</a:t>
            </a:r>
          </a:p>
        </p:txBody>
      </p:sp>
      <p:sp>
        <p:nvSpPr>
          <p:cNvPr id="3" name="Content Placeholder 2"/>
          <p:cNvSpPr>
            <a:spLocks noGrp="1"/>
          </p:cNvSpPr>
          <p:nvPr>
            <p:ph idx="1"/>
          </p:nvPr>
        </p:nvSpPr>
        <p:spPr>
          <a:xfrm>
            <a:off x="1751162" y="1211736"/>
            <a:ext cx="8229600" cy="4569371"/>
          </a:xfrm>
        </p:spPr>
        <p:txBody>
          <a:bodyPr/>
          <a:lstStyle/>
          <a:p>
            <a:pPr marL="0" indent="0">
              <a:buNone/>
            </a:pPr>
            <a:r>
              <a:rPr lang="en-GB"/>
              <a:t>Our work is informed by our assertion that social prescribing is: </a:t>
            </a:r>
          </a:p>
          <a:p>
            <a:pPr marL="0" indent="0">
              <a:buNone/>
            </a:pPr>
            <a:r>
              <a:rPr lang="en-GB"/>
              <a:t>(a) a pathway of relationships to link people to (b) a set of activities for their health and wellbeing. </a:t>
            </a:r>
          </a:p>
          <a:p>
            <a:pPr marL="0" indent="0">
              <a:buNone/>
            </a:pPr>
            <a:endParaRPr lang="en-GB"/>
          </a:p>
          <a:p>
            <a:endParaRPr lang="en-GB"/>
          </a:p>
          <a:p>
            <a:pPr lvl="1"/>
            <a:endParaRPr lang="en-GB"/>
          </a:p>
          <a:p>
            <a:endParaRPr lang="en-GB"/>
          </a:p>
        </p:txBody>
      </p:sp>
      <p:pic>
        <p:nvPicPr>
          <p:cNvPr id="5" name="Picture 4">
            <a:extLst>
              <a:ext uri="{FF2B5EF4-FFF2-40B4-BE49-F238E27FC236}">
                <a16:creationId xmlns:a16="http://schemas.microsoft.com/office/drawing/2014/main" id="{42EFDEA8-D412-8440-8F70-9812C99A9E6A}"/>
              </a:ext>
            </a:extLst>
          </p:cNvPr>
          <p:cNvPicPr>
            <a:picLocks noChangeAspect="1"/>
          </p:cNvPicPr>
          <p:nvPr/>
        </p:nvPicPr>
        <p:blipFill>
          <a:blip r:embed="rId3"/>
          <a:stretch>
            <a:fillRect/>
          </a:stretch>
        </p:blipFill>
        <p:spPr>
          <a:xfrm>
            <a:off x="364138" y="2965864"/>
            <a:ext cx="7524328" cy="3697439"/>
          </a:xfrm>
          <a:prstGeom prst="rect">
            <a:avLst/>
          </a:prstGeom>
        </p:spPr>
      </p:pic>
      <p:sp>
        <p:nvSpPr>
          <p:cNvPr id="4" name="Slide Number Placeholder 3"/>
          <p:cNvSpPr>
            <a:spLocks noGrp="1"/>
          </p:cNvSpPr>
          <p:nvPr>
            <p:ph type="sldNum" sz="quarter" idx="4"/>
          </p:nvPr>
        </p:nvSpPr>
        <p:spPr/>
        <p:txBody>
          <a:bodyPr/>
          <a:lstStyle/>
          <a:p>
            <a:fld id="{294A09A9-5501-47C1-A89A-A340965A2BE2}" type="slidenum">
              <a:rPr lang="en-US" smtClean="0"/>
              <a:pPr/>
              <a:t>17</a:t>
            </a:fld>
            <a:endParaRPr lang="en-US"/>
          </a:p>
        </p:txBody>
      </p:sp>
    </p:spTree>
    <p:extLst>
      <p:ext uri="{BB962C8B-B14F-4D97-AF65-F5344CB8AC3E}">
        <p14:creationId xmlns:p14="http://schemas.microsoft.com/office/powerpoint/2010/main" val="1218986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1B033-5222-5740-9AE5-F0462BDD86E3}"/>
              </a:ext>
            </a:extLst>
          </p:cNvPr>
          <p:cNvSpPr>
            <a:spLocks noGrp="1"/>
          </p:cNvSpPr>
          <p:nvPr>
            <p:ph type="title"/>
          </p:nvPr>
        </p:nvSpPr>
        <p:spPr>
          <a:xfrm>
            <a:off x="994964" y="-122208"/>
            <a:ext cx="9779183" cy="1325563"/>
          </a:xfrm>
        </p:spPr>
        <p:txBody>
          <a:bodyPr/>
          <a:lstStyle/>
          <a:p>
            <a:r>
              <a:rPr lang="en-US"/>
              <a:t>PenARC – previous work</a:t>
            </a:r>
          </a:p>
        </p:txBody>
      </p:sp>
      <p:sp>
        <p:nvSpPr>
          <p:cNvPr id="3" name="Content Placeholder 2">
            <a:extLst>
              <a:ext uri="{FF2B5EF4-FFF2-40B4-BE49-F238E27FC236}">
                <a16:creationId xmlns:a16="http://schemas.microsoft.com/office/drawing/2014/main" id="{21124280-87E9-EC4A-9F0B-5EE4AA99F689}"/>
              </a:ext>
            </a:extLst>
          </p:cNvPr>
          <p:cNvSpPr>
            <a:spLocks noGrp="1"/>
          </p:cNvSpPr>
          <p:nvPr>
            <p:ph idx="1"/>
          </p:nvPr>
        </p:nvSpPr>
        <p:spPr>
          <a:xfrm>
            <a:off x="376738" y="838524"/>
            <a:ext cx="9779182" cy="3366815"/>
          </a:xfrm>
        </p:spPr>
        <p:txBody>
          <a:bodyPr/>
          <a:lstStyle/>
          <a:p>
            <a:endParaRPr lang="en-US"/>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Track record in social prescribing and CYP mental health research</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Projects examining the ‘process’ of SP, the </a:t>
            </a:r>
            <a:r>
              <a:rPr lang="en-US" err="1"/>
              <a:t>linkworker</a:t>
            </a:r>
            <a:r>
              <a:rPr lang="en-US"/>
              <a:t> role, community-based SP, green social prescribing and policy facing work – often using novel methods</a:t>
            </a:r>
          </a:p>
          <a:p>
            <a:pPr marL="457200" indent="-457200">
              <a:buFont typeface="Arial" panose="020B0604020202020204" pitchFamily="34" charset="0"/>
              <a:buChar char="•"/>
            </a:pPr>
            <a:endParaRPr lang="en-US"/>
          </a:p>
          <a:p>
            <a:pPr marL="457200" indent="-457200">
              <a:buFont typeface="Arial" panose="020B0604020202020204" pitchFamily="34" charset="0"/>
              <a:buChar char="•"/>
            </a:pPr>
            <a:r>
              <a:rPr lang="en-US"/>
              <a:t>Set up and core members of the NASP IEC</a:t>
            </a:r>
          </a:p>
          <a:p>
            <a:pPr marL="457200" indent="-457200">
              <a:buFont typeface="Arial" panose="020B0604020202020204" pitchFamily="34" charset="0"/>
              <a:buChar char="•"/>
            </a:pPr>
            <a:endParaRPr lang="en-US"/>
          </a:p>
          <a:p>
            <a:pPr marL="457200" indent="-457200">
              <a:buFont typeface="Arial" panose="020B0604020202020204" pitchFamily="34" charset="0"/>
              <a:buChar char="•"/>
            </a:pPr>
            <a:endParaRPr lang="en-US"/>
          </a:p>
          <a:p>
            <a:endParaRPr lang="en-US"/>
          </a:p>
          <a:p>
            <a:endParaRPr lang="en-US"/>
          </a:p>
        </p:txBody>
      </p:sp>
      <p:sp>
        <p:nvSpPr>
          <p:cNvPr id="4" name="Slide Number Placeholder 3"/>
          <p:cNvSpPr>
            <a:spLocks noGrp="1"/>
          </p:cNvSpPr>
          <p:nvPr>
            <p:ph type="sldNum" sz="quarter" idx="4"/>
          </p:nvPr>
        </p:nvSpPr>
        <p:spPr/>
        <p:txBody>
          <a:bodyPr/>
          <a:lstStyle/>
          <a:p>
            <a:fld id="{294A09A9-5501-47C1-A89A-A340965A2BE2}" type="slidenum">
              <a:rPr lang="en-US" smtClean="0"/>
              <a:pPr/>
              <a:t>18</a:t>
            </a:fld>
            <a:endParaRPr lang="en-US"/>
          </a:p>
        </p:txBody>
      </p:sp>
    </p:spTree>
    <p:extLst>
      <p:ext uri="{BB962C8B-B14F-4D97-AF65-F5344CB8AC3E}">
        <p14:creationId xmlns:p14="http://schemas.microsoft.com/office/powerpoint/2010/main" val="1981886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2" y="0"/>
            <a:ext cx="9779183" cy="1325563"/>
          </a:xfrm>
        </p:spPr>
        <p:txBody>
          <a:bodyPr/>
          <a:lstStyle/>
          <a:p>
            <a:r>
              <a:rPr lang="en-US"/>
              <a:t>CYP Social Prescribing </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381001" y="1619250"/>
            <a:ext cx="9391649" cy="4919663"/>
          </a:xfrm>
        </p:spPr>
        <p:txBody>
          <a:bodyPr vert="horz" lIns="91440" tIns="45720" rIns="91440" bIns="45720" rtlCol="0" anchor="t">
            <a:normAutofit/>
          </a:bodyPr>
          <a:lstStyle/>
          <a:p>
            <a:pPr marL="457200" indent="-457200">
              <a:buFont typeface="Arial" panose="020B0604020202020204" pitchFamily="34" charset="0"/>
              <a:buChar char="•"/>
            </a:pPr>
            <a:r>
              <a:rPr lang="en-US"/>
              <a:t>Young people are experiencing increasing mental health difficulties, and services are struggling</a:t>
            </a:r>
          </a:p>
          <a:p>
            <a:pPr marL="457200" indent="-457200">
              <a:buFont typeface="Arial" panose="020B0604020202020204" pitchFamily="34" charset="0"/>
              <a:buChar char="•"/>
            </a:pPr>
            <a:r>
              <a:rPr lang="en-US"/>
              <a:t>Community-based activities through social prescribing pathways is one potential way to address </a:t>
            </a:r>
          </a:p>
          <a:p>
            <a:pPr marL="457200" indent="-457200">
              <a:buFont typeface="Arial" panose="020B0604020202020204" pitchFamily="34" charset="0"/>
              <a:buChar char="•"/>
            </a:pPr>
            <a:r>
              <a:rPr lang="en-US"/>
              <a:t>Existing knowledge on social prescribing is primarily about adults</a:t>
            </a:r>
          </a:p>
          <a:p>
            <a:pPr marL="457200" indent="-457200">
              <a:buFont typeface="Arial" panose="020B0604020202020204" pitchFamily="34" charset="0"/>
              <a:buChar char="•"/>
            </a:pPr>
            <a:r>
              <a:rPr lang="en-US"/>
              <a:t>‘Where’ do we position social prescribing to be of most use? </a:t>
            </a:r>
          </a:p>
          <a:p>
            <a:pPr marL="457200" indent="-457200">
              <a:buFont typeface="Arial" panose="020B0604020202020204" pitchFamily="34" charset="0"/>
              <a:buChar char="•"/>
            </a:pPr>
            <a:r>
              <a:rPr lang="en-US"/>
              <a:t>Evidence is building, but a lack of detailed guidance</a:t>
            </a:r>
          </a:p>
          <a:p>
            <a:pPr marL="457200" indent="-457200">
              <a:buFont typeface="Arial" panose="020B0604020202020204" pitchFamily="34" charset="0"/>
              <a:buChar char="•"/>
            </a:pPr>
            <a:endParaRPr lang="en-GB" sz="2800"/>
          </a:p>
          <a:p>
            <a:endParaRPr lang="en-US"/>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19</a:t>
            </a:fld>
            <a:endParaRPr lang="en-US"/>
          </a:p>
        </p:txBody>
      </p:sp>
    </p:spTree>
    <p:extLst>
      <p:ext uri="{BB962C8B-B14F-4D97-AF65-F5344CB8AC3E}">
        <p14:creationId xmlns:p14="http://schemas.microsoft.com/office/powerpoint/2010/main" val="2483593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688521" y="2178958"/>
            <a:ext cx="10309088" cy="2677616"/>
          </a:xfrm>
          <a:prstGeom prst="rect">
            <a:avLst/>
          </a:prstGeom>
          <a:noFill/>
          <a:ln>
            <a:noFill/>
          </a:ln>
        </p:spPr>
        <p:txBody>
          <a:bodyPr spcFirstLastPara="1" wrap="square" lIns="91425" tIns="45700" rIns="91425" bIns="45700" anchor="t" anchorCtr="0">
            <a:spAutoFit/>
          </a:bodyPr>
          <a:lstStyle/>
          <a:p>
            <a:pPr marL="342900" indent="-342900">
              <a:buFont typeface="Arial"/>
              <a:buChar char="•"/>
            </a:pPr>
            <a:r>
              <a:rPr lang="en-US" sz="2400">
                <a:solidFill>
                  <a:schemeClr val="dk1"/>
                </a:solidFill>
                <a:latin typeface="Trebuchet MS"/>
                <a:sym typeface="Arial"/>
              </a:rPr>
              <a:t>Please note we are </a:t>
            </a:r>
            <a:r>
              <a:rPr lang="en-US" sz="2400" b="1">
                <a:solidFill>
                  <a:schemeClr val="dk1"/>
                </a:solidFill>
                <a:latin typeface="Trebuchet MS"/>
                <a:sym typeface="Arial"/>
              </a:rPr>
              <a:t>recording</a:t>
            </a:r>
            <a:r>
              <a:rPr lang="en-US" sz="2400">
                <a:solidFill>
                  <a:schemeClr val="dk1"/>
                </a:solidFill>
                <a:latin typeface="Trebuchet MS"/>
                <a:sym typeface="Arial"/>
              </a:rPr>
              <a:t> this webinar (you will be sent the slides and the link to the recording, and they will be on NASP's website too.)</a:t>
            </a:r>
            <a:endParaRPr lang="en-US" sz="2400">
              <a:solidFill>
                <a:schemeClr val="dk1"/>
              </a:solidFill>
              <a:latin typeface="Trebuchet MS"/>
            </a:endParaRPr>
          </a:p>
          <a:p>
            <a:pPr marL="342900" indent="-342900">
              <a:buClr>
                <a:schemeClr val="dk1"/>
              </a:buClr>
              <a:buSzPts val="2400"/>
              <a:buFont typeface="Arial"/>
              <a:buChar char="•"/>
            </a:pPr>
            <a:r>
              <a:rPr lang="en-US" sz="2400">
                <a:solidFill>
                  <a:schemeClr val="dk1"/>
                </a:solidFill>
                <a:latin typeface="Trebuchet MS"/>
              </a:rPr>
              <a:t>Presentations, then a </a:t>
            </a:r>
            <a:r>
              <a:rPr lang="en-US" sz="2400" b="1">
                <a:solidFill>
                  <a:schemeClr val="dk1"/>
                </a:solidFill>
                <a:latin typeface="Trebuchet MS"/>
              </a:rPr>
              <a:t>Q&amp;A session </a:t>
            </a:r>
            <a:r>
              <a:rPr lang="en-US" sz="2400">
                <a:solidFill>
                  <a:schemeClr val="dk1"/>
                </a:solidFill>
                <a:latin typeface="Trebuchet MS"/>
              </a:rPr>
              <a:t>at the end. </a:t>
            </a:r>
          </a:p>
          <a:p>
            <a:pPr marL="342900" indent="-342900">
              <a:buSzPts val="2400"/>
              <a:buFont typeface="Arial"/>
              <a:buChar char="•"/>
            </a:pPr>
            <a:r>
              <a:rPr lang="en-US" sz="2400">
                <a:solidFill>
                  <a:schemeClr val="dk1"/>
                </a:solidFill>
                <a:latin typeface="Trebuchet MS"/>
              </a:rPr>
              <a:t>Please </a:t>
            </a:r>
            <a:r>
              <a:rPr lang="en-US" sz="2400" b="1">
                <a:solidFill>
                  <a:schemeClr val="dk1"/>
                </a:solidFill>
                <a:latin typeface="Trebuchet MS"/>
              </a:rPr>
              <a:t>submit questions via the chat.</a:t>
            </a:r>
            <a:endParaRPr lang="en-US" b="1">
              <a:solidFill>
                <a:schemeClr val="dk1"/>
              </a:solidFill>
              <a:ea typeface="Calibri" panose="020F0502020204030204"/>
              <a:cs typeface="Calibri" panose="020F0502020204030204"/>
            </a:endParaRPr>
          </a:p>
          <a:p>
            <a:pPr marL="342900" indent="-342900">
              <a:buClr>
                <a:schemeClr val="dk1"/>
              </a:buClr>
              <a:buSzPts val="2400"/>
              <a:buFont typeface="Arial"/>
              <a:buChar char="•"/>
            </a:pPr>
            <a:r>
              <a:rPr lang="en-US" sz="2400">
                <a:solidFill>
                  <a:schemeClr val="dk1"/>
                </a:solidFill>
                <a:latin typeface="Trebuchet MS"/>
              </a:rPr>
              <a:t>Please use the chat for introducing yourself and networking.</a:t>
            </a:r>
          </a:p>
          <a:p>
            <a:pPr marL="342900" indent="-342900">
              <a:buClr>
                <a:schemeClr val="dk1"/>
              </a:buClr>
              <a:buSzPts val="2400"/>
              <a:buFont typeface="Arial"/>
              <a:buChar char="•"/>
            </a:pPr>
            <a:r>
              <a:rPr lang="en-US" sz="2400">
                <a:solidFill>
                  <a:schemeClr val="dk1"/>
                </a:solidFill>
                <a:latin typeface="Trebuchet MS"/>
              </a:rPr>
              <a:t>Please stay on</a:t>
            </a:r>
            <a:r>
              <a:rPr lang="en-US" sz="2400" b="1">
                <a:solidFill>
                  <a:schemeClr val="dk1"/>
                </a:solidFill>
                <a:latin typeface="Trebuchet MS"/>
              </a:rPr>
              <a:t> mute </a:t>
            </a:r>
            <a:r>
              <a:rPr lang="en-US" sz="2400">
                <a:solidFill>
                  <a:schemeClr val="dk1"/>
                </a:solidFill>
                <a:latin typeface="Trebuchet MS"/>
              </a:rPr>
              <a:t>and </a:t>
            </a:r>
            <a:r>
              <a:rPr lang="en-US" sz="2400" b="1">
                <a:solidFill>
                  <a:schemeClr val="dk1"/>
                </a:solidFill>
                <a:latin typeface="Trebuchet MS"/>
              </a:rPr>
              <a:t>camera off.</a:t>
            </a:r>
            <a:endParaRPr>
              <a:solidFill>
                <a:schemeClr val="dk1"/>
              </a:solidFill>
              <a:latin typeface="Trebuchet MS"/>
            </a:endParaRPr>
          </a:p>
          <a:p>
            <a:pPr marL="342900" indent="-342900">
              <a:buFont typeface="Arial"/>
              <a:buChar char="•"/>
            </a:pPr>
            <a:endParaRPr lang="en-GB" sz="2400">
              <a:solidFill>
                <a:schemeClr val="dk1"/>
              </a:solidFill>
              <a:latin typeface="Trebuchet MS" panose="020B0603020202020204" pitchFamily="34" charset="0"/>
            </a:endParaRP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2106820" y="474299"/>
            <a:ext cx="7584197" cy="1258262"/>
          </a:xfrm>
          <a:prstGeom prst="rect">
            <a:avLst/>
          </a:prstGeom>
          <a:noFill/>
          <a:ln>
            <a:noFill/>
          </a:ln>
        </p:spPr>
        <p:txBody>
          <a:bodyPr spcFirstLastPara="1" wrap="square" lIns="91425" tIns="45700" rIns="91425" bIns="45700" anchor="ctr" anchorCtr="0">
            <a:noAutofit/>
          </a:bodyPr>
          <a:lstStyle/>
          <a:p>
            <a:pPr>
              <a:buSzPts val="4000"/>
            </a:pPr>
            <a:r>
              <a:rPr lang="en-US">
                <a:latin typeface="Trebuchet MS" panose="020B0603020202020204" pitchFamily="34" charset="0"/>
              </a:rPr>
              <a:t>Housekeeping</a:t>
            </a:r>
          </a:p>
        </p:txBody>
      </p:sp>
    </p:spTree>
    <p:extLst>
      <p:ext uri="{BB962C8B-B14F-4D97-AF65-F5344CB8AC3E}">
        <p14:creationId xmlns:p14="http://schemas.microsoft.com/office/powerpoint/2010/main" val="3615292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2" y="0"/>
            <a:ext cx="9779183" cy="1325563"/>
          </a:xfrm>
        </p:spPr>
        <p:txBody>
          <a:bodyPr/>
          <a:lstStyle/>
          <a:p>
            <a:r>
              <a:rPr lang="en-US"/>
              <a:t>The CHOICES Project</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1167492" y="1889125"/>
            <a:ext cx="8605158" cy="4649787"/>
          </a:xfrm>
        </p:spPr>
        <p:txBody>
          <a:bodyPr vert="horz" lIns="91440" tIns="45720" rIns="91440" bIns="45720" rtlCol="0" anchor="t">
            <a:normAutofit/>
          </a:bodyPr>
          <a:lstStyle/>
          <a:p>
            <a:r>
              <a:rPr lang="en-US" err="1"/>
              <a:t>CHildren</a:t>
            </a:r>
            <a:r>
              <a:rPr lang="en-US"/>
              <a:t> and young people’s Options In the Community for Enhancing wellbeing through Social prescribing (CHOICES)</a:t>
            </a:r>
          </a:p>
          <a:p>
            <a:endParaRPr lang="en-GB" sz="2800"/>
          </a:p>
          <a:p>
            <a:endParaRPr lang="en-GB" sz="2800"/>
          </a:p>
          <a:p>
            <a:endParaRPr lang="en-US"/>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20</a:t>
            </a:fld>
            <a:endParaRPr lang="en-US"/>
          </a:p>
        </p:txBody>
      </p:sp>
      <p:pic>
        <p:nvPicPr>
          <p:cNvPr id="4" name="Picture 3" descr="Logo&#10;&#10;Description automatically generated">
            <a:extLst>
              <a:ext uri="{FF2B5EF4-FFF2-40B4-BE49-F238E27FC236}">
                <a16:creationId xmlns:a16="http://schemas.microsoft.com/office/drawing/2014/main" id="{ACCC8C1E-6051-37BA-5A7D-131ABE4E216D}"/>
              </a:ext>
            </a:extLst>
          </p:cNvPr>
          <p:cNvPicPr>
            <a:picLocks noChangeAspect="1"/>
          </p:cNvPicPr>
          <p:nvPr/>
        </p:nvPicPr>
        <p:blipFill rotWithShape="1">
          <a:blip r:embed="rId3">
            <a:extLst>
              <a:ext uri="{28A0092B-C50C-407E-A947-70E740481C1C}">
                <a14:useLocalDpi xmlns:a14="http://schemas.microsoft.com/office/drawing/2010/main" val="0"/>
              </a:ext>
            </a:extLst>
          </a:blip>
          <a:srcRect l="6356" t="5232" r="4339" b="6762"/>
          <a:stretch/>
        </p:blipFill>
        <p:spPr>
          <a:xfrm>
            <a:off x="4023076" y="3429000"/>
            <a:ext cx="2893990" cy="2851909"/>
          </a:xfrm>
          <a:prstGeom prst="rect">
            <a:avLst/>
          </a:prstGeom>
        </p:spPr>
      </p:pic>
    </p:spTree>
    <p:extLst>
      <p:ext uri="{BB962C8B-B14F-4D97-AF65-F5344CB8AC3E}">
        <p14:creationId xmlns:p14="http://schemas.microsoft.com/office/powerpoint/2010/main" val="2176096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750428" y="-447915"/>
            <a:ext cx="10678142" cy="1325563"/>
          </a:xfrm>
        </p:spPr>
        <p:txBody>
          <a:bodyPr/>
          <a:lstStyle/>
          <a:p>
            <a:r>
              <a:rPr lang="en-US"/>
              <a:t>The CHOICES team</a:t>
            </a:r>
          </a:p>
        </p:txBody>
      </p:sp>
      <p:sp>
        <p:nvSpPr>
          <p:cNvPr id="7" name="Text Placeholder 6">
            <a:extLst>
              <a:ext uri="{FF2B5EF4-FFF2-40B4-BE49-F238E27FC236}">
                <a16:creationId xmlns:a16="http://schemas.microsoft.com/office/drawing/2014/main" id="{ACC180CB-0C9D-0441-A2D3-F4EDC5DB9741}"/>
              </a:ext>
            </a:extLst>
          </p:cNvPr>
          <p:cNvSpPr>
            <a:spLocks noGrp="1"/>
          </p:cNvSpPr>
          <p:nvPr>
            <p:ph type="body" sz="quarter" idx="17"/>
          </p:nvPr>
        </p:nvSpPr>
        <p:spPr>
          <a:xfrm>
            <a:off x="750428" y="1883270"/>
            <a:ext cx="2281237" cy="347662"/>
          </a:xfrm>
        </p:spPr>
        <p:txBody>
          <a:bodyPr/>
          <a:lstStyle/>
          <a:p>
            <a:r>
              <a:rPr lang="en-US"/>
              <a:t>Dr Vashti Berry</a:t>
            </a:r>
          </a:p>
        </p:txBody>
      </p:sp>
      <p:sp>
        <p:nvSpPr>
          <p:cNvPr id="8" name="Text Placeholder 7">
            <a:extLst>
              <a:ext uri="{FF2B5EF4-FFF2-40B4-BE49-F238E27FC236}">
                <a16:creationId xmlns:a16="http://schemas.microsoft.com/office/drawing/2014/main" id="{44627161-B78C-7646-8E85-99BD47FE64E0}"/>
              </a:ext>
            </a:extLst>
          </p:cNvPr>
          <p:cNvSpPr>
            <a:spLocks noGrp="1"/>
          </p:cNvSpPr>
          <p:nvPr>
            <p:ph type="body" sz="quarter" idx="18"/>
          </p:nvPr>
        </p:nvSpPr>
        <p:spPr>
          <a:xfrm>
            <a:off x="750427" y="2268516"/>
            <a:ext cx="2281237" cy="347662"/>
          </a:xfrm>
        </p:spPr>
        <p:txBody>
          <a:bodyPr/>
          <a:lstStyle/>
          <a:p>
            <a:r>
              <a:rPr lang="en-GB"/>
              <a:t>Principal Investigator, University of Exeter</a:t>
            </a:r>
          </a:p>
        </p:txBody>
      </p:sp>
      <p:sp>
        <p:nvSpPr>
          <p:cNvPr id="12" name="Text Placeholder 11">
            <a:extLst>
              <a:ext uri="{FF2B5EF4-FFF2-40B4-BE49-F238E27FC236}">
                <a16:creationId xmlns:a16="http://schemas.microsoft.com/office/drawing/2014/main" id="{E88BDBE3-DBB3-9040-95AC-86789B700450}"/>
              </a:ext>
            </a:extLst>
          </p:cNvPr>
          <p:cNvSpPr>
            <a:spLocks noGrp="1"/>
          </p:cNvSpPr>
          <p:nvPr>
            <p:ph type="body" sz="quarter" idx="29"/>
          </p:nvPr>
        </p:nvSpPr>
        <p:spPr>
          <a:xfrm>
            <a:off x="3031664" y="1844416"/>
            <a:ext cx="2281237" cy="347662"/>
          </a:xfrm>
        </p:spPr>
        <p:txBody>
          <a:bodyPr/>
          <a:lstStyle/>
          <a:p>
            <a:r>
              <a:rPr lang="en-US"/>
              <a:t>Dr Kerryn Husk</a:t>
            </a:r>
          </a:p>
        </p:txBody>
      </p:sp>
      <p:sp>
        <p:nvSpPr>
          <p:cNvPr id="13" name="Text Placeholder 12">
            <a:extLst>
              <a:ext uri="{FF2B5EF4-FFF2-40B4-BE49-F238E27FC236}">
                <a16:creationId xmlns:a16="http://schemas.microsoft.com/office/drawing/2014/main" id="{D0969AD2-8004-9B40-90B0-0EBD95268B5A}"/>
              </a:ext>
            </a:extLst>
          </p:cNvPr>
          <p:cNvSpPr>
            <a:spLocks noGrp="1"/>
          </p:cNvSpPr>
          <p:nvPr>
            <p:ph type="body" sz="quarter" idx="30"/>
          </p:nvPr>
        </p:nvSpPr>
        <p:spPr>
          <a:xfrm>
            <a:off x="3031663" y="2265084"/>
            <a:ext cx="2281237" cy="347662"/>
          </a:xfrm>
        </p:spPr>
        <p:txBody>
          <a:bodyPr/>
          <a:lstStyle/>
          <a:p>
            <a:r>
              <a:rPr lang="en-GB"/>
              <a:t>Co-Principal Investigator, University of Plymouth</a:t>
            </a:r>
            <a:endParaRPr lang="en-US"/>
          </a:p>
        </p:txBody>
      </p:sp>
      <p:sp>
        <p:nvSpPr>
          <p:cNvPr id="15" name="Text Placeholder 14">
            <a:extLst>
              <a:ext uri="{FF2B5EF4-FFF2-40B4-BE49-F238E27FC236}">
                <a16:creationId xmlns:a16="http://schemas.microsoft.com/office/drawing/2014/main" id="{02C30DA5-B4D3-C343-8FEC-D62948BDA920}"/>
              </a:ext>
            </a:extLst>
          </p:cNvPr>
          <p:cNvSpPr>
            <a:spLocks noGrp="1"/>
          </p:cNvSpPr>
          <p:nvPr>
            <p:ph type="body" sz="quarter" idx="32"/>
          </p:nvPr>
        </p:nvSpPr>
        <p:spPr>
          <a:xfrm>
            <a:off x="5606247" y="1878956"/>
            <a:ext cx="2281237" cy="347662"/>
          </a:xfrm>
        </p:spPr>
        <p:txBody>
          <a:bodyPr/>
          <a:lstStyle/>
          <a:p>
            <a:r>
              <a:rPr lang="en-US"/>
              <a:t>Dr Jane Smith</a:t>
            </a:r>
          </a:p>
        </p:txBody>
      </p:sp>
      <p:sp>
        <p:nvSpPr>
          <p:cNvPr id="16" name="Text Placeholder 15">
            <a:extLst>
              <a:ext uri="{FF2B5EF4-FFF2-40B4-BE49-F238E27FC236}">
                <a16:creationId xmlns:a16="http://schemas.microsoft.com/office/drawing/2014/main" id="{CD202676-78EE-3240-950B-84A1520E27EE}"/>
              </a:ext>
            </a:extLst>
          </p:cNvPr>
          <p:cNvSpPr>
            <a:spLocks noGrp="1"/>
          </p:cNvSpPr>
          <p:nvPr>
            <p:ph type="body" sz="quarter" idx="33"/>
          </p:nvPr>
        </p:nvSpPr>
        <p:spPr>
          <a:xfrm>
            <a:off x="5606246" y="2264202"/>
            <a:ext cx="2281237" cy="347662"/>
          </a:xfrm>
        </p:spPr>
        <p:txBody>
          <a:bodyPr/>
          <a:lstStyle/>
          <a:p>
            <a:r>
              <a:rPr lang="en-US"/>
              <a:t>University of Exeter</a:t>
            </a:r>
          </a:p>
        </p:txBody>
      </p:sp>
      <p:sp>
        <p:nvSpPr>
          <p:cNvPr id="18" name="Text Placeholder 17">
            <a:extLst>
              <a:ext uri="{FF2B5EF4-FFF2-40B4-BE49-F238E27FC236}">
                <a16:creationId xmlns:a16="http://schemas.microsoft.com/office/drawing/2014/main" id="{7C503641-A7D5-AD48-A486-CD57C1620326}"/>
              </a:ext>
            </a:extLst>
          </p:cNvPr>
          <p:cNvSpPr>
            <a:spLocks noGrp="1"/>
          </p:cNvSpPr>
          <p:nvPr>
            <p:ph type="body" sz="quarter" idx="35"/>
          </p:nvPr>
        </p:nvSpPr>
        <p:spPr>
          <a:xfrm>
            <a:off x="7802857" y="1878956"/>
            <a:ext cx="2281237" cy="347662"/>
          </a:xfrm>
        </p:spPr>
        <p:txBody>
          <a:bodyPr/>
          <a:lstStyle/>
          <a:p>
            <a:r>
              <a:rPr lang="en-GB" sz="1800" b="1"/>
              <a:t>Paul Jarvis-Beesley</a:t>
            </a:r>
            <a:endParaRPr lang="en-US"/>
          </a:p>
        </p:txBody>
      </p:sp>
      <p:sp>
        <p:nvSpPr>
          <p:cNvPr id="19" name="Text Placeholder 18">
            <a:extLst>
              <a:ext uri="{FF2B5EF4-FFF2-40B4-BE49-F238E27FC236}">
                <a16:creationId xmlns:a16="http://schemas.microsoft.com/office/drawing/2014/main" id="{BBEE7C7B-4D43-1342-88B5-B6F833D51AE8}"/>
              </a:ext>
            </a:extLst>
          </p:cNvPr>
          <p:cNvSpPr>
            <a:spLocks noGrp="1"/>
          </p:cNvSpPr>
          <p:nvPr>
            <p:ph type="body" sz="quarter" idx="36"/>
          </p:nvPr>
        </p:nvSpPr>
        <p:spPr>
          <a:xfrm>
            <a:off x="7802857" y="2247166"/>
            <a:ext cx="2281237" cy="347662"/>
          </a:xfrm>
        </p:spPr>
        <p:txBody>
          <a:bodyPr/>
          <a:lstStyle/>
          <a:p>
            <a:r>
              <a:rPr lang="en-US" err="1"/>
              <a:t>StreetGames</a:t>
            </a:r>
            <a:endParaRPr lang="en-US"/>
          </a:p>
        </p:txBody>
      </p:sp>
      <p:sp>
        <p:nvSpPr>
          <p:cNvPr id="21" name="Text Placeholder 20">
            <a:extLst>
              <a:ext uri="{FF2B5EF4-FFF2-40B4-BE49-F238E27FC236}">
                <a16:creationId xmlns:a16="http://schemas.microsoft.com/office/drawing/2014/main" id="{F8C89E42-8364-1040-9DF6-7305561F98D7}"/>
              </a:ext>
            </a:extLst>
          </p:cNvPr>
          <p:cNvSpPr>
            <a:spLocks noGrp="1"/>
          </p:cNvSpPr>
          <p:nvPr>
            <p:ph type="body" sz="quarter" idx="38"/>
          </p:nvPr>
        </p:nvSpPr>
        <p:spPr>
          <a:xfrm>
            <a:off x="750428" y="3898475"/>
            <a:ext cx="2281237" cy="347662"/>
          </a:xfrm>
        </p:spPr>
        <p:txBody>
          <a:bodyPr/>
          <a:lstStyle/>
          <a:p>
            <a:r>
              <a:rPr lang="en-GB" sz="1800" b="1"/>
              <a:t>Dr Marcello Bertotti</a:t>
            </a:r>
            <a:endParaRPr lang="en-US"/>
          </a:p>
        </p:txBody>
      </p:sp>
      <p:sp>
        <p:nvSpPr>
          <p:cNvPr id="22" name="Text Placeholder 21">
            <a:extLst>
              <a:ext uri="{FF2B5EF4-FFF2-40B4-BE49-F238E27FC236}">
                <a16:creationId xmlns:a16="http://schemas.microsoft.com/office/drawing/2014/main" id="{B05EDAD8-33DD-0B49-9FA0-360E67ED9B6A}"/>
              </a:ext>
            </a:extLst>
          </p:cNvPr>
          <p:cNvSpPr>
            <a:spLocks noGrp="1"/>
          </p:cNvSpPr>
          <p:nvPr>
            <p:ph type="body" sz="quarter" idx="39"/>
          </p:nvPr>
        </p:nvSpPr>
        <p:spPr>
          <a:xfrm>
            <a:off x="750427" y="4283721"/>
            <a:ext cx="2281237" cy="347662"/>
          </a:xfrm>
        </p:spPr>
        <p:txBody>
          <a:bodyPr/>
          <a:lstStyle/>
          <a:p>
            <a:r>
              <a:rPr lang="en-US"/>
              <a:t>University of East London</a:t>
            </a:r>
          </a:p>
        </p:txBody>
      </p:sp>
      <p:sp>
        <p:nvSpPr>
          <p:cNvPr id="24" name="Text Placeholder 23">
            <a:extLst>
              <a:ext uri="{FF2B5EF4-FFF2-40B4-BE49-F238E27FC236}">
                <a16:creationId xmlns:a16="http://schemas.microsoft.com/office/drawing/2014/main" id="{9B1711A4-C7D5-8D4D-82CD-4FBE8CC7FFE7}"/>
              </a:ext>
            </a:extLst>
          </p:cNvPr>
          <p:cNvSpPr>
            <a:spLocks noGrp="1"/>
          </p:cNvSpPr>
          <p:nvPr>
            <p:ph type="body" sz="quarter" idx="41"/>
          </p:nvPr>
        </p:nvSpPr>
        <p:spPr>
          <a:xfrm>
            <a:off x="3031663" y="3842703"/>
            <a:ext cx="2281237" cy="347662"/>
          </a:xfrm>
        </p:spPr>
        <p:txBody>
          <a:bodyPr/>
          <a:lstStyle/>
          <a:p>
            <a:r>
              <a:rPr lang="en-GB" sz="1800" b="1"/>
              <a:t>Dr Daniel Hayes</a:t>
            </a:r>
            <a:endParaRPr lang="en-US"/>
          </a:p>
        </p:txBody>
      </p:sp>
      <p:sp>
        <p:nvSpPr>
          <p:cNvPr id="25" name="Text Placeholder 24">
            <a:extLst>
              <a:ext uri="{FF2B5EF4-FFF2-40B4-BE49-F238E27FC236}">
                <a16:creationId xmlns:a16="http://schemas.microsoft.com/office/drawing/2014/main" id="{1D585144-668F-6141-B4A4-98C6E14ACA71}"/>
              </a:ext>
            </a:extLst>
          </p:cNvPr>
          <p:cNvSpPr>
            <a:spLocks noGrp="1"/>
          </p:cNvSpPr>
          <p:nvPr>
            <p:ph type="body" sz="quarter" idx="42"/>
          </p:nvPr>
        </p:nvSpPr>
        <p:spPr>
          <a:xfrm>
            <a:off x="3019355" y="4218031"/>
            <a:ext cx="2281237" cy="347662"/>
          </a:xfrm>
        </p:spPr>
        <p:txBody>
          <a:bodyPr/>
          <a:lstStyle/>
          <a:p>
            <a:r>
              <a:rPr lang="en-US"/>
              <a:t>Anna Freud Centre/University College London</a:t>
            </a:r>
          </a:p>
        </p:txBody>
      </p:sp>
      <p:sp>
        <p:nvSpPr>
          <p:cNvPr id="5" name="Slide Number Placeholder 4">
            <a:extLst>
              <a:ext uri="{FF2B5EF4-FFF2-40B4-BE49-F238E27FC236}">
                <a16:creationId xmlns:a16="http://schemas.microsoft.com/office/drawing/2014/main" id="{352A2850-23AF-A249-8907-5DAF2E2D2269}"/>
              </a:ext>
            </a:extLst>
          </p:cNvPr>
          <p:cNvSpPr>
            <a:spLocks noGrp="1"/>
          </p:cNvSpPr>
          <p:nvPr>
            <p:ph type="sldNum" sz="quarter" idx="27"/>
          </p:nvPr>
        </p:nvSpPr>
        <p:spPr>
          <a:xfrm>
            <a:off x="9368249" y="6492875"/>
            <a:ext cx="2743200" cy="365125"/>
          </a:xfrm>
        </p:spPr>
        <p:txBody>
          <a:bodyPr/>
          <a:lstStyle/>
          <a:p>
            <a:fld id="{294A09A9-5501-47C1-A89A-A340965A2BE2}" type="slidenum">
              <a:rPr lang="en-US" smtClean="0"/>
              <a:pPr/>
              <a:t>21</a:t>
            </a:fld>
            <a:endParaRPr lang="en-US"/>
          </a:p>
        </p:txBody>
      </p:sp>
      <p:pic>
        <p:nvPicPr>
          <p:cNvPr id="1028" name="Picture 4" descr="Dr Vashti Berry">
            <a:extLst>
              <a:ext uri="{FF2B5EF4-FFF2-40B4-BE49-F238E27FC236}">
                <a16:creationId xmlns:a16="http://schemas.microsoft.com/office/drawing/2014/main" id="{CCC178FB-59AB-4609-9A6E-40C97BC7930A}"/>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88" r="88"/>
          <a:stretch>
            <a:fillRect/>
          </a:stretch>
        </p:blipFill>
        <p:spPr bwMode="auto">
          <a:xfrm>
            <a:off x="750428" y="977629"/>
            <a:ext cx="904987" cy="9056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r Kerryn Husk">
            <a:extLst>
              <a:ext uri="{FF2B5EF4-FFF2-40B4-BE49-F238E27FC236}">
                <a16:creationId xmlns:a16="http://schemas.microsoft.com/office/drawing/2014/main" id="{632348AF-5B1F-4DB0-93D0-7B0AEFFF4E2B}"/>
              </a:ext>
            </a:extLst>
          </p:cNvPr>
          <p:cNvPicPr>
            <a:picLocks noGrp="1" noChangeAspect="1" noChangeArrowheads="1"/>
          </p:cNvPicPr>
          <p:nvPr>
            <p:ph type="pic" sz="quarter" idx="28"/>
          </p:nvPr>
        </p:nvPicPr>
        <p:blipFill>
          <a:blip r:embed="rId4">
            <a:extLst>
              <a:ext uri="{28A0092B-C50C-407E-A947-70E740481C1C}">
                <a14:useLocalDpi xmlns:a14="http://schemas.microsoft.com/office/drawing/2010/main" val="0"/>
              </a:ext>
            </a:extLst>
          </a:blip>
          <a:srcRect l="88" r="88"/>
          <a:stretch>
            <a:fillRect/>
          </a:stretch>
        </p:blipFill>
        <p:spPr bwMode="auto">
          <a:xfrm>
            <a:off x="3031664" y="910918"/>
            <a:ext cx="904987" cy="9056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r Jane Smith  ">
            <a:extLst>
              <a:ext uri="{FF2B5EF4-FFF2-40B4-BE49-F238E27FC236}">
                <a16:creationId xmlns:a16="http://schemas.microsoft.com/office/drawing/2014/main" id="{8339C008-5DFC-45D7-8692-8C38CD25CC43}"/>
              </a:ext>
            </a:extLst>
          </p:cNvPr>
          <p:cNvPicPr>
            <a:picLocks noGrp="1" noChangeAspect="1" noChangeArrowheads="1"/>
          </p:cNvPicPr>
          <p:nvPr>
            <p:ph type="pic" sz="quarter" idx="31"/>
          </p:nvPr>
        </p:nvPicPr>
        <p:blipFill>
          <a:blip r:embed="rId5">
            <a:extLst>
              <a:ext uri="{28A0092B-C50C-407E-A947-70E740481C1C}">
                <a14:useLocalDpi xmlns:a14="http://schemas.microsoft.com/office/drawing/2010/main" val="0"/>
              </a:ext>
            </a:extLst>
          </a:blip>
          <a:srcRect t="2526" b="2526"/>
          <a:stretch>
            <a:fillRect/>
          </a:stretch>
        </p:blipFill>
        <p:spPr bwMode="auto">
          <a:xfrm>
            <a:off x="5606246" y="953145"/>
            <a:ext cx="904987" cy="9056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ul Jarvis-Beesley (@PaulWJarvis) / Twitter">
            <a:extLst>
              <a:ext uri="{FF2B5EF4-FFF2-40B4-BE49-F238E27FC236}">
                <a16:creationId xmlns:a16="http://schemas.microsoft.com/office/drawing/2014/main" id="{00D6B042-D0FD-47EE-A7AE-5F2A2C410CAF}"/>
              </a:ext>
            </a:extLst>
          </p:cNvPr>
          <p:cNvPicPr>
            <a:picLocks noGrp="1" noChangeAspect="1" noChangeArrowheads="1"/>
          </p:cNvPicPr>
          <p:nvPr>
            <p:ph type="pic" sz="quarter" idx="34"/>
          </p:nvPr>
        </p:nvPicPr>
        <p:blipFill>
          <a:blip r:embed="rId6">
            <a:extLst>
              <a:ext uri="{28A0092B-C50C-407E-A947-70E740481C1C}">
                <a14:useLocalDpi xmlns:a14="http://schemas.microsoft.com/office/drawing/2010/main" val="0"/>
              </a:ext>
            </a:extLst>
          </a:blip>
          <a:srcRect l="88" r="88"/>
          <a:stretch>
            <a:fillRect/>
          </a:stretch>
        </p:blipFill>
        <p:spPr bwMode="auto">
          <a:xfrm>
            <a:off x="7802857" y="915232"/>
            <a:ext cx="904987" cy="90564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arcello Bertotti">
            <a:extLst>
              <a:ext uri="{FF2B5EF4-FFF2-40B4-BE49-F238E27FC236}">
                <a16:creationId xmlns:a16="http://schemas.microsoft.com/office/drawing/2014/main" id="{2191CED3-9A6E-4157-A08F-24D3673F9443}"/>
              </a:ext>
            </a:extLst>
          </p:cNvPr>
          <p:cNvPicPr>
            <a:picLocks noGrp="1" noChangeAspect="1" noChangeArrowheads="1"/>
          </p:cNvPicPr>
          <p:nvPr>
            <p:ph type="pic" sz="quarter" idx="37"/>
          </p:nvPr>
        </p:nvPicPr>
        <p:blipFill>
          <a:blip r:embed="rId7">
            <a:extLst>
              <a:ext uri="{28A0092B-C50C-407E-A947-70E740481C1C}">
                <a14:useLocalDpi xmlns:a14="http://schemas.microsoft.com/office/drawing/2010/main" val="0"/>
              </a:ext>
            </a:extLst>
          </a:blip>
          <a:srcRect t="11615" b="11615"/>
          <a:stretch>
            <a:fillRect/>
          </a:stretch>
        </p:blipFill>
        <p:spPr bwMode="auto">
          <a:xfrm>
            <a:off x="750427" y="2972664"/>
            <a:ext cx="904987" cy="9056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a:extLst>
              <a:ext uri="{FF2B5EF4-FFF2-40B4-BE49-F238E27FC236}">
                <a16:creationId xmlns:a16="http://schemas.microsoft.com/office/drawing/2014/main" id="{48C75BAF-F3DE-46AD-AEF5-790AB1EB097B}"/>
              </a:ext>
            </a:extLst>
          </p:cNvPr>
          <p:cNvPicPr>
            <a:picLocks noGrp="1" noChangeAspect="1" noChangeArrowheads="1"/>
          </p:cNvPicPr>
          <p:nvPr>
            <p:ph type="pic" sz="quarter" idx="40"/>
          </p:nvPr>
        </p:nvPicPr>
        <p:blipFill>
          <a:blip r:embed="rId8">
            <a:extLst>
              <a:ext uri="{28A0092B-C50C-407E-A947-70E740481C1C}">
                <a14:useLocalDpi xmlns:a14="http://schemas.microsoft.com/office/drawing/2010/main" val="0"/>
              </a:ext>
            </a:extLst>
          </a:blip>
          <a:srcRect l="88" r="88"/>
          <a:stretch>
            <a:fillRect/>
          </a:stretch>
        </p:blipFill>
        <p:spPr bwMode="auto">
          <a:xfrm>
            <a:off x="3105353" y="2983970"/>
            <a:ext cx="904987" cy="9056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5A477B-CD0D-5259-C598-AC61D3DEA675}"/>
              </a:ext>
            </a:extLst>
          </p:cNvPr>
          <p:cNvPicPr>
            <a:picLocks noChangeAspect="1"/>
          </p:cNvPicPr>
          <p:nvPr/>
        </p:nvPicPr>
        <p:blipFill>
          <a:blip r:embed="rId9"/>
          <a:stretch>
            <a:fillRect/>
          </a:stretch>
        </p:blipFill>
        <p:spPr>
          <a:xfrm>
            <a:off x="2970009" y="4934022"/>
            <a:ext cx="1112375" cy="1167686"/>
          </a:xfrm>
          <a:prstGeom prst="rect">
            <a:avLst/>
          </a:prstGeom>
        </p:spPr>
      </p:pic>
      <p:pic>
        <p:nvPicPr>
          <p:cNvPr id="4" name="Picture 3">
            <a:extLst>
              <a:ext uri="{FF2B5EF4-FFF2-40B4-BE49-F238E27FC236}">
                <a16:creationId xmlns:a16="http://schemas.microsoft.com/office/drawing/2014/main" id="{FFB6F902-4924-63EC-D07F-004E29D8BE78}"/>
              </a:ext>
            </a:extLst>
          </p:cNvPr>
          <p:cNvPicPr>
            <a:picLocks noChangeAspect="1"/>
          </p:cNvPicPr>
          <p:nvPr/>
        </p:nvPicPr>
        <p:blipFill>
          <a:blip r:embed="rId10"/>
          <a:stretch>
            <a:fillRect/>
          </a:stretch>
        </p:blipFill>
        <p:spPr>
          <a:xfrm>
            <a:off x="750427" y="4934022"/>
            <a:ext cx="926672" cy="1188823"/>
          </a:xfrm>
          <a:prstGeom prst="rect">
            <a:avLst/>
          </a:prstGeom>
        </p:spPr>
      </p:pic>
      <p:sp>
        <p:nvSpPr>
          <p:cNvPr id="6" name="Text Placeholder 17">
            <a:extLst>
              <a:ext uri="{FF2B5EF4-FFF2-40B4-BE49-F238E27FC236}">
                <a16:creationId xmlns:a16="http://schemas.microsoft.com/office/drawing/2014/main" id="{CC0F940F-2BB3-D718-42AC-DE9AED781AF6}"/>
              </a:ext>
            </a:extLst>
          </p:cNvPr>
          <p:cNvSpPr txBox="1">
            <a:spLocks/>
          </p:cNvSpPr>
          <p:nvPr/>
        </p:nvSpPr>
        <p:spPr>
          <a:xfrm>
            <a:off x="7718230" y="3878305"/>
            <a:ext cx="2281237" cy="347662"/>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Dawn Mitchell</a:t>
            </a:r>
            <a:endParaRPr lang="en-US"/>
          </a:p>
        </p:txBody>
      </p:sp>
      <p:sp>
        <p:nvSpPr>
          <p:cNvPr id="9" name="Text Placeholder 18">
            <a:extLst>
              <a:ext uri="{FF2B5EF4-FFF2-40B4-BE49-F238E27FC236}">
                <a16:creationId xmlns:a16="http://schemas.microsoft.com/office/drawing/2014/main" id="{04CD2155-8C47-68C4-A39C-F23D577E76A3}"/>
              </a:ext>
            </a:extLst>
          </p:cNvPr>
          <p:cNvSpPr txBox="1">
            <a:spLocks/>
          </p:cNvSpPr>
          <p:nvPr/>
        </p:nvSpPr>
        <p:spPr>
          <a:xfrm>
            <a:off x="7718229" y="4214576"/>
            <a:ext cx="2281237" cy="3476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StreetGames</a:t>
            </a:r>
            <a:endParaRPr lang="en-US"/>
          </a:p>
        </p:txBody>
      </p:sp>
      <p:sp>
        <p:nvSpPr>
          <p:cNvPr id="10" name="Text Placeholder 17">
            <a:extLst>
              <a:ext uri="{FF2B5EF4-FFF2-40B4-BE49-F238E27FC236}">
                <a16:creationId xmlns:a16="http://schemas.microsoft.com/office/drawing/2014/main" id="{BE55F52A-7F8E-8107-184B-57F02C8941B7}"/>
              </a:ext>
            </a:extLst>
          </p:cNvPr>
          <p:cNvSpPr txBox="1">
            <a:spLocks/>
          </p:cNvSpPr>
          <p:nvPr/>
        </p:nvSpPr>
        <p:spPr>
          <a:xfrm>
            <a:off x="5606246" y="3834975"/>
            <a:ext cx="2281237" cy="347662"/>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Lucie Vickers</a:t>
            </a:r>
            <a:endParaRPr lang="en-US"/>
          </a:p>
        </p:txBody>
      </p:sp>
      <p:sp>
        <p:nvSpPr>
          <p:cNvPr id="11" name="Text Placeholder 18">
            <a:extLst>
              <a:ext uri="{FF2B5EF4-FFF2-40B4-BE49-F238E27FC236}">
                <a16:creationId xmlns:a16="http://schemas.microsoft.com/office/drawing/2014/main" id="{545F6CC2-EBE1-8BC1-3C6A-01049484B46D}"/>
              </a:ext>
            </a:extLst>
          </p:cNvPr>
          <p:cNvSpPr txBox="1">
            <a:spLocks/>
          </p:cNvSpPr>
          <p:nvPr/>
        </p:nvSpPr>
        <p:spPr>
          <a:xfrm>
            <a:off x="5606246" y="4203185"/>
            <a:ext cx="2281237" cy="3476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StreetGames</a:t>
            </a:r>
            <a:endParaRPr lang="en-US"/>
          </a:p>
        </p:txBody>
      </p:sp>
      <p:pic>
        <p:nvPicPr>
          <p:cNvPr id="14" name="Picture 13">
            <a:extLst>
              <a:ext uri="{FF2B5EF4-FFF2-40B4-BE49-F238E27FC236}">
                <a16:creationId xmlns:a16="http://schemas.microsoft.com/office/drawing/2014/main" id="{C6AC9315-B36F-DF83-C208-14B8FA16201A}"/>
              </a:ext>
            </a:extLst>
          </p:cNvPr>
          <p:cNvPicPr>
            <a:picLocks noChangeAspect="1"/>
          </p:cNvPicPr>
          <p:nvPr/>
        </p:nvPicPr>
        <p:blipFill rotWithShape="1">
          <a:blip r:embed="rId11"/>
          <a:srcRect l="6329" r="12658"/>
          <a:stretch/>
        </p:blipFill>
        <p:spPr>
          <a:xfrm>
            <a:off x="5606246" y="2886305"/>
            <a:ext cx="839409" cy="1036142"/>
          </a:xfrm>
          <a:prstGeom prst="rect">
            <a:avLst/>
          </a:prstGeom>
        </p:spPr>
      </p:pic>
      <p:pic>
        <p:nvPicPr>
          <p:cNvPr id="17" name="Picture 16">
            <a:extLst>
              <a:ext uri="{FF2B5EF4-FFF2-40B4-BE49-F238E27FC236}">
                <a16:creationId xmlns:a16="http://schemas.microsoft.com/office/drawing/2014/main" id="{ADA43A93-AD86-1D83-A54A-04D709BAAF7C}"/>
              </a:ext>
            </a:extLst>
          </p:cNvPr>
          <p:cNvPicPr>
            <a:picLocks noChangeAspect="1"/>
          </p:cNvPicPr>
          <p:nvPr/>
        </p:nvPicPr>
        <p:blipFill rotWithShape="1">
          <a:blip r:embed="rId12"/>
          <a:srcRect l="23710" r="8635" b="13876"/>
          <a:stretch/>
        </p:blipFill>
        <p:spPr>
          <a:xfrm>
            <a:off x="7852513" y="2852696"/>
            <a:ext cx="805674" cy="1025609"/>
          </a:xfrm>
          <a:prstGeom prst="rect">
            <a:avLst/>
          </a:prstGeom>
        </p:spPr>
      </p:pic>
      <p:sp>
        <p:nvSpPr>
          <p:cNvPr id="20" name="Text Placeholder 20">
            <a:extLst>
              <a:ext uri="{FF2B5EF4-FFF2-40B4-BE49-F238E27FC236}">
                <a16:creationId xmlns:a16="http://schemas.microsoft.com/office/drawing/2014/main" id="{2B719508-8873-F0C5-F584-E980A41DDDB2}"/>
              </a:ext>
            </a:extLst>
          </p:cNvPr>
          <p:cNvSpPr txBox="1">
            <a:spLocks/>
          </p:cNvSpPr>
          <p:nvPr/>
        </p:nvSpPr>
        <p:spPr>
          <a:xfrm>
            <a:off x="750426" y="6072901"/>
            <a:ext cx="2281237" cy="347662"/>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Dr Siobhan Mitchell</a:t>
            </a:r>
            <a:endParaRPr lang="en-US"/>
          </a:p>
        </p:txBody>
      </p:sp>
      <p:sp>
        <p:nvSpPr>
          <p:cNvPr id="23" name="Text Placeholder 21">
            <a:extLst>
              <a:ext uri="{FF2B5EF4-FFF2-40B4-BE49-F238E27FC236}">
                <a16:creationId xmlns:a16="http://schemas.microsoft.com/office/drawing/2014/main" id="{6E8BA841-82D5-A4EA-8741-06B28DF3A2AC}"/>
              </a:ext>
            </a:extLst>
          </p:cNvPr>
          <p:cNvSpPr txBox="1">
            <a:spLocks/>
          </p:cNvSpPr>
          <p:nvPr/>
        </p:nvSpPr>
        <p:spPr>
          <a:xfrm>
            <a:off x="750426" y="6419646"/>
            <a:ext cx="2281237" cy="3476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Research Fellow</a:t>
            </a:r>
          </a:p>
          <a:p>
            <a:r>
              <a:rPr lang="en-US"/>
              <a:t>University of Exeter</a:t>
            </a:r>
          </a:p>
        </p:txBody>
      </p:sp>
      <p:sp>
        <p:nvSpPr>
          <p:cNvPr id="26" name="Text Placeholder 17">
            <a:extLst>
              <a:ext uri="{FF2B5EF4-FFF2-40B4-BE49-F238E27FC236}">
                <a16:creationId xmlns:a16="http://schemas.microsoft.com/office/drawing/2014/main" id="{21C731F9-1029-B05E-DC93-BAA9BE049373}"/>
              </a:ext>
            </a:extLst>
          </p:cNvPr>
          <p:cNvSpPr txBox="1">
            <a:spLocks/>
          </p:cNvSpPr>
          <p:nvPr/>
        </p:nvSpPr>
        <p:spPr>
          <a:xfrm>
            <a:off x="2970009" y="6051436"/>
            <a:ext cx="2281237" cy="347662"/>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Lucy Cartwright</a:t>
            </a:r>
            <a:endParaRPr lang="en-US"/>
          </a:p>
        </p:txBody>
      </p:sp>
      <p:sp>
        <p:nvSpPr>
          <p:cNvPr id="27" name="Text Placeholder 18">
            <a:extLst>
              <a:ext uri="{FF2B5EF4-FFF2-40B4-BE49-F238E27FC236}">
                <a16:creationId xmlns:a16="http://schemas.microsoft.com/office/drawing/2014/main" id="{E0D1D677-74FF-E806-57CB-03C37375FB83}"/>
              </a:ext>
            </a:extLst>
          </p:cNvPr>
          <p:cNvSpPr txBox="1">
            <a:spLocks/>
          </p:cNvSpPr>
          <p:nvPr/>
        </p:nvSpPr>
        <p:spPr>
          <a:xfrm>
            <a:off x="2970009" y="6419646"/>
            <a:ext cx="2281237" cy="3476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Research Assistant</a:t>
            </a:r>
          </a:p>
          <a:p>
            <a:r>
              <a:rPr lang="en-US"/>
              <a:t>University of Exeter</a:t>
            </a:r>
          </a:p>
        </p:txBody>
      </p:sp>
      <p:sp>
        <p:nvSpPr>
          <p:cNvPr id="28" name="Text Placeholder 17">
            <a:extLst>
              <a:ext uri="{FF2B5EF4-FFF2-40B4-BE49-F238E27FC236}">
                <a16:creationId xmlns:a16="http://schemas.microsoft.com/office/drawing/2014/main" id="{B16C10C6-DB18-51C9-852C-868FD2173C8C}"/>
              </a:ext>
            </a:extLst>
          </p:cNvPr>
          <p:cNvSpPr txBox="1">
            <a:spLocks/>
          </p:cNvSpPr>
          <p:nvPr/>
        </p:nvSpPr>
        <p:spPr>
          <a:xfrm>
            <a:off x="5606246" y="5988140"/>
            <a:ext cx="2281237" cy="347662"/>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Joe Coombes</a:t>
            </a:r>
            <a:endParaRPr lang="en-US"/>
          </a:p>
        </p:txBody>
      </p:sp>
      <p:sp>
        <p:nvSpPr>
          <p:cNvPr id="29" name="Text Placeholder 18">
            <a:extLst>
              <a:ext uri="{FF2B5EF4-FFF2-40B4-BE49-F238E27FC236}">
                <a16:creationId xmlns:a16="http://schemas.microsoft.com/office/drawing/2014/main" id="{E6AA5250-1BEE-9E78-11CE-25C26E1BE9D8}"/>
              </a:ext>
            </a:extLst>
          </p:cNvPr>
          <p:cNvSpPr txBox="1">
            <a:spLocks/>
          </p:cNvSpPr>
          <p:nvPr/>
        </p:nvSpPr>
        <p:spPr>
          <a:xfrm>
            <a:off x="5606246" y="6356350"/>
            <a:ext cx="2281237" cy="3476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Research Assistant</a:t>
            </a:r>
          </a:p>
          <a:p>
            <a:r>
              <a:rPr lang="en-US"/>
              <a:t>University of Exeter</a:t>
            </a:r>
          </a:p>
        </p:txBody>
      </p:sp>
      <p:sp>
        <p:nvSpPr>
          <p:cNvPr id="30" name="Text Placeholder 17">
            <a:extLst>
              <a:ext uri="{FF2B5EF4-FFF2-40B4-BE49-F238E27FC236}">
                <a16:creationId xmlns:a16="http://schemas.microsoft.com/office/drawing/2014/main" id="{AE4762F4-D521-324D-9742-2E70A2214123}"/>
              </a:ext>
            </a:extLst>
          </p:cNvPr>
          <p:cNvSpPr txBox="1">
            <a:spLocks/>
          </p:cNvSpPr>
          <p:nvPr/>
        </p:nvSpPr>
        <p:spPr>
          <a:xfrm>
            <a:off x="7718229" y="5999048"/>
            <a:ext cx="2281237" cy="347662"/>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Isabel Farina</a:t>
            </a:r>
            <a:endParaRPr lang="en-US"/>
          </a:p>
        </p:txBody>
      </p:sp>
      <p:sp>
        <p:nvSpPr>
          <p:cNvPr id="31" name="Text Placeholder 18">
            <a:extLst>
              <a:ext uri="{FF2B5EF4-FFF2-40B4-BE49-F238E27FC236}">
                <a16:creationId xmlns:a16="http://schemas.microsoft.com/office/drawing/2014/main" id="{71585859-4B96-324D-6DF0-F5B422EDFE3B}"/>
              </a:ext>
            </a:extLst>
          </p:cNvPr>
          <p:cNvSpPr txBox="1">
            <a:spLocks/>
          </p:cNvSpPr>
          <p:nvPr/>
        </p:nvSpPr>
        <p:spPr>
          <a:xfrm>
            <a:off x="7718229" y="6367258"/>
            <a:ext cx="2281237" cy="3476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PhD student</a:t>
            </a:r>
          </a:p>
          <a:p>
            <a:r>
              <a:rPr lang="en-US" err="1"/>
              <a:t>Politecnico</a:t>
            </a:r>
            <a:r>
              <a:rPr lang="en-US"/>
              <a:t> di Milano </a:t>
            </a:r>
          </a:p>
        </p:txBody>
      </p:sp>
      <p:pic>
        <p:nvPicPr>
          <p:cNvPr id="32" name="Picture 31">
            <a:extLst>
              <a:ext uri="{FF2B5EF4-FFF2-40B4-BE49-F238E27FC236}">
                <a16:creationId xmlns:a16="http://schemas.microsoft.com/office/drawing/2014/main" id="{F776DBB0-40AE-59B6-562E-41BAFF88126A}"/>
              </a:ext>
            </a:extLst>
          </p:cNvPr>
          <p:cNvPicPr>
            <a:picLocks noChangeAspect="1"/>
          </p:cNvPicPr>
          <p:nvPr/>
        </p:nvPicPr>
        <p:blipFill>
          <a:blip r:embed="rId13"/>
          <a:stretch>
            <a:fillRect/>
          </a:stretch>
        </p:blipFill>
        <p:spPr>
          <a:xfrm>
            <a:off x="7769113" y="4934022"/>
            <a:ext cx="1089734" cy="1089734"/>
          </a:xfrm>
          <a:prstGeom prst="rect">
            <a:avLst/>
          </a:prstGeom>
        </p:spPr>
      </p:pic>
      <p:pic>
        <p:nvPicPr>
          <p:cNvPr id="33" name="Picture 32">
            <a:extLst>
              <a:ext uri="{FF2B5EF4-FFF2-40B4-BE49-F238E27FC236}">
                <a16:creationId xmlns:a16="http://schemas.microsoft.com/office/drawing/2014/main" id="{D4249F2D-182C-75A4-0C1F-9399D3B39140}"/>
              </a:ext>
            </a:extLst>
          </p:cNvPr>
          <p:cNvPicPr>
            <a:picLocks noChangeAspect="1"/>
          </p:cNvPicPr>
          <p:nvPr/>
        </p:nvPicPr>
        <p:blipFill rotWithShape="1">
          <a:blip r:embed="rId14"/>
          <a:srcRect t="9702" r="33161" b="14013"/>
          <a:stretch/>
        </p:blipFill>
        <p:spPr>
          <a:xfrm>
            <a:off x="10050350" y="4934022"/>
            <a:ext cx="904987" cy="1089734"/>
          </a:xfrm>
          <a:prstGeom prst="rect">
            <a:avLst/>
          </a:prstGeom>
        </p:spPr>
      </p:pic>
      <p:sp>
        <p:nvSpPr>
          <p:cNvPr id="34" name="Text Placeholder 17">
            <a:extLst>
              <a:ext uri="{FF2B5EF4-FFF2-40B4-BE49-F238E27FC236}">
                <a16:creationId xmlns:a16="http://schemas.microsoft.com/office/drawing/2014/main" id="{8DBECA11-BCE6-484F-8A5E-F59E7C24DA5F}"/>
              </a:ext>
            </a:extLst>
          </p:cNvPr>
          <p:cNvSpPr txBox="1">
            <a:spLocks/>
          </p:cNvSpPr>
          <p:nvPr/>
        </p:nvSpPr>
        <p:spPr>
          <a:xfrm>
            <a:off x="10031114" y="5999048"/>
            <a:ext cx="2281237" cy="347662"/>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Christine Anning</a:t>
            </a:r>
            <a:endParaRPr lang="en-US"/>
          </a:p>
        </p:txBody>
      </p:sp>
      <p:sp>
        <p:nvSpPr>
          <p:cNvPr id="35" name="Text Placeholder 18">
            <a:extLst>
              <a:ext uri="{FF2B5EF4-FFF2-40B4-BE49-F238E27FC236}">
                <a16:creationId xmlns:a16="http://schemas.microsoft.com/office/drawing/2014/main" id="{AEC8A3FE-551E-C8A6-C20E-3C4CD9B325AA}"/>
              </a:ext>
            </a:extLst>
          </p:cNvPr>
          <p:cNvSpPr txBox="1">
            <a:spLocks/>
          </p:cNvSpPr>
          <p:nvPr/>
        </p:nvSpPr>
        <p:spPr>
          <a:xfrm>
            <a:off x="10050350" y="6343445"/>
            <a:ext cx="2281237" cy="3476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Project Administrator </a:t>
            </a:r>
          </a:p>
        </p:txBody>
      </p:sp>
      <p:pic>
        <p:nvPicPr>
          <p:cNvPr id="36" name="Picture 35">
            <a:extLst>
              <a:ext uri="{FF2B5EF4-FFF2-40B4-BE49-F238E27FC236}">
                <a16:creationId xmlns:a16="http://schemas.microsoft.com/office/drawing/2014/main" id="{014ABDE3-20BE-8118-0123-1043AEEBCF1A}"/>
              </a:ext>
            </a:extLst>
          </p:cNvPr>
          <p:cNvPicPr>
            <a:picLocks noChangeAspect="1"/>
          </p:cNvPicPr>
          <p:nvPr/>
        </p:nvPicPr>
        <p:blipFill rotWithShape="1">
          <a:blip r:embed="rId15"/>
          <a:srcRect t="15990" b="24671"/>
          <a:stretch/>
        </p:blipFill>
        <p:spPr>
          <a:xfrm>
            <a:off x="5561782" y="4904726"/>
            <a:ext cx="1309851" cy="1188823"/>
          </a:xfrm>
          <a:prstGeom prst="rect">
            <a:avLst/>
          </a:prstGeom>
        </p:spPr>
      </p:pic>
    </p:spTree>
    <p:extLst>
      <p:ext uri="{BB962C8B-B14F-4D97-AF65-F5344CB8AC3E}">
        <p14:creationId xmlns:p14="http://schemas.microsoft.com/office/powerpoint/2010/main" val="3396266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2" y="0"/>
            <a:ext cx="9779183" cy="1325563"/>
          </a:xfrm>
        </p:spPr>
        <p:txBody>
          <a:bodyPr/>
          <a:lstStyle/>
          <a:p>
            <a:r>
              <a:rPr lang="en-US"/>
              <a:t>CHOICES</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381001" y="1706563"/>
            <a:ext cx="11085285" cy="4649787"/>
          </a:xfrm>
        </p:spPr>
        <p:txBody>
          <a:bodyPr vert="horz" lIns="91440" tIns="45720" rIns="91440" bIns="45720" rtlCol="0" anchor="t">
            <a:normAutofit/>
          </a:bodyPr>
          <a:lstStyle/>
          <a:p>
            <a:pPr marL="457200" indent="-457200">
              <a:buFont typeface="Arial" panose="020B0604020202020204" pitchFamily="34" charset="0"/>
              <a:buChar char="•"/>
            </a:pPr>
            <a:r>
              <a:rPr lang="en-GB"/>
              <a:t>To understand how existing social prescribing projects work with children &amp; young people (CYP) to improve mental health</a:t>
            </a:r>
          </a:p>
          <a:p>
            <a:pPr marL="457200" indent="-457200">
              <a:buFont typeface="Arial" panose="020B0604020202020204" pitchFamily="34" charset="0"/>
              <a:buChar char="•"/>
            </a:pPr>
            <a:endParaRPr lang="en-GB"/>
          </a:p>
          <a:p>
            <a:pPr marL="457200" indent="-457200">
              <a:buFont typeface="Arial" panose="020B0604020202020204" pitchFamily="34" charset="0"/>
              <a:buChar char="•"/>
            </a:pPr>
            <a:r>
              <a:rPr lang="en-GB"/>
              <a:t>Recruit 5 sites offering a variety of CYP-SP models across England</a:t>
            </a:r>
          </a:p>
          <a:p>
            <a:pPr marL="457200" indent="-457200">
              <a:buFont typeface="Arial" panose="020B0604020202020204" pitchFamily="34" charset="0"/>
              <a:buChar char="•"/>
            </a:pPr>
            <a:endParaRPr lang="en-GB"/>
          </a:p>
          <a:p>
            <a:pPr marL="457200" indent="-457200">
              <a:buFont typeface="Arial" panose="020B0604020202020204" pitchFamily="34" charset="0"/>
              <a:buChar char="•"/>
            </a:pPr>
            <a:r>
              <a:rPr lang="en-GB"/>
              <a:t>Undertake 2 work packages </a:t>
            </a:r>
          </a:p>
          <a:p>
            <a:pPr marL="457200" indent="-457200">
              <a:buFont typeface="Arial" panose="020B0604020202020204" pitchFamily="34" charset="0"/>
              <a:buChar char="•"/>
            </a:pPr>
            <a:endParaRPr lang="en-GB"/>
          </a:p>
          <a:p>
            <a:pPr marL="457200" indent="-457200">
              <a:buFont typeface="Arial" panose="020B0604020202020204" pitchFamily="34" charset="0"/>
              <a:buChar char="•"/>
            </a:pPr>
            <a:r>
              <a:rPr lang="en-GB"/>
              <a:t>Place children and young people front and centre</a:t>
            </a:r>
          </a:p>
          <a:p>
            <a:pPr marL="457200" indent="-457200">
              <a:buFont typeface="Arial" panose="020B0604020202020204" pitchFamily="34" charset="0"/>
              <a:buChar char="•"/>
            </a:pPr>
            <a:endParaRPr lang="en-GB" sz="2800"/>
          </a:p>
          <a:p>
            <a:endParaRPr lang="en-US"/>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22</a:t>
            </a:fld>
            <a:endParaRPr lang="en-US"/>
          </a:p>
        </p:txBody>
      </p:sp>
    </p:spTree>
    <p:extLst>
      <p:ext uri="{BB962C8B-B14F-4D97-AF65-F5344CB8AC3E}">
        <p14:creationId xmlns:p14="http://schemas.microsoft.com/office/powerpoint/2010/main" val="3604527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2" y="0"/>
            <a:ext cx="9779183" cy="1325563"/>
          </a:xfrm>
        </p:spPr>
        <p:txBody>
          <a:bodyPr/>
          <a:lstStyle/>
          <a:p>
            <a:r>
              <a:rPr lang="en-US"/>
              <a:t>WP1 - Pathways</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449943" y="1516063"/>
            <a:ext cx="10624457" cy="4649787"/>
          </a:xfrm>
        </p:spPr>
        <p:txBody>
          <a:bodyPr vert="horz" lIns="91440" tIns="45720" rIns="91440" bIns="45720" rtlCol="0" anchor="t">
            <a:normAutofit fontScale="92500" lnSpcReduction="10000"/>
          </a:bodyPr>
          <a:lstStyle/>
          <a:p>
            <a:pPr fontAlgn="base"/>
            <a:r>
              <a:rPr lang="en-GB" sz="2800" b="1" i="0" u="none" strike="noStrike">
                <a:effectLst/>
                <a:latin typeface="Tenorite"/>
              </a:rPr>
              <a:t>Aim:</a:t>
            </a:r>
            <a:r>
              <a:rPr lang="en-GB" sz="2800" b="0" i="0" u="none" strike="noStrike">
                <a:effectLst/>
                <a:latin typeface="Tenorite"/>
              </a:rPr>
              <a:t> </a:t>
            </a:r>
            <a:endParaRPr lang="en-GB">
              <a:latin typeface="Tenorite"/>
            </a:endParaRPr>
          </a:p>
          <a:p>
            <a:r>
              <a:rPr lang="en-GB" sz="2800" b="0" i="0" u="none" strike="noStrike">
                <a:effectLst/>
                <a:latin typeface="Tenorite"/>
              </a:rPr>
              <a:t>Explore how </a:t>
            </a:r>
            <a:r>
              <a:rPr lang="en-GB" sz="2800" b="0">
                <a:latin typeface="Tenorite"/>
              </a:rPr>
              <a:t>SP pathways</a:t>
            </a:r>
            <a:r>
              <a:rPr lang="en-GB" sz="2800" b="0" i="0" u="none" strike="noStrike">
                <a:effectLst/>
                <a:latin typeface="Tenorite"/>
              </a:rPr>
              <a:t> operate </a:t>
            </a:r>
            <a:r>
              <a:rPr lang="en-GB" sz="2800" b="0">
                <a:latin typeface="Tenorite"/>
              </a:rPr>
              <a:t>for </a:t>
            </a:r>
            <a:r>
              <a:rPr lang="en-GB" sz="2800" b="0" i="0" u="none" strike="noStrike">
                <a:effectLst/>
                <a:latin typeface="Tenorite"/>
              </a:rPr>
              <a:t>CYP with mental health difficulties to access and participate in</a:t>
            </a:r>
            <a:r>
              <a:rPr lang="en-GB" sz="2800" b="0">
                <a:latin typeface="Tenorite"/>
              </a:rPr>
              <a:t> SP and </a:t>
            </a:r>
            <a:r>
              <a:rPr lang="en-GB" sz="2800" b="0" i="0" u="none" strike="noStrike">
                <a:effectLst/>
                <a:latin typeface="Tenorite"/>
              </a:rPr>
              <a:t>community activities.</a:t>
            </a:r>
            <a:endParaRPr lang="en-GB"/>
          </a:p>
          <a:p>
            <a:endParaRPr lang="en-GB" sz="2800" b="0">
              <a:latin typeface="Tenorite"/>
            </a:endParaRPr>
          </a:p>
          <a:p>
            <a:pPr fontAlgn="base"/>
            <a:r>
              <a:rPr lang="en-GB" sz="2800" b="0" i="0">
                <a:effectLst/>
                <a:latin typeface="Tenorite"/>
              </a:rPr>
              <a:t>​</a:t>
            </a:r>
            <a:r>
              <a:rPr lang="en-GB" sz="2800" b="1" i="0" u="none" strike="noStrike">
                <a:effectLst/>
                <a:latin typeface="Tenorite"/>
              </a:rPr>
              <a:t>Method</a:t>
            </a:r>
            <a:r>
              <a:rPr lang="en-GB" sz="2800">
                <a:latin typeface="Tenorite"/>
              </a:rPr>
              <a:t>:</a:t>
            </a:r>
            <a:r>
              <a:rPr lang="en-US" sz="2800" b="0" i="0">
                <a:effectLst/>
                <a:latin typeface="Tenorite"/>
              </a:rPr>
              <a:t>​</a:t>
            </a:r>
          </a:p>
          <a:p>
            <a:pPr marL="457200" indent="-457200" fontAlgn="base">
              <a:buFont typeface="Arial" panose="020B0604020202020204" pitchFamily="34" charset="0"/>
              <a:buChar char="•"/>
            </a:pPr>
            <a:r>
              <a:rPr lang="en-GB" sz="2800" b="0" i="0" u="none" strike="noStrike">
                <a:effectLst/>
                <a:latin typeface="Tenorite"/>
              </a:rPr>
              <a:t>Review existing literature.</a:t>
            </a:r>
            <a:endParaRPr lang="en-GB" sz="2800" b="0" i="0">
              <a:effectLst/>
              <a:latin typeface="Tenorite"/>
            </a:endParaRPr>
          </a:p>
          <a:p>
            <a:pPr marL="457200" indent="-457200">
              <a:buFont typeface="Arial" panose="020B0604020202020204" pitchFamily="34" charset="0"/>
              <a:buChar char="•"/>
            </a:pPr>
            <a:r>
              <a:rPr lang="en-GB" sz="2800" b="0">
                <a:latin typeface="Tenorite"/>
              </a:rPr>
              <a:t>Gather routine data from participating sites.</a:t>
            </a:r>
          </a:p>
          <a:p>
            <a:pPr marL="457200" indent="-457200" fontAlgn="base">
              <a:buFont typeface="Arial" panose="020B0604020202020204" pitchFamily="34" charset="0"/>
              <a:buChar char="•"/>
            </a:pPr>
            <a:r>
              <a:rPr lang="en-GB" sz="2800" b="0" i="0" u="none" strike="noStrike">
                <a:effectLst/>
                <a:latin typeface="Tenorite"/>
              </a:rPr>
              <a:t>Interview staff, young people and carers in each site to help us understand how links to community activities are made, who makes them and how successful they are. </a:t>
            </a:r>
          </a:p>
          <a:p>
            <a:pPr marL="457200" indent="-457200" fontAlgn="base">
              <a:buFont typeface="Arial" panose="020B0604020202020204" pitchFamily="34" charset="0"/>
              <a:buChar char="•"/>
            </a:pPr>
            <a:r>
              <a:rPr lang="en-GB">
                <a:latin typeface="Tenorite"/>
              </a:rPr>
              <a:t>Illustrate pathways visually</a:t>
            </a:r>
            <a:endParaRPr lang="en-GB" sz="2800" b="0" i="0" u="none" strike="noStrike">
              <a:effectLst/>
              <a:latin typeface="Tenorite"/>
            </a:endParaRPr>
          </a:p>
          <a:p>
            <a:endParaRPr lang="en-US"/>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23</a:t>
            </a:fld>
            <a:endParaRPr lang="en-US"/>
          </a:p>
        </p:txBody>
      </p:sp>
    </p:spTree>
    <p:extLst>
      <p:ext uri="{BB962C8B-B14F-4D97-AF65-F5344CB8AC3E}">
        <p14:creationId xmlns:p14="http://schemas.microsoft.com/office/powerpoint/2010/main" val="4269496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2" y="0"/>
            <a:ext cx="9779183" cy="1325563"/>
          </a:xfrm>
        </p:spPr>
        <p:txBody>
          <a:bodyPr/>
          <a:lstStyle/>
          <a:p>
            <a:r>
              <a:rPr lang="en-US"/>
              <a:t>WP2 – ‘Communities’ </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406400" y="1516063"/>
            <a:ext cx="9221107" cy="4649787"/>
          </a:xfrm>
        </p:spPr>
        <p:txBody>
          <a:bodyPr vert="horz" lIns="91440" tIns="45720" rIns="91440" bIns="45720" rtlCol="0" anchor="t">
            <a:normAutofit fontScale="92500" lnSpcReduction="10000"/>
          </a:bodyPr>
          <a:lstStyle/>
          <a:p>
            <a:pPr marL="457200" indent="-457200" fontAlgn="base">
              <a:buFont typeface="Arial" panose="020B0604020202020204" pitchFamily="34" charset="0"/>
              <a:buChar char="•"/>
            </a:pPr>
            <a:r>
              <a:rPr lang="en-US" sz="2800" b="1" i="0" u="none" strike="noStrike">
                <a:effectLst/>
                <a:latin typeface="Tenorite"/>
              </a:rPr>
              <a:t>Aim:</a:t>
            </a:r>
            <a:r>
              <a:rPr lang="en-US" sz="2800" b="0" i="0" u="none" strike="noStrike">
                <a:effectLst/>
                <a:latin typeface="Tenorite"/>
              </a:rPr>
              <a:t> </a:t>
            </a:r>
            <a:endParaRPr lang="en-US"/>
          </a:p>
          <a:p>
            <a:pPr algn="l"/>
            <a:r>
              <a:rPr lang="en-US" sz="2800" b="0" i="0" u="none" strike="noStrike">
                <a:effectLst/>
                <a:latin typeface="Tenorite"/>
              </a:rPr>
              <a:t>To better understand how community-based support can improve the wellbeing of young people</a:t>
            </a:r>
            <a:r>
              <a:rPr lang="en-US" sz="2800" b="0" i="0">
                <a:effectLst/>
                <a:latin typeface="Tenorite"/>
              </a:rPr>
              <a:t>​</a:t>
            </a:r>
            <a:endParaRPr lang="en-US"/>
          </a:p>
          <a:p>
            <a:endParaRPr lang="en-US" sz="2800" b="0">
              <a:latin typeface="Tenorite"/>
            </a:endParaRPr>
          </a:p>
          <a:p>
            <a:pPr marL="457200" indent="-457200" algn="l" rtl="0" fontAlgn="base">
              <a:buFont typeface="Arial" panose="020B0604020202020204" pitchFamily="34" charset="0"/>
              <a:buChar char="•"/>
            </a:pPr>
            <a:r>
              <a:rPr lang="en-US" sz="2800" b="1" i="0" u="none" strike="noStrike">
                <a:effectLst/>
                <a:latin typeface="Tenorite"/>
              </a:rPr>
              <a:t>Methods: </a:t>
            </a:r>
            <a:r>
              <a:rPr lang="en-US" sz="2800" b="0" i="0">
                <a:effectLst/>
                <a:latin typeface="Tenorite"/>
              </a:rPr>
              <a:t>​</a:t>
            </a:r>
          </a:p>
          <a:p>
            <a:pPr marL="457200" indent="-457200" fontAlgn="base">
              <a:buFont typeface="Arial" panose="020B0604020202020204" pitchFamily="34" charset="0"/>
              <a:buChar char="•"/>
            </a:pPr>
            <a:r>
              <a:rPr lang="en-US" sz="2800" b="0">
                <a:ea typeface="+mj-lt"/>
                <a:cs typeface="+mj-lt"/>
              </a:rPr>
              <a:t>Interviews with CYP to explore concept of 'community' for them</a:t>
            </a:r>
            <a:r>
              <a:rPr lang="en-GB" sz="2800" b="0">
                <a:ea typeface="+mj-lt"/>
                <a:cs typeface="+mj-lt"/>
              </a:rPr>
              <a:t>.</a:t>
            </a:r>
            <a:r>
              <a:rPr lang="en-US" sz="2800" b="0">
                <a:ea typeface="+mj-lt"/>
                <a:cs typeface="+mj-lt"/>
              </a:rPr>
              <a:t> </a:t>
            </a:r>
            <a:endParaRPr lang="en-US" sz="2800" b="0">
              <a:latin typeface="Tenorite"/>
            </a:endParaRPr>
          </a:p>
          <a:p>
            <a:pPr marL="457200" indent="-457200">
              <a:buFont typeface="Arial" panose="020B0604020202020204" pitchFamily="34" charset="0"/>
              <a:buChar char="•"/>
            </a:pPr>
            <a:r>
              <a:rPr lang="en-US" sz="2800" b="0">
                <a:latin typeface="Tenorite"/>
              </a:rPr>
              <a:t>Community days</a:t>
            </a:r>
            <a:r>
              <a:rPr lang="en-US" sz="2800" b="0" i="0" u="none" strike="noStrike">
                <a:effectLst/>
                <a:latin typeface="Tenorite"/>
              </a:rPr>
              <a:t> with </a:t>
            </a:r>
            <a:r>
              <a:rPr lang="en-US" sz="2800" b="0">
                <a:latin typeface="Tenorite"/>
              </a:rPr>
              <a:t>CYP explore what community meant to them</a:t>
            </a:r>
          </a:p>
          <a:p>
            <a:pPr marL="457200" indent="-457200">
              <a:buFont typeface="Arial" panose="020B0604020202020204" pitchFamily="34" charset="0"/>
              <a:buChar char="•"/>
            </a:pPr>
            <a:r>
              <a:rPr lang="en-US" sz="2800" b="0">
                <a:latin typeface="Tenorite"/>
              </a:rPr>
              <a:t>Focus groups with commissioners and service managers.</a:t>
            </a:r>
            <a:r>
              <a:rPr lang="en-US" sz="2800" b="0" i="0">
                <a:effectLst/>
                <a:latin typeface="Tenorite"/>
              </a:rPr>
              <a:t>​</a:t>
            </a:r>
            <a:endParaRPr lang="en-US"/>
          </a:p>
          <a:p>
            <a:pPr marL="457200" indent="-457200" fontAlgn="base">
              <a:buFont typeface="Arial" panose="020B0604020202020204" pitchFamily="34" charset="0"/>
              <a:buChar char="•"/>
            </a:pPr>
            <a:r>
              <a:rPr lang="en-US" sz="2800" b="0" i="0" u="none" strike="noStrike">
                <a:effectLst/>
                <a:latin typeface="Tenorite"/>
              </a:rPr>
              <a:t>Rapid review of qualitative research in this area.</a:t>
            </a:r>
            <a:endParaRPr lang="en-US" sz="2800" b="0" i="0">
              <a:effectLst/>
              <a:latin typeface="Tenorite"/>
            </a:endParaRPr>
          </a:p>
          <a:p>
            <a:pPr marL="457200" indent="-457200">
              <a:buFont typeface="Arial" panose="020B0604020202020204" pitchFamily="34" charset="0"/>
              <a:buChar char="•"/>
            </a:pPr>
            <a:endParaRPr lang="en-GB" sz="2800"/>
          </a:p>
          <a:p>
            <a:endParaRPr lang="en-US"/>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24</a:t>
            </a:fld>
            <a:endParaRPr lang="en-US"/>
          </a:p>
        </p:txBody>
      </p:sp>
    </p:spTree>
    <p:extLst>
      <p:ext uri="{BB962C8B-B14F-4D97-AF65-F5344CB8AC3E}">
        <p14:creationId xmlns:p14="http://schemas.microsoft.com/office/powerpoint/2010/main" val="1045953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2" y="0"/>
            <a:ext cx="9779183" cy="1325563"/>
          </a:xfrm>
        </p:spPr>
        <p:txBody>
          <a:bodyPr/>
          <a:lstStyle/>
          <a:p>
            <a:r>
              <a:rPr lang="en-US"/>
              <a:t>Top-level findings – WP1</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381001" y="1889125"/>
            <a:ext cx="9391649" cy="4649787"/>
          </a:xfrm>
        </p:spPr>
        <p:txBody>
          <a:bodyPr vert="horz" lIns="91440" tIns="45720" rIns="91440" bIns="45720" rtlCol="0" anchor="t">
            <a:normAutofit fontScale="92500" lnSpcReduction="10000"/>
          </a:bodyPr>
          <a:lstStyle/>
          <a:p>
            <a:pPr marL="457200" indent="-457200">
              <a:buFont typeface="Arial" panose="020B0604020202020204" pitchFamily="34" charset="0"/>
              <a:buChar char="•"/>
            </a:pPr>
            <a:r>
              <a:rPr lang="en-GB"/>
              <a:t>Huge variation in pathway</a:t>
            </a:r>
          </a:p>
          <a:p>
            <a:pPr marL="457200" indent="-457200">
              <a:buFont typeface="Arial" panose="020B0604020202020204" pitchFamily="34" charset="0"/>
              <a:buChar char="•"/>
            </a:pPr>
            <a:endParaRPr lang="en-GB"/>
          </a:p>
          <a:p>
            <a:pPr marL="457200" indent="-457200">
              <a:buFont typeface="Arial" panose="020B0604020202020204" pitchFamily="34" charset="0"/>
              <a:buChar char="•"/>
            </a:pPr>
            <a:r>
              <a:rPr lang="en-GB"/>
              <a:t>It has been possible to distil different models for understanding CYP-SP, most often cross-sector/collaborative</a:t>
            </a:r>
          </a:p>
          <a:p>
            <a:pPr marL="457200" indent="-457200">
              <a:buFont typeface="Arial" panose="020B0604020202020204" pitchFamily="34" charset="0"/>
              <a:buChar char="•"/>
            </a:pPr>
            <a:endParaRPr lang="en-GB"/>
          </a:p>
          <a:p>
            <a:pPr marL="457200" indent="-457200">
              <a:buFont typeface="Arial" panose="020B0604020202020204" pitchFamily="34" charset="0"/>
              <a:buChar char="•"/>
            </a:pPr>
            <a:r>
              <a:rPr lang="en-GB"/>
              <a:t>Not always linear or community asset linked</a:t>
            </a:r>
          </a:p>
          <a:p>
            <a:pPr marL="457200" indent="-457200">
              <a:buFont typeface="Arial" panose="020B0604020202020204" pitchFamily="34" charset="0"/>
              <a:buChar char="•"/>
            </a:pPr>
            <a:endParaRPr lang="en-GB"/>
          </a:p>
          <a:p>
            <a:pPr marL="457200" indent="-457200">
              <a:buFont typeface="Arial" panose="020B0604020202020204" pitchFamily="34" charset="0"/>
              <a:buChar char="•"/>
            </a:pPr>
            <a:r>
              <a:rPr lang="en-GB"/>
              <a:t>Presentation organisations are broader than adult services</a:t>
            </a:r>
          </a:p>
          <a:p>
            <a:pPr marL="457200" indent="-457200">
              <a:buFont typeface="Arial" panose="020B0604020202020204" pitchFamily="34" charset="0"/>
              <a:buChar char="•"/>
            </a:pPr>
            <a:endParaRPr lang="en-GB"/>
          </a:p>
          <a:p>
            <a:pPr marL="457200" indent="-457200">
              <a:buFont typeface="Arial" panose="020B0604020202020204" pitchFamily="34" charset="0"/>
              <a:buChar char="•"/>
            </a:pPr>
            <a:r>
              <a:rPr lang="en-GB"/>
              <a:t>Routine data are…tricky…</a:t>
            </a:r>
          </a:p>
          <a:p>
            <a:pPr marL="457200" indent="-457200">
              <a:buFont typeface="Arial" panose="020B0604020202020204" pitchFamily="34" charset="0"/>
              <a:buChar char="•"/>
            </a:pPr>
            <a:endParaRPr lang="en-GB" sz="2800"/>
          </a:p>
          <a:p>
            <a:endParaRPr lang="en-US"/>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25</a:t>
            </a:fld>
            <a:endParaRPr lang="en-US"/>
          </a:p>
        </p:txBody>
      </p:sp>
      <p:pic>
        <p:nvPicPr>
          <p:cNvPr id="4" name="Picture 3" descr="Alternative Structures (Part 1) | Ingrid's Notes">
            <a:extLst>
              <a:ext uri="{FF2B5EF4-FFF2-40B4-BE49-F238E27FC236}">
                <a16:creationId xmlns:a16="http://schemas.microsoft.com/office/drawing/2014/main" id="{FBEA1837-BB04-3B0E-E18B-36944962AF60}"/>
              </a:ext>
            </a:extLst>
          </p:cNvPr>
          <p:cNvPicPr>
            <a:picLocks noChangeAspect="1"/>
          </p:cNvPicPr>
          <p:nvPr/>
        </p:nvPicPr>
        <p:blipFill>
          <a:blip r:embed="rId3"/>
          <a:stretch>
            <a:fillRect/>
          </a:stretch>
        </p:blipFill>
        <p:spPr>
          <a:xfrm>
            <a:off x="6451206" y="1190161"/>
            <a:ext cx="4573302" cy="1397927"/>
          </a:xfrm>
          <a:prstGeom prst="rect">
            <a:avLst/>
          </a:prstGeom>
        </p:spPr>
      </p:pic>
    </p:spTree>
    <p:extLst>
      <p:ext uri="{BB962C8B-B14F-4D97-AF65-F5344CB8AC3E}">
        <p14:creationId xmlns:p14="http://schemas.microsoft.com/office/powerpoint/2010/main" val="621953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2" y="0"/>
            <a:ext cx="9779183" cy="1325563"/>
          </a:xfrm>
        </p:spPr>
        <p:txBody>
          <a:bodyPr/>
          <a:lstStyle/>
          <a:p>
            <a:r>
              <a:rPr lang="en-US"/>
              <a:t>Top-level findings – WP2</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498552" y="1553227"/>
            <a:ext cx="9951734" cy="4985685"/>
          </a:xfrm>
        </p:spPr>
        <p:txBody>
          <a:bodyPr vert="horz" lIns="91440" tIns="45720" rIns="91440" bIns="45720" rtlCol="0" anchor="t">
            <a:normAutofit/>
          </a:bodyPr>
          <a:lstStyle/>
          <a:p>
            <a:pPr marL="457200" indent="-457200">
              <a:buFont typeface="Arial" panose="020B0604020202020204" pitchFamily="34" charset="0"/>
              <a:buChar char="•"/>
            </a:pPr>
            <a:r>
              <a:rPr lang="en-GB"/>
              <a:t>Held 4 community events using photo elicitation; total of 99 CYP participated</a:t>
            </a:r>
          </a:p>
          <a:p>
            <a:pPr marL="457200" indent="-457200">
              <a:buFont typeface="Arial" panose="020B0604020202020204" pitchFamily="34" charset="0"/>
              <a:buChar char="•"/>
            </a:pPr>
            <a:r>
              <a:rPr lang="en-GB"/>
              <a:t>What does community mean to you? </a:t>
            </a:r>
          </a:p>
          <a:p>
            <a:endParaRPr lang="en-GB"/>
          </a:p>
          <a:p>
            <a:pPr marL="457200" indent="-457200">
              <a:buFont typeface="Arial" panose="020B0604020202020204" pitchFamily="34" charset="0"/>
              <a:buChar char="•"/>
            </a:pPr>
            <a:endParaRPr lang="en-GB"/>
          </a:p>
          <a:p>
            <a:pPr marL="457200" indent="-457200">
              <a:buFont typeface="Arial" panose="020B0604020202020204" pitchFamily="34" charset="0"/>
              <a:buChar char="•"/>
            </a:pPr>
            <a:endParaRPr lang="en-GB" sz="2800"/>
          </a:p>
          <a:p>
            <a:pPr marL="457200" indent="-457200">
              <a:buFont typeface="Arial" panose="020B0604020202020204" pitchFamily="34" charset="0"/>
              <a:buChar char="•"/>
            </a:pPr>
            <a:r>
              <a:rPr lang="en-US"/>
              <a:t>What do CYP want? </a:t>
            </a:r>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26</a:t>
            </a:fld>
            <a:endParaRPr lang="en-US"/>
          </a:p>
        </p:txBody>
      </p:sp>
      <p:pic>
        <p:nvPicPr>
          <p:cNvPr id="4" name="Picture 3" descr="Would you like to participate in our Community Committee? - St. Peters  School">
            <a:extLst>
              <a:ext uri="{FF2B5EF4-FFF2-40B4-BE49-F238E27FC236}">
                <a16:creationId xmlns:a16="http://schemas.microsoft.com/office/drawing/2014/main" id="{C8719B99-2BF8-1680-8288-0079812A4E3A}"/>
              </a:ext>
            </a:extLst>
          </p:cNvPr>
          <p:cNvPicPr>
            <a:picLocks noChangeAspect="1"/>
          </p:cNvPicPr>
          <p:nvPr/>
        </p:nvPicPr>
        <p:blipFill>
          <a:blip r:embed="rId3"/>
          <a:stretch>
            <a:fillRect/>
          </a:stretch>
        </p:blipFill>
        <p:spPr>
          <a:xfrm>
            <a:off x="9065429" y="2652386"/>
            <a:ext cx="2769713" cy="1553227"/>
          </a:xfrm>
          <a:prstGeom prst="rect">
            <a:avLst/>
          </a:prstGeom>
        </p:spPr>
      </p:pic>
      <p:graphicFrame>
        <p:nvGraphicFramePr>
          <p:cNvPr id="7" name="Table 6">
            <a:extLst>
              <a:ext uri="{FF2B5EF4-FFF2-40B4-BE49-F238E27FC236}">
                <a16:creationId xmlns:a16="http://schemas.microsoft.com/office/drawing/2014/main" id="{ED8336E3-EB9A-6F71-2B1F-10F130A5AFB3}"/>
              </a:ext>
            </a:extLst>
          </p:cNvPr>
          <p:cNvGraphicFramePr>
            <a:graphicFrameLocks noGrp="1"/>
          </p:cNvGraphicFramePr>
          <p:nvPr/>
        </p:nvGraphicFramePr>
        <p:xfrm>
          <a:off x="1960571" y="3050065"/>
          <a:ext cx="6356711" cy="1381760"/>
        </p:xfrm>
        <a:graphic>
          <a:graphicData uri="http://schemas.openxmlformats.org/drawingml/2006/table">
            <a:tbl>
              <a:tblPr firstRow="1" bandRow="1">
                <a:tableStyleId>{5C22544A-7EE6-4342-B048-85BDC9FD1C3A}</a:tableStyleId>
              </a:tblPr>
              <a:tblGrid>
                <a:gridCol w="2360908">
                  <a:extLst>
                    <a:ext uri="{9D8B030D-6E8A-4147-A177-3AD203B41FA5}">
                      <a16:colId xmlns:a16="http://schemas.microsoft.com/office/drawing/2014/main" val="1060446414"/>
                    </a:ext>
                  </a:extLst>
                </a:gridCol>
                <a:gridCol w="3995803">
                  <a:extLst>
                    <a:ext uri="{9D8B030D-6E8A-4147-A177-3AD203B41FA5}">
                      <a16:colId xmlns:a16="http://schemas.microsoft.com/office/drawing/2014/main" val="2280204664"/>
                    </a:ext>
                  </a:extLst>
                </a:gridCol>
              </a:tblGrid>
              <a:tr h="370840">
                <a:tc>
                  <a:txBody>
                    <a:bodyPr/>
                    <a:lstStyle/>
                    <a:p>
                      <a:pPr marL="285750" indent="-285750">
                        <a:buFont typeface="Arial" panose="020B0604020202020204" pitchFamily="34" charset="0"/>
                        <a:buChar char="•"/>
                      </a:pPr>
                      <a:r>
                        <a:rPr lang="en-US" b="0">
                          <a:solidFill>
                            <a:schemeClr val="tx1"/>
                          </a:solidFill>
                        </a:rPr>
                        <a:t>People/social</a:t>
                      </a:r>
                    </a:p>
                  </a:txBody>
                  <a:tcPr>
                    <a:noFill/>
                  </a:tcPr>
                </a:tc>
                <a:tc>
                  <a:txBody>
                    <a:bodyPr/>
                    <a:lstStyle/>
                    <a:p>
                      <a:pPr marL="285750" indent="-285750">
                        <a:buFont typeface="Arial" panose="020B0604020202020204" pitchFamily="34" charset="0"/>
                        <a:buChar char="•"/>
                      </a:pPr>
                      <a:r>
                        <a:rPr lang="en-US" b="0">
                          <a:solidFill>
                            <a:schemeClr val="tx1"/>
                          </a:solidFill>
                        </a:rPr>
                        <a:t>Online</a:t>
                      </a:r>
                    </a:p>
                  </a:txBody>
                  <a:tcPr>
                    <a:noFill/>
                  </a:tcPr>
                </a:tc>
                <a:extLst>
                  <a:ext uri="{0D108BD9-81ED-4DB2-BD59-A6C34878D82A}">
                    <a16:rowId xmlns:a16="http://schemas.microsoft.com/office/drawing/2014/main" val="2321389313"/>
                  </a:ext>
                </a:extLst>
              </a:tr>
              <a:tr h="370840">
                <a:tc>
                  <a:txBody>
                    <a:bodyPr/>
                    <a:lstStyle/>
                    <a:p>
                      <a:pPr marL="285750" indent="-285750">
                        <a:buFont typeface="Arial" panose="020B0604020202020204" pitchFamily="34" charset="0"/>
                        <a:buChar char="•"/>
                      </a:pPr>
                      <a:r>
                        <a:rPr lang="en-US"/>
                        <a:t>School</a:t>
                      </a:r>
                    </a:p>
                  </a:txBody>
                  <a:tcPr>
                    <a:noFill/>
                  </a:tcPr>
                </a:tc>
                <a:tc>
                  <a:txBody>
                    <a:bodyPr/>
                    <a:lstStyle/>
                    <a:p>
                      <a:pPr marL="285750" indent="-285750">
                        <a:buFont typeface="Arial" panose="020B0604020202020204" pitchFamily="34" charset="0"/>
                        <a:buChar char="•"/>
                      </a:pPr>
                      <a:r>
                        <a:rPr lang="en-US"/>
                        <a:t>Anxiety/danger</a:t>
                      </a:r>
                    </a:p>
                  </a:txBody>
                  <a:tcPr>
                    <a:noFill/>
                  </a:tcPr>
                </a:tc>
                <a:extLst>
                  <a:ext uri="{0D108BD9-81ED-4DB2-BD59-A6C34878D82A}">
                    <a16:rowId xmlns:a16="http://schemas.microsoft.com/office/drawing/2014/main" val="3366484299"/>
                  </a:ext>
                </a:extLst>
              </a:tr>
              <a:tr h="370840">
                <a:tc>
                  <a:txBody>
                    <a:bodyPr/>
                    <a:lstStyle/>
                    <a:p>
                      <a:pPr marL="285750" indent="-285750">
                        <a:buFont typeface="Arial" panose="020B0604020202020204" pitchFamily="34" charset="0"/>
                        <a:buChar char="•"/>
                      </a:pPr>
                      <a:r>
                        <a:rPr lang="en-US"/>
                        <a:t>Play/sport</a:t>
                      </a:r>
                    </a:p>
                  </a:txBody>
                  <a:tcPr>
                    <a:noFill/>
                  </a:tcPr>
                </a:tc>
                <a:tc>
                  <a:txBody>
                    <a:bodyPr/>
                    <a:lstStyle/>
                    <a:p>
                      <a:pPr marL="285750" indent="-285750">
                        <a:buFont typeface="Arial" panose="020B0604020202020204" pitchFamily="34" charset="0"/>
                        <a:buChar char="•"/>
                      </a:pPr>
                      <a:r>
                        <a:rPr lang="en-US"/>
                        <a:t>Consistency with specifics across sites</a:t>
                      </a:r>
                    </a:p>
                  </a:txBody>
                  <a:tcPr>
                    <a:noFill/>
                  </a:tcPr>
                </a:tc>
                <a:extLst>
                  <a:ext uri="{0D108BD9-81ED-4DB2-BD59-A6C34878D82A}">
                    <a16:rowId xmlns:a16="http://schemas.microsoft.com/office/drawing/2014/main" val="3891532465"/>
                  </a:ext>
                </a:extLst>
              </a:tr>
            </a:tbl>
          </a:graphicData>
        </a:graphic>
      </p:graphicFrame>
      <p:graphicFrame>
        <p:nvGraphicFramePr>
          <p:cNvPr id="8" name="Table 7">
            <a:extLst>
              <a:ext uri="{FF2B5EF4-FFF2-40B4-BE49-F238E27FC236}">
                <a16:creationId xmlns:a16="http://schemas.microsoft.com/office/drawing/2014/main" id="{7FBD575C-8F56-6B2D-F48E-B7C4EC79F227}"/>
              </a:ext>
            </a:extLst>
          </p:cNvPr>
          <p:cNvGraphicFramePr>
            <a:graphicFrameLocks noGrp="1"/>
          </p:cNvGraphicFramePr>
          <p:nvPr/>
        </p:nvGraphicFramePr>
        <p:xfrm>
          <a:off x="1960570" y="5157152"/>
          <a:ext cx="6356711" cy="1112520"/>
        </p:xfrm>
        <a:graphic>
          <a:graphicData uri="http://schemas.openxmlformats.org/drawingml/2006/table">
            <a:tbl>
              <a:tblPr firstRow="1" bandRow="1">
                <a:tableStyleId>{5C22544A-7EE6-4342-B048-85BDC9FD1C3A}</a:tableStyleId>
              </a:tblPr>
              <a:tblGrid>
                <a:gridCol w="2360908">
                  <a:extLst>
                    <a:ext uri="{9D8B030D-6E8A-4147-A177-3AD203B41FA5}">
                      <a16:colId xmlns:a16="http://schemas.microsoft.com/office/drawing/2014/main" val="1060446414"/>
                    </a:ext>
                  </a:extLst>
                </a:gridCol>
                <a:gridCol w="3995803">
                  <a:extLst>
                    <a:ext uri="{9D8B030D-6E8A-4147-A177-3AD203B41FA5}">
                      <a16:colId xmlns:a16="http://schemas.microsoft.com/office/drawing/2014/main" val="2280204664"/>
                    </a:ext>
                  </a:extLst>
                </a:gridCol>
              </a:tblGrid>
              <a:tr h="370840">
                <a:tc>
                  <a:txBody>
                    <a:bodyPr/>
                    <a:lstStyle/>
                    <a:p>
                      <a:pPr marL="285750" indent="-285750">
                        <a:buFont typeface="Arial" panose="020B0604020202020204" pitchFamily="34" charset="0"/>
                        <a:buChar char="•"/>
                      </a:pPr>
                      <a:r>
                        <a:rPr lang="en-US" b="0">
                          <a:solidFill>
                            <a:schemeClr val="tx1"/>
                          </a:solidFill>
                        </a:rPr>
                        <a:t>Trusted people</a:t>
                      </a:r>
                    </a:p>
                  </a:txBody>
                  <a:tcPr>
                    <a:noFill/>
                  </a:tcPr>
                </a:tc>
                <a:tc>
                  <a:txBody>
                    <a:bodyPr/>
                    <a:lstStyle/>
                    <a:p>
                      <a:pPr marL="285750" indent="-285750">
                        <a:buFont typeface="Arial" panose="020B0604020202020204" pitchFamily="34" charset="0"/>
                        <a:buChar char="•"/>
                      </a:pPr>
                      <a:r>
                        <a:rPr lang="en-US" b="0">
                          <a:solidFill>
                            <a:schemeClr val="tx1"/>
                          </a:solidFill>
                        </a:rPr>
                        <a:t>Shared identities</a:t>
                      </a:r>
                    </a:p>
                  </a:txBody>
                  <a:tcPr>
                    <a:noFill/>
                  </a:tcPr>
                </a:tc>
                <a:extLst>
                  <a:ext uri="{0D108BD9-81ED-4DB2-BD59-A6C34878D82A}">
                    <a16:rowId xmlns:a16="http://schemas.microsoft.com/office/drawing/2014/main" val="2321389313"/>
                  </a:ext>
                </a:extLst>
              </a:tr>
              <a:tr h="370840">
                <a:tc>
                  <a:txBody>
                    <a:bodyPr/>
                    <a:lstStyle/>
                    <a:p>
                      <a:pPr marL="285750" indent="-285750">
                        <a:buFont typeface="Arial" panose="020B0604020202020204" pitchFamily="34" charset="0"/>
                        <a:buChar char="•"/>
                      </a:pPr>
                      <a:r>
                        <a:rPr lang="en-US"/>
                        <a:t>Access/afford</a:t>
                      </a:r>
                    </a:p>
                  </a:txBody>
                  <a:tcPr>
                    <a:noFill/>
                  </a:tcPr>
                </a:tc>
                <a:tc>
                  <a:txBody>
                    <a:bodyPr/>
                    <a:lstStyle/>
                    <a:p>
                      <a:pPr marL="285750" indent="-285750">
                        <a:buFont typeface="Arial" panose="020B0604020202020204" pitchFamily="34" charset="0"/>
                        <a:buChar char="•"/>
                      </a:pPr>
                      <a:r>
                        <a:rPr lang="en-US"/>
                        <a:t>Safety</a:t>
                      </a:r>
                    </a:p>
                  </a:txBody>
                  <a:tcPr>
                    <a:noFill/>
                  </a:tcPr>
                </a:tc>
                <a:extLst>
                  <a:ext uri="{0D108BD9-81ED-4DB2-BD59-A6C34878D82A}">
                    <a16:rowId xmlns:a16="http://schemas.microsoft.com/office/drawing/2014/main" val="3366484299"/>
                  </a:ext>
                </a:extLst>
              </a:tr>
              <a:tr h="370840">
                <a:tc>
                  <a:txBody>
                    <a:bodyPr/>
                    <a:lstStyle/>
                    <a:p>
                      <a:pPr marL="285750" indent="-285750">
                        <a:buFont typeface="Arial" panose="020B0604020202020204" pitchFamily="34" charset="0"/>
                        <a:buChar char="•"/>
                      </a:pPr>
                      <a:r>
                        <a:rPr lang="en-US"/>
                        <a:t>Participation</a:t>
                      </a:r>
                    </a:p>
                  </a:txBody>
                  <a:tcPr>
                    <a:noFill/>
                  </a:tcPr>
                </a:tc>
                <a:tc>
                  <a:txBody>
                    <a:bodyPr/>
                    <a:lstStyle/>
                    <a:p>
                      <a:pPr marL="285750" indent="-285750">
                        <a:buFont typeface="Arial" panose="020B0604020202020204" pitchFamily="34" charset="0"/>
                        <a:buChar char="•"/>
                      </a:pPr>
                      <a:r>
                        <a:rPr lang="en-US"/>
                        <a:t>Sports clubs/activities</a:t>
                      </a:r>
                    </a:p>
                  </a:txBody>
                  <a:tcPr>
                    <a:noFill/>
                  </a:tcPr>
                </a:tc>
                <a:extLst>
                  <a:ext uri="{0D108BD9-81ED-4DB2-BD59-A6C34878D82A}">
                    <a16:rowId xmlns:a16="http://schemas.microsoft.com/office/drawing/2014/main" val="3891532465"/>
                  </a:ext>
                </a:extLst>
              </a:tr>
            </a:tbl>
          </a:graphicData>
        </a:graphic>
      </p:graphicFrame>
    </p:spTree>
    <p:extLst>
      <p:ext uri="{BB962C8B-B14F-4D97-AF65-F5344CB8AC3E}">
        <p14:creationId xmlns:p14="http://schemas.microsoft.com/office/powerpoint/2010/main" val="2190969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7690F-7AF4-4348-A346-C05110569AC8}"/>
              </a:ext>
            </a:extLst>
          </p:cNvPr>
          <p:cNvSpPr>
            <a:spLocks noGrp="1"/>
          </p:cNvSpPr>
          <p:nvPr>
            <p:ph type="title"/>
          </p:nvPr>
        </p:nvSpPr>
        <p:spPr>
          <a:xfrm>
            <a:off x="941341" y="-190687"/>
            <a:ext cx="9779183" cy="1325563"/>
          </a:xfrm>
        </p:spPr>
        <p:txBody>
          <a:bodyPr/>
          <a:lstStyle/>
          <a:p>
            <a:r>
              <a:rPr lang="en-GB"/>
              <a:t>The Young People's Advisory Group</a:t>
            </a:r>
          </a:p>
        </p:txBody>
      </p:sp>
      <p:sp>
        <p:nvSpPr>
          <p:cNvPr id="6" name="Slide Number Placeholder 5">
            <a:extLst>
              <a:ext uri="{FF2B5EF4-FFF2-40B4-BE49-F238E27FC236}">
                <a16:creationId xmlns:a16="http://schemas.microsoft.com/office/drawing/2014/main" id="{8766C1F5-49CC-4A87-A991-AD815C8CDEE1}"/>
              </a:ext>
            </a:extLst>
          </p:cNvPr>
          <p:cNvSpPr>
            <a:spLocks noGrp="1"/>
          </p:cNvSpPr>
          <p:nvPr>
            <p:ph type="sldNum" sz="quarter" idx="4"/>
          </p:nvPr>
        </p:nvSpPr>
        <p:spPr/>
        <p:txBody>
          <a:bodyPr/>
          <a:lstStyle/>
          <a:p>
            <a:fld id="{294A09A9-5501-47C1-A89A-A340965A2BE2}" type="slidenum">
              <a:rPr lang="en-US" smtClean="0"/>
              <a:pPr/>
              <a:t>27</a:t>
            </a:fld>
            <a:endParaRPr lang="en-US"/>
          </a:p>
        </p:txBody>
      </p:sp>
      <p:sp>
        <p:nvSpPr>
          <p:cNvPr id="7" name="Content Placeholder 6">
            <a:extLst>
              <a:ext uri="{FF2B5EF4-FFF2-40B4-BE49-F238E27FC236}">
                <a16:creationId xmlns:a16="http://schemas.microsoft.com/office/drawing/2014/main" id="{8F486B5D-D07B-420C-ACAA-652376EA2DC0}"/>
              </a:ext>
            </a:extLst>
          </p:cNvPr>
          <p:cNvSpPr>
            <a:spLocks noGrp="1"/>
          </p:cNvSpPr>
          <p:nvPr>
            <p:ph idx="10"/>
          </p:nvPr>
        </p:nvSpPr>
        <p:spPr>
          <a:xfrm>
            <a:off x="5828906" y="1625968"/>
            <a:ext cx="5564807" cy="3828651"/>
          </a:xfrm>
        </p:spPr>
        <p:txBody>
          <a:bodyPr vert="horz" lIns="91440" tIns="45720" rIns="91440" bIns="45720" rtlCol="0" anchor="t">
            <a:noAutofit/>
          </a:bodyPr>
          <a:lstStyle/>
          <a:p>
            <a:pPr marL="342900" indent="-342900">
              <a:buFont typeface="Arial" panose="020B0604020202020204" pitchFamily="34" charset="0"/>
              <a:buChar char="•"/>
            </a:pPr>
            <a:r>
              <a:rPr lang="en-GB" sz="2200"/>
              <a:t>8 members aged 14-25</a:t>
            </a:r>
            <a:endParaRPr lang="en-GB" sz="2200" b="1"/>
          </a:p>
          <a:p>
            <a:pPr marL="342900" indent="-342900">
              <a:buFont typeface="Arial" panose="020B0604020202020204" pitchFamily="34" charset="0"/>
              <a:buChar char="•"/>
            </a:pPr>
            <a:r>
              <a:rPr lang="en-GB" sz="2200"/>
              <a:t>Convened by </a:t>
            </a:r>
            <a:r>
              <a:rPr lang="en-GB" sz="2200" err="1"/>
              <a:t>StreetGames</a:t>
            </a:r>
            <a:r>
              <a:rPr lang="en-GB" sz="2200"/>
              <a:t> </a:t>
            </a:r>
          </a:p>
          <a:p>
            <a:pPr marL="342900" indent="-342900">
              <a:buChar char="•"/>
            </a:pPr>
            <a:r>
              <a:rPr lang="en-GB" sz="2200"/>
              <a:t>Differential involvement of young people in all aspects of the project </a:t>
            </a:r>
          </a:p>
          <a:p>
            <a:pPr marL="342900" indent="-342900">
              <a:buChar char="•"/>
            </a:pPr>
            <a:r>
              <a:rPr lang="en-GB" sz="2200"/>
              <a:t>To provide opportunities for YAG members to gain experience of research processes  </a:t>
            </a:r>
            <a:endParaRPr lang="en-GB" sz="2200" b="1"/>
          </a:p>
          <a:p>
            <a:pPr marL="342900" indent="-342900">
              <a:buChar char="•"/>
            </a:pPr>
            <a:r>
              <a:rPr lang="en-GB" sz="2200"/>
              <a:t>Consulted on what members wish to get from their involvement, and gained feedback on CYP PIS</a:t>
            </a:r>
          </a:p>
          <a:p>
            <a:pPr marL="342900" indent="-342900">
              <a:buChar char="•"/>
            </a:pPr>
            <a:endParaRPr lang="en-GB" b="1"/>
          </a:p>
          <a:p>
            <a:pPr marL="342900" indent="-342900">
              <a:buChar char="•"/>
            </a:pPr>
            <a:endParaRPr lang="en-GB" b="1">
              <a:solidFill>
                <a:srgbClr val="FF0000"/>
              </a:solidFill>
            </a:endParaRPr>
          </a:p>
          <a:p>
            <a:pPr marL="342900" indent="-342900">
              <a:buChar char="•"/>
            </a:pPr>
            <a:endParaRPr lang="en-GB" b="1">
              <a:solidFill>
                <a:srgbClr val="FF0000"/>
              </a:solidFill>
            </a:endParaRPr>
          </a:p>
          <a:p>
            <a:pPr marL="342900" indent="-342900">
              <a:buChar char="•"/>
            </a:pPr>
            <a:endParaRPr lang="en-GB" b="1">
              <a:solidFill>
                <a:srgbClr val="FF0000"/>
              </a:solidFill>
            </a:endParaRPr>
          </a:p>
        </p:txBody>
      </p:sp>
      <p:pic>
        <p:nvPicPr>
          <p:cNvPr id="5124" name="Picture 4" descr="21,729 We Need Your Help Stock Photos, Pictures &amp; Royalty-Free Images -  iStock">
            <a:extLst>
              <a:ext uri="{FF2B5EF4-FFF2-40B4-BE49-F238E27FC236}">
                <a16:creationId xmlns:a16="http://schemas.microsoft.com/office/drawing/2014/main" id="{7E1F8673-7E03-449F-ABF3-7E4DA2DD8B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4179" y="2097083"/>
            <a:ext cx="5226889" cy="298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157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1167492" y="0"/>
            <a:ext cx="9779183" cy="1325563"/>
          </a:xfrm>
        </p:spPr>
        <p:txBody>
          <a:bodyPr/>
          <a:lstStyle/>
          <a:p>
            <a:r>
              <a:rPr lang="en-US"/>
              <a:t>Future work</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idx="1"/>
          </p:nvPr>
        </p:nvSpPr>
        <p:spPr>
          <a:xfrm>
            <a:off x="391885" y="1516063"/>
            <a:ext cx="10885714" cy="4649787"/>
          </a:xfrm>
        </p:spPr>
        <p:txBody>
          <a:bodyPr vert="horz" lIns="91440" tIns="45720" rIns="91440" bIns="45720" rtlCol="0" anchor="t">
            <a:normAutofit/>
          </a:bodyPr>
          <a:lstStyle/>
          <a:p>
            <a:pPr marL="457200" indent="-457200">
              <a:buFont typeface="Arial" panose="020B0604020202020204" pitchFamily="34" charset="0"/>
              <a:buChar char="•"/>
            </a:pPr>
            <a:r>
              <a:rPr lang="en-US"/>
              <a:t>CHOICES1: exploratory with few cases describing </a:t>
            </a:r>
            <a:r>
              <a:rPr lang="en-US" err="1"/>
              <a:t>programmes</a:t>
            </a:r>
            <a:r>
              <a:rPr lang="en-US"/>
              <a:t> and community offers</a:t>
            </a:r>
          </a:p>
          <a:p>
            <a:endParaRPr lang="en-US"/>
          </a:p>
          <a:p>
            <a:pPr marL="457200" indent="-457200">
              <a:buFont typeface="Arial" panose="020B0604020202020204" pitchFamily="34" charset="0"/>
              <a:buChar char="•"/>
            </a:pPr>
            <a:r>
              <a:rPr lang="en-US"/>
              <a:t>CHOICES2 – 20-25 sites</a:t>
            </a:r>
          </a:p>
          <a:p>
            <a:pPr marL="457200" indent="-457200">
              <a:buFont typeface="Arial" panose="020B0604020202020204" pitchFamily="34" charset="0"/>
              <a:buChar char="•"/>
            </a:pPr>
            <a:endParaRPr lang="en-US"/>
          </a:p>
          <a:p>
            <a:pPr marL="800100" lvl="1" indent="-342900">
              <a:buFont typeface="Arial" panose="020B0604020202020204" pitchFamily="34" charset="0"/>
              <a:buChar char="•"/>
            </a:pPr>
            <a:r>
              <a:rPr lang="en-US"/>
              <a:t>Identify implementation strategies that help/hinder impacts</a:t>
            </a:r>
          </a:p>
          <a:p>
            <a:pPr marL="800100" lvl="1" indent="-342900">
              <a:buFont typeface="Arial" panose="020B0604020202020204" pitchFamily="34" charset="0"/>
              <a:buChar char="•"/>
            </a:pPr>
            <a:r>
              <a:rPr lang="en-US"/>
              <a:t>Assess CYP definitions of outcome 'success' and economic value</a:t>
            </a:r>
          </a:p>
          <a:p>
            <a:pPr marL="800100" lvl="1" indent="-342900">
              <a:buFont typeface="Arial" panose="020B0604020202020204" pitchFamily="34" charset="0"/>
              <a:buChar char="•"/>
            </a:pPr>
            <a:r>
              <a:rPr lang="en-US"/>
              <a:t>Cost analysis: where are costs accrued, by which </a:t>
            </a:r>
            <a:r>
              <a:rPr lang="en-US" err="1"/>
              <a:t>organisations</a:t>
            </a:r>
            <a:r>
              <a:rPr lang="en-US"/>
              <a:t>?  </a:t>
            </a:r>
          </a:p>
          <a:p>
            <a:pPr marL="800100" lvl="1" indent="-342900">
              <a:buFont typeface="Arial" panose="020B0604020202020204" pitchFamily="34" charset="0"/>
              <a:buChar char="•"/>
            </a:pPr>
            <a:r>
              <a:rPr lang="en-US"/>
              <a:t>Outputs: CYP-SP 'Platform', set of compiled resources, cost tools</a:t>
            </a:r>
          </a:p>
          <a:p>
            <a:pPr marL="457200" indent="-457200">
              <a:buFont typeface="Arial" panose="020B0604020202020204" pitchFamily="34" charset="0"/>
              <a:buChar char="•"/>
            </a:pPr>
            <a:endParaRPr lang="en-GB"/>
          </a:p>
          <a:p>
            <a:pPr marL="457200" indent="-457200">
              <a:buFont typeface="Arial" panose="020B0604020202020204" pitchFamily="34" charset="0"/>
              <a:buChar char="•"/>
            </a:pPr>
            <a:endParaRPr lang="en-GB" sz="2800"/>
          </a:p>
          <a:p>
            <a:endParaRPr lang="en-US"/>
          </a:p>
        </p:txBody>
      </p:sp>
      <p:sp>
        <p:nvSpPr>
          <p:cNvPr id="6" name="Slide Number Placeholder 5">
            <a:extLst>
              <a:ext uri="{FF2B5EF4-FFF2-40B4-BE49-F238E27FC236}">
                <a16:creationId xmlns:a16="http://schemas.microsoft.com/office/drawing/2014/main" id="{60D470D0-6D64-5E42-9515-048F8779CD5E}"/>
              </a:ext>
            </a:extLst>
          </p:cNvPr>
          <p:cNvSpPr>
            <a:spLocks noGrp="1"/>
          </p:cNvSpPr>
          <p:nvPr>
            <p:ph type="sldNum" sz="quarter" idx="4"/>
          </p:nvPr>
        </p:nvSpPr>
        <p:spPr>
          <a:xfrm>
            <a:off x="10153276" y="6356350"/>
            <a:ext cx="1657723" cy="365125"/>
          </a:xfrm>
        </p:spPr>
        <p:txBody>
          <a:bodyPr/>
          <a:lstStyle/>
          <a:p>
            <a:fld id="{294A09A9-5501-47C1-A89A-A340965A2BE2}" type="slidenum">
              <a:rPr lang="en-US" smtClean="0"/>
              <a:pPr/>
              <a:t>28</a:t>
            </a:fld>
            <a:endParaRPr lang="en-US"/>
          </a:p>
        </p:txBody>
      </p:sp>
    </p:spTree>
    <p:extLst>
      <p:ext uri="{BB962C8B-B14F-4D97-AF65-F5344CB8AC3E}">
        <p14:creationId xmlns:p14="http://schemas.microsoft.com/office/powerpoint/2010/main" val="38769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14B7-FBE2-FC46-86EB-7680A54079D7}"/>
              </a:ext>
            </a:extLst>
          </p:cNvPr>
          <p:cNvSpPr>
            <a:spLocks noGrp="1"/>
          </p:cNvSpPr>
          <p:nvPr>
            <p:ph type="title"/>
          </p:nvPr>
        </p:nvSpPr>
        <p:spPr>
          <a:xfrm>
            <a:off x="894322" y="-194094"/>
            <a:ext cx="9779183" cy="1325563"/>
          </a:xfrm>
        </p:spPr>
        <p:txBody>
          <a:bodyPr/>
          <a:lstStyle/>
          <a:p>
            <a:r>
              <a:rPr lang="en-US"/>
              <a:t>Links to other national work</a:t>
            </a:r>
          </a:p>
        </p:txBody>
      </p:sp>
      <p:sp>
        <p:nvSpPr>
          <p:cNvPr id="3" name="Content Placeholder 2">
            <a:extLst>
              <a:ext uri="{FF2B5EF4-FFF2-40B4-BE49-F238E27FC236}">
                <a16:creationId xmlns:a16="http://schemas.microsoft.com/office/drawing/2014/main" id="{901A06DB-D864-FB4F-BA13-9B5E2323E676}"/>
              </a:ext>
            </a:extLst>
          </p:cNvPr>
          <p:cNvSpPr>
            <a:spLocks noGrp="1"/>
          </p:cNvSpPr>
          <p:nvPr>
            <p:ph idx="1"/>
          </p:nvPr>
        </p:nvSpPr>
        <p:spPr>
          <a:xfrm>
            <a:off x="894322" y="1017932"/>
            <a:ext cx="8229600" cy="4525963"/>
          </a:xfrm>
        </p:spPr>
        <p:txBody>
          <a:bodyPr/>
          <a:lstStyle/>
          <a:p>
            <a:endParaRPr lang="en-GB"/>
          </a:p>
          <a:p>
            <a:endParaRPr lang="en-GB"/>
          </a:p>
          <a:p>
            <a:r>
              <a:rPr lang="en-GB"/>
              <a:t>NASP Academic Partners Collaborative</a:t>
            </a:r>
          </a:p>
          <a:p>
            <a:endParaRPr lang="en-GB"/>
          </a:p>
          <a:p>
            <a:r>
              <a:rPr lang="en-GB"/>
              <a:t>Green Social Prescribing Evaluations (Defra et al.) </a:t>
            </a:r>
          </a:p>
          <a:p>
            <a:endParaRPr lang="en-GB"/>
          </a:p>
          <a:p>
            <a:r>
              <a:rPr lang="en-GB"/>
              <a:t>Link Worker Evaluations (NIHR et al.) </a:t>
            </a:r>
          </a:p>
          <a:p>
            <a:pPr lvl="1"/>
            <a:endParaRPr lang="en-GB"/>
          </a:p>
        </p:txBody>
      </p:sp>
      <p:sp>
        <p:nvSpPr>
          <p:cNvPr id="4" name="Slide Number Placeholder 3"/>
          <p:cNvSpPr>
            <a:spLocks noGrp="1"/>
          </p:cNvSpPr>
          <p:nvPr>
            <p:ph type="sldNum" sz="quarter" idx="4"/>
          </p:nvPr>
        </p:nvSpPr>
        <p:spPr/>
        <p:txBody>
          <a:bodyPr/>
          <a:lstStyle/>
          <a:p>
            <a:fld id="{294A09A9-5501-47C1-A89A-A340965A2BE2}" type="slidenum">
              <a:rPr lang="en-US" smtClean="0"/>
              <a:pPr/>
              <a:t>29</a:t>
            </a:fld>
            <a:endParaRPr lang="en-US"/>
          </a:p>
        </p:txBody>
      </p:sp>
    </p:spTree>
    <p:extLst>
      <p:ext uri="{BB962C8B-B14F-4D97-AF65-F5344CB8AC3E}">
        <p14:creationId xmlns:p14="http://schemas.microsoft.com/office/powerpoint/2010/main" val="2529550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727314" y="2356199"/>
            <a:ext cx="10932542" cy="2677616"/>
          </a:xfrm>
          <a:prstGeom prst="rect">
            <a:avLst/>
          </a:prstGeom>
          <a:noFill/>
          <a:ln>
            <a:noFill/>
          </a:ln>
        </p:spPr>
        <p:txBody>
          <a:bodyPr spcFirstLastPara="1" wrap="square" lIns="91425" tIns="45700" rIns="91425" bIns="45700" anchor="t" anchorCtr="0">
            <a:spAutoFit/>
          </a:bodyPr>
          <a:lstStyle/>
          <a:p>
            <a:pPr marL="285750" indent="-285750">
              <a:buClr>
                <a:srgbClr val="000000"/>
              </a:buClr>
              <a:buSzPts val="2400"/>
              <a:buFont typeface="Arial"/>
              <a:buChar char="•"/>
            </a:pPr>
            <a:r>
              <a:rPr lang="en-US" sz="2800" b="1">
                <a:solidFill>
                  <a:schemeClr val="dk1"/>
                </a:solidFill>
                <a:latin typeface="Calibri"/>
                <a:cs typeface="Calibri"/>
              </a:rPr>
              <a:t>Closed Captions </a:t>
            </a:r>
            <a:r>
              <a:rPr lang="en-US" sz="2800">
                <a:solidFill>
                  <a:schemeClr val="dk1"/>
                </a:solidFill>
                <a:latin typeface="Calibri"/>
                <a:cs typeface="Calibri"/>
              </a:rPr>
              <a:t>are available – turn these on at the bottom </a:t>
            </a:r>
            <a:endParaRPr lang="en-US" sz="2800" b="1">
              <a:solidFill>
                <a:schemeClr val="dk1"/>
              </a:solidFill>
              <a:latin typeface="Calibri"/>
              <a:cs typeface="Calibri"/>
            </a:endParaRPr>
          </a:p>
          <a:p>
            <a:pPr>
              <a:buClr>
                <a:srgbClr val="000000"/>
              </a:buClr>
              <a:buSzPts val="2400"/>
            </a:pPr>
            <a:r>
              <a:rPr lang="en-US" sz="2800">
                <a:solidFill>
                  <a:schemeClr val="dk1"/>
                </a:solidFill>
                <a:latin typeface="Calibri"/>
                <a:cs typeface="Calibri"/>
              </a:rPr>
              <a:t>    of your screen</a:t>
            </a:r>
            <a:endParaRPr lang="en-US" sz="2800" b="1">
              <a:solidFill>
                <a:schemeClr val="dk1"/>
              </a:solidFill>
              <a:latin typeface="Calibri"/>
              <a:cs typeface="Calibri"/>
            </a:endParaRPr>
          </a:p>
          <a:p>
            <a:pPr marL="285750" indent="-285750">
              <a:buClr>
                <a:srgbClr val="000000"/>
              </a:buClr>
              <a:buSzPts val="2400"/>
              <a:buFont typeface="Arial"/>
              <a:buChar char="•"/>
            </a:pPr>
            <a:endParaRPr lang="en-US" sz="2800">
              <a:solidFill>
                <a:schemeClr val="dk1"/>
              </a:solidFill>
              <a:latin typeface="Calibri"/>
              <a:cs typeface="Calibri"/>
            </a:endParaRPr>
          </a:p>
          <a:p>
            <a:pPr marL="285750" indent="-285750">
              <a:buClr>
                <a:srgbClr val="000000"/>
              </a:buClr>
              <a:buSzPts val="2400"/>
              <a:buFont typeface="Arial"/>
              <a:buChar char="•"/>
            </a:pPr>
            <a:r>
              <a:rPr lang="en-US" sz="2800" b="1">
                <a:solidFill>
                  <a:schemeClr val="dk1"/>
                </a:solidFill>
                <a:latin typeface="Calibri"/>
                <a:cs typeface="Calibri"/>
              </a:rPr>
              <a:t>BSL interpretation </a:t>
            </a:r>
            <a:r>
              <a:rPr lang="en-US" sz="2800">
                <a:solidFill>
                  <a:schemeClr val="dk1"/>
                </a:solidFill>
                <a:latin typeface="Calibri"/>
                <a:cs typeface="Calibri"/>
              </a:rPr>
              <a:t>is available – the interpreters will be </a:t>
            </a:r>
            <a:r>
              <a:rPr lang="en-US" sz="2800" err="1">
                <a:solidFill>
                  <a:schemeClr val="dk1"/>
                </a:solidFill>
                <a:latin typeface="Calibri"/>
                <a:cs typeface="Calibri"/>
              </a:rPr>
              <a:t>spotlit</a:t>
            </a:r>
            <a:r>
              <a:rPr lang="en-US" sz="2800">
                <a:solidFill>
                  <a:schemeClr val="dk1"/>
                </a:solidFill>
                <a:latin typeface="Calibri"/>
                <a:cs typeface="Calibri"/>
              </a:rPr>
              <a:t> </a:t>
            </a:r>
          </a:p>
          <a:p>
            <a:pPr marL="285750" indent="-285750">
              <a:buClr>
                <a:srgbClr val="000000"/>
              </a:buClr>
              <a:buSzPts val="2400"/>
              <a:buFont typeface="Arial"/>
              <a:buChar char="•"/>
            </a:pPr>
            <a:endParaRPr lang="en-US" sz="2800">
              <a:solidFill>
                <a:schemeClr val="dk1"/>
              </a:solidFill>
              <a:latin typeface="Calibri"/>
              <a:cs typeface="Calibri"/>
            </a:endParaRPr>
          </a:p>
          <a:p>
            <a:pPr marL="285750" indent="-285750">
              <a:buClr>
                <a:srgbClr val="000000"/>
              </a:buClr>
              <a:buSzPts val="2400"/>
              <a:buFont typeface="Arial"/>
              <a:buChar char="•"/>
            </a:pPr>
            <a:r>
              <a:rPr lang="en-US" sz="2800">
                <a:solidFill>
                  <a:schemeClr val="dk1"/>
                </a:solidFill>
                <a:latin typeface="Calibri"/>
                <a:cs typeface="Calibri"/>
              </a:rPr>
              <a:t>Please put any technical questions into the chat </a:t>
            </a: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2228523" y="457791"/>
            <a:ext cx="8888839" cy="1258262"/>
          </a:xfrm>
          <a:prstGeom prst="rect">
            <a:avLst/>
          </a:prstGeom>
          <a:noFill/>
          <a:ln>
            <a:noFill/>
          </a:ln>
        </p:spPr>
        <p:txBody>
          <a:bodyPr spcFirstLastPara="1" wrap="square" lIns="91425" tIns="45700" rIns="91425" bIns="45700" anchor="ctr" anchorCtr="0">
            <a:noAutofit/>
          </a:bodyPr>
          <a:lstStyle/>
          <a:p>
            <a:pPr>
              <a:buSzPts val="4000"/>
            </a:pPr>
            <a:r>
              <a:rPr lang="en-US">
                <a:latin typeface="Calibri"/>
                <a:cs typeface="Calibri Light"/>
              </a:rPr>
              <a:t>Accessibility</a:t>
            </a:r>
            <a:endParaRPr lang="en-US">
              <a:latin typeface="Calibri"/>
              <a:ea typeface="Calibri"/>
              <a:cs typeface="Calibri Light"/>
            </a:endParaRPr>
          </a:p>
        </p:txBody>
      </p:sp>
    </p:spTree>
    <p:extLst>
      <p:ext uri="{BB962C8B-B14F-4D97-AF65-F5344CB8AC3E}">
        <p14:creationId xmlns:p14="http://schemas.microsoft.com/office/powerpoint/2010/main" val="3113505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201EAF-7281-4B16-A3BD-7D3F44B3CBB0}"/>
              </a:ext>
            </a:extLst>
          </p:cNvPr>
          <p:cNvSpPr txBox="1"/>
          <p:nvPr/>
        </p:nvSpPr>
        <p:spPr>
          <a:xfrm>
            <a:off x="1971675" y="647114"/>
            <a:ext cx="6267450" cy="4647426"/>
          </a:xfrm>
          <a:prstGeom prst="rect">
            <a:avLst/>
          </a:prstGeom>
          <a:noFill/>
        </p:spPr>
        <p:txBody>
          <a:bodyPr wrap="square" rtlCol="0">
            <a:spAutoFit/>
          </a:bodyPr>
          <a:lstStyle/>
          <a:p>
            <a:endParaRPr lang="en-GB" sz="3200" b="1"/>
          </a:p>
          <a:p>
            <a:pPr algn="ctr"/>
            <a:endParaRPr lang="en-GB" sz="3200" b="1"/>
          </a:p>
          <a:p>
            <a:pPr algn="ctr"/>
            <a:r>
              <a:rPr lang="en-GB" sz="3200" b="1"/>
              <a:t>Thank you – any questions? </a:t>
            </a:r>
            <a:br>
              <a:rPr lang="en-GB" sz="2000"/>
            </a:br>
            <a:br>
              <a:rPr lang="en-GB" sz="2000"/>
            </a:br>
            <a:endParaRPr lang="en-GB" sz="2000"/>
          </a:p>
          <a:p>
            <a:pPr algn="ctr"/>
            <a:r>
              <a:rPr lang="en-GB" sz="2000"/>
              <a:t>Email: </a:t>
            </a:r>
            <a:r>
              <a:rPr lang="en-GB" sz="2000">
                <a:hlinkClick r:id="rId3"/>
              </a:rPr>
              <a:t>Kerryn.husk@Plymouth.ac.uk</a:t>
            </a:r>
            <a:r>
              <a:rPr lang="en-GB" sz="2000"/>
              <a:t> </a:t>
            </a:r>
            <a:br>
              <a:rPr lang="en-GB" sz="2000"/>
            </a:br>
            <a:br>
              <a:rPr lang="en-GB" sz="2000"/>
            </a:br>
            <a:r>
              <a:rPr lang="en-GB" sz="2000"/>
              <a:t>CHOICES: </a:t>
            </a:r>
          </a:p>
          <a:p>
            <a:pPr algn="ctr"/>
            <a:r>
              <a:rPr lang="en-GB" sz="2000">
                <a:hlinkClick r:id="rId4"/>
              </a:rPr>
              <a:t>https://arc-swp.nihr.ac.uk/research/projects/cyp-social-prescribing-mental-health/</a:t>
            </a:r>
            <a:r>
              <a:rPr lang="en-GB" sz="2000"/>
              <a:t>  </a:t>
            </a:r>
            <a:br>
              <a:rPr lang="en-GB" sz="2000"/>
            </a:br>
            <a:br>
              <a:rPr lang="en-GB" sz="2000"/>
            </a:br>
            <a:br>
              <a:rPr lang="en-GB" sz="2000"/>
            </a:br>
            <a:endParaRPr lang="en-GB" sz="2000" b="1">
              <a:solidFill>
                <a:srgbClr val="7030A0"/>
              </a:solidFill>
              <a:latin typeface="+mj-lt"/>
            </a:endParaRPr>
          </a:p>
        </p:txBody>
      </p:sp>
    </p:spTree>
    <p:extLst>
      <p:ext uri="{BB962C8B-B14F-4D97-AF65-F5344CB8AC3E}">
        <p14:creationId xmlns:p14="http://schemas.microsoft.com/office/powerpoint/2010/main" val="926184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762000" y="4307072"/>
            <a:ext cx="10515600" cy="2817628"/>
          </a:xfrm>
        </p:spPr>
        <p:txBody>
          <a:bodyPr vert="horz" lIns="91440" tIns="45720" rIns="91440" bIns="45720" rtlCol="0" anchor="t">
            <a:noAutofit/>
          </a:bodyPr>
          <a:lstStyle/>
          <a:p>
            <a:pPr marL="0" indent="0" algn="ctr">
              <a:buNone/>
            </a:pPr>
            <a:endParaRPr lang="en-GB" sz="1800" b="1">
              <a:solidFill>
                <a:srgbClr val="242424"/>
              </a:solidFill>
              <a:effectLst/>
              <a:latin typeface="Arial Nova bold" panose="020B0804020202020204" pitchFamily="34" charset="0"/>
              <a:ea typeface="Times New Roman" panose="02020603050405020304" pitchFamily="18" charset="0"/>
            </a:endParaRPr>
          </a:p>
          <a:p>
            <a:pPr marL="0" indent="0" algn="ctr" rtl="0" fontAlgn="base">
              <a:buNone/>
            </a:pPr>
            <a:r>
              <a:rPr lang="en-GB" sz="1800" i="0">
                <a:solidFill>
                  <a:srgbClr val="000000"/>
                </a:solidFill>
                <a:effectLst/>
                <a:latin typeface="Arial Nova bold" panose="020B0804020202020204" pitchFamily="34" charset="0"/>
              </a:rPr>
              <a:t>Jennifer Brooks, </a:t>
            </a:r>
            <a:r>
              <a:rPr lang="en-GB" sz="1800" b="0" i="0">
                <a:solidFill>
                  <a:srgbClr val="000000"/>
                </a:solidFill>
                <a:effectLst/>
                <a:latin typeface="Arial Nova bold" panose="020B0804020202020204" pitchFamily="34" charset="0"/>
              </a:rPr>
              <a:t>Programme Manager (Social Prescribing and Community-led Prevention), Transformation Partners in Health and Care </a:t>
            </a:r>
          </a:p>
          <a:p>
            <a:pPr marL="0" indent="0" algn="ctr" rtl="0" fontAlgn="base">
              <a:buNone/>
            </a:pPr>
            <a:endParaRPr lang="en-GB" sz="1800" b="0" i="0">
              <a:solidFill>
                <a:srgbClr val="000000"/>
              </a:solidFill>
              <a:effectLst/>
              <a:latin typeface="Arial Nova bold" panose="020B0804020202020204" pitchFamily="34" charset="0"/>
            </a:endParaRPr>
          </a:p>
          <a:p>
            <a:pPr marL="0" indent="0" algn="ctr" rtl="0" fontAlgn="base">
              <a:buNone/>
            </a:pPr>
            <a:r>
              <a:rPr lang="en-GB" sz="1800" b="0" i="0">
                <a:solidFill>
                  <a:srgbClr val="000000"/>
                </a:solidFill>
                <a:effectLst/>
                <a:latin typeface="Arial Nova bold" panose="020B0804020202020204" pitchFamily="34" charset="0"/>
              </a:rPr>
              <a:t>Diana Norris, Lead Social Prescribing Link Worker, Bromley GP Alliance </a:t>
            </a:r>
          </a:p>
          <a:p>
            <a:pPr algn="ctr">
              <a:buNone/>
            </a:pPr>
            <a:endParaRPr lang="en-GB">
              <a:solidFill>
                <a:schemeClr val="tx1"/>
              </a:solidFill>
            </a:endParaRPr>
          </a:p>
          <a:p>
            <a:pPr marL="0" indent="0" algn="ctr">
              <a:buNone/>
            </a:pPr>
            <a:endParaRPr lang="en-GB" sz="2800" b="1">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674914" y="2130460"/>
            <a:ext cx="10515600" cy="1258262"/>
          </a:xfrm>
        </p:spPr>
        <p:txBody>
          <a:bodyPr/>
          <a:lstStyle/>
          <a:p>
            <a:pPr algn="ctr"/>
            <a:r>
              <a:rPr lang="en-GB" sz="6000" b="1">
                <a:latin typeface="Arialle Bold"/>
                <a:cs typeface="Arial"/>
              </a:rPr>
              <a:t>Jennifer Brooks</a:t>
            </a:r>
            <a:br>
              <a:rPr lang="en-GB" sz="6000" b="1">
                <a:latin typeface="Arialle Bold"/>
                <a:cs typeface="Arial"/>
              </a:rPr>
            </a:br>
            <a:r>
              <a:rPr lang="en-GB" sz="6000" b="1">
                <a:latin typeface="Arialle Bold"/>
                <a:cs typeface="Arial"/>
              </a:rPr>
              <a:t>and</a:t>
            </a:r>
            <a:br>
              <a:rPr lang="en-GB" sz="6000" b="1">
                <a:latin typeface="Arialle Bold"/>
                <a:cs typeface="Arial"/>
              </a:rPr>
            </a:br>
            <a:r>
              <a:rPr lang="en-GB" sz="6000" b="1">
                <a:latin typeface="Arialle Bold"/>
                <a:cs typeface="Arial"/>
              </a:rPr>
              <a:t>Diana Norris</a:t>
            </a:r>
          </a:p>
        </p:txBody>
      </p:sp>
    </p:spTree>
    <p:extLst>
      <p:ext uri="{BB962C8B-B14F-4D97-AF65-F5344CB8AC3E}">
        <p14:creationId xmlns:p14="http://schemas.microsoft.com/office/powerpoint/2010/main" val="309172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BBC058-491A-D6EB-74CE-740010988728}"/>
              </a:ext>
            </a:extLst>
          </p:cNvPr>
          <p:cNvSpPr>
            <a:spLocks noGrp="1"/>
          </p:cNvSpPr>
          <p:nvPr>
            <p:ph type="body" sz="quarter" idx="10"/>
          </p:nvPr>
        </p:nvSpPr>
        <p:spPr>
          <a:xfrm>
            <a:off x="7085727" y="3318373"/>
            <a:ext cx="4434151" cy="1721025"/>
          </a:xfrm>
        </p:spPr>
        <p:txBody>
          <a:bodyPr vert="horz" lIns="91440" tIns="45720" rIns="91440" bIns="45720" rtlCol="0" anchor="t">
            <a:normAutofit/>
          </a:bodyPr>
          <a:lstStyle/>
          <a:p>
            <a:r>
              <a:rPr lang="en-GB">
                <a:solidFill>
                  <a:srgbClr val="425463"/>
                </a:solidFill>
                <a:latin typeface="Arial"/>
                <a:cs typeface="Arial"/>
              </a:rPr>
              <a:t>Social Prescribing and Evaluation across London </a:t>
            </a:r>
            <a:endParaRPr lang="en-GB">
              <a:solidFill>
                <a:srgbClr val="425463"/>
              </a:solidFill>
            </a:endParaRPr>
          </a:p>
        </p:txBody>
      </p:sp>
      <p:sp>
        <p:nvSpPr>
          <p:cNvPr id="3" name="Text Placeholder 2">
            <a:extLst>
              <a:ext uri="{FF2B5EF4-FFF2-40B4-BE49-F238E27FC236}">
                <a16:creationId xmlns:a16="http://schemas.microsoft.com/office/drawing/2014/main" id="{2D378EC3-16DD-C5D0-F00A-C873CA2DDD35}"/>
              </a:ext>
            </a:extLst>
          </p:cNvPr>
          <p:cNvSpPr>
            <a:spLocks noGrp="1"/>
          </p:cNvSpPr>
          <p:nvPr>
            <p:ph type="body" sz="quarter" idx="11"/>
          </p:nvPr>
        </p:nvSpPr>
        <p:spPr>
          <a:xfrm>
            <a:off x="7085726" y="5039397"/>
            <a:ext cx="3847745" cy="1454735"/>
          </a:xfrm>
        </p:spPr>
        <p:txBody>
          <a:bodyPr vert="horz" lIns="91440" tIns="45720" rIns="91440" bIns="45720" rtlCol="0" anchor="t">
            <a:normAutofit/>
          </a:bodyPr>
          <a:lstStyle/>
          <a:p>
            <a:r>
              <a:rPr lang="en-GB">
                <a:latin typeface="Arial"/>
                <a:cs typeface="Arial"/>
              </a:rPr>
              <a:t>November 2023</a:t>
            </a:r>
          </a:p>
          <a:p>
            <a:r>
              <a:rPr lang="en-GB">
                <a:latin typeface="Arial"/>
                <a:cs typeface="Arial"/>
              </a:rPr>
              <a:t>Jenny Brooks (TPHC)</a:t>
            </a:r>
          </a:p>
          <a:p>
            <a:endParaRPr lang="en-GB">
              <a:latin typeface="Arial"/>
              <a:cs typeface="Arial"/>
            </a:endParaRPr>
          </a:p>
          <a:p>
            <a:r>
              <a:rPr lang="en-GB">
                <a:latin typeface="Arial"/>
                <a:cs typeface="Arial"/>
              </a:rPr>
              <a:t>Diana Norris - Lead Social Prescribing Link Worker, Bromley GP Alliance </a:t>
            </a:r>
          </a:p>
          <a:p>
            <a:endParaRPr lang="en-GB">
              <a:latin typeface="Arial"/>
              <a:cs typeface="Arial"/>
            </a:endParaRPr>
          </a:p>
          <a:p>
            <a:endParaRPr lang="en-GB"/>
          </a:p>
          <a:p>
            <a:endParaRPr lang="en-GB"/>
          </a:p>
          <a:p>
            <a:endParaRPr lang="en-GB"/>
          </a:p>
        </p:txBody>
      </p:sp>
    </p:spTree>
    <p:extLst>
      <p:ext uri="{BB962C8B-B14F-4D97-AF65-F5344CB8AC3E}">
        <p14:creationId xmlns:p14="http://schemas.microsoft.com/office/powerpoint/2010/main" val="1883834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E0C445-555F-69FA-D922-345A06BBB1DB}"/>
              </a:ext>
            </a:extLst>
          </p:cNvPr>
          <p:cNvSpPr>
            <a:spLocks noGrp="1"/>
          </p:cNvSpPr>
          <p:nvPr>
            <p:ph type="body" sz="quarter" idx="13"/>
          </p:nvPr>
        </p:nvSpPr>
        <p:spPr>
          <a:xfrm>
            <a:off x="762701" y="770773"/>
            <a:ext cx="8310278" cy="728827"/>
          </a:xfrm>
        </p:spPr>
        <p:txBody>
          <a:bodyPr/>
          <a:lstStyle/>
          <a:p>
            <a:r>
              <a:rPr lang="en-GB"/>
              <a:t>How we are supporting demonstrating the impact of social prescribing and VCSE activity in London</a:t>
            </a:r>
          </a:p>
        </p:txBody>
      </p:sp>
      <p:sp>
        <p:nvSpPr>
          <p:cNvPr id="3" name="Text Placeholder 2">
            <a:extLst>
              <a:ext uri="{FF2B5EF4-FFF2-40B4-BE49-F238E27FC236}">
                <a16:creationId xmlns:a16="http://schemas.microsoft.com/office/drawing/2014/main" id="{C00F14A7-C176-E2F4-4A69-AFEAB387ED06}"/>
              </a:ext>
            </a:extLst>
          </p:cNvPr>
          <p:cNvSpPr>
            <a:spLocks noGrp="1"/>
          </p:cNvSpPr>
          <p:nvPr>
            <p:ph type="body" sz="quarter" idx="11"/>
          </p:nvPr>
        </p:nvSpPr>
        <p:spPr>
          <a:xfrm>
            <a:off x="537029" y="1618271"/>
            <a:ext cx="5558971" cy="4888160"/>
          </a:xfrm>
        </p:spPr>
        <p:txBody>
          <a:bodyPr>
            <a:normAutofit fontScale="92500" lnSpcReduction="20000"/>
          </a:bodyPr>
          <a:lstStyle/>
          <a:p>
            <a:r>
              <a:rPr lang="en-GB" sz="1600" b="1"/>
              <a:t>Social Prescribing and Evaluation Community of Practice </a:t>
            </a:r>
          </a:p>
          <a:p>
            <a:pPr marL="171450" indent="-171450">
              <a:buFont typeface="Arial" panose="020B0604020202020204" pitchFamily="34" charset="0"/>
              <a:buChar char="•"/>
            </a:pPr>
            <a:r>
              <a:rPr lang="en-GB" sz="1600"/>
              <a:t>Monthly sessions sharing best practice, holding discussions and helping co-producing plans for regional support in this area</a:t>
            </a:r>
          </a:p>
          <a:p>
            <a:pPr marL="171450" indent="-171450">
              <a:buFont typeface="Arial" panose="020B0604020202020204" pitchFamily="34" charset="0"/>
              <a:buChar char="•"/>
            </a:pPr>
            <a:r>
              <a:rPr lang="en-GB" sz="1600"/>
              <a:t>Open to all roles at any level. Get in touch if you’d like to join. We are reviewing the group in the new year. </a:t>
            </a:r>
          </a:p>
          <a:p>
            <a:pPr marL="171450" indent="-171450">
              <a:buFont typeface="Arial" panose="020B0604020202020204" pitchFamily="34" charset="0"/>
              <a:buChar char="•"/>
            </a:pPr>
            <a:endParaRPr lang="en-GB" sz="1600"/>
          </a:p>
          <a:p>
            <a:r>
              <a:rPr lang="en-GB" sz="1600" b="1"/>
              <a:t>What this has led to… </a:t>
            </a:r>
          </a:p>
          <a:p>
            <a:pPr marL="285750" indent="-285750">
              <a:buFont typeface="Arial" panose="020B0604020202020204" pitchFamily="34" charset="0"/>
              <a:buChar char="•"/>
            </a:pPr>
            <a:r>
              <a:rPr lang="en-GB" sz="1600">
                <a:hlinkClick r:id="rId2"/>
              </a:rPr>
              <a:t>Paper on how VCSE and Health can work together to demonstrate impact</a:t>
            </a:r>
            <a:endParaRPr lang="en-GB" sz="1600"/>
          </a:p>
          <a:p>
            <a:pPr marL="285750" indent="-285750">
              <a:buFont typeface="Arial" panose="020B0604020202020204" pitchFamily="34" charset="0"/>
              <a:buChar char="•"/>
            </a:pPr>
            <a:r>
              <a:rPr lang="en-GB" sz="1600"/>
              <a:t>In depth case studies and mapping of examples – to be published soon</a:t>
            </a:r>
          </a:p>
          <a:p>
            <a:endParaRPr lang="en-GB" sz="1600">
              <a:hlinkClick r:id="" action="ppaction://noaction">
                <a:extLst>
                  <a:ext uri="{A12FA001-AC4F-418D-AE19-62706E023703}">
                    <ahyp:hlinkClr xmlns:ahyp="http://schemas.microsoft.com/office/drawing/2018/hyperlinkcolor" val="tx"/>
                  </a:ext>
                </a:extLst>
              </a:hlinkClick>
            </a:endParaRPr>
          </a:p>
          <a:p>
            <a:r>
              <a:rPr lang="en-GB" sz="1600">
                <a:hlinkClick r:id="" action="ppaction://noaction">
                  <a:extLst>
                    <a:ext uri="{A12FA001-AC4F-418D-AE19-62706E023703}">
                      <ahyp:hlinkClr xmlns:ahyp="http://schemas.microsoft.com/office/drawing/2018/hyperlinkcolor" val="tx"/>
                    </a:ext>
                  </a:extLst>
                </a:hlinkClick>
              </a:rPr>
              <a:t>The London Social Prescribing Evaluation Toolkit </a:t>
            </a:r>
            <a:r>
              <a:rPr lang="en-GB" sz="1600"/>
              <a:t>– to be published soon</a:t>
            </a:r>
          </a:p>
          <a:p>
            <a:pPr marL="285750" indent="-285750">
              <a:buFont typeface="Arial" panose="020B0604020202020204" pitchFamily="34" charset="0"/>
              <a:buChar char="•"/>
            </a:pPr>
            <a:r>
              <a:rPr lang="en-GB" sz="1600" b="0"/>
              <a:t>Plans and content co-produced with a group of SPLWs, managers and PCN managers </a:t>
            </a:r>
          </a:p>
          <a:p>
            <a:pPr marL="285750" indent="-285750">
              <a:buFont typeface="Arial" panose="020B0604020202020204" pitchFamily="34" charset="0"/>
              <a:buChar char="•"/>
            </a:pPr>
            <a:r>
              <a:rPr lang="en-GB" sz="1600" b="0"/>
              <a:t>Currently developing content with the system</a:t>
            </a:r>
          </a:p>
          <a:p>
            <a:endParaRPr lang="en-GB" sz="1600"/>
          </a:p>
          <a:p>
            <a:endParaRPr lang="en-GB" sz="1600"/>
          </a:p>
        </p:txBody>
      </p:sp>
      <p:sp>
        <p:nvSpPr>
          <p:cNvPr id="4" name="Text Placeholder 3">
            <a:extLst>
              <a:ext uri="{FF2B5EF4-FFF2-40B4-BE49-F238E27FC236}">
                <a16:creationId xmlns:a16="http://schemas.microsoft.com/office/drawing/2014/main" id="{683D21D2-EFAF-BADE-FC0E-3C198FAAD1E6}"/>
              </a:ext>
            </a:extLst>
          </p:cNvPr>
          <p:cNvSpPr>
            <a:spLocks noGrp="1"/>
          </p:cNvSpPr>
          <p:nvPr>
            <p:ph type="body" sz="quarter" idx="15"/>
          </p:nvPr>
        </p:nvSpPr>
        <p:spPr>
          <a:xfrm>
            <a:off x="6822874" y="1698169"/>
            <a:ext cx="4411183" cy="5159831"/>
          </a:xfrm>
        </p:spPr>
        <p:txBody>
          <a:bodyPr>
            <a:normAutofit/>
          </a:bodyPr>
          <a:lstStyle/>
          <a:p>
            <a:pPr marL="285750" indent="-285750">
              <a:buFont typeface="Arial" panose="020B0604020202020204" pitchFamily="34" charset="0"/>
              <a:buChar char="•"/>
            </a:pPr>
            <a:endParaRPr lang="en-GB" sz="1600" b="0"/>
          </a:p>
          <a:p>
            <a:pPr marL="285750" indent="-285750">
              <a:buFont typeface="Arial" panose="020B0604020202020204" pitchFamily="34" charset="0"/>
              <a:buChar char="•"/>
            </a:pPr>
            <a:endParaRPr lang="en-GB" sz="1600" b="0"/>
          </a:p>
          <a:p>
            <a:pPr marL="285750" indent="-285750">
              <a:buFont typeface="Arial" panose="020B0604020202020204" pitchFamily="34" charset="0"/>
              <a:buChar char="•"/>
            </a:pPr>
            <a:endParaRPr lang="en-GB" sz="1600" b="0"/>
          </a:p>
          <a:p>
            <a:endParaRPr lang="en-GB" sz="1600" b="0"/>
          </a:p>
          <a:p>
            <a:pPr marL="285750" indent="-285750">
              <a:buFont typeface="Arial" panose="020B0604020202020204" pitchFamily="34" charset="0"/>
              <a:buChar char="•"/>
            </a:pPr>
            <a:endParaRPr lang="en-GB" sz="1600" b="0"/>
          </a:p>
        </p:txBody>
      </p:sp>
      <p:sp>
        <p:nvSpPr>
          <p:cNvPr id="5" name="Text Placeholder 2">
            <a:extLst>
              <a:ext uri="{FF2B5EF4-FFF2-40B4-BE49-F238E27FC236}">
                <a16:creationId xmlns:a16="http://schemas.microsoft.com/office/drawing/2014/main" id="{13A177E6-D622-A803-E1A4-E4A6BE5C8896}"/>
              </a:ext>
            </a:extLst>
          </p:cNvPr>
          <p:cNvSpPr txBox="1">
            <a:spLocks/>
          </p:cNvSpPr>
          <p:nvPr/>
        </p:nvSpPr>
        <p:spPr>
          <a:xfrm>
            <a:off x="6649374" y="1761793"/>
            <a:ext cx="4411183" cy="4888160"/>
          </a:xfrm>
          <a:prstGeom prst="rect">
            <a:avLst/>
          </a:prstGeom>
        </p:spPr>
        <p:txBody>
          <a:bodyPr vert="horz" lIns="91440" tIns="45720" rIns="91440" bIns="45720" rtlCol="0">
            <a:normAutofit fontScale="92500"/>
          </a:bodyPr>
          <a:lstStyle>
            <a:lvl1pPr marL="0" indent="0" algn="l" defTabSz="914377" rtl="0" eaLnBrk="1" latinLnBrk="0" hangingPunct="1">
              <a:lnSpc>
                <a:spcPct val="100000"/>
              </a:lnSpc>
              <a:spcBef>
                <a:spcPts val="0"/>
              </a:spcBef>
              <a:spcAft>
                <a:spcPts val="900"/>
              </a:spcAft>
              <a:buFont typeface="Arial" panose="020B0604020202020204" pitchFamily="34" charset="0"/>
              <a:buNone/>
              <a:defRPr lang="en-GB" sz="1200" kern="1200" dirty="0" smtClean="0">
                <a:solidFill>
                  <a:srgbClr val="425563"/>
                </a:solidFill>
                <a:effectLst/>
                <a:latin typeface="Arial" panose="020B0604020202020204" pitchFamily="34" charset="0"/>
                <a:ea typeface="+mn-ea"/>
                <a:cs typeface="Arial" panose="020B0604020202020204" pitchFamily="34" charset="0"/>
              </a:defRPr>
            </a:lvl1pPr>
            <a:lvl2pPr marL="0" indent="0" algn="l" defTabSz="914377" rtl="0" eaLnBrk="1" latinLnBrk="0" hangingPunct="1">
              <a:lnSpc>
                <a:spcPct val="90000"/>
              </a:lnSpc>
              <a:spcBef>
                <a:spcPts val="500"/>
              </a:spcBef>
              <a:buFont typeface="Arial" panose="020B0604020202020204" pitchFamily="34" charset="0"/>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2pPr>
            <a:lvl3pPr marL="0" indent="0" algn="l" defTabSz="914377" rtl="0" eaLnBrk="1" latinLnBrk="0" hangingPunct="1">
              <a:lnSpc>
                <a:spcPct val="90000"/>
              </a:lnSpc>
              <a:spcBef>
                <a:spcPts val="500"/>
              </a:spcBef>
              <a:buFont typeface="Arial" panose="020B0604020202020204" pitchFamily="34" charset="0"/>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3pPr>
            <a:lvl4pPr marL="0" indent="0" algn="l" defTabSz="914377" rtl="0" eaLnBrk="1" latinLnBrk="0" hangingPunct="1">
              <a:lnSpc>
                <a:spcPct val="90000"/>
              </a:lnSpc>
              <a:spcBef>
                <a:spcPts val="500"/>
              </a:spcBef>
              <a:buFont typeface="Arial" panose="020B0604020202020204" pitchFamily="34" charset="0"/>
              <a:buNone/>
              <a:defRPr lang="en-GB" sz="2000" b="1" kern="1200" dirty="0" smtClean="0">
                <a:solidFill>
                  <a:srgbClr val="425563"/>
                </a:solidFill>
                <a:effectLst/>
                <a:latin typeface="Arial" panose="020B0604020202020204" pitchFamily="34" charset="0"/>
                <a:ea typeface="+mn-ea"/>
                <a:cs typeface="Arial" panose="020B0604020202020204" pitchFamily="34" charset="0"/>
              </a:defRPr>
            </a:lvl4pPr>
            <a:lvl5pPr marL="0" indent="0" algn="l" defTabSz="914377" rtl="0" eaLnBrk="1" latinLnBrk="0" hangingPunct="1">
              <a:lnSpc>
                <a:spcPct val="90000"/>
              </a:lnSpc>
              <a:spcBef>
                <a:spcPts val="500"/>
              </a:spcBef>
              <a:buFont typeface="Arial" panose="020B0604020202020204" pitchFamily="34" charset="0"/>
              <a:buNone/>
              <a:defRPr lang="en-US" sz="2000" b="1" kern="1200" dirty="0">
                <a:solidFill>
                  <a:srgbClr val="425563"/>
                </a:solidFill>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425563"/>
                </a:solidFill>
                <a:effectLst/>
                <a:uLnTx/>
                <a:uFillTx/>
                <a:latin typeface="Arial" panose="020B0604020202020204" pitchFamily="34" charset="0"/>
                <a:ea typeface="+mn-ea"/>
                <a:cs typeface="Arial" panose="020B0604020202020204" pitchFamily="34" charset="0"/>
              </a:rPr>
              <a:t>Community Chests</a:t>
            </a:r>
          </a:p>
          <a:p>
            <a:pPr marL="285750" marR="0" lvl="0" indent="-285750" algn="l" defTabSz="914377"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425563"/>
                </a:solidFill>
                <a:effectLst/>
                <a:uLnTx/>
                <a:uFillTx/>
                <a:latin typeface="Arial" panose="020B0604020202020204" pitchFamily="34" charset="0"/>
                <a:ea typeface="+mn-ea"/>
                <a:cs typeface="Arial" panose="020B0604020202020204" pitchFamily="34" charset="0"/>
              </a:rPr>
              <a:t>Shared investment funds bringing together funding from the NHS and local authorities, and other sources, to support the voluntary and community sector to deliver local health and wellbeing activities across NEL boroughs and Haringey. </a:t>
            </a:r>
          </a:p>
          <a:p>
            <a:pPr marL="540000" marR="0" lvl="0" indent="-285750" algn="l" defTabSz="914377"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425563"/>
                </a:solidFill>
                <a:effectLst/>
                <a:uLnTx/>
                <a:uFillTx/>
                <a:latin typeface="Arial" panose="020B0604020202020204" pitchFamily="34" charset="0"/>
                <a:ea typeface="+mn-ea"/>
                <a:cs typeface="Arial" panose="020B0604020202020204" pitchFamily="34" charset="0"/>
              </a:rPr>
              <a:t>Work with each borough steering group to develop plans for reporting impact, involving VCSE.</a:t>
            </a:r>
          </a:p>
          <a:p>
            <a:pPr marL="540000" marR="0" lvl="0" indent="-285750" algn="l" defTabSz="914377"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425563"/>
                </a:solidFill>
                <a:effectLst/>
                <a:uLnTx/>
                <a:uFillTx/>
                <a:latin typeface="Arial" panose="020B0604020202020204" pitchFamily="34" charset="0"/>
                <a:ea typeface="+mn-ea"/>
                <a:cs typeface="Arial" panose="020B0604020202020204" pitchFamily="34" charset="0"/>
              </a:rPr>
              <a:t>TPHC supported grantees in Barking and Dagenham with more hands on support, f2f and on teams.</a:t>
            </a:r>
          </a:p>
          <a:p>
            <a:pPr marL="540000" marR="0" lvl="0" indent="-285750" algn="l" defTabSz="914377"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425563"/>
                </a:solidFill>
                <a:effectLst/>
                <a:uLnTx/>
                <a:uFillTx/>
                <a:latin typeface="Arial" panose="020B0604020202020204" pitchFamily="34" charset="0"/>
                <a:ea typeface="+mn-ea"/>
                <a:cs typeface="Arial" panose="020B0604020202020204" pitchFamily="34" charset="0"/>
              </a:rPr>
              <a:t>Reflection sessions led with boroughs to capture learnings in a way that benefits teams.</a:t>
            </a:r>
          </a:p>
          <a:p>
            <a:pPr marL="540000" marR="0" lvl="0" indent="-285750" algn="l" defTabSz="914377"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425563"/>
                </a:solidFill>
                <a:effectLst/>
                <a:uLnTx/>
                <a:uFillTx/>
                <a:latin typeface="Arial" panose="020B0604020202020204" pitchFamily="34" charset="0"/>
                <a:ea typeface="+mn-ea"/>
                <a:cs typeface="Arial" panose="020B0604020202020204" pitchFamily="34" charset="0"/>
              </a:rPr>
              <a:t>Supported borough teams with data analysis and report making (presentations, skeleton reports and creating visual templates)</a:t>
            </a:r>
          </a:p>
          <a:p>
            <a:pPr marL="285750" marR="0" lvl="0" indent="-285750" algn="l" defTabSz="914377" rtl="0" eaLnBrk="1" fontAlgn="auto" latinLnBrk="0" hangingPunct="1">
              <a:lnSpc>
                <a:spcPct val="100000"/>
              </a:lnSpc>
              <a:spcBef>
                <a:spcPts val="0"/>
              </a:spcBef>
              <a:spcAft>
                <a:spcPts val="900"/>
              </a:spcAft>
              <a:buClrTx/>
              <a:buSzTx/>
              <a:buFont typeface="Arial" panose="020B0604020202020204" pitchFamily="34" charset="0"/>
              <a:buChar char="•"/>
              <a:tabLst/>
              <a:defRPr/>
            </a:pPr>
            <a:endParaRPr kumimoji="0" lang="en-GB" sz="1500" b="0" i="0" u="none" strike="noStrike" kern="1200" cap="none" spc="0" normalizeH="0" baseline="0" noProof="0">
              <a:ln>
                <a:noFill/>
              </a:ln>
              <a:solidFill>
                <a:srgbClr val="425563"/>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90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425563"/>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90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42556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6160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united kingdom&#10;&#10;Description automatically generated">
            <a:extLst>
              <a:ext uri="{FF2B5EF4-FFF2-40B4-BE49-F238E27FC236}">
                <a16:creationId xmlns:a16="http://schemas.microsoft.com/office/drawing/2014/main" id="{B70FBDC8-516F-C187-F010-04C9A6345F30}"/>
              </a:ext>
            </a:extLst>
          </p:cNvPr>
          <p:cNvPicPr>
            <a:picLocks noChangeAspect="1"/>
          </p:cNvPicPr>
          <p:nvPr/>
        </p:nvPicPr>
        <p:blipFill rotWithShape="1">
          <a:blip r:embed="rId2"/>
          <a:srcRect b="8244"/>
          <a:stretch/>
        </p:blipFill>
        <p:spPr>
          <a:xfrm>
            <a:off x="2622658" y="1548397"/>
            <a:ext cx="6781800" cy="4632062"/>
          </a:xfrm>
          <a:prstGeom prst="rect">
            <a:avLst/>
          </a:prstGeom>
        </p:spPr>
      </p:pic>
      <p:sp>
        <p:nvSpPr>
          <p:cNvPr id="11" name="Rectangle 10">
            <a:extLst>
              <a:ext uri="{FF2B5EF4-FFF2-40B4-BE49-F238E27FC236}">
                <a16:creationId xmlns:a16="http://schemas.microsoft.com/office/drawing/2014/main" id="{9BE4E870-2DC0-B1D8-AA47-F68FEF93890E}"/>
              </a:ext>
            </a:extLst>
          </p:cNvPr>
          <p:cNvSpPr/>
          <p:nvPr/>
        </p:nvSpPr>
        <p:spPr>
          <a:xfrm>
            <a:off x="9451384" y="212035"/>
            <a:ext cx="2501771" cy="2477317"/>
          </a:xfrm>
          <a:prstGeom prst="rect">
            <a:avLst/>
          </a:prstGeom>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Calibri" panose="020F0502020204030204"/>
                <a:ea typeface="+mn-ea"/>
                <a:cs typeface="+mn-cs"/>
              </a:rPr>
              <a:t>NEL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Pilot site for National Minimum data set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Developed template for EMIS/</a:t>
            </a:r>
            <a:r>
              <a:rPr kumimoji="0" lang="en-GB" sz="1100" b="0" i="0" u="none" strike="noStrike" kern="1200" cap="none" spc="0" normalizeH="0" baseline="0" noProof="0" err="1">
                <a:ln>
                  <a:noFill/>
                </a:ln>
                <a:solidFill>
                  <a:prstClr val="black"/>
                </a:solidFill>
                <a:effectLst/>
                <a:uLnTx/>
                <a:uFillTx/>
                <a:latin typeface="Calibri" panose="020F0502020204030204"/>
                <a:ea typeface="+mn-ea"/>
                <a:cs typeface="+mn-cs"/>
              </a:rPr>
              <a:t>SystmOne</a:t>
            </a: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/Joy including minimum dataset and extra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Data is feeding into the ICB wide </a:t>
            </a:r>
            <a:r>
              <a:rPr kumimoji="0" lang="en-GB" sz="1100" b="0" i="0" u="none" strike="noStrike" kern="1200" cap="none" spc="0" normalizeH="0" baseline="0" noProof="0" err="1">
                <a:ln>
                  <a:noFill/>
                </a:ln>
                <a:solidFill>
                  <a:prstClr val="black"/>
                </a:solidFill>
                <a:effectLst/>
                <a:uLnTx/>
                <a:uFillTx/>
                <a:latin typeface="Calibri" panose="020F0502020204030204"/>
                <a:ea typeface="+mn-ea"/>
                <a:cs typeface="+mn-cs"/>
              </a:rPr>
              <a:t>PowerBI</a:t>
            </a: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 dashboard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They hold a regular evaluation group focused on </a:t>
            </a:r>
            <a:r>
              <a:rPr kumimoji="0" lang="en-GB" sz="1100" b="0" i="0" u="none" strike="noStrike" kern="1200" cap="none" spc="0" normalizeH="0" baseline="0" noProof="0" err="1">
                <a:ln>
                  <a:noFill/>
                </a:ln>
                <a:solidFill>
                  <a:prstClr val="black"/>
                </a:solidFill>
                <a:effectLst/>
                <a:uLnTx/>
                <a:uFillTx/>
                <a:latin typeface="Calibri" panose="020F0502020204030204"/>
                <a:ea typeface="+mn-ea"/>
                <a:cs typeface="+mn-cs"/>
              </a:rPr>
              <a:t>embeddingr</a:t>
            </a: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 data collection into SPLW consultations and data analysis using the dashboard</a:t>
            </a:r>
          </a:p>
        </p:txBody>
      </p:sp>
      <p:cxnSp>
        <p:nvCxnSpPr>
          <p:cNvPr id="13" name="Straight Connector 12">
            <a:extLst>
              <a:ext uri="{FF2B5EF4-FFF2-40B4-BE49-F238E27FC236}">
                <a16:creationId xmlns:a16="http://schemas.microsoft.com/office/drawing/2014/main" id="{DC169B23-1B18-20A1-D158-02631B33856F}"/>
              </a:ext>
            </a:extLst>
          </p:cNvPr>
          <p:cNvCxnSpPr>
            <a:cxnSpLocks/>
          </p:cNvCxnSpPr>
          <p:nvPr/>
        </p:nvCxnSpPr>
        <p:spPr>
          <a:xfrm flipV="1">
            <a:off x="6684455" y="1650940"/>
            <a:ext cx="2766929" cy="16657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10FE01-06B2-C593-D18E-A26741FE5A35}"/>
              </a:ext>
            </a:extLst>
          </p:cNvPr>
          <p:cNvCxnSpPr>
            <a:cxnSpLocks/>
          </p:cNvCxnSpPr>
          <p:nvPr/>
        </p:nvCxnSpPr>
        <p:spPr>
          <a:xfrm>
            <a:off x="1409350" y="2633376"/>
            <a:ext cx="2491976" cy="82635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2D4229D-1F4D-8885-0BF5-503469C83BC9}"/>
              </a:ext>
            </a:extLst>
          </p:cNvPr>
          <p:cNvSpPr/>
          <p:nvPr/>
        </p:nvSpPr>
        <p:spPr>
          <a:xfrm>
            <a:off x="110623" y="620649"/>
            <a:ext cx="2646232" cy="261521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NWL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Commissioning Joy across all boroughs for Social Prescribing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Working with NAPC (National Association of primary care) on evaluation. Action Learning Sets being undertaken with each borough to look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Controls: Tools and Technology within the work systems; Colleagues:  People's behaviours, the process used, culture of MDTs etc; Caseloads:  patient management, task generation, onwards support, patient activation.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Evaluation frameworks being designed by 3ST (VCSE alliance) and the Bi-borough partnership</a:t>
            </a:r>
          </a:p>
        </p:txBody>
      </p:sp>
      <p:sp>
        <p:nvSpPr>
          <p:cNvPr id="21" name="Flowchart: Connector 20">
            <a:extLst>
              <a:ext uri="{FF2B5EF4-FFF2-40B4-BE49-F238E27FC236}">
                <a16:creationId xmlns:a16="http://schemas.microsoft.com/office/drawing/2014/main" id="{048FD6C7-EF56-7EC3-7551-2A9161B94A68}"/>
              </a:ext>
            </a:extLst>
          </p:cNvPr>
          <p:cNvSpPr/>
          <p:nvPr/>
        </p:nvSpPr>
        <p:spPr>
          <a:xfrm>
            <a:off x="8620652" y="2828284"/>
            <a:ext cx="2615674" cy="1081475"/>
          </a:xfrm>
          <a:prstGeom prst="flowChartConnector">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Tower Hamlets: </a:t>
            </a: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Co-produced 6 outcome, 40 indicator measure what makes a good life (BBBC). Rolling this out for SPLWs and wider.</a:t>
            </a:r>
          </a:p>
        </p:txBody>
      </p:sp>
      <p:cxnSp>
        <p:nvCxnSpPr>
          <p:cNvPr id="23" name="Straight Arrow Connector 22">
            <a:extLst>
              <a:ext uri="{FF2B5EF4-FFF2-40B4-BE49-F238E27FC236}">
                <a16:creationId xmlns:a16="http://schemas.microsoft.com/office/drawing/2014/main" id="{6A775E68-BDA3-1F6B-6E92-E6E61768DE84}"/>
              </a:ext>
            </a:extLst>
          </p:cNvPr>
          <p:cNvCxnSpPr>
            <a:cxnSpLocks/>
          </p:cNvCxnSpPr>
          <p:nvPr/>
        </p:nvCxnSpPr>
        <p:spPr>
          <a:xfrm flipH="1">
            <a:off x="6270882" y="3369022"/>
            <a:ext cx="2349770" cy="317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C820B9F7-EB79-39D6-3229-D374E59DACB1}"/>
              </a:ext>
            </a:extLst>
          </p:cNvPr>
          <p:cNvSpPr/>
          <p:nvPr/>
        </p:nvSpPr>
        <p:spPr>
          <a:xfrm>
            <a:off x="7921008" y="5336031"/>
            <a:ext cx="3411273" cy="1461033"/>
          </a:xfrm>
          <a:prstGeom prst="flowChartConnector">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Bromley: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Collecting monthly cumulative referrals via EMIS (GP fed)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hlinkClick r:id="rId3"/>
              </a:rPr>
              <a:t>SP activity providers </a:t>
            </a: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are running their own evaluation – Bromley Well.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hlinkClick r:id="rId4"/>
              </a:rPr>
              <a:t>Healthwatch evaluation </a:t>
            </a: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of SP service at the patient, SPLW and GP level</a:t>
            </a:r>
          </a:p>
        </p:txBody>
      </p:sp>
      <p:cxnSp>
        <p:nvCxnSpPr>
          <p:cNvPr id="27" name="Straight Arrow Connector 26">
            <a:extLst>
              <a:ext uri="{FF2B5EF4-FFF2-40B4-BE49-F238E27FC236}">
                <a16:creationId xmlns:a16="http://schemas.microsoft.com/office/drawing/2014/main" id="{311FDA8D-817D-7CA6-D1B2-3874B1B45913}"/>
              </a:ext>
            </a:extLst>
          </p:cNvPr>
          <p:cNvCxnSpPr>
            <a:cxnSpLocks/>
          </p:cNvCxnSpPr>
          <p:nvPr/>
        </p:nvCxnSpPr>
        <p:spPr>
          <a:xfrm>
            <a:off x="6997084" y="5336032"/>
            <a:ext cx="1166255" cy="450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Flowchart: Connector 28">
            <a:extLst>
              <a:ext uri="{FF2B5EF4-FFF2-40B4-BE49-F238E27FC236}">
                <a16:creationId xmlns:a16="http://schemas.microsoft.com/office/drawing/2014/main" id="{5077FF5B-A629-DA9D-E954-CCCD09584939}"/>
              </a:ext>
            </a:extLst>
          </p:cNvPr>
          <p:cNvSpPr/>
          <p:nvPr/>
        </p:nvSpPr>
        <p:spPr>
          <a:xfrm>
            <a:off x="2815952" y="446287"/>
            <a:ext cx="2268413" cy="1945231"/>
          </a:xfrm>
          <a:prstGeom prst="flowChartConnector">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Barnet, Age 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Borough wide system for regular reporting SP data. Working with public health on yearly report and GP attendance yearly report, linking data. Elemental shares a gap report about services with SPLWs.</a:t>
            </a:r>
          </a:p>
        </p:txBody>
      </p:sp>
      <p:cxnSp>
        <p:nvCxnSpPr>
          <p:cNvPr id="31" name="Straight Arrow Connector 30">
            <a:extLst>
              <a:ext uri="{FF2B5EF4-FFF2-40B4-BE49-F238E27FC236}">
                <a16:creationId xmlns:a16="http://schemas.microsoft.com/office/drawing/2014/main" id="{1BBA2678-3DCF-D459-F97F-BAF16989DC7D}"/>
              </a:ext>
            </a:extLst>
          </p:cNvPr>
          <p:cNvCxnSpPr>
            <a:cxnSpLocks/>
            <a:endCxn id="29" idx="4"/>
          </p:cNvCxnSpPr>
          <p:nvPr/>
        </p:nvCxnSpPr>
        <p:spPr>
          <a:xfrm flipH="1" flipV="1">
            <a:off x="3950159" y="2391518"/>
            <a:ext cx="1205080" cy="4586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Flowchart: Connector 32">
            <a:extLst>
              <a:ext uri="{FF2B5EF4-FFF2-40B4-BE49-F238E27FC236}">
                <a16:creationId xmlns:a16="http://schemas.microsoft.com/office/drawing/2014/main" id="{9D72A58D-D9E5-D798-4768-E42CD75CBA8B}"/>
              </a:ext>
            </a:extLst>
          </p:cNvPr>
          <p:cNvSpPr/>
          <p:nvPr/>
        </p:nvSpPr>
        <p:spPr>
          <a:xfrm>
            <a:off x="3679938" y="5676917"/>
            <a:ext cx="1739299" cy="1040247"/>
          </a:xfrm>
          <a:prstGeom prst="flowChartConnector">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Sutton: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Procured Joy and has designated a lead to implement the system.</a:t>
            </a:r>
          </a:p>
        </p:txBody>
      </p:sp>
      <p:cxnSp>
        <p:nvCxnSpPr>
          <p:cNvPr id="35" name="Straight Arrow Connector 34">
            <a:extLst>
              <a:ext uri="{FF2B5EF4-FFF2-40B4-BE49-F238E27FC236}">
                <a16:creationId xmlns:a16="http://schemas.microsoft.com/office/drawing/2014/main" id="{AB202378-515E-3077-A497-CDC613312269}"/>
              </a:ext>
            </a:extLst>
          </p:cNvPr>
          <p:cNvCxnSpPr>
            <a:cxnSpLocks/>
          </p:cNvCxnSpPr>
          <p:nvPr/>
        </p:nvCxnSpPr>
        <p:spPr>
          <a:xfrm flipH="1">
            <a:off x="5146373" y="5379398"/>
            <a:ext cx="681740" cy="453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F348B97-5410-E0C8-035B-5120FCE98B27}"/>
              </a:ext>
            </a:extLst>
          </p:cNvPr>
          <p:cNvCxnSpPr>
            <a:cxnSpLocks/>
            <a:endCxn id="39" idx="6"/>
          </p:cNvCxnSpPr>
          <p:nvPr/>
        </p:nvCxnSpPr>
        <p:spPr>
          <a:xfrm flipH="1">
            <a:off x="4392312" y="5132707"/>
            <a:ext cx="603292" cy="116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lowchart: Connector 38">
            <a:extLst>
              <a:ext uri="{FF2B5EF4-FFF2-40B4-BE49-F238E27FC236}">
                <a16:creationId xmlns:a16="http://schemas.microsoft.com/office/drawing/2014/main" id="{6E8B715B-8CEB-EBF4-9E31-9FAE5884C090}"/>
              </a:ext>
            </a:extLst>
          </p:cNvPr>
          <p:cNvSpPr/>
          <p:nvPr/>
        </p:nvSpPr>
        <p:spPr>
          <a:xfrm>
            <a:off x="2607998" y="4777885"/>
            <a:ext cx="1784314" cy="942670"/>
          </a:xfrm>
          <a:prstGeom prst="flowChartConnector">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Merton: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Undertook separate evaluations of HWBCs and SPLWs </a:t>
            </a:r>
          </a:p>
        </p:txBody>
      </p:sp>
      <p:sp>
        <p:nvSpPr>
          <p:cNvPr id="41" name="Flowchart: Connector 40">
            <a:extLst>
              <a:ext uri="{FF2B5EF4-FFF2-40B4-BE49-F238E27FC236}">
                <a16:creationId xmlns:a16="http://schemas.microsoft.com/office/drawing/2014/main" id="{59708469-051E-669D-377B-BE43821FCF88}"/>
              </a:ext>
            </a:extLst>
          </p:cNvPr>
          <p:cNvSpPr/>
          <p:nvPr/>
        </p:nvSpPr>
        <p:spPr>
          <a:xfrm>
            <a:off x="9331298" y="3909759"/>
            <a:ext cx="2766929" cy="1297301"/>
          </a:xfrm>
          <a:prstGeom prst="flowChartConnector">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Lambeth: </a:t>
            </a: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Social prescribing innovators project designed a process for evaluation with SPLWs at the core including joint staff and resident feedback forums, and yearly report</a:t>
            </a:r>
          </a:p>
        </p:txBody>
      </p:sp>
      <p:cxnSp>
        <p:nvCxnSpPr>
          <p:cNvPr id="43" name="Straight Arrow Connector 42">
            <a:extLst>
              <a:ext uri="{FF2B5EF4-FFF2-40B4-BE49-F238E27FC236}">
                <a16:creationId xmlns:a16="http://schemas.microsoft.com/office/drawing/2014/main" id="{E452F523-B014-213B-C4A1-AD12C3D4527A}"/>
              </a:ext>
            </a:extLst>
          </p:cNvPr>
          <p:cNvCxnSpPr>
            <a:cxnSpLocks/>
            <a:endCxn id="41" idx="2"/>
          </p:cNvCxnSpPr>
          <p:nvPr/>
        </p:nvCxnSpPr>
        <p:spPr>
          <a:xfrm flipV="1">
            <a:off x="6124849" y="4558410"/>
            <a:ext cx="3206449" cy="27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Flowchart: Connector 1">
            <a:extLst>
              <a:ext uri="{FF2B5EF4-FFF2-40B4-BE49-F238E27FC236}">
                <a16:creationId xmlns:a16="http://schemas.microsoft.com/office/drawing/2014/main" id="{CF4B555E-3A1E-8F70-A6B8-FAB8064117FA}"/>
              </a:ext>
            </a:extLst>
          </p:cNvPr>
          <p:cNvSpPr/>
          <p:nvPr/>
        </p:nvSpPr>
        <p:spPr>
          <a:xfrm>
            <a:off x="1495587" y="3314940"/>
            <a:ext cx="2106105" cy="881788"/>
          </a:xfrm>
          <a:prstGeom prst="flowChartConnector">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Harrow: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Used data from Joy on services, to support recommissioning of Housing support </a:t>
            </a:r>
          </a:p>
        </p:txBody>
      </p:sp>
      <p:cxnSp>
        <p:nvCxnSpPr>
          <p:cNvPr id="3" name="Straight Arrow Connector 2">
            <a:extLst>
              <a:ext uri="{FF2B5EF4-FFF2-40B4-BE49-F238E27FC236}">
                <a16:creationId xmlns:a16="http://schemas.microsoft.com/office/drawing/2014/main" id="{359CDA0B-8075-D4D2-2C03-AA3111FF948B}"/>
              </a:ext>
            </a:extLst>
          </p:cNvPr>
          <p:cNvCxnSpPr>
            <a:cxnSpLocks/>
            <a:endCxn id="2" idx="6"/>
          </p:cNvCxnSpPr>
          <p:nvPr/>
        </p:nvCxnSpPr>
        <p:spPr>
          <a:xfrm flipH="1" flipV="1">
            <a:off x="3601692" y="3755834"/>
            <a:ext cx="1039288" cy="2238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Flowchart: Connector 7">
            <a:extLst>
              <a:ext uri="{FF2B5EF4-FFF2-40B4-BE49-F238E27FC236}">
                <a16:creationId xmlns:a16="http://schemas.microsoft.com/office/drawing/2014/main" id="{1FFA6E84-D5F6-0404-D29E-0291E9524A9C}"/>
              </a:ext>
            </a:extLst>
          </p:cNvPr>
          <p:cNvSpPr/>
          <p:nvPr/>
        </p:nvSpPr>
        <p:spPr>
          <a:xfrm>
            <a:off x="7666442" y="637640"/>
            <a:ext cx="1733018" cy="1262724"/>
          </a:xfrm>
          <a:prstGeom prst="flowChartConnector">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Camden: </a:t>
            </a:r>
            <a:r>
              <a:rPr kumimoji="0" lang="en-GB" sz="1050" b="0" i="0" u="none" strike="noStrike" kern="1200" cap="none" spc="0" normalizeH="0" baseline="0" noProof="0">
                <a:ln>
                  <a:noFill/>
                </a:ln>
                <a:solidFill>
                  <a:srgbClr val="444444"/>
                </a:solidFill>
                <a:effectLst/>
                <a:uLnTx/>
                <a:uFillTx/>
                <a:latin typeface="Calibri" panose="020F0502020204030204" pitchFamily="34" charset="0"/>
                <a:ea typeface="+mn-ea"/>
                <a:cs typeface="+mn-cs"/>
              </a:rPr>
              <a:t>Working to embed evaluation in VCSE employers and SP, working with UCL evaluation exchange</a:t>
            </a:r>
          </a:p>
        </p:txBody>
      </p:sp>
      <p:cxnSp>
        <p:nvCxnSpPr>
          <p:cNvPr id="10" name="Straight Arrow Connector 9">
            <a:extLst>
              <a:ext uri="{FF2B5EF4-FFF2-40B4-BE49-F238E27FC236}">
                <a16:creationId xmlns:a16="http://schemas.microsoft.com/office/drawing/2014/main" id="{BC693F3B-6C53-60C1-002B-A3A4F15D01BA}"/>
              </a:ext>
            </a:extLst>
          </p:cNvPr>
          <p:cNvCxnSpPr>
            <a:cxnSpLocks/>
          </p:cNvCxnSpPr>
          <p:nvPr/>
        </p:nvCxnSpPr>
        <p:spPr>
          <a:xfrm flipV="1">
            <a:off x="5710689" y="1912217"/>
            <a:ext cx="2545379" cy="16154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AA6D252-8CD2-DDAC-2957-A03004940F6F}"/>
              </a:ext>
            </a:extLst>
          </p:cNvPr>
          <p:cNvCxnSpPr>
            <a:cxnSpLocks/>
          </p:cNvCxnSpPr>
          <p:nvPr/>
        </p:nvCxnSpPr>
        <p:spPr>
          <a:xfrm flipH="1">
            <a:off x="6209588" y="4707504"/>
            <a:ext cx="307961" cy="1731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Flowchart: Connector 21">
            <a:extLst>
              <a:ext uri="{FF2B5EF4-FFF2-40B4-BE49-F238E27FC236}">
                <a16:creationId xmlns:a16="http://schemas.microsoft.com/office/drawing/2014/main" id="{FD50DC82-C7E3-8E23-51C3-D424F1590E83}"/>
              </a:ext>
            </a:extLst>
          </p:cNvPr>
          <p:cNvSpPr/>
          <p:nvPr/>
        </p:nvSpPr>
        <p:spPr>
          <a:xfrm>
            <a:off x="5431843" y="6067244"/>
            <a:ext cx="2538502" cy="727569"/>
          </a:xfrm>
          <a:prstGeom prst="flowChartConnector">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Southwark: </a:t>
            </a: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Feedbacks data on gaps across borough to ICBs to inform commissioning through SP oversight group. </a:t>
            </a:r>
          </a:p>
        </p:txBody>
      </p:sp>
      <p:sp>
        <p:nvSpPr>
          <p:cNvPr id="30" name="Flowchart: Connector 29">
            <a:extLst>
              <a:ext uri="{FF2B5EF4-FFF2-40B4-BE49-F238E27FC236}">
                <a16:creationId xmlns:a16="http://schemas.microsoft.com/office/drawing/2014/main" id="{BC7AD858-CD47-C8D0-3B43-72FC507A21A7}"/>
              </a:ext>
            </a:extLst>
          </p:cNvPr>
          <p:cNvSpPr/>
          <p:nvPr/>
        </p:nvSpPr>
        <p:spPr>
          <a:xfrm>
            <a:off x="142215" y="4137655"/>
            <a:ext cx="2614640" cy="973540"/>
          </a:xfrm>
          <a:prstGeom prst="flowChartConnector">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Westminster: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Holding borough wide group for all connector roles – called Octopus, now looking at KPIs for services, to  show impact</a:t>
            </a:r>
          </a:p>
        </p:txBody>
      </p:sp>
      <p:cxnSp>
        <p:nvCxnSpPr>
          <p:cNvPr id="36" name="Straight Arrow Connector 35">
            <a:extLst>
              <a:ext uri="{FF2B5EF4-FFF2-40B4-BE49-F238E27FC236}">
                <a16:creationId xmlns:a16="http://schemas.microsoft.com/office/drawing/2014/main" id="{70DD7B8D-9C6D-9BFD-6038-EC9D918DA126}"/>
              </a:ext>
            </a:extLst>
          </p:cNvPr>
          <p:cNvCxnSpPr>
            <a:cxnSpLocks/>
            <a:endCxn id="30" idx="6"/>
          </p:cNvCxnSpPr>
          <p:nvPr/>
        </p:nvCxnSpPr>
        <p:spPr>
          <a:xfrm flipH="1">
            <a:off x="2756855" y="4200794"/>
            <a:ext cx="2185485" cy="423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C5E11770-9233-86F4-FF21-3F105BD039BF}"/>
              </a:ext>
            </a:extLst>
          </p:cNvPr>
          <p:cNvSpPr/>
          <p:nvPr/>
        </p:nvSpPr>
        <p:spPr>
          <a:xfrm>
            <a:off x="5136675" y="44682"/>
            <a:ext cx="2477842" cy="215236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Calibri" panose="020F0502020204030204"/>
                <a:ea typeface="+mn-ea"/>
                <a:cs typeface="+mn-cs"/>
              </a:rPr>
              <a:t>NCL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Developed list of recommended patient outcome measures for SP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Looking at what outcomes are being captured across different boroughs to understand how consistency could be improved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ICB wide use of </a:t>
            </a:r>
            <a:r>
              <a:rPr kumimoji="0" lang="en-GB" sz="1100" b="0" i="0" u="none" strike="noStrike" kern="1200" cap="none" spc="0" normalizeH="0" baseline="0" noProof="0" err="1">
                <a:ln>
                  <a:noFill/>
                </a:ln>
                <a:solidFill>
                  <a:prstClr val="black"/>
                </a:solidFill>
                <a:effectLst/>
                <a:uLnTx/>
                <a:uFillTx/>
                <a:latin typeface="Calibri" panose="020F0502020204030204"/>
                <a:ea typeface="+mn-ea"/>
                <a:cs typeface="+mn-cs"/>
              </a:rPr>
              <a:t>MyCaw</a:t>
            </a: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 as part of Long Terms Conditions work within personalised care support planning.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Wide variety of case management systems being used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a:ln>
                  <a:noFill/>
                </a:ln>
                <a:solidFill>
                  <a:prstClr val="black"/>
                </a:solidFill>
                <a:effectLst/>
                <a:uLnTx/>
                <a:uFillTx/>
                <a:latin typeface="Calibri" panose="020F0502020204030204"/>
                <a:ea typeface="+mn-ea"/>
                <a:cs typeface="+mn-cs"/>
              </a:rPr>
              <a:t>Supports Pop health strategy</a:t>
            </a:r>
          </a:p>
        </p:txBody>
      </p:sp>
      <p:cxnSp>
        <p:nvCxnSpPr>
          <p:cNvPr id="57" name="Straight Arrow Connector 56">
            <a:extLst>
              <a:ext uri="{FF2B5EF4-FFF2-40B4-BE49-F238E27FC236}">
                <a16:creationId xmlns:a16="http://schemas.microsoft.com/office/drawing/2014/main" id="{6ADE5B62-A1E4-87C8-155A-3503A1979537}"/>
              </a:ext>
            </a:extLst>
          </p:cNvPr>
          <p:cNvCxnSpPr>
            <a:cxnSpLocks/>
          </p:cNvCxnSpPr>
          <p:nvPr/>
        </p:nvCxnSpPr>
        <p:spPr>
          <a:xfrm flipV="1">
            <a:off x="5507546" y="2208464"/>
            <a:ext cx="0" cy="285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Flowchart: Connector 13">
            <a:extLst>
              <a:ext uri="{FF2B5EF4-FFF2-40B4-BE49-F238E27FC236}">
                <a16:creationId xmlns:a16="http://schemas.microsoft.com/office/drawing/2014/main" id="{44DD9B2C-A663-7087-7F43-A35905E7303A}"/>
              </a:ext>
            </a:extLst>
          </p:cNvPr>
          <p:cNvSpPr/>
          <p:nvPr/>
        </p:nvSpPr>
        <p:spPr>
          <a:xfrm>
            <a:off x="936245" y="5262905"/>
            <a:ext cx="1784314" cy="1112023"/>
          </a:xfrm>
          <a:prstGeom prst="flowChartConnector">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prstClr val="black"/>
                </a:solidFill>
                <a:effectLst/>
                <a:uLnTx/>
                <a:uFillTx/>
                <a:latin typeface="Calibri" panose="020F0502020204030204"/>
                <a:ea typeface="+mn-ea"/>
                <a:cs typeface="+mn-cs"/>
              </a:rPr>
              <a:t>Hammersmith and Fulham: </a:t>
            </a:r>
            <a:r>
              <a:rPr kumimoji="0" lang="en-GB" sz="1050" b="0" i="0" u="none" strike="noStrike" kern="1200" cap="none" spc="0" normalizeH="0" baseline="0" noProof="0">
                <a:ln>
                  <a:noFill/>
                </a:ln>
                <a:solidFill>
                  <a:prstClr val="black"/>
                </a:solidFill>
                <a:effectLst/>
                <a:uLnTx/>
                <a:uFillTx/>
                <a:latin typeface="Calibri" panose="020F0502020204030204"/>
                <a:ea typeface="+mn-ea"/>
                <a:cs typeface="+mn-cs"/>
              </a:rPr>
              <a:t>Healthwatch is carrying out an evaluation of the SP service</a:t>
            </a:r>
          </a:p>
        </p:txBody>
      </p:sp>
      <p:cxnSp>
        <p:nvCxnSpPr>
          <p:cNvPr id="28" name="Straight Arrow Connector 27">
            <a:extLst>
              <a:ext uri="{FF2B5EF4-FFF2-40B4-BE49-F238E27FC236}">
                <a16:creationId xmlns:a16="http://schemas.microsoft.com/office/drawing/2014/main" id="{3DBC7111-E85A-3721-9171-62BE17CFFFB2}"/>
              </a:ext>
            </a:extLst>
          </p:cNvPr>
          <p:cNvCxnSpPr>
            <a:cxnSpLocks/>
          </p:cNvCxnSpPr>
          <p:nvPr/>
        </p:nvCxnSpPr>
        <p:spPr>
          <a:xfrm flipH="1">
            <a:off x="1715841" y="3839808"/>
            <a:ext cx="3671295" cy="1400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471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Rectangle 1041">
            <a:extLst>
              <a:ext uri="{FF2B5EF4-FFF2-40B4-BE49-F238E27FC236}">
                <a16:creationId xmlns:a16="http://schemas.microsoft.com/office/drawing/2014/main" id="{84662FB3-0293-907A-4124-B53CEE840EB1}"/>
              </a:ext>
            </a:extLst>
          </p:cNvPr>
          <p:cNvSpPr/>
          <p:nvPr/>
        </p:nvSpPr>
        <p:spPr>
          <a:xfrm>
            <a:off x="4744060" y="3389689"/>
            <a:ext cx="2888571" cy="134151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1027" name="Rectangle 1026">
            <a:extLst>
              <a:ext uri="{FF2B5EF4-FFF2-40B4-BE49-F238E27FC236}">
                <a16:creationId xmlns:a16="http://schemas.microsoft.com/office/drawing/2014/main" id="{24153A5A-E8A2-7D92-81A2-F5E75600EAE7}"/>
              </a:ext>
            </a:extLst>
          </p:cNvPr>
          <p:cNvSpPr/>
          <p:nvPr/>
        </p:nvSpPr>
        <p:spPr>
          <a:xfrm>
            <a:off x="7913525" y="381973"/>
            <a:ext cx="4119073" cy="47371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pic>
        <p:nvPicPr>
          <p:cNvPr id="1026" name="Picture 2" descr="Bromley Well  logo">
            <a:extLst>
              <a:ext uri="{FF2B5EF4-FFF2-40B4-BE49-F238E27FC236}">
                <a16:creationId xmlns:a16="http://schemas.microsoft.com/office/drawing/2014/main" id="{1590A308-0ED5-9C49-F077-354898577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1107" y="1948557"/>
            <a:ext cx="3064972" cy="79764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St Christopher's">
            <a:extLst>
              <a:ext uri="{FF2B5EF4-FFF2-40B4-BE49-F238E27FC236}">
                <a16:creationId xmlns:a16="http://schemas.microsoft.com/office/drawing/2014/main" id="{A025CAF0-A7AC-7C25-F02C-B9ED0DAFF4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AFE23F45-715F-86D1-AE72-B75F8E0E1594}"/>
              </a:ext>
            </a:extLst>
          </p:cNvPr>
          <p:cNvPicPr>
            <a:picLocks noChangeAspect="1"/>
          </p:cNvPicPr>
          <p:nvPr/>
        </p:nvPicPr>
        <p:blipFill>
          <a:blip r:embed="rId3"/>
          <a:stretch>
            <a:fillRect/>
          </a:stretch>
        </p:blipFill>
        <p:spPr>
          <a:xfrm>
            <a:off x="254356" y="1893770"/>
            <a:ext cx="1616848" cy="797646"/>
          </a:xfrm>
          <a:prstGeom prst="rect">
            <a:avLst/>
          </a:prstGeom>
        </p:spPr>
      </p:pic>
      <p:pic>
        <p:nvPicPr>
          <p:cNvPr id="6" name="Picture 5">
            <a:extLst>
              <a:ext uri="{FF2B5EF4-FFF2-40B4-BE49-F238E27FC236}">
                <a16:creationId xmlns:a16="http://schemas.microsoft.com/office/drawing/2014/main" id="{E7D6B77F-BCB3-4CAB-6F5E-67E87720E9A2}"/>
              </a:ext>
            </a:extLst>
          </p:cNvPr>
          <p:cNvPicPr>
            <a:picLocks noChangeAspect="1"/>
          </p:cNvPicPr>
          <p:nvPr/>
        </p:nvPicPr>
        <p:blipFill>
          <a:blip r:embed="rId4"/>
          <a:stretch>
            <a:fillRect/>
          </a:stretch>
        </p:blipFill>
        <p:spPr>
          <a:xfrm>
            <a:off x="227449" y="4580231"/>
            <a:ext cx="1465690" cy="752830"/>
          </a:xfrm>
          <a:prstGeom prst="rect">
            <a:avLst/>
          </a:prstGeom>
        </p:spPr>
      </p:pic>
      <p:pic>
        <p:nvPicPr>
          <p:cNvPr id="7" name="Picture 6">
            <a:extLst>
              <a:ext uri="{FF2B5EF4-FFF2-40B4-BE49-F238E27FC236}">
                <a16:creationId xmlns:a16="http://schemas.microsoft.com/office/drawing/2014/main" id="{EC81C140-BB0A-17BF-4474-836D8E68147C}"/>
              </a:ext>
            </a:extLst>
          </p:cNvPr>
          <p:cNvPicPr>
            <a:picLocks noChangeAspect="1"/>
          </p:cNvPicPr>
          <p:nvPr/>
        </p:nvPicPr>
        <p:blipFill>
          <a:blip r:embed="rId5"/>
          <a:stretch>
            <a:fillRect/>
          </a:stretch>
        </p:blipFill>
        <p:spPr>
          <a:xfrm>
            <a:off x="8073704" y="567005"/>
            <a:ext cx="1779596" cy="772344"/>
          </a:xfrm>
          <a:prstGeom prst="rect">
            <a:avLst/>
          </a:prstGeom>
        </p:spPr>
      </p:pic>
      <p:pic>
        <p:nvPicPr>
          <p:cNvPr id="8" name="Picture 7">
            <a:extLst>
              <a:ext uri="{FF2B5EF4-FFF2-40B4-BE49-F238E27FC236}">
                <a16:creationId xmlns:a16="http://schemas.microsoft.com/office/drawing/2014/main" id="{5B7E00E6-551E-DD7B-10B8-5B5FEACB748E}"/>
              </a:ext>
            </a:extLst>
          </p:cNvPr>
          <p:cNvPicPr>
            <a:picLocks noChangeAspect="1"/>
          </p:cNvPicPr>
          <p:nvPr/>
        </p:nvPicPr>
        <p:blipFill>
          <a:blip r:embed="rId6"/>
          <a:stretch>
            <a:fillRect/>
          </a:stretch>
        </p:blipFill>
        <p:spPr>
          <a:xfrm>
            <a:off x="8073704" y="1414685"/>
            <a:ext cx="987806" cy="925966"/>
          </a:xfrm>
          <a:prstGeom prst="rect">
            <a:avLst/>
          </a:prstGeom>
        </p:spPr>
      </p:pic>
      <p:pic>
        <p:nvPicPr>
          <p:cNvPr id="14" name="Picture 13">
            <a:extLst>
              <a:ext uri="{FF2B5EF4-FFF2-40B4-BE49-F238E27FC236}">
                <a16:creationId xmlns:a16="http://schemas.microsoft.com/office/drawing/2014/main" id="{C77E474A-124D-BA23-6DD0-D87F28098289}"/>
              </a:ext>
            </a:extLst>
          </p:cNvPr>
          <p:cNvPicPr>
            <a:picLocks noChangeAspect="1"/>
          </p:cNvPicPr>
          <p:nvPr/>
        </p:nvPicPr>
        <p:blipFill>
          <a:blip r:embed="rId7"/>
          <a:stretch>
            <a:fillRect/>
          </a:stretch>
        </p:blipFill>
        <p:spPr>
          <a:xfrm>
            <a:off x="8073704" y="2607367"/>
            <a:ext cx="2554445" cy="1005927"/>
          </a:xfrm>
          <a:prstGeom prst="rect">
            <a:avLst/>
          </a:prstGeom>
        </p:spPr>
      </p:pic>
      <p:pic>
        <p:nvPicPr>
          <p:cNvPr id="15" name="Picture 14">
            <a:extLst>
              <a:ext uri="{FF2B5EF4-FFF2-40B4-BE49-F238E27FC236}">
                <a16:creationId xmlns:a16="http://schemas.microsoft.com/office/drawing/2014/main" id="{6E716CAB-A3E7-29E5-8641-47CE68B0A702}"/>
              </a:ext>
            </a:extLst>
          </p:cNvPr>
          <p:cNvPicPr>
            <a:picLocks noChangeAspect="1"/>
          </p:cNvPicPr>
          <p:nvPr/>
        </p:nvPicPr>
        <p:blipFill>
          <a:blip r:embed="rId8"/>
          <a:stretch>
            <a:fillRect/>
          </a:stretch>
        </p:blipFill>
        <p:spPr>
          <a:xfrm>
            <a:off x="8073704" y="3821682"/>
            <a:ext cx="2586182" cy="602904"/>
          </a:xfrm>
          <a:prstGeom prst="rect">
            <a:avLst/>
          </a:prstGeom>
        </p:spPr>
      </p:pic>
      <p:pic>
        <p:nvPicPr>
          <p:cNvPr id="16" name="Picture 15">
            <a:extLst>
              <a:ext uri="{FF2B5EF4-FFF2-40B4-BE49-F238E27FC236}">
                <a16:creationId xmlns:a16="http://schemas.microsoft.com/office/drawing/2014/main" id="{9FF4EDCE-A7BA-76B0-5745-895185968CB3}"/>
              </a:ext>
            </a:extLst>
          </p:cNvPr>
          <p:cNvPicPr>
            <a:picLocks noChangeAspect="1"/>
          </p:cNvPicPr>
          <p:nvPr/>
        </p:nvPicPr>
        <p:blipFill>
          <a:blip r:embed="rId9"/>
          <a:stretch>
            <a:fillRect/>
          </a:stretch>
        </p:blipFill>
        <p:spPr>
          <a:xfrm>
            <a:off x="9476931" y="5439277"/>
            <a:ext cx="2079476" cy="596116"/>
          </a:xfrm>
          <a:prstGeom prst="rect">
            <a:avLst/>
          </a:prstGeom>
        </p:spPr>
      </p:pic>
      <p:sp>
        <p:nvSpPr>
          <p:cNvPr id="24" name="TextBox 23">
            <a:extLst>
              <a:ext uri="{FF2B5EF4-FFF2-40B4-BE49-F238E27FC236}">
                <a16:creationId xmlns:a16="http://schemas.microsoft.com/office/drawing/2014/main" id="{066C9302-3FED-E8B7-11DC-E0131F7BD236}"/>
              </a:ext>
            </a:extLst>
          </p:cNvPr>
          <p:cNvSpPr txBox="1"/>
          <p:nvPr/>
        </p:nvSpPr>
        <p:spPr>
          <a:xfrm>
            <a:off x="8070111" y="4452073"/>
            <a:ext cx="3805900" cy="646331"/>
          </a:xfrm>
          <a:prstGeom prst="rect">
            <a:avLst/>
          </a:prstGeom>
          <a:noFill/>
        </p:spPr>
        <p:txBody>
          <a:bodyPr wrap="square">
            <a:spAutoFit/>
          </a:bodyPr>
          <a:lstStyle/>
          <a:p>
            <a:r>
              <a:rPr lang="en-GB" dirty="0"/>
              <a:t>Mottingham, Downham &amp; Chislehurst</a:t>
            </a:r>
          </a:p>
          <a:p>
            <a:r>
              <a:rPr lang="en-GB" dirty="0"/>
              <a:t>Primary Care Network</a:t>
            </a:r>
          </a:p>
        </p:txBody>
      </p:sp>
      <p:sp>
        <p:nvSpPr>
          <p:cNvPr id="25" name="TextBox 24">
            <a:extLst>
              <a:ext uri="{FF2B5EF4-FFF2-40B4-BE49-F238E27FC236}">
                <a16:creationId xmlns:a16="http://schemas.microsoft.com/office/drawing/2014/main" id="{21AF303E-EB5F-7D5C-00F8-D2BB20819781}"/>
              </a:ext>
            </a:extLst>
          </p:cNvPr>
          <p:cNvSpPr txBox="1"/>
          <p:nvPr/>
        </p:nvSpPr>
        <p:spPr>
          <a:xfrm>
            <a:off x="9476931" y="6015747"/>
            <a:ext cx="2418460" cy="369332"/>
          </a:xfrm>
          <a:prstGeom prst="rect">
            <a:avLst/>
          </a:prstGeom>
          <a:noFill/>
        </p:spPr>
        <p:txBody>
          <a:bodyPr wrap="square" rtlCol="0">
            <a:spAutoFit/>
          </a:bodyPr>
          <a:lstStyle/>
          <a:p>
            <a:r>
              <a:rPr lang="en-GB" dirty="0"/>
              <a:t>Homeless Health Team</a:t>
            </a:r>
          </a:p>
        </p:txBody>
      </p:sp>
      <p:sp>
        <p:nvSpPr>
          <p:cNvPr id="26" name="TextBox 25">
            <a:extLst>
              <a:ext uri="{FF2B5EF4-FFF2-40B4-BE49-F238E27FC236}">
                <a16:creationId xmlns:a16="http://schemas.microsoft.com/office/drawing/2014/main" id="{2527BFBB-9A20-1526-8CC6-925F3F49F52B}"/>
              </a:ext>
            </a:extLst>
          </p:cNvPr>
          <p:cNvSpPr txBox="1"/>
          <p:nvPr/>
        </p:nvSpPr>
        <p:spPr>
          <a:xfrm>
            <a:off x="4398236" y="5333061"/>
            <a:ext cx="3395528" cy="646331"/>
          </a:xfrm>
          <a:prstGeom prst="rect">
            <a:avLst/>
          </a:prstGeom>
          <a:noFill/>
        </p:spPr>
        <p:txBody>
          <a:bodyPr wrap="square" rtlCol="0">
            <a:spAutoFit/>
          </a:bodyPr>
          <a:lstStyle/>
          <a:p>
            <a:r>
              <a:rPr lang="en-GB" b="1" dirty="0"/>
              <a:t>Princess Royal University Hospital</a:t>
            </a:r>
          </a:p>
          <a:p>
            <a:pPr algn="ctr"/>
            <a:r>
              <a:rPr lang="en-GB" b="1" dirty="0"/>
              <a:t>Emergency Department</a:t>
            </a:r>
          </a:p>
        </p:txBody>
      </p:sp>
      <p:sp>
        <p:nvSpPr>
          <p:cNvPr id="30" name="TextBox 29">
            <a:extLst>
              <a:ext uri="{FF2B5EF4-FFF2-40B4-BE49-F238E27FC236}">
                <a16:creationId xmlns:a16="http://schemas.microsoft.com/office/drawing/2014/main" id="{BD37415E-5768-911A-7C1F-E840AA549639}"/>
              </a:ext>
            </a:extLst>
          </p:cNvPr>
          <p:cNvSpPr txBox="1"/>
          <p:nvPr/>
        </p:nvSpPr>
        <p:spPr>
          <a:xfrm>
            <a:off x="4743880" y="6113675"/>
            <a:ext cx="2687147" cy="369332"/>
          </a:xfrm>
          <a:prstGeom prst="rect">
            <a:avLst/>
          </a:prstGeom>
          <a:noFill/>
        </p:spPr>
        <p:txBody>
          <a:bodyPr wrap="square">
            <a:spAutoFit/>
          </a:bodyPr>
          <a:lstStyle/>
          <a:p>
            <a:r>
              <a:rPr lang="en-GB" dirty="0"/>
              <a:t>High Intensity User Liaison</a:t>
            </a:r>
          </a:p>
        </p:txBody>
      </p:sp>
      <p:sp>
        <p:nvSpPr>
          <p:cNvPr id="1028" name="TextBox 1027">
            <a:extLst>
              <a:ext uri="{FF2B5EF4-FFF2-40B4-BE49-F238E27FC236}">
                <a16:creationId xmlns:a16="http://schemas.microsoft.com/office/drawing/2014/main" id="{2912E1CE-417E-759C-1105-1991BEC28199}"/>
              </a:ext>
            </a:extLst>
          </p:cNvPr>
          <p:cNvSpPr txBox="1"/>
          <p:nvPr/>
        </p:nvSpPr>
        <p:spPr>
          <a:xfrm>
            <a:off x="10356672" y="953177"/>
            <a:ext cx="1675926" cy="954107"/>
          </a:xfrm>
          <a:prstGeom prst="rect">
            <a:avLst/>
          </a:prstGeom>
          <a:noFill/>
        </p:spPr>
        <p:txBody>
          <a:bodyPr wrap="square" rtlCol="0">
            <a:spAutoFit/>
          </a:bodyPr>
          <a:lstStyle/>
          <a:p>
            <a:r>
              <a:rPr lang="en-GB" sz="2800" dirty="0"/>
              <a:t>Wellbeing Cafes</a:t>
            </a:r>
          </a:p>
        </p:txBody>
      </p:sp>
      <p:sp>
        <p:nvSpPr>
          <p:cNvPr id="1029" name="TextBox 1028">
            <a:extLst>
              <a:ext uri="{FF2B5EF4-FFF2-40B4-BE49-F238E27FC236}">
                <a16:creationId xmlns:a16="http://schemas.microsoft.com/office/drawing/2014/main" id="{1E81B793-C32F-3441-790A-EE224AF391CE}"/>
              </a:ext>
            </a:extLst>
          </p:cNvPr>
          <p:cNvSpPr txBox="1"/>
          <p:nvPr/>
        </p:nvSpPr>
        <p:spPr>
          <a:xfrm>
            <a:off x="1911409" y="3982340"/>
            <a:ext cx="1506909" cy="646331"/>
          </a:xfrm>
          <a:prstGeom prst="rect">
            <a:avLst/>
          </a:prstGeom>
          <a:noFill/>
        </p:spPr>
        <p:txBody>
          <a:bodyPr wrap="square" rtlCol="0">
            <a:spAutoFit/>
          </a:bodyPr>
          <a:lstStyle/>
          <a:p>
            <a:r>
              <a:rPr lang="en-GB" dirty="0"/>
              <a:t>Proactive Care Pathway</a:t>
            </a:r>
          </a:p>
        </p:txBody>
      </p:sp>
      <p:sp>
        <p:nvSpPr>
          <p:cNvPr id="1030" name="TextBox 1029">
            <a:extLst>
              <a:ext uri="{FF2B5EF4-FFF2-40B4-BE49-F238E27FC236}">
                <a16:creationId xmlns:a16="http://schemas.microsoft.com/office/drawing/2014/main" id="{7D95BEA4-3C1F-4895-D720-435DA83B1E3F}"/>
              </a:ext>
            </a:extLst>
          </p:cNvPr>
          <p:cNvSpPr txBox="1"/>
          <p:nvPr/>
        </p:nvSpPr>
        <p:spPr>
          <a:xfrm>
            <a:off x="1999716" y="5119151"/>
            <a:ext cx="1239140" cy="646331"/>
          </a:xfrm>
          <a:prstGeom prst="rect">
            <a:avLst/>
          </a:prstGeom>
          <a:noFill/>
        </p:spPr>
        <p:txBody>
          <a:bodyPr wrap="square" rtlCol="0">
            <a:spAutoFit/>
          </a:bodyPr>
          <a:lstStyle/>
          <a:p>
            <a:r>
              <a:rPr lang="en-GB" dirty="0"/>
              <a:t>Frailty Pathway</a:t>
            </a:r>
          </a:p>
        </p:txBody>
      </p:sp>
      <p:sp>
        <p:nvSpPr>
          <p:cNvPr id="1031" name="TextBox 1030">
            <a:extLst>
              <a:ext uri="{FF2B5EF4-FFF2-40B4-BE49-F238E27FC236}">
                <a16:creationId xmlns:a16="http://schemas.microsoft.com/office/drawing/2014/main" id="{60A1BC55-9969-75A2-4501-4427C583E5F8}"/>
              </a:ext>
            </a:extLst>
          </p:cNvPr>
          <p:cNvSpPr txBox="1"/>
          <p:nvPr/>
        </p:nvSpPr>
        <p:spPr>
          <a:xfrm>
            <a:off x="600165" y="5870961"/>
            <a:ext cx="1168814" cy="646331"/>
          </a:xfrm>
          <a:prstGeom prst="rect">
            <a:avLst/>
          </a:prstGeom>
          <a:noFill/>
        </p:spPr>
        <p:txBody>
          <a:bodyPr wrap="square" rtlCol="0">
            <a:spAutoFit/>
          </a:bodyPr>
          <a:lstStyle/>
          <a:p>
            <a:r>
              <a:rPr lang="en-GB" dirty="0"/>
              <a:t>A&amp;E Front Door</a:t>
            </a:r>
          </a:p>
        </p:txBody>
      </p:sp>
      <p:cxnSp>
        <p:nvCxnSpPr>
          <p:cNvPr id="1033" name="Straight Arrow Connector 1032">
            <a:extLst>
              <a:ext uri="{FF2B5EF4-FFF2-40B4-BE49-F238E27FC236}">
                <a16:creationId xmlns:a16="http://schemas.microsoft.com/office/drawing/2014/main" id="{1D6181EA-DE44-0A7C-15B8-80EF57B20F88}"/>
              </a:ext>
            </a:extLst>
          </p:cNvPr>
          <p:cNvCxnSpPr/>
          <p:nvPr/>
        </p:nvCxnSpPr>
        <p:spPr>
          <a:xfrm flipV="1">
            <a:off x="1512606" y="4472820"/>
            <a:ext cx="460473" cy="155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5" name="Straight Arrow Connector 1034">
            <a:extLst>
              <a:ext uri="{FF2B5EF4-FFF2-40B4-BE49-F238E27FC236}">
                <a16:creationId xmlns:a16="http://schemas.microsoft.com/office/drawing/2014/main" id="{B2512E67-2505-E372-45C2-16A34860123B}"/>
              </a:ext>
            </a:extLst>
          </p:cNvPr>
          <p:cNvCxnSpPr>
            <a:endCxn id="1030" idx="1"/>
          </p:cNvCxnSpPr>
          <p:nvPr/>
        </p:nvCxnSpPr>
        <p:spPr>
          <a:xfrm>
            <a:off x="1615155" y="5270466"/>
            <a:ext cx="384561" cy="171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7" name="Straight Arrow Connector 1036">
            <a:extLst>
              <a:ext uri="{FF2B5EF4-FFF2-40B4-BE49-F238E27FC236}">
                <a16:creationId xmlns:a16="http://schemas.microsoft.com/office/drawing/2014/main" id="{F36CB7C9-29B0-9CFA-2E6B-24EA04DB3B10}"/>
              </a:ext>
            </a:extLst>
          </p:cNvPr>
          <p:cNvCxnSpPr/>
          <p:nvPr/>
        </p:nvCxnSpPr>
        <p:spPr>
          <a:xfrm>
            <a:off x="991312" y="5439277"/>
            <a:ext cx="0" cy="477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38" name="TextBox 1037">
            <a:extLst>
              <a:ext uri="{FF2B5EF4-FFF2-40B4-BE49-F238E27FC236}">
                <a16:creationId xmlns:a16="http://schemas.microsoft.com/office/drawing/2014/main" id="{25DD7832-81CB-26B7-2F56-C972B93FB6FC}"/>
              </a:ext>
            </a:extLst>
          </p:cNvPr>
          <p:cNvSpPr txBox="1"/>
          <p:nvPr/>
        </p:nvSpPr>
        <p:spPr>
          <a:xfrm>
            <a:off x="4465176" y="903293"/>
            <a:ext cx="2538101" cy="646331"/>
          </a:xfrm>
          <a:prstGeom prst="rect">
            <a:avLst/>
          </a:prstGeom>
          <a:noFill/>
          <a:ln w="38100">
            <a:solidFill>
              <a:schemeClr val="accent1"/>
            </a:solidFill>
          </a:ln>
        </p:spPr>
        <p:txBody>
          <a:bodyPr wrap="square" rtlCol="0">
            <a:spAutoFit/>
          </a:bodyPr>
          <a:lstStyle/>
          <a:p>
            <a:pPr algn="ctr"/>
            <a:r>
              <a:rPr lang="en-GB" dirty="0"/>
              <a:t>PCN Social Prescribing Link Workers</a:t>
            </a:r>
          </a:p>
        </p:txBody>
      </p:sp>
      <p:sp>
        <p:nvSpPr>
          <p:cNvPr id="1039" name="TextBox 1038">
            <a:extLst>
              <a:ext uri="{FF2B5EF4-FFF2-40B4-BE49-F238E27FC236}">
                <a16:creationId xmlns:a16="http://schemas.microsoft.com/office/drawing/2014/main" id="{121EC2E7-D6FB-3CA7-72BA-AF9B19880AA7}"/>
              </a:ext>
            </a:extLst>
          </p:cNvPr>
          <p:cNvSpPr txBox="1"/>
          <p:nvPr/>
        </p:nvSpPr>
        <p:spPr>
          <a:xfrm>
            <a:off x="600165" y="629641"/>
            <a:ext cx="2040485" cy="646331"/>
          </a:xfrm>
          <a:prstGeom prst="rect">
            <a:avLst/>
          </a:prstGeom>
          <a:noFill/>
          <a:ln w="38100">
            <a:solidFill>
              <a:schemeClr val="accent2"/>
            </a:solidFill>
          </a:ln>
        </p:spPr>
        <p:txBody>
          <a:bodyPr wrap="square" rtlCol="0">
            <a:spAutoFit/>
          </a:bodyPr>
          <a:lstStyle/>
          <a:p>
            <a:r>
              <a:rPr lang="en-GB" dirty="0"/>
              <a:t>Self - Neglect and Hoarding Panel</a:t>
            </a:r>
          </a:p>
        </p:txBody>
      </p:sp>
      <p:pic>
        <p:nvPicPr>
          <p:cNvPr id="1040" name="Picture 1039">
            <a:extLst>
              <a:ext uri="{FF2B5EF4-FFF2-40B4-BE49-F238E27FC236}">
                <a16:creationId xmlns:a16="http://schemas.microsoft.com/office/drawing/2014/main" id="{355C7506-1969-46F0-0BAB-AD147B7919E0}"/>
              </a:ext>
            </a:extLst>
          </p:cNvPr>
          <p:cNvPicPr>
            <a:picLocks noChangeAspect="1"/>
          </p:cNvPicPr>
          <p:nvPr/>
        </p:nvPicPr>
        <p:blipFill>
          <a:blip r:embed="rId10"/>
          <a:stretch>
            <a:fillRect/>
          </a:stretch>
        </p:blipFill>
        <p:spPr>
          <a:xfrm>
            <a:off x="4763228" y="3417791"/>
            <a:ext cx="1083746" cy="482838"/>
          </a:xfrm>
          <a:prstGeom prst="rect">
            <a:avLst/>
          </a:prstGeom>
        </p:spPr>
      </p:pic>
      <p:pic>
        <p:nvPicPr>
          <p:cNvPr id="1041" name="Picture 1040">
            <a:extLst>
              <a:ext uri="{FF2B5EF4-FFF2-40B4-BE49-F238E27FC236}">
                <a16:creationId xmlns:a16="http://schemas.microsoft.com/office/drawing/2014/main" id="{AA4CF617-6AD3-2703-F1FC-2649EBBABA9C}"/>
              </a:ext>
            </a:extLst>
          </p:cNvPr>
          <p:cNvPicPr>
            <a:picLocks noChangeAspect="1"/>
          </p:cNvPicPr>
          <p:nvPr/>
        </p:nvPicPr>
        <p:blipFill>
          <a:blip r:embed="rId11"/>
          <a:stretch>
            <a:fillRect/>
          </a:stretch>
        </p:blipFill>
        <p:spPr>
          <a:xfrm>
            <a:off x="4796923" y="4160954"/>
            <a:ext cx="1146512" cy="343246"/>
          </a:xfrm>
          <a:prstGeom prst="rect">
            <a:avLst/>
          </a:prstGeom>
        </p:spPr>
      </p:pic>
      <p:sp>
        <p:nvSpPr>
          <p:cNvPr id="1043" name="TextBox 1042">
            <a:extLst>
              <a:ext uri="{FF2B5EF4-FFF2-40B4-BE49-F238E27FC236}">
                <a16:creationId xmlns:a16="http://schemas.microsoft.com/office/drawing/2014/main" id="{1CF87633-562D-58CE-833B-3015F5ACDB36}"/>
              </a:ext>
            </a:extLst>
          </p:cNvPr>
          <p:cNvSpPr txBox="1"/>
          <p:nvPr/>
        </p:nvSpPr>
        <p:spPr>
          <a:xfrm>
            <a:off x="6264847" y="3457205"/>
            <a:ext cx="1083746" cy="1200329"/>
          </a:xfrm>
          <a:prstGeom prst="rect">
            <a:avLst/>
          </a:prstGeom>
          <a:noFill/>
        </p:spPr>
        <p:txBody>
          <a:bodyPr wrap="square" rtlCol="0">
            <a:spAutoFit/>
          </a:bodyPr>
          <a:lstStyle/>
          <a:p>
            <a:r>
              <a:rPr lang="en-GB" dirty="0"/>
              <a:t>Bromley Mental Health Hub</a:t>
            </a:r>
          </a:p>
        </p:txBody>
      </p:sp>
      <p:sp>
        <p:nvSpPr>
          <p:cNvPr id="1044" name="TextBox 1043">
            <a:extLst>
              <a:ext uri="{FF2B5EF4-FFF2-40B4-BE49-F238E27FC236}">
                <a16:creationId xmlns:a16="http://schemas.microsoft.com/office/drawing/2014/main" id="{0E559B1C-398E-EA18-2177-F6F6B78D9C7F}"/>
              </a:ext>
            </a:extLst>
          </p:cNvPr>
          <p:cNvSpPr txBox="1"/>
          <p:nvPr/>
        </p:nvSpPr>
        <p:spPr>
          <a:xfrm>
            <a:off x="2338701" y="111095"/>
            <a:ext cx="5574824" cy="523220"/>
          </a:xfrm>
          <a:prstGeom prst="rect">
            <a:avLst/>
          </a:prstGeom>
          <a:noFill/>
        </p:spPr>
        <p:txBody>
          <a:bodyPr wrap="square" rtlCol="0">
            <a:spAutoFit/>
          </a:bodyPr>
          <a:lstStyle/>
          <a:p>
            <a:pPr algn="ctr"/>
            <a:r>
              <a:rPr lang="en-GB" sz="2800" dirty="0"/>
              <a:t>Bromley Social Prescribing 2023</a:t>
            </a:r>
          </a:p>
        </p:txBody>
      </p:sp>
      <p:cxnSp>
        <p:nvCxnSpPr>
          <p:cNvPr id="1048" name="Straight Arrow Connector 1047">
            <a:extLst>
              <a:ext uri="{FF2B5EF4-FFF2-40B4-BE49-F238E27FC236}">
                <a16:creationId xmlns:a16="http://schemas.microsoft.com/office/drawing/2014/main" id="{BA9ED653-D0F1-B01A-B16C-0053588AEC6F}"/>
              </a:ext>
            </a:extLst>
          </p:cNvPr>
          <p:cNvCxnSpPr>
            <a:stCxn id="26" idx="2"/>
            <a:endCxn id="30" idx="0"/>
          </p:cNvCxnSpPr>
          <p:nvPr/>
        </p:nvCxnSpPr>
        <p:spPr>
          <a:xfrm flipH="1">
            <a:off x="6087454" y="5979392"/>
            <a:ext cx="8546" cy="1342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B01844B-E838-2BF8-9B01-CD5CCE2556E3}"/>
              </a:ext>
            </a:extLst>
          </p:cNvPr>
          <p:cNvPicPr>
            <a:picLocks noChangeAspect="1"/>
          </p:cNvPicPr>
          <p:nvPr/>
        </p:nvPicPr>
        <p:blipFill>
          <a:blip r:embed="rId12"/>
          <a:stretch>
            <a:fillRect/>
          </a:stretch>
        </p:blipFill>
        <p:spPr>
          <a:xfrm>
            <a:off x="9664992" y="2018411"/>
            <a:ext cx="2042337" cy="493819"/>
          </a:xfrm>
          <a:prstGeom prst="rect">
            <a:avLst/>
          </a:prstGeom>
        </p:spPr>
      </p:pic>
      <p:pic>
        <p:nvPicPr>
          <p:cNvPr id="3" name="Picture 2">
            <a:extLst>
              <a:ext uri="{FF2B5EF4-FFF2-40B4-BE49-F238E27FC236}">
                <a16:creationId xmlns:a16="http://schemas.microsoft.com/office/drawing/2014/main" id="{EBC50D07-1145-3493-21D6-0FE4698BBF7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53561" y="2601693"/>
            <a:ext cx="2211787" cy="12485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80B7689-0ED0-9DF0-DFC5-3E8210271888}"/>
              </a:ext>
            </a:extLst>
          </p:cNvPr>
          <p:cNvPicPr>
            <a:picLocks noChangeAspect="1"/>
          </p:cNvPicPr>
          <p:nvPr/>
        </p:nvPicPr>
        <p:blipFill>
          <a:blip r:embed="rId14"/>
          <a:stretch>
            <a:fillRect/>
          </a:stretch>
        </p:blipFill>
        <p:spPr>
          <a:xfrm>
            <a:off x="3106759" y="3426001"/>
            <a:ext cx="1620854" cy="844112"/>
          </a:xfrm>
          <a:prstGeom prst="rect">
            <a:avLst/>
          </a:prstGeom>
        </p:spPr>
      </p:pic>
    </p:spTree>
    <p:extLst>
      <p:ext uri="{BB962C8B-B14F-4D97-AF65-F5344CB8AC3E}">
        <p14:creationId xmlns:p14="http://schemas.microsoft.com/office/powerpoint/2010/main" val="1490430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729343" y="4040372"/>
            <a:ext cx="10515600" cy="2817628"/>
          </a:xfrm>
        </p:spPr>
        <p:txBody>
          <a:bodyPr vert="horz" lIns="91440" tIns="45720" rIns="91440" bIns="45720" rtlCol="0" anchor="t">
            <a:noAutofit/>
          </a:bodyPr>
          <a:lstStyle/>
          <a:p>
            <a:pPr marL="0" indent="0" algn="ctr">
              <a:buNone/>
            </a:pPr>
            <a:endParaRPr lang="en-GB" sz="1800" b="1">
              <a:solidFill>
                <a:srgbClr val="242424"/>
              </a:solidFill>
              <a:effectLst/>
              <a:latin typeface="Arial Nova bold" panose="020B0804020202020204" pitchFamily="34" charset="0"/>
              <a:ea typeface="Times New Roman" panose="02020603050405020304" pitchFamily="18" charset="0"/>
            </a:endParaRPr>
          </a:p>
          <a:p>
            <a:pPr marL="0" indent="0" algn="ctr" rtl="0" fontAlgn="base">
              <a:buNone/>
            </a:pPr>
            <a:r>
              <a:rPr lang="en-GB" sz="1800" b="0" i="0">
                <a:solidFill>
                  <a:srgbClr val="000000"/>
                </a:solidFill>
                <a:effectLst/>
                <a:latin typeface="Arial Nova bold" panose="020B0804020202020204" pitchFamily="34" charset="0"/>
              </a:rPr>
              <a:t>Head of Evidence and Evaluation (Primary Care, Community Health Services and Personalised Care), NHS England</a:t>
            </a:r>
            <a:endParaRPr lang="en-GB" sz="1800">
              <a:solidFill>
                <a:schemeClr val="tx1"/>
              </a:solidFill>
              <a:latin typeface="Arial Nova bold" panose="020B0804020202020204" pitchFamily="34" charset="0"/>
            </a:endParaRPr>
          </a:p>
          <a:p>
            <a:pPr marL="0" indent="0" algn="ctr">
              <a:buNone/>
            </a:pPr>
            <a:endParaRPr lang="en-GB" sz="2800" b="1">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664028" y="2203395"/>
            <a:ext cx="10515600" cy="1258262"/>
          </a:xfrm>
        </p:spPr>
        <p:txBody>
          <a:bodyPr/>
          <a:lstStyle/>
          <a:p>
            <a:pPr algn="ctr"/>
            <a:r>
              <a:rPr lang="en-GB" sz="6000" b="1">
                <a:latin typeface="Arialle Bold"/>
                <a:cs typeface="Arial"/>
              </a:rPr>
              <a:t>Devon Elliot</a:t>
            </a:r>
          </a:p>
        </p:txBody>
      </p:sp>
    </p:spTree>
    <p:extLst>
      <p:ext uri="{BB962C8B-B14F-4D97-AF65-F5344CB8AC3E}">
        <p14:creationId xmlns:p14="http://schemas.microsoft.com/office/powerpoint/2010/main" val="1227440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D59D3B-BBDE-0F88-3B24-79DF1DC5DF01}"/>
              </a:ext>
            </a:extLst>
          </p:cNvPr>
          <p:cNvSpPr>
            <a:spLocks noGrp="1"/>
          </p:cNvSpPr>
          <p:nvPr>
            <p:ph type="body" idx="1"/>
          </p:nvPr>
        </p:nvSpPr>
        <p:spPr>
          <a:xfrm>
            <a:off x="838200" y="2312618"/>
            <a:ext cx="10515600" cy="3358758"/>
          </a:xfrm>
        </p:spPr>
        <p:txBody>
          <a:bodyPr/>
          <a:lstStyle/>
          <a:p>
            <a:pPr marL="444500" indent="-342900"/>
            <a:r>
              <a:rPr lang="en-GB">
                <a:latin typeface="Arial"/>
                <a:cs typeface="Arial" panose="020B0604020202020204"/>
              </a:rPr>
              <a:t>What is it?</a:t>
            </a:r>
          </a:p>
          <a:p>
            <a:pPr marL="901700" lvl="1">
              <a:buFont typeface="Courier New" panose="020B0604020202020204" pitchFamily="34" charset="0"/>
              <a:buChar char="o"/>
            </a:pPr>
            <a:r>
              <a:rPr lang="en-GB">
                <a:latin typeface="Arial"/>
                <a:cs typeface="Arial" panose="020B0604020202020204"/>
              </a:rPr>
              <a:t>A network for anyone with an interest in social prescribing evidence and for new partnerships</a:t>
            </a:r>
            <a:endParaRPr lang="en-US">
              <a:latin typeface="Trebuchet MS" panose="020B0703020202090204" pitchFamily="34" charset="0"/>
              <a:cs typeface="Arial" panose="020B0604020202020204"/>
            </a:endParaRPr>
          </a:p>
          <a:p>
            <a:pPr marL="901700" lvl="1">
              <a:buFont typeface="Courier New" panose="020B0604020202020204" pitchFamily="34" charset="0"/>
              <a:buChar char="o"/>
            </a:pPr>
            <a:r>
              <a:rPr lang="en-GB">
                <a:latin typeface="Arial"/>
                <a:cs typeface="Arial" panose="020B0604020202020204"/>
              </a:rPr>
              <a:t>Supporting social prescribing policy, practice and research to thrive, by bringing people together to share evidence better</a:t>
            </a:r>
            <a:endParaRPr lang="en-US">
              <a:latin typeface="Trebuchet MS" panose="020B0703020202090204" pitchFamily="34" charset="0"/>
            </a:endParaRPr>
          </a:p>
          <a:p>
            <a:pPr marL="444500" indent="-342900"/>
            <a:r>
              <a:rPr lang="en-GB">
                <a:latin typeface="Arial"/>
                <a:cs typeface="Arial"/>
              </a:rPr>
              <a:t>300+ members</a:t>
            </a:r>
          </a:p>
          <a:p>
            <a:pPr marL="444500" indent="-342900"/>
            <a:r>
              <a:rPr lang="en-GB">
                <a:latin typeface="Arial"/>
                <a:cs typeface="Arial"/>
              </a:rPr>
              <a:t>2023 'lunch time seminar' series ended</a:t>
            </a:r>
          </a:p>
          <a:p>
            <a:pPr marL="444500" indent="-342900"/>
            <a:r>
              <a:rPr lang="en-GB">
                <a:latin typeface="Arial"/>
                <a:cs typeface="Arial"/>
              </a:rPr>
              <a:t>Planning new programme of activity [survey forthcoming]</a:t>
            </a:r>
          </a:p>
          <a:p>
            <a:pPr lvl="1">
              <a:buFont typeface="Courier New" panose="020B0604020202020204" pitchFamily="34" charset="0"/>
              <a:buChar char="o"/>
            </a:pPr>
            <a:endParaRPr lang="en-GB">
              <a:latin typeface="Arial"/>
              <a:cs typeface="Arial"/>
            </a:endParaRPr>
          </a:p>
          <a:p>
            <a:pPr marL="101600" indent="0">
              <a:buNone/>
            </a:pPr>
            <a:endParaRPr lang="en-GB">
              <a:latin typeface="Arial"/>
              <a:cs typeface="Arial"/>
            </a:endParaRPr>
          </a:p>
        </p:txBody>
      </p:sp>
      <p:sp>
        <p:nvSpPr>
          <p:cNvPr id="3" name="Title 2">
            <a:extLst>
              <a:ext uri="{FF2B5EF4-FFF2-40B4-BE49-F238E27FC236}">
                <a16:creationId xmlns:a16="http://schemas.microsoft.com/office/drawing/2014/main" id="{CF0C3F03-52DC-3FDF-94C8-79F3853037B5}"/>
              </a:ext>
            </a:extLst>
          </p:cNvPr>
          <p:cNvSpPr>
            <a:spLocks noGrp="1"/>
          </p:cNvSpPr>
          <p:nvPr>
            <p:ph type="title"/>
          </p:nvPr>
        </p:nvSpPr>
        <p:spPr>
          <a:xfrm>
            <a:off x="1138003" y="1182531"/>
            <a:ext cx="9811110" cy="928531"/>
          </a:xfrm>
        </p:spPr>
        <p:txBody>
          <a:bodyPr/>
          <a:lstStyle/>
          <a:p>
            <a:r>
              <a:rPr lang="en-GB">
                <a:latin typeface="Trebuchet MS"/>
              </a:rPr>
              <a:t>International Evidence Collaborative (IEC)</a:t>
            </a:r>
            <a:endParaRPr lang="en-GB">
              <a:highlight>
                <a:srgbClr val="FFFF00"/>
              </a:highlight>
            </a:endParaRPr>
          </a:p>
        </p:txBody>
      </p:sp>
      <p:grpSp>
        <p:nvGrpSpPr>
          <p:cNvPr id="24" name="Group 23">
            <a:extLst>
              <a:ext uri="{FF2B5EF4-FFF2-40B4-BE49-F238E27FC236}">
                <a16:creationId xmlns:a16="http://schemas.microsoft.com/office/drawing/2014/main" id="{60B902BF-9D2B-B969-EEE6-F04B77CAD6E3}"/>
              </a:ext>
            </a:extLst>
          </p:cNvPr>
          <p:cNvGrpSpPr/>
          <p:nvPr/>
        </p:nvGrpSpPr>
        <p:grpSpPr>
          <a:xfrm>
            <a:off x="2567404" y="5665793"/>
            <a:ext cx="8163337" cy="590613"/>
            <a:chOff x="3956933" y="5773369"/>
            <a:chExt cx="8163337" cy="590613"/>
          </a:xfrm>
        </p:grpSpPr>
        <p:sp>
          <p:nvSpPr>
            <p:cNvPr id="20" name="Rounded Rectangle 20">
              <a:extLst>
                <a:ext uri="{FF2B5EF4-FFF2-40B4-BE49-F238E27FC236}">
                  <a16:creationId xmlns:a16="http://schemas.microsoft.com/office/drawing/2014/main" id="{FE792767-8DF9-FC16-6A4E-4943AECDFB72}"/>
                </a:ext>
              </a:extLst>
            </p:cNvPr>
            <p:cNvSpPr/>
            <p:nvPr/>
          </p:nvSpPr>
          <p:spPr>
            <a:xfrm>
              <a:off x="3987112" y="5830929"/>
              <a:ext cx="8133158" cy="533053"/>
            </a:xfrm>
            <a:prstGeom prst="roundRect">
              <a:avLst/>
            </a:prstGeom>
            <a:solidFill>
              <a:srgbClr val="EF4D84">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ounded Rectangle 21">
              <a:extLst>
                <a:ext uri="{FF2B5EF4-FFF2-40B4-BE49-F238E27FC236}">
                  <a16:creationId xmlns:a16="http://schemas.microsoft.com/office/drawing/2014/main" id="{4264E12A-D396-A952-D5B3-8931DFFD8872}"/>
                </a:ext>
              </a:extLst>
            </p:cNvPr>
            <p:cNvSpPr/>
            <p:nvPr/>
          </p:nvSpPr>
          <p:spPr>
            <a:xfrm>
              <a:off x="3956933" y="5773369"/>
              <a:ext cx="8079714" cy="533053"/>
            </a:xfrm>
            <a:prstGeom prst="roundRect">
              <a:avLst/>
            </a:prstGeom>
            <a:solidFill>
              <a:schemeClr val="bg1"/>
            </a:solidFill>
            <a:ln>
              <a:solidFill>
                <a:srgbClr val="EF4D8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kern="0">
                  <a:solidFill>
                    <a:schemeClr val="tx1"/>
                  </a:solidFill>
                  <a:ea typeface="+mn-lt"/>
                  <a:cs typeface="+mn-lt"/>
                  <a:hlinkClick r:id="rId3">
                    <a:extLst>
                      <a:ext uri="{A12FA001-AC4F-418D-AE19-62706E023703}">
                        <ahyp:hlinkClr xmlns:ahyp="http://schemas.microsoft.com/office/drawing/2018/hyperlinkcolor" val="tx"/>
                      </a:ext>
                    </a:extLst>
                  </a:hlinkClick>
                </a:rPr>
                <a:t>Sign up to the International Evidence Collaborative</a:t>
              </a:r>
              <a:endParaRPr lang="en-US"/>
            </a:p>
          </p:txBody>
        </p:sp>
        <p:sp>
          <p:nvSpPr>
            <p:cNvPr id="22" name="Rounded Rectangle 40">
              <a:extLst>
                <a:ext uri="{FF2B5EF4-FFF2-40B4-BE49-F238E27FC236}">
                  <a16:creationId xmlns:a16="http://schemas.microsoft.com/office/drawing/2014/main" id="{14A5EB43-E3CC-68C2-7A06-FB6C4759A675}"/>
                </a:ext>
              </a:extLst>
            </p:cNvPr>
            <p:cNvSpPr/>
            <p:nvPr/>
          </p:nvSpPr>
          <p:spPr>
            <a:xfrm>
              <a:off x="4010097" y="5828392"/>
              <a:ext cx="434607" cy="434607"/>
            </a:xfrm>
            <a:prstGeom prst="roundRect">
              <a:avLst/>
            </a:prstGeom>
            <a:solidFill>
              <a:srgbClr val="EF4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3AF46F5D-A94F-3126-C4B0-54FB092F9699}"/>
                </a:ext>
              </a:extLst>
            </p:cNvPr>
            <p:cNvPicPr>
              <a:picLocks noChangeAspect="1"/>
            </p:cNvPicPr>
            <p:nvPr/>
          </p:nvPicPr>
          <p:blipFill>
            <a:blip r:embed="rId4"/>
            <a:stretch>
              <a:fillRect/>
            </a:stretch>
          </p:blipFill>
          <p:spPr>
            <a:xfrm>
              <a:off x="3984226" y="5832706"/>
              <a:ext cx="538317" cy="428257"/>
            </a:xfrm>
            <a:prstGeom prst="rect">
              <a:avLst/>
            </a:prstGeom>
          </p:spPr>
        </p:pic>
      </p:grpSp>
      <p:sp>
        <p:nvSpPr>
          <p:cNvPr id="5" name="Footer Placeholder 13">
            <a:extLst>
              <a:ext uri="{FF2B5EF4-FFF2-40B4-BE49-F238E27FC236}">
                <a16:creationId xmlns:a16="http://schemas.microsoft.com/office/drawing/2014/main" id="{6ABADDA8-EA6C-B9ED-9F76-EA81E56F93AD}"/>
              </a:ext>
            </a:extLst>
          </p:cNvPr>
          <p:cNvSpPr txBox="1">
            <a:spLocks/>
          </p:cNvSpPr>
          <p:nvPr/>
        </p:nvSpPr>
        <p:spPr>
          <a:xfrm>
            <a:off x="136456" y="6356350"/>
            <a:ext cx="8016944" cy="239620"/>
          </a:xfrm>
          <a:prstGeom prst="rect">
            <a:avLst/>
          </a:prstGeom>
          <a:solidFill>
            <a:schemeClr val="bg1"/>
          </a:solidFill>
        </p:spPr>
        <p:txBody>
          <a:bodyPr lIns="91440" tIns="45720" rIns="91440" bIns="45720" anchor="t"/>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Trebuchet MS"/>
              </a:rPr>
              <a:t>International Evidence Collaborative (IEC)</a:t>
            </a:r>
            <a:endParaRPr lang="en-US"/>
          </a:p>
        </p:txBody>
      </p:sp>
      <p:sp>
        <p:nvSpPr>
          <p:cNvPr id="7" name="Slide Number Placeholder 3">
            <a:extLst>
              <a:ext uri="{FF2B5EF4-FFF2-40B4-BE49-F238E27FC236}">
                <a16:creationId xmlns:a16="http://schemas.microsoft.com/office/drawing/2014/main" id="{FCB56B77-454A-C2B0-A705-071B47799F89}"/>
              </a:ext>
            </a:extLst>
          </p:cNvPr>
          <p:cNvSpPr>
            <a:spLocks noGrp="1"/>
          </p:cNvSpPr>
          <p:nvPr>
            <p:ph type="sldNum" idx="12"/>
          </p:nvPr>
        </p:nvSpPr>
        <p:spPr>
          <a:xfrm>
            <a:off x="9312344" y="6260653"/>
            <a:ext cx="2743200" cy="365125"/>
          </a:xfrm>
        </p:spPr>
        <p:txBody>
          <a:bodyPr/>
          <a:lstStyle/>
          <a:p>
            <a:r>
              <a:rPr lang="en-US">
                <a:latin typeface="Trebuchet MS" panose="020B0703020202090204" pitchFamily="34" charset="0"/>
              </a:rPr>
              <a:t>Page </a:t>
            </a:r>
            <a:fld id="{6CD04867-206E-8E42-A1B6-AF5E95E31B30}" type="slidenum">
              <a:rPr lang="en-US" smtClean="0">
                <a:latin typeface="Trebuchet MS" panose="020B0703020202090204" pitchFamily="34" charset="0"/>
              </a:rPr>
              <a:pPr/>
              <a:t>37</a:t>
            </a:fld>
            <a:endParaRPr lang="en-US" sz="1000">
              <a:latin typeface="Trebuchet MS" panose="020B0703020202090204" pitchFamily="34" charset="0"/>
            </a:endParaRPr>
          </a:p>
        </p:txBody>
      </p:sp>
    </p:spTree>
    <p:extLst>
      <p:ext uri="{BB962C8B-B14F-4D97-AF65-F5344CB8AC3E}">
        <p14:creationId xmlns:p14="http://schemas.microsoft.com/office/powerpoint/2010/main" val="2168356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4" name="AutoShape 2" descr="https://ukc-powerpoint.officeapps.live.com/pods/GetClipboardImage.ashx?Id=b35f7067-a6ea-4858-b076-37222f998171&amp;DC=GUK1&amp;pkey=7d050462-3bf4-426e-ac48-7cfedc010503&amp;wdoverrides=GetClipboardImageEnabled:true"/>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Trebuchet MS" panose="020B0703020202090204" pitchFamily="34" charset="0"/>
            </a:endParaRPr>
          </a:p>
        </p:txBody>
      </p:sp>
      <p:sp>
        <p:nvSpPr>
          <p:cNvPr id="7" name="TextBox 6">
            <a:extLst>
              <a:ext uri="{FF2B5EF4-FFF2-40B4-BE49-F238E27FC236}">
                <a16:creationId xmlns:a16="http://schemas.microsoft.com/office/drawing/2014/main" id="{AA1AD684-0EC4-CCAF-FBF2-D0CA7AABCA5E}"/>
              </a:ext>
            </a:extLst>
          </p:cNvPr>
          <p:cNvSpPr txBox="1"/>
          <p:nvPr/>
        </p:nvSpPr>
        <p:spPr>
          <a:xfrm>
            <a:off x="2235530" y="4951270"/>
            <a:ext cx="7751618" cy="369332"/>
          </a:xfrm>
          <a:prstGeom prst="rect">
            <a:avLst/>
          </a:prstGeom>
          <a:noFill/>
        </p:spPr>
        <p:txBody>
          <a:bodyPr wrap="square">
            <a:spAutoFit/>
          </a:bodyPr>
          <a:lstStyle/>
          <a:p>
            <a:endParaRPr lang="en-GB">
              <a:latin typeface="Trebuchet MS" panose="020B0703020202090204" pitchFamily="34" charset="0"/>
            </a:endParaRPr>
          </a:p>
        </p:txBody>
      </p:sp>
      <p:sp>
        <p:nvSpPr>
          <p:cNvPr id="10" name="TextBox 9">
            <a:extLst>
              <a:ext uri="{FF2B5EF4-FFF2-40B4-BE49-F238E27FC236}">
                <a16:creationId xmlns:a16="http://schemas.microsoft.com/office/drawing/2014/main" id="{093B441C-C1CF-DC26-E229-DB5CB3192F67}"/>
              </a:ext>
            </a:extLst>
          </p:cNvPr>
          <p:cNvSpPr txBox="1"/>
          <p:nvPr/>
        </p:nvSpPr>
        <p:spPr>
          <a:xfrm>
            <a:off x="4183875" y="3059667"/>
            <a:ext cx="7751618" cy="369332"/>
          </a:xfrm>
          <a:prstGeom prst="rect">
            <a:avLst/>
          </a:prstGeom>
          <a:noFill/>
        </p:spPr>
        <p:txBody>
          <a:bodyPr wrap="square">
            <a:spAutoFit/>
          </a:bodyPr>
          <a:lstStyle/>
          <a:p>
            <a:endParaRPr lang="en-GB">
              <a:latin typeface="Trebuchet MS" panose="020B0703020202090204" pitchFamily="34" charset="0"/>
            </a:endParaRPr>
          </a:p>
        </p:txBody>
      </p:sp>
      <p:sp>
        <p:nvSpPr>
          <p:cNvPr id="9" name="Title 8">
            <a:extLst>
              <a:ext uri="{FF2B5EF4-FFF2-40B4-BE49-F238E27FC236}">
                <a16:creationId xmlns:a16="http://schemas.microsoft.com/office/drawing/2014/main" id="{E66751C7-BA85-6847-086F-0984ABCB4F6C}"/>
              </a:ext>
            </a:extLst>
          </p:cNvPr>
          <p:cNvSpPr>
            <a:spLocks noGrp="1"/>
          </p:cNvSpPr>
          <p:nvPr>
            <p:ph type="title"/>
          </p:nvPr>
        </p:nvSpPr>
        <p:spPr>
          <a:xfrm>
            <a:off x="2267607" y="539782"/>
            <a:ext cx="10515600" cy="1258262"/>
          </a:xfrm>
          <a:noFill/>
        </p:spPr>
        <p:txBody>
          <a:bodyPr/>
          <a:lstStyle/>
          <a:p>
            <a:r>
              <a:rPr lang="en-US" kern="0">
                <a:latin typeface="Trebuchet MS"/>
              </a:rPr>
              <a:t>What next?</a:t>
            </a:r>
            <a:br>
              <a:rPr lang="en-US" kern="0">
                <a:latin typeface="Trebuchet MS"/>
              </a:rPr>
            </a:br>
            <a:endParaRPr lang="en-US"/>
          </a:p>
        </p:txBody>
      </p:sp>
      <p:sp>
        <p:nvSpPr>
          <p:cNvPr id="8" name="TextBox 7">
            <a:extLst>
              <a:ext uri="{FF2B5EF4-FFF2-40B4-BE49-F238E27FC236}">
                <a16:creationId xmlns:a16="http://schemas.microsoft.com/office/drawing/2014/main" id="{FCC7AC4C-991F-4512-8F43-2690AC773D93}"/>
              </a:ext>
            </a:extLst>
          </p:cNvPr>
          <p:cNvSpPr txBox="1"/>
          <p:nvPr/>
        </p:nvSpPr>
        <p:spPr>
          <a:xfrm>
            <a:off x="523875" y="1245298"/>
            <a:ext cx="9434206" cy="5011949"/>
          </a:xfrm>
          <a:prstGeom prst="rect">
            <a:avLst/>
          </a:prstGeom>
          <a:noFill/>
        </p:spPr>
        <p:txBody>
          <a:bodyPr wrap="square" rtlCol="0">
            <a:spAutoFit/>
          </a:bodyPr>
          <a:lstStyle/>
          <a:p>
            <a:pPr marL="293370" indent="-285750">
              <a:lnSpc>
                <a:spcPct val="115000"/>
              </a:lnSpc>
              <a:spcBef>
                <a:spcPts val="1000"/>
              </a:spcBef>
              <a:buClr>
                <a:schemeClr val="dk1"/>
              </a:buClr>
              <a:buSzPct val="100000"/>
              <a:buFont typeface="Arial" panose="020B0604020202020204" pitchFamily="34" charset="0"/>
              <a:buChar char="•"/>
            </a:pPr>
            <a:r>
              <a:rPr lang="en-GB" sz="2200">
                <a:solidFill>
                  <a:srgbClr val="EF4D84"/>
                </a:solidFill>
                <a:latin typeface="Trebuchet MS" panose="020B0703020202090204" pitchFamily="34" charset="0"/>
              </a:rPr>
              <a:t>What works for whom?</a:t>
            </a:r>
            <a:endParaRPr lang="en-GB" sz="2200">
              <a:latin typeface="Trebuchet MS" panose="020B0703020202090204" pitchFamily="34" charset="0"/>
            </a:endParaRPr>
          </a:p>
          <a:p>
            <a:pPr marL="293370" lvl="0" indent="-285750" algn="l" rtl="0">
              <a:lnSpc>
                <a:spcPct val="115000"/>
              </a:lnSpc>
              <a:spcBef>
                <a:spcPts val="600"/>
              </a:spcBef>
              <a:spcAft>
                <a:spcPts val="0"/>
              </a:spcAft>
              <a:buClr>
                <a:schemeClr val="dk1"/>
              </a:buClr>
              <a:buSzPct val="100000"/>
              <a:buFont typeface="Arial" panose="020B0604020202020204" pitchFamily="34" charset="0"/>
              <a:buChar char="•"/>
            </a:pPr>
            <a:r>
              <a:rPr lang="en-GB">
                <a:latin typeface="Trebuchet MS" panose="020B0703020202090204" pitchFamily="34" charset="0"/>
              </a:rPr>
              <a:t>Better evidence on:</a:t>
            </a:r>
          </a:p>
          <a:p>
            <a:pPr marL="750570" lvl="1" indent="-285750">
              <a:lnSpc>
                <a:spcPct val="115000"/>
              </a:lnSpc>
              <a:spcBef>
                <a:spcPts val="600"/>
              </a:spcBef>
              <a:buClr>
                <a:schemeClr val="dk1"/>
              </a:buClr>
              <a:buSzPct val="100000"/>
              <a:buFont typeface="Arial" panose="020B0604020202020204" pitchFamily="34" charset="0"/>
              <a:buChar char="•"/>
            </a:pPr>
            <a:r>
              <a:rPr lang="en-GB">
                <a:latin typeface="Trebuchet MS" panose="020B0703020202090204" pitchFamily="34" charset="0"/>
              </a:rPr>
              <a:t>particular population groups </a:t>
            </a:r>
          </a:p>
          <a:p>
            <a:pPr marL="750570" lvl="1" indent="-285750">
              <a:lnSpc>
                <a:spcPct val="115000"/>
              </a:lnSpc>
              <a:spcBef>
                <a:spcPts val="600"/>
              </a:spcBef>
              <a:buClr>
                <a:schemeClr val="dk1"/>
              </a:buClr>
              <a:buSzPct val="100000"/>
              <a:buFont typeface="Arial" panose="020B0604020202020204" pitchFamily="34" charset="0"/>
              <a:buChar char="•"/>
            </a:pPr>
            <a:r>
              <a:rPr lang="en-GB">
                <a:latin typeface="Trebuchet MS" panose="020B0703020202090204" pitchFamily="34" charset="0"/>
              </a:rPr>
              <a:t>specific conditions</a:t>
            </a:r>
          </a:p>
          <a:p>
            <a:pPr marL="750570" lvl="1" indent="-285750">
              <a:lnSpc>
                <a:spcPct val="115000"/>
              </a:lnSpc>
              <a:spcBef>
                <a:spcPts val="600"/>
              </a:spcBef>
              <a:buClr>
                <a:schemeClr val="dk1"/>
              </a:buClr>
              <a:buSzPct val="100000"/>
              <a:buFont typeface="Arial" panose="020B0604020202020204" pitchFamily="34" charset="0"/>
              <a:buChar char="•"/>
            </a:pPr>
            <a:r>
              <a:rPr lang="en-GB">
                <a:latin typeface="Trebuchet MS" panose="020B0703020202090204" pitchFamily="34" charset="0"/>
              </a:rPr>
              <a:t>health inequalities </a:t>
            </a:r>
          </a:p>
          <a:p>
            <a:pPr marL="293370" indent="-285750">
              <a:lnSpc>
                <a:spcPct val="115000"/>
              </a:lnSpc>
              <a:spcBef>
                <a:spcPts val="600"/>
              </a:spcBef>
              <a:buClr>
                <a:schemeClr val="dk1"/>
              </a:buClr>
              <a:buSzPct val="100000"/>
              <a:buFont typeface="Arial" panose="020B0604020202020204" pitchFamily="34" charset="0"/>
              <a:buChar char="•"/>
            </a:pPr>
            <a:r>
              <a:rPr lang="en-GB">
                <a:latin typeface="Trebuchet MS" panose="020B0703020202090204" pitchFamily="34" charset="0"/>
              </a:rPr>
              <a:t>…for both intervention and implementation</a:t>
            </a:r>
          </a:p>
          <a:p>
            <a:pPr marL="464820" lvl="1">
              <a:lnSpc>
                <a:spcPct val="115000"/>
              </a:lnSpc>
              <a:spcBef>
                <a:spcPts val="600"/>
              </a:spcBef>
              <a:buClr>
                <a:schemeClr val="dk1"/>
              </a:buClr>
              <a:buSzPct val="100000"/>
            </a:pPr>
            <a:endParaRPr lang="en-GB">
              <a:latin typeface="Trebuchet MS" panose="020B0703020202090204" pitchFamily="34" charset="0"/>
            </a:endParaRPr>
          </a:p>
          <a:p>
            <a:pPr marL="293370" indent="-285750">
              <a:lnSpc>
                <a:spcPct val="115000"/>
              </a:lnSpc>
              <a:spcBef>
                <a:spcPts val="600"/>
              </a:spcBef>
              <a:buClr>
                <a:schemeClr val="dk1"/>
              </a:buClr>
              <a:buSzPct val="100000"/>
              <a:buFont typeface="Arial" panose="020B0604020202020204" pitchFamily="34" charset="0"/>
              <a:buChar char="•"/>
            </a:pPr>
            <a:r>
              <a:rPr lang="en-GB" sz="2200">
                <a:solidFill>
                  <a:srgbClr val="EF4D84"/>
                </a:solidFill>
                <a:latin typeface="Trebuchet MS" panose="020B0703020202090204" pitchFamily="34" charset="0"/>
              </a:rPr>
              <a:t>Consistency and consensus </a:t>
            </a:r>
            <a:endParaRPr lang="en-GB" sz="2200">
              <a:latin typeface="Trebuchet MS" panose="020B0703020202090204" pitchFamily="34" charset="0"/>
            </a:endParaRPr>
          </a:p>
          <a:p>
            <a:pPr marL="293370" lvl="0" indent="-285750" algn="l" rtl="0">
              <a:lnSpc>
                <a:spcPct val="115000"/>
              </a:lnSpc>
              <a:spcBef>
                <a:spcPts val="600"/>
              </a:spcBef>
              <a:spcAft>
                <a:spcPts val="0"/>
              </a:spcAft>
              <a:buClr>
                <a:schemeClr val="dk1"/>
              </a:buClr>
              <a:buSzPct val="100000"/>
              <a:buFont typeface="Arial" panose="020B0604020202020204" pitchFamily="34" charset="0"/>
              <a:buChar char="•"/>
            </a:pPr>
            <a:r>
              <a:rPr lang="en-GB">
                <a:latin typeface="Trebuchet MS" panose="020B0703020202090204" pitchFamily="34" charset="0"/>
              </a:rPr>
              <a:t>Simple, consistent impact measures for evaluation</a:t>
            </a:r>
          </a:p>
          <a:p>
            <a:pPr marL="293370" lvl="0" indent="-285750" algn="l" rtl="0">
              <a:lnSpc>
                <a:spcPct val="115000"/>
              </a:lnSpc>
              <a:spcBef>
                <a:spcPts val="600"/>
              </a:spcBef>
              <a:spcAft>
                <a:spcPts val="0"/>
              </a:spcAft>
              <a:buClr>
                <a:schemeClr val="dk1"/>
              </a:buClr>
              <a:buSzPct val="100000"/>
              <a:buFont typeface="Arial" panose="020B0604020202020204" pitchFamily="34" charset="0"/>
              <a:buChar char="•"/>
            </a:pPr>
            <a:r>
              <a:rPr lang="en-GB">
                <a:latin typeface="Trebuchet MS" panose="020B0703020202090204" pitchFamily="34" charset="0"/>
              </a:rPr>
              <a:t>‘Gold standard’ measures for economic impact/service usage</a:t>
            </a:r>
          </a:p>
          <a:p>
            <a:pPr marL="293370" indent="-285750">
              <a:lnSpc>
                <a:spcPct val="115000"/>
              </a:lnSpc>
              <a:spcBef>
                <a:spcPts val="600"/>
              </a:spcBef>
              <a:buClr>
                <a:schemeClr val="dk1"/>
              </a:buClr>
              <a:buSzPct val="100000"/>
              <a:buFont typeface="Arial" panose="020B0604020202020204" pitchFamily="34" charset="0"/>
              <a:buChar char="•"/>
            </a:pPr>
            <a:endParaRPr lang="en-GB" sz="2200">
              <a:solidFill>
                <a:srgbClr val="EF4D84"/>
              </a:solidFill>
              <a:latin typeface="Trebuchet MS" panose="020B0703020202090204" pitchFamily="34" charset="0"/>
            </a:endParaRPr>
          </a:p>
          <a:p>
            <a:pPr marL="293370" indent="-285750">
              <a:lnSpc>
                <a:spcPct val="115000"/>
              </a:lnSpc>
              <a:spcBef>
                <a:spcPts val="600"/>
              </a:spcBef>
              <a:buClr>
                <a:schemeClr val="dk1"/>
              </a:buClr>
              <a:buSzPct val="100000"/>
              <a:buFont typeface="Arial" panose="020B0604020202020204" pitchFamily="34" charset="0"/>
              <a:buChar char="•"/>
            </a:pPr>
            <a:r>
              <a:rPr lang="en-GB" sz="2200">
                <a:solidFill>
                  <a:srgbClr val="EF4D84"/>
                </a:solidFill>
                <a:latin typeface="Trebuchet MS" panose="020B0703020202090204" pitchFamily="34" charset="0"/>
              </a:rPr>
              <a:t>Data sharing </a:t>
            </a:r>
          </a:p>
        </p:txBody>
      </p:sp>
      <p:pic>
        <p:nvPicPr>
          <p:cNvPr id="1026" name="Picture 2" descr="A picture containing sky, outdoor, smoke, clouds&#10;&#10;Description automatically generated">
            <a:extLst>
              <a:ext uri="{FF2B5EF4-FFF2-40B4-BE49-F238E27FC236}">
                <a16:creationId xmlns:a16="http://schemas.microsoft.com/office/drawing/2014/main" id="{259B2543-5224-4B38-596A-F51589BEC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330" y="737298"/>
            <a:ext cx="4038795" cy="5398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1128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4FBADA-42B8-CE7E-480E-00D5E213382A}"/>
              </a:ext>
            </a:extLst>
          </p:cNvPr>
          <p:cNvSpPr>
            <a:spLocks noGrp="1"/>
          </p:cNvSpPr>
          <p:nvPr>
            <p:ph type="title"/>
          </p:nvPr>
        </p:nvSpPr>
        <p:spPr>
          <a:xfrm>
            <a:off x="0" y="2799869"/>
            <a:ext cx="12192000" cy="1258262"/>
          </a:xfrm>
          <a:noFill/>
        </p:spPr>
        <p:txBody>
          <a:bodyPr/>
          <a:lstStyle/>
          <a:p>
            <a:pPr algn="ctr"/>
            <a:r>
              <a:rPr lang="en-US">
                <a:solidFill>
                  <a:srgbClr val="006EAB"/>
                </a:solidFill>
                <a:latin typeface="Trebuchet MS" panose="020B0703020202090204" pitchFamily="34" charset="0"/>
              </a:rPr>
              <a:t>Any Questions?</a:t>
            </a:r>
          </a:p>
        </p:txBody>
      </p:sp>
      <p:sp>
        <p:nvSpPr>
          <p:cNvPr id="4" name="Footer Placeholder 3">
            <a:extLst>
              <a:ext uri="{FF2B5EF4-FFF2-40B4-BE49-F238E27FC236}">
                <a16:creationId xmlns:a16="http://schemas.microsoft.com/office/drawing/2014/main" id="{85C2987B-DF52-FCE5-463B-04C288085F1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a:ea typeface="+mn-ea"/>
                <a:cs typeface="+mn-cs"/>
              </a:rPr>
              <a:t>Any Questions?</a:t>
            </a:r>
          </a:p>
        </p:txBody>
      </p:sp>
      <p:sp>
        <p:nvSpPr>
          <p:cNvPr id="5" name="Slide Number Placeholder 4">
            <a:extLst>
              <a:ext uri="{FF2B5EF4-FFF2-40B4-BE49-F238E27FC236}">
                <a16:creationId xmlns:a16="http://schemas.microsoft.com/office/drawing/2014/main" id="{A06A5BCD-2D3A-2A8E-8BED-7C02CAC6E1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Arial" panose="020B0604020202020204"/>
                <a:ea typeface="+mn-ea"/>
                <a:cs typeface="+mn-cs"/>
              </a:rPr>
              <a:t>Page </a:t>
            </a:r>
            <a:fld id="{6CD04867-206E-8E42-A1B6-AF5E95E31B30}"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15180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4DE162-168A-3D4C-8EC0-7286CD1E58DA}"/>
              </a:ext>
            </a:extLst>
          </p:cNvPr>
          <p:cNvSpPr>
            <a:spLocks noGrp="1"/>
          </p:cNvSpPr>
          <p:nvPr>
            <p:ph idx="1"/>
          </p:nvPr>
        </p:nvSpPr>
        <p:spPr>
          <a:xfrm>
            <a:off x="852823" y="2006572"/>
            <a:ext cx="11152127" cy="2829723"/>
          </a:xfrm>
        </p:spPr>
        <p:txBody>
          <a:bodyPr vert="horz" lIns="91440" tIns="45720" rIns="91440" bIns="45720" rtlCol="0" anchor="t">
            <a:noAutofit/>
          </a:bodyPr>
          <a:lstStyle/>
          <a:p>
            <a:pPr>
              <a:buClr>
                <a:srgbClr val="2E3A4D"/>
              </a:buClr>
              <a:buSzPts val="2800"/>
            </a:pPr>
            <a:r>
              <a:rPr lang="en-GB" sz="2400"/>
              <a:t>Anthea Terry, Olivia Engle and Katy Knight - Update on NASP’s evidence programme</a:t>
            </a:r>
          </a:p>
          <a:p>
            <a:pPr>
              <a:buClr>
                <a:srgbClr val="2E3A4D"/>
              </a:buClr>
              <a:buSzPts val="2800"/>
            </a:pPr>
            <a:r>
              <a:rPr lang="en-GB" sz="2400">
                <a:cs typeface="Arial"/>
              </a:rPr>
              <a:t>Dr Kerryn Husk - Children and young people</a:t>
            </a:r>
          </a:p>
          <a:p>
            <a:pPr>
              <a:buClr>
                <a:srgbClr val="2E3A4D"/>
              </a:buClr>
              <a:buSzPts val="2800"/>
            </a:pPr>
            <a:r>
              <a:rPr lang="en-GB" sz="2400">
                <a:cs typeface="Arial"/>
              </a:rPr>
              <a:t>Jennifer Brooks and Diana Norris - Evaluating SP in the VCSE sector</a:t>
            </a:r>
          </a:p>
          <a:p>
            <a:pPr>
              <a:buClr>
                <a:srgbClr val="2E3A4D"/>
              </a:buClr>
              <a:buSzPts val="2800"/>
            </a:pPr>
            <a:r>
              <a:rPr lang="en-GB" sz="2400">
                <a:cs typeface="Arial"/>
              </a:rPr>
              <a:t>Devon Elliott - Evidence and data in NHSE</a:t>
            </a:r>
          </a:p>
          <a:p>
            <a:pPr>
              <a:buClr>
                <a:srgbClr val="2E3A4D"/>
              </a:buClr>
              <a:buSzPts val="2800"/>
            </a:pPr>
            <a:r>
              <a:rPr lang="en-GB" sz="2400">
                <a:cs typeface="Arial"/>
              </a:rPr>
              <a:t>Q&amp;A</a:t>
            </a:r>
            <a:endParaRPr lang="en-GB" sz="1800">
              <a:cs typeface="Arial"/>
            </a:endParaRPr>
          </a:p>
        </p:txBody>
      </p:sp>
      <p:sp>
        <p:nvSpPr>
          <p:cNvPr id="3" name="Title 2">
            <a:extLst>
              <a:ext uri="{FF2B5EF4-FFF2-40B4-BE49-F238E27FC236}">
                <a16:creationId xmlns:a16="http://schemas.microsoft.com/office/drawing/2014/main" id="{9651E648-B728-774F-94FA-89A9E72356B2}"/>
              </a:ext>
            </a:extLst>
          </p:cNvPr>
          <p:cNvSpPr>
            <a:spLocks noGrp="1"/>
          </p:cNvSpPr>
          <p:nvPr>
            <p:ph type="title"/>
          </p:nvPr>
        </p:nvSpPr>
        <p:spPr>
          <a:xfrm>
            <a:off x="2401013" y="315019"/>
            <a:ext cx="8868119" cy="1258262"/>
          </a:xfrm>
          <a:noFill/>
        </p:spPr>
        <p:txBody>
          <a:bodyPr/>
          <a:lstStyle/>
          <a:p>
            <a:r>
              <a:rPr lang="en-US">
                <a:latin typeface="Trebuchet MS"/>
              </a:rPr>
              <a:t>Overview of session</a:t>
            </a:r>
            <a:endParaRPr lang="en-US">
              <a:latin typeface="Trebuchet MS" panose="020B0703020202090204" pitchFamily="34" charset="0"/>
            </a:endParaRPr>
          </a:p>
        </p:txBody>
      </p:sp>
      <p:pic>
        <p:nvPicPr>
          <p:cNvPr id="15" name="Picture 14" descr="Computer screen and book icon">
            <a:extLst>
              <a:ext uri="{FF2B5EF4-FFF2-40B4-BE49-F238E27FC236}">
                <a16:creationId xmlns:a16="http://schemas.microsoft.com/office/drawing/2014/main" id="{F1B374B1-5B64-D746-B3BD-4D499ED600D7}"/>
              </a:ext>
            </a:extLst>
          </p:cNvPr>
          <p:cNvPicPr>
            <a:picLocks noChangeAspect="1"/>
          </p:cNvPicPr>
          <p:nvPr/>
        </p:nvPicPr>
        <p:blipFill>
          <a:blip r:embed="rId2"/>
          <a:stretch>
            <a:fillRect/>
          </a:stretch>
        </p:blipFill>
        <p:spPr>
          <a:xfrm>
            <a:off x="1191490" y="4917780"/>
            <a:ext cx="1866900" cy="1168400"/>
          </a:xfrm>
          <a:prstGeom prst="rect">
            <a:avLst/>
          </a:prstGeom>
        </p:spPr>
      </p:pic>
      <p:sp>
        <p:nvSpPr>
          <p:cNvPr id="12" name="Slide Number Placeholder 3">
            <a:extLst>
              <a:ext uri="{FF2B5EF4-FFF2-40B4-BE49-F238E27FC236}">
                <a16:creationId xmlns:a16="http://schemas.microsoft.com/office/drawing/2014/main" id="{C1E73BEE-0D3D-D04F-BD31-0F3374835DEA}"/>
              </a:ext>
            </a:extLst>
          </p:cNvPr>
          <p:cNvSpPr>
            <a:spLocks noGrp="1"/>
          </p:cNvSpPr>
          <p:nvPr>
            <p:ph type="sldNum" sz="quarter" idx="12"/>
          </p:nvPr>
        </p:nvSpPr>
        <p:spPr>
          <a:xfrm>
            <a:off x="9312344" y="6260653"/>
            <a:ext cx="2743200" cy="365125"/>
          </a:xfrm>
        </p:spPr>
        <p:txBody>
          <a:bodyPr/>
          <a:lstStyle/>
          <a:p>
            <a:r>
              <a:rPr lang="en-US">
                <a:latin typeface="Trebuchet MS" panose="020B0703020202090204" pitchFamily="34" charset="0"/>
              </a:rPr>
              <a:t>Page </a:t>
            </a:r>
            <a:fld id="{6CD04867-206E-8E42-A1B6-AF5E95E31B30}" type="slidenum">
              <a:rPr lang="en-US" smtClean="0">
                <a:latin typeface="Trebuchet MS" panose="020B0703020202090204" pitchFamily="34" charset="0"/>
              </a:rPr>
              <a:pPr/>
              <a:t>4</a:t>
            </a:fld>
            <a:endParaRPr lang="en-US" sz="1000">
              <a:latin typeface="Trebuchet MS" panose="020B0703020202090204" pitchFamily="34" charset="0"/>
            </a:endParaRPr>
          </a:p>
        </p:txBody>
      </p:sp>
      <p:sp>
        <p:nvSpPr>
          <p:cNvPr id="8" name="Footer Placeholder 13">
            <a:extLst>
              <a:ext uri="{FF2B5EF4-FFF2-40B4-BE49-F238E27FC236}">
                <a16:creationId xmlns:a16="http://schemas.microsoft.com/office/drawing/2014/main" id="{F8DDF579-1FD0-6747-BB97-1F0A5D8CFD43}"/>
              </a:ext>
            </a:extLst>
          </p:cNvPr>
          <p:cNvSpPr>
            <a:spLocks noGrp="1"/>
          </p:cNvSpPr>
          <p:nvPr>
            <p:ph type="ftr" sz="quarter" idx="11"/>
          </p:nvPr>
        </p:nvSpPr>
        <p:spPr>
          <a:prstGeom prst="rect">
            <a:avLst/>
          </a:prstGeom>
        </p:spPr>
        <p:txBody>
          <a:bodyPr lIns="91440" tIns="45720" rIns="91440" bIns="45720" anchor="t"/>
          <a:lstStyle>
            <a:lvl1pPr algn="l">
              <a:defRPr sz="1000"/>
            </a:lvl1pPr>
          </a:lstStyle>
          <a:p>
            <a:r>
              <a:rPr lang="en-US">
                <a:latin typeface="Trebuchet MS"/>
              </a:rPr>
              <a:t>Overview of session</a:t>
            </a:r>
            <a:endParaRPr lang="en-US">
              <a:latin typeface="Trebuchet MS" panose="020B0703020202090204" pitchFamily="34" charset="0"/>
            </a:endParaRPr>
          </a:p>
        </p:txBody>
      </p:sp>
    </p:spTree>
    <p:extLst>
      <p:ext uri="{BB962C8B-B14F-4D97-AF65-F5344CB8AC3E}">
        <p14:creationId xmlns:p14="http://schemas.microsoft.com/office/powerpoint/2010/main" val="1674675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gaphone icon">
            <a:extLst>
              <a:ext uri="{FF2B5EF4-FFF2-40B4-BE49-F238E27FC236}">
                <a16:creationId xmlns:a16="http://schemas.microsoft.com/office/drawing/2014/main" id="{E662DDEE-8231-2B4D-819B-310EA40FC74E}"/>
              </a:ext>
            </a:extLst>
          </p:cNvPr>
          <p:cNvPicPr>
            <a:picLocks noChangeAspect="1"/>
          </p:cNvPicPr>
          <p:nvPr/>
        </p:nvPicPr>
        <p:blipFill>
          <a:blip r:embed="rId2"/>
          <a:stretch>
            <a:fillRect/>
          </a:stretch>
        </p:blipFill>
        <p:spPr>
          <a:xfrm>
            <a:off x="8187632" y="4279484"/>
            <a:ext cx="3678303" cy="2302067"/>
          </a:xfrm>
          <a:prstGeom prst="rect">
            <a:avLst/>
          </a:prstGeom>
        </p:spPr>
      </p:pic>
      <p:pic>
        <p:nvPicPr>
          <p:cNvPr id="3" name="Picture 2">
            <a:extLst>
              <a:ext uri="{FF2B5EF4-FFF2-40B4-BE49-F238E27FC236}">
                <a16:creationId xmlns:a16="http://schemas.microsoft.com/office/drawing/2014/main" id="{F53AEBDB-4DE2-E14F-88FE-2E5705B6CC7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042218" y="3070249"/>
            <a:ext cx="5310588" cy="3191363"/>
          </a:xfrm>
          <a:prstGeom prst="rect">
            <a:avLst/>
          </a:prstGeom>
        </p:spPr>
      </p:pic>
      <p:sp>
        <p:nvSpPr>
          <p:cNvPr id="2" name="Subtitle 1">
            <a:extLst>
              <a:ext uri="{FF2B5EF4-FFF2-40B4-BE49-F238E27FC236}">
                <a16:creationId xmlns:a16="http://schemas.microsoft.com/office/drawing/2014/main" id="{B5F4C6D7-ACD5-4E49-8D81-3837F05B06D8}"/>
              </a:ext>
            </a:extLst>
          </p:cNvPr>
          <p:cNvSpPr>
            <a:spLocks noGrp="1"/>
          </p:cNvSpPr>
          <p:nvPr>
            <p:ph type="subTitle" idx="1"/>
          </p:nvPr>
        </p:nvSpPr>
        <p:spPr>
          <a:xfrm>
            <a:off x="3275597" y="3833038"/>
            <a:ext cx="5099243" cy="2070789"/>
          </a:xfrm>
        </p:spPr>
        <p:txBody>
          <a:bodyPr/>
          <a:lstStyle/>
          <a:p>
            <a:r>
              <a:rPr lang="en-US" b="1">
                <a:latin typeface="Trebuchet MS" panose="020B0703020202090204" pitchFamily="34" charset="0"/>
              </a:rPr>
              <a:t>Get in touch</a:t>
            </a:r>
          </a:p>
          <a:p>
            <a:r>
              <a:rPr lang="en-US" err="1">
                <a:latin typeface="Trebuchet MS" panose="020B0703020202090204" pitchFamily="34" charset="0"/>
              </a:rPr>
              <a:t>socialprescribingacademy.org.uk</a:t>
            </a:r>
            <a:endParaRPr lang="en-US">
              <a:latin typeface="Trebuchet MS" panose="020B0703020202090204" pitchFamily="34" charset="0"/>
            </a:endParaRPr>
          </a:p>
          <a:p>
            <a:r>
              <a:rPr lang="en-US">
                <a:latin typeface="Trebuchet MS" panose="020B0703020202090204" pitchFamily="34" charset="0"/>
              </a:rPr>
              <a:t>       @NASPTweets</a:t>
            </a:r>
          </a:p>
          <a:p>
            <a:r>
              <a:rPr lang="en-US">
                <a:latin typeface="Trebuchet MS" panose="020B0703020202090204" pitchFamily="34" charset="0"/>
              </a:rPr>
              <a:t>       @NASP_insta</a:t>
            </a:r>
          </a:p>
        </p:txBody>
      </p:sp>
      <p:pic>
        <p:nvPicPr>
          <p:cNvPr id="5" name="Picture 4" descr="Instagram icon">
            <a:extLst>
              <a:ext uri="{FF2B5EF4-FFF2-40B4-BE49-F238E27FC236}">
                <a16:creationId xmlns:a16="http://schemas.microsoft.com/office/drawing/2014/main" id="{E0B9CD22-3D50-E04C-A250-D4CC525A09BD}"/>
              </a:ext>
            </a:extLst>
          </p:cNvPr>
          <p:cNvPicPr>
            <a:picLocks noChangeAspect="1"/>
          </p:cNvPicPr>
          <p:nvPr/>
        </p:nvPicPr>
        <p:blipFill>
          <a:blip r:embed="rId4"/>
          <a:stretch>
            <a:fillRect/>
          </a:stretch>
        </p:blipFill>
        <p:spPr>
          <a:xfrm>
            <a:off x="3381853" y="5049625"/>
            <a:ext cx="383609" cy="383609"/>
          </a:xfrm>
          <a:prstGeom prst="rect">
            <a:avLst/>
          </a:prstGeom>
        </p:spPr>
      </p:pic>
      <p:pic>
        <p:nvPicPr>
          <p:cNvPr id="7" name="Picture 6" descr="Twitter Icon">
            <a:extLst>
              <a:ext uri="{FF2B5EF4-FFF2-40B4-BE49-F238E27FC236}">
                <a16:creationId xmlns:a16="http://schemas.microsoft.com/office/drawing/2014/main" id="{7AF8C804-A5E4-C746-AB1C-157571BE9FD1}"/>
              </a:ext>
            </a:extLst>
          </p:cNvPr>
          <p:cNvPicPr>
            <a:picLocks noChangeAspect="1"/>
          </p:cNvPicPr>
          <p:nvPr/>
        </p:nvPicPr>
        <p:blipFill>
          <a:blip r:embed="rId5"/>
          <a:stretch>
            <a:fillRect/>
          </a:stretch>
        </p:blipFill>
        <p:spPr>
          <a:xfrm>
            <a:off x="3381853" y="4633629"/>
            <a:ext cx="383609" cy="383609"/>
          </a:xfrm>
          <a:prstGeom prst="rect">
            <a:avLst/>
          </a:prstGeom>
        </p:spPr>
      </p:pic>
      <p:sp>
        <p:nvSpPr>
          <p:cNvPr id="9" name="Slide Number Placeholder 8">
            <a:extLst>
              <a:ext uri="{FF2B5EF4-FFF2-40B4-BE49-F238E27FC236}">
                <a16:creationId xmlns:a16="http://schemas.microsoft.com/office/drawing/2014/main" id="{5D7F932B-C315-C041-9DE3-7D138016C10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Trebuchet MS" panose="020B0703020202090204" pitchFamily="34" charset="0"/>
                <a:ea typeface="+mn-ea"/>
                <a:cs typeface="+mn-cs"/>
              </a:rPr>
              <a:t>Page </a:t>
            </a:r>
            <a:fld id="{6CD04867-206E-8E42-A1B6-AF5E95E31B30}" type="slidenum">
              <a:rPr kumimoji="0" lang="en-US" sz="1000" b="0" i="0" u="none" strike="noStrike" kern="1200" cap="none" spc="0" normalizeH="0" baseline="0" noProof="0" dirty="0" smtClean="0">
                <a:ln>
                  <a:noFill/>
                </a:ln>
                <a:solidFill>
                  <a:prstClr val="black">
                    <a:tint val="75000"/>
                  </a:prstClr>
                </a:solidFill>
                <a:effectLst/>
                <a:uLnTx/>
                <a:uFillTx/>
                <a:latin typeface="Trebuchet MS" panose="020B070302020209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prstClr val="black">
                  <a:tint val="75000"/>
                </a:prstClr>
              </a:solidFill>
              <a:effectLst/>
              <a:uLnTx/>
              <a:uFillTx/>
              <a:latin typeface="Trebuchet MS" panose="020B0703020202090204" pitchFamily="34" charset="0"/>
              <a:ea typeface="+mn-ea"/>
              <a:cs typeface="+mn-cs"/>
            </a:endParaRPr>
          </a:p>
        </p:txBody>
      </p:sp>
      <p:sp>
        <p:nvSpPr>
          <p:cNvPr id="10" name="Footer Placeholder 13">
            <a:extLst>
              <a:ext uri="{FF2B5EF4-FFF2-40B4-BE49-F238E27FC236}">
                <a16:creationId xmlns:a16="http://schemas.microsoft.com/office/drawing/2014/main" id="{AB464DB8-DC18-274E-B983-752064EF22BE}"/>
              </a:ext>
            </a:extLst>
          </p:cNvPr>
          <p:cNvSpPr>
            <a:spLocks noGrp="1"/>
          </p:cNvSpPr>
          <p:nvPr>
            <p:ph type="ftr" sz="quarter" idx="11"/>
          </p:nvPr>
        </p:nvSpPr>
        <p:spPr>
          <a:xfrm>
            <a:off x="136525" y="6356350"/>
            <a:ext cx="8016875" cy="365125"/>
          </a:xfrm>
          <a:prstGeom prst="rect">
            <a:avLst/>
          </a:prstGeom>
        </p:spPr>
        <p:txBody>
          <a:bodyPr/>
          <a:lstStyle>
            <a:lvl1pPr algn="l">
              <a:defRPr sz="1000"/>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Registered charity in England (1191145)</a:t>
            </a:r>
          </a:p>
        </p:txBody>
      </p:sp>
    </p:spTree>
    <p:extLst>
      <p:ext uri="{BB962C8B-B14F-4D97-AF65-F5344CB8AC3E}">
        <p14:creationId xmlns:p14="http://schemas.microsoft.com/office/powerpoint/2010/main" val="3145739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713015" y="4040372"/>
            <a:ext cx="10515600" cy="2817628"/>
          </a:xfrm>
        </p:spPr>
        <p:txBody>
          <a:bodyPr vert="horz" lIns="91440" tIns="45720" rIns="91440" bIns="45720" rtlCol="0" anchor="t">
            <a:noAutofit/>
          </a:bodyPr>
          <a:lstStyle/>
          <a:p>
            <a:pPr marL="0" indent="0" algn="ctr">
              <a:buNone/>
            </a:pPr>
            <a:endParaRPr lang="en-GB" sz="1800">
              <a:solidFill>
                <a:schemeClr val="tx1"/>
              </a:solidFill>
              <a:effectLst/>
              <a:latin typeface="Arial Nova bold" panose="020B0804020202020204" pitchFamily="34" charset="0"/>
              <a:ea typeface="Times New Roman" panose="02020603050405020304" pitchFamily="18" charset="0"/>
            </a:endParaRPr>
          </a:p>
          <a:p>
            <a:pPr marL="0" indent="0" algn="ctr">
              <a:buNone/>
            </a:pPr>
            <a:r>
              <a:rPr lang="en-GB" sz="1800">
                <a:solidFill>
                  <a:schemeClr val="tx1"/>
                </a:solidFill>
                <a:latin typeface="Arial Nova bold" panose="020B0804020202020204" pitchFamily="34" charset="0"/>
                <a:cs typeface="Arial"/>
              </a:rPr>
              <a:t>Anthea Terry, Head of Evidence and Evaluation</a:t>
            </a:r>
          </a:p>
          <a:p>
            <a:pPr marL="0" indent="0" algn="ctr">
              <a:buNone/>
            </a:pPr>
            <a:r>
              <a:rPr lang="en-GB" sz="1800">
                <a:solidFill>
                  <a:schemeClr val="tx1"/>
                </a:solidFill>
                <a:latin typeface="Arial Nova bold" panose="020B0804020202020204" pitchFamily="34" charset="0"/>
                <a:cs typeface="Arial"/>
              </a:rPr>
              <a:t>Olivia Engle and Katy Knight, Senior Evidence and Evaluation Specialists</a:t>
            </a:r>
          </a:p>
          <a:p>
            <a:pPr marL="0" indent="0" algn="ctr" rtl="0" fontAlgn="base">
              <a:buNone/>
            </a:pPr>
            <a:endParaRPr lang="en-GB" sz="2800" b="1">
              <a:latin typeface="Arial Nova"/>
              <a:cs typeface="Arial"/>
            </a:endParaRPr>
          </a:p>
          <a:p>
            <a:pPr algn="ctr">
              <a:buNone/>
            </a:pPr>
            <a:endParaRPr lang="en-GB">
              <a:solidFill>
                <a:schemeClr val="tx1"/>
              </a:solidFill>
            </a:endParaRPr>
          </a:p>
          <a:p>
            <a:pPr marL="0" indent="0" algn="ctr">
              <a:buNone/>
            </a:pPr>
            <a:endParaRPr lang="en-GB" sz="2800" b="1">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838200" y="2010716"/>
            <a:ext cx="10515600" cy="1258262"/>
          </a:xfrm>
        </p:spPr>
        <p:txBody>
          <a:bodyPr/>
          <a:lstStyle/>
          <a:p>
            <a:pPr algn="ctr"/>
            <a:r>
              <a:rPr lang="en-GB" sz="6000" b="1">
                <a:latin typeface="Arialle Bold"/>
                <a:cs typeface="Arial"/>
              </a:rPr>
              <a:t>NASP’s Evidence and Evaluation Programme</a:t>
            </a:r>
          </a:p>
        </p:txBody>
      </p:sp>
    </p:spTree>
    <p:extLst>
      <p:ext uri="{BB962C8B-B14F-4D97-AF65-F5344CB8AC3E}">
        <p14:creationId xmlns:p14="http://schemas.microsoft.com/office/powerpoint/2010/main" val="332218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D59D3B-BBDE-0F88-3B24-79DF1DC5DF01}"/>
              </a:ext>
            </a:extLst>
          </p:cNvPr>
          <p:cNvSpPr>
            <a:spLocks noGrp="1"/>
          </p:cNvSpPr>
          <p:nvPr>
            <p:ph type="body" idx="1"/>
          </p:nvPr>
        </p:nvSpPr>
        <p:spPr>
          <a:xfrm>
            <a:off x="800818" y="2873130"/>
            <a:ext cx="7352582" cy="4034493"/>
          </a:xfrm>
        </p:spPr>
        <p:txBody>
          <a:bodyPr/>
          <a:lstStyle/>
          <a:p>
            <a:pPr marL="101600" indent="0">
              <a:buNone/>
            </a:pPr>
            <a:r>
              <a:rPr lang="en-GB" sz="2800">
                <a:latin typeface="Arial"/>
                <a:ea typeface="Calibri" panose="020F0502020204030204" pitchFamily="34" charset="0"/>
                <a:cs typeface="Times New Roman"/>
              </a:rPr>
              <a:t>We bring stakeholders together to share knowledge, identify and address evidence gaps, research challenges and opportunities through </a:t>
            </a:r>
            <a:r>
              <a:rPr lang="en-GB" sz="2800" b="1">
                <a:latin typeface="Arial"/>
                <a:ea typeface="Calibri" panose="020F0502020204030204" pitchFamily="34" charset="0"/>
                <a:cs typeface="Times New Roman"/>
              </a:rPr>
              <a:t>collaboration, </a:t>
            </a:r>
            <a:r>
              <a:rPr lang="en-GB" sz="2800">
                <a:latin typeface="Arial"/>
                <a:ea typeface="Calibri" panose="020F0502020204030204" pitchFamily="34" charset="0"/>
                <a:cs typeface="Times New Roman"/>
              </a:rPr>
              <a:t>being </a:t>
            </a:r>
            <a:r>
              <a:rPr lang="en-GB" sz="2800" b="1">
                <a:latin typeface="Arial"/>
                <a:ea typeface="Calibri" panose="020F0502020204030204" pitchFamily="34" charset="0"/>
                <a:cs typeface="Times New Roman"/>
              </a:rPr>
              <a:t>convenors </a:t>
            </a:r>
            <a:r>
              <a:rPr lang="en-GB" sz="2800">
                <a:latin typeface="Arial"/>
                <a:ea typeface="Calibri" panose="020F0502020204030204" pitchFamily="34" charset="0"/>
                <a:cs typeface="Times New Roman"/>
              </a:rPr>
              <a:t>and </a:t>
            </a:r>
            <a:r>
              <a:rPr lang="en-GB" sz="2800" b="1">
                <a:latin typeface="Arial"/>
                <a:ea typeface="Calibri" panose="020F0502020204030204" pitchFamily="34" charset="0"/>
                <a:cs typeface="Times New Roman"/>
              </a:rPr>
              <a:t>communicators </a:t>
            </a:r>
            <a:r>
              <a:rPr lang="en-GB" sz="2800">
                <a:latin typeface="Arial"/>
                <a:ea typeface="Calibri" panose="020F0502020204030204" pitchFamily="34" charset="0"/>
                <a:cs typeface="Times New Roman"/>
              </a:rPr>
              <a:t>of evidence, and increasing </a:t>
            </a:r>
            <a:r>
              <a:rPr lang="en-GB" sz="2800" b="1">
                <a:latin typeface="Arial"/>
                <a:ea typeface="Calibri" panose="020F0502020204030204" pitchFamily="34" charset="0"/>
                <a:cs typeface="Times New Roman"/>
              </a:rPr>
              <a:t>capability</a:t>
            </a:r>
            <a:r>
              <a:rPr lang="en-GB" sz="2800">
                <a:latin typeface="Arial"/>
                <a:ea typeface="Calibri" panose="020F0502020204030204" pitchFamily="34" charset="0"/>
                <a:cs typeface="Times New Roman"/>
              </a:rPr>
              <a:t> for evidence-based approaches.</a:t>
            </a:r>
            <a:endParaRPr lang="en-GB" sz="2800" b="1">
              <a:latin typeface="Arial"/>
              <a:cs typeface="Times New Roman"/>
            </a:endParaRPr>
          </a:p>
          <a:p>
            <a:endParaRPr lang="en-GB" b="1">
              <a:latin typeface="Trebuchet MS"/>
              <a:cs typeface="Arial" panose="020B0604020202020204"/>
            </a:endParaRPr>
          </a:p>
        </p:txBody>
      </p:sp>
      <p:sp>
        <p:nvSpPr>
          <p:cNvPr id="3" name="Title 2">
            <a:extLst>
              <a:ext uri="{FF2B5EF4-FFF2-40B4-BE49-F238E27FC236}">
                <a16:creationId xmlns:a16="http://schemas.microsoft.com/office/drawing/2014/main" id="{CF0C3F03-52DC-3FDF-94C8-79F3853037B5}"/>
              </a:ext>
            </a:extLst>
          </p:cNvPr>
          <p:cNvSpPr>
            <a:spLocks noGrp="1"/>
          </p:cNvSpPr>
          <p:nvPr>
            <p:ph type="title"/>
          </p:nvPr>
        </p:nvSpPr>
        <p:spPr>
          <a:xfrm>
            <a:off x="838200" y="1254842"/>
            <a:ext cx="7352582" cy="1366820"/>
          </a:xfrm>
        </p:spPr>
        <p:txBody>
          <a:bodyPr/>
          <a:lstStyle/>
          <a:p>
            <a:r>
              <a:rPr lang="en-GB">
                <a:latin typeface="Trebuchet MS"/>
              </a:rPr>
              <a:t>What is NASPs role in social prescribing evidence?</a:t>
            </a:r>
            <a:endParaRPr lang="en-GB"/>
          </a:p>
        </p:txBody>
      </p:sp>
      <p:sp>
        <p:nvSpPr>
          <p:cNvPr id="5" name="Slide Number Placeholder 4">
            <a:extLst>
              <a:ext uri="{FF2B5EF4-FFF2-40B4-BE49-F238E27FC236}">
                <a16:creationId xmlns:a16="http://schemas.microsoft.com/office/drawing/2014/main" id="{E584E39F-E7CD-6E56-5A76-035E855076C3}"/>
              </a:ext>
            </a:extLst>
          </p:cNvPr>
          <p:cNvSpPr>
            <a:spLocks noGrp="1"/>
          </p:cNvSpPr>
          <p:nvPr>
            <p:ph type="sldNum" idx="12"/>
          </p:nvPr>
        </p:nvSpPr>
        <p:spPr/>
        <p:txBody>
          <a:bodyPr/>
          <a:lstStyle/>
          <a:p>
            <a:r>
              <a:rPr lang="en-US">
                <a:latin typeface="Trebuchet MS" panose="020B0703020202090204" pitchFamily="34" charset="0"/>
              </a:rPr>
              <a:t>Page </a:t>
            </a:r>
            <a:fld id="{00000000-1234-1234-1234-123412341234}" type="slidenum">
              <a:rPr lang="en-US" dirty="0" smtClean="0">
                <a:latin typeface="Trebuchet MS" panose="020B0703020202090204" pitchFamily="34" charset="0"/>
              </a:rPr>
              <a:pPr/>
              <a:t>6</a:t>
            </a:fld>
            <a:endParaRPr>
              <a:latin typeface="Trebuchet MS" panose="020B0703020202090204" pitchFamily="34" charset="0"/>
            </a:endParaRPr>
          </a:p>
        </p:txBody>
      </p:sp>
      <p:pic>
        <p:nvPicPr>
          <p:cNvPr id="10" name="Content Placeholder 5" descr="EASY PATCHWORK QUILT">
            <a:extLst>
              <a:ext uri="{FF2B5EF4-FFF2-40B4-BE49-F238E27FC236}">
                <a16:creationId xmlns:a16="http://schemas.microsoft.com/office/drawing/2014/main" id="{0D10E3A2-2F27-85A1-C25B-BCC970F63EDB}"/>
              </a:ext>
            </a:extLst>
          </p:cNvPr>
          <p:cNvPicPr>
            <a:picLocks noChangeAspect="1"/>
          </p:cNvPicPr>
          <p:nvPr/>
        </p:nvPicPr>
        <p:blipFill>
          <a:blip r:embed="rId3"/>
          <a:stretch>
            <a:fillRect/>
          </a:stretch>
        </p:blipFill>
        <p:spPr>
          <a:xfrm>
            <a:off x="8321739" y="1718954"/>
            <a:ext cx="3871663" cy="3880956"/>
          </a:xfrm>
          <a:prstGeom prst="rect">
            <a:avLst/>
          </a:prstGeom>
          <a:noFill/>
          <a:ln>
            <a:noFill/>
          </a:ln>
        </p:spPr>
      </p:pic>
      <p:sp>
        <p:nvSpPr>
          <p:cNvPr id="6" name="Footer Placeholder 13">
            <a:extLst>
              <a:ext uri="{FF2B5EF4-FFF2-40B4-BE49-F238E27FC236}">
                <a16:creationId xmlns:a16="http://schemas.microsoft.com/office/drawing/2014/main" id="{9F8B679A-80D0-7AC6-2FAF-A1E5D6454D30}"/>
              </a:ext>
            </a:extLst>
          </p:cNvPr>
          <p:cNvSpPr txBox="1">
            <a:spLocks/>
          </p:cNvSpPr>
          <p:nvPr/>
        </p:nvSpPr>
        <p:spPr>
          <a:xfrm>
            <a:off x="136456" y="6356350"/>
            <a:ext cx="8016944" cy="239620"/>
          </a:xfrm>
          <a:prstGeom prst="rect">
            <a:avLst/>
          </a:prstGeom>
          <a:solidFill>
            <a:schemeClr val="bg1"/>
          </a:solidFill>
        </p:spPr>
        <p:txBody>
          <a:bodyPr lIns="91440" tIns="45720" rIns="91440" bIns="45720" anchor="t"/>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Trebuchet MS"/>
              </a:rPr>
              <a:t>NASP'S Evidence and Evaluation </a:t>
            </a:r>
            <a:r>
              <a:rPr lang="en-US" err="1">
                <a:latin typeface="Trebuchet MS"/>
              </a:rPr>
              <a:t>programme</a:t>
            </a:r>
          </a:p>
        </p:txBody>
      </p:sp>
    </p:spTree>
    <p:extLst>
      <p:ext uri="{BB962C8B-B14F-4D97-AF65-F5344CB8AC3E}">
        <p14:creationId xmlns:p14="http://schemas.microsoft.com/office/powerpoint/2010/main" val="1028894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4" name="AutoShape 2" descr="https://ukc-powerpoint.officeapps.live.com/pods/GetClipboardImage.ashx?Id=b35f7067-a6ea-4858-b076-37222f998171&amp;DC=GUK1&amp;pkey=7d050462-3bf4-426e-ac48-7cfedc010503&amp;wdoverrides=GetClipboardImageEnabled:true"/>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Trebuchet MS" panose="020B0703020202090204" pitchFamily="34" charset="0"/>
            </a:endParaRPr>
          </a:p>
        </p:txBody>
      </p:sp>
      <p:sp>
        <p:nvSpPr>
          <p:cNvPr id="10" name="TextBox 9">
            <a:extLst>
              <a:ext uri="{FF2B5EF4-FFF2-40B4-BE49-F238E27FC236}">
                <a16:creationId xmlns:a16="http://schemas.microsoft.com/office/drawing/2014/main" id="{093B441C-C1CF-DC26-E229-DB5CB3192F67}"/>
              </a:ext>
            </a:extLst>
          </p:cNvPr>
          <p:cNvSpPr txBox="1"/>
          <p:nvPr/>
        </p:nvSpPr>
        <p:spPr>
          <a:xfrm>
            <a:off x="3813796" y="3768050"/>
            <a:ext cx="7751618" cy="369332"/>
          </a:xfrm>
          <a:prstGeom prst="rect">
            <a:avLst/>
          </a:prstGeom>
          <a:noFill/>
        </p:spPr>
        <p:txBody>
          <a:bodyPr wrap="square">
            <a:spAutoFit/>
          </a:bodyPr>
          <a:lstStyle/>
          <a:p>
            <a:endParaRPr lang="en-GB">
              <a:latin typeface="Trebuchet MS" panose="020B0703020202090204" pitchFamily="34" charset="0"/>
            </a:endParaRPr>
          </a:p>
        </p:txBody>
      </p:sp>
      <p:sp>
        <p:nvSpPr>
          <p:cNvPr id="9" name="Title 8">
            <a:extLst>
              <a:ext uri="{FF2B5EF4-FFF2-40B4-BE49-F238E27FC236}">
                <a16:creationId xmlns:a16="http://schemas.microsoft.com/office/drawing/2014/main" id="{E66751C7-BA85-6847-086F-0984ABCB4F6C}"/>
              </a:ext>
            </a:extLst>
          </p:cNvPr>
          <p:cNvSpPr>
            <a:spLocks noGrp="1"/>
          </p:cNvSpPr>
          <p:nvPr>
            <p:ph type="title"/>
          </p:nvPr>
        </p:nvSpPr>
        <p:spPr>
          <a:xfrm>
            <a:off x="2247943" y="244794"/>
            <a:ext cx="9550767" cy="1258262"/>
          </a:xfrm>
          <a:noFill/>
        </p:spPr>
        <p:txBody>
          <a:bodyPr/>
          <a:lstStyle/>
          <a:p>
            <a:br>
              <a:rPr lang="en-US" kern="1200">
                <a:solidFill>
                  <a:schemeClr val="tx1"/>
                </a:solidFill>
                <a:ea typeface="+mj-ea"/>
                <a:cs typeface="+mj-cs"/>
              </a:rPr>
            </a:br>
            <a:r>
              <a:rPr lang="en-US" kern="1200">
                <a:ea typeface="+mj-ea"/>
                <a:cs typeface="+mj-cs"/>
              </a:rPr>
              <a:t>Where does the evidence come from?</a:t>
            </a:r>
            <a:br>
              <a:rPr lang="en-US" kern="1200">
                <a:ea typeface="+mj-ea"/>
                <a:cs typeface="+mj-cs"/>
              </a:rPr>
            </a:br>
            <a:endParaRPr lang="en-US"/>
          </a:p>
        </p:txBody>
      </p:sp>
      <p:sp>
        <p:nvSpPr>
          <p:cNvPr id="6" name="Rounded Rectangle 5">
            <a:extLst>
              <a:ext uri="{FF2B5EF4-FFF2-40B4-BE49-F238E27FC236}">
                <a16:creationId xmlns:a16="http://schemas.microsoft.com/office/drawing/2014/main" id="{3E93EE7A-19A7-3E32-6F55-A3A5039A81B6}"/>
              </a:ext>
            </a:extLst>
          </p:cNvPr>
          <p:cNvSpPr/>
          <p:nvPr/>
        </p:nvSpPr>
        <p:spPr>
          <a:xfrm>
            <a:off x="675380" y="2828235"/>
            <a:ext cx="2434874" cy="1490823"/>
          </a:xfrm>
          <a:prstGeom prst="roundRect">
            <a:avLst/>
          </a:prstGeom>
          <a:solidFill>
            <a:srgbClr val="5FC3B1">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9ABBB921-2809-2A0E-7F3E-F85017319D3C}"/>
              </a:ext>
            </a:extLst>
          </p:cNvPr>
          <p:cNvSpPr/>
          <p:nvPr/>
        </p:nvSpPr>
        <p:spPr>
          <a:xfrm>
            <a:off x="662708" y="2704499"/>
            <a:ext cx="2405486" cy="1490823"/>
          </a:xfrm>
          <a:prstGeom prst="roundRect">
            <a:avLst/>
          </a:prstGeom>
          <a:solidFill>
            <a:schemeClr val="bg1"/>
          </a:solidFill>
          <a:ln>
            <a:solidFill>
              <a:srgbClr val="5FC3B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2E3A4D"/>
                </a:solidFill>
              </a:rPr>
              <a:t>Individual</a:t>
            </a:r>
            <a:endParaRPr lang="en-US">
              <a:solidFill>
                <a:srgbClr val="2E3A4D"/>
              </a:solidFill>
              <a:cs typeface="Arial"/>
            </a:endParaRPr>
          </a:p>
        </p:txBody>
      </p:sp>
      <p:sp>
        <p:nvSpPr>
          <p:cNvPr id="11" name="Rounded Rectangle 10">
            <a:extLst>
              <a:ext uri="{FF2B5EF4-FFF2-40B4-BE49-F238E27FC236}">
                <a16:creationId xmlns:a16="http://schemas.microsoft.com/office/drawing/2014/main" id="{83903C09-D221-B29B-B69E-E4B316A5C41E}"/>
              </a:ext>
            </a:extLst>
          </p:cNvPr>
          <p:cNvSpPr/>
          <p:nvPr/>
        </p:nvSpPr>
        <p:spPr>
          <a:xfrm>
            <a:off x="3457909" y="2838067"/>
            <a:ext cx="2434874" cy="1490823"/>
          </a:xfrm>
          <a:prstGeom prst="roundRect">
            <a:avLst/>
          </a:prstGeom>
          <a:solidFill>
            <a:srgbClr val="00738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C24F0D15-00A6-4407-6D8B-FE3DC8712555}"/>
              </a:ext>
            </a:extLst>
          </p:cNvPr>
          <p:cNvSpPr/>
          <p:nvPr/>
        </p:nvSpPr>
        <p:spPr>
          <a:xfrm>
            <a:off x="3445237" y="2714331"/>
            <a:ext cx="2405486" cy="1490823"/>
          </a:xfrm>
          <a:prstGeom prst="roundRect">
            <a:avLst/>
          </a:prstGeom>
          <a:solidFill>
            <a:schemeClr val="bg1"/>
          </a:solidFill>
          <a:ln>
            <a:solidFill>
              <a:srgbClr val="00738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2E3A4D"/>
                </a:solidFill>
              </a:rPr>
              <a:t>Referrer</a:t>
            </a:r>
            <a:endParaRPr lang="en-US">
              <a:solidFill>
                <a:srgbClr val="2E3A4D"/>
              </a:solidFill>
              <a:cs typeface="Arial"/>
            </a:endParaRPr>
          </a:p>
        </p:txBody>
      </p:sp>
      <p:sp>
        <p:nvSpPr>
          <p:cNvPr id="13" name="Rounded Rectangle 12">
            <a:extLst>
              <a:ext uri="{FF2B5EF4-FFF2-40B4-BE49-F238E27FC236}">
                <a16:creationId xmlns:a16="http://schemas.microsoft.com/office/drawing/2014/main" id="{EF9B54C8-AE99-4098-E119-649044D341C2}"/>
              </a:ext>
            </a:extLst>
          </p:cNvPr>
          <p:cNvSpPr/>
          <p:nvPr/>
        </p:nvSpPr>
        <p:spPr>
          <a:xfrm>
            <a:off x="6299431" y="2838067"/>
            <a:ext cx="2434874" cy="1490823"/>
          </a:xfrm>
          <a:prstGeom prst="roundRect">
            <a:avLst/>
          </a:prstGeom>
          <a:solidFill>
            <a:srgbClr val="8CD3E2">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B122C8EF-5670-CECF-A504-9CB570FD5569}"/>
              </a:ext>
            </a:extLst>
          </p:cNvPr>
          <p:cNvSpPr/>
          <p:nvPr/>
        </p:nvSpPr>
        <p:spPr>
          <a:xfrm>
            <a:off x="6286759" y="2714331"/>
            <a:ext cx="2405486" cy="1490823"/>
          </a:xfrm>
          <a:prstGeom prst="roundRect">
            <a:avLst/>
          </a:prstGeom>
          <a:solidFill>
            <a:schemeClr val="bg1"/>
          </a:solidFill>
          <a:ln>
            <a:solidFill>
              <a:srgbClr val="8CD3E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2E3A4D"/>
                </a:solidFill>
              </a:rPr>
              <a:t>Link worker function</a:t>
            </a:r>
            <a:endParaRPr lang="en-US">
              <a:solidFill>
                <a:srgbClr val="2E3A4D"/>
              </a:solidFill>
              <a:cs typeface="Arial"/>
            </a:endParaRPr>
          </a:p>
        </p:txBody>
      </p:sp>
      <p:sp>
        <p:nvSpPr>
          <p:cNvPr id="15" name="Rounded Rectangle 14">
            <a:extLst>
              <a:ext uri="{FF2B5EF4-FFF2-40B4-BE49-F238E27FC236}">
                <a16:creationId xmlns:a16="http://schemas.microsoft.com/office/drawing/2014/main" id="{BF2E3E2D-6DF0-6F10-9368-AF08169606A3}"/>
              </a:ext>
            </a:extLst>
          </p:cNvPr>
          <p:cNvSpPr/>
          <p:nvPr/>
        </p:nvSpPr>
        <p:spPr>
          <a:xfrm>
            <a:off x="9180282" y="2847899"/>
            <a:ext cx="2434874" cy="1490823"/>
          </a:xfrm>
          <a:prstGeom prst="roundRect">
            <a:avLst/>
          </a:prstGeom>
          <a:solidFill>
            <a:srgbClr val="EF4D84">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9D98B88-938A-6A5E-AA0E-EB3C67A87F04}"/>
              </a:ext>
            </a:extLst>
          </p:cNvPr>
          <p:cNvSpPr/>
          <p:nvPr/>
        </p:nvSpPr>
        <p:spPr>
          <a:xfrm>
            <a:off x="9167610" y="2724163"/>
            <a:ext cx="2405486" cy="1490823"/>
          </a:xfrm>
          <a:prstGeom prst="roundRect">
            <a:avLst/>
          </a:prstGeom>
          <a:solidFill>
            <a:schemeClr val="bg1"/>
          </a:solidFill>
          <a:ln>
            <a:solidFill>
              <a:srgbClr val="EF4D8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2E3A4D"/>
                </a:solidFill>
              </a:rPr>
              <a:t>VCSE provider/ activities</a:t>
            </a:r>
            <a:endParaRPr lang="en-US">
              <a:solidFill>
                <a:srgbClr val="2E3A4D"/>
              </a:solidFill>
              <a:cs typeface="Arial"/>
            </a:endParaRPr>
          </a:p>
        </p:txBody>
      </p:sp>
      <p:sp>
        <p:nvSpPr>
          <p:cNvPr id="17" name="Left-right Arrow 16">
            <a:extLst>
              <a:ext uri="{FF2B5EF4-FFF2-40B4-BE49-F238E27FC236}">
                <a16:creationId xmlns:a16="http://schemas.microsoft.com/office/drawing/2014/main" id="{A6AF9393-9023-79CB-B4B5-F2736A9D558B}"/>
              </a:ext>
            </a:extLst>
          </p:cNvPr>
          <p:cNvSpPr/>
          <p:nvPr/>
        </p:nvSpPr>
        <p:spPr>
          <a:xfrm>
            <a:off x="2982576" y="3362375"/>
            <a:ext cx="556391" cy="230935"/>
          </a:xfrm>
          <a:prstGeom prst="leftRightArrow">
            <a:avLst/>
          </a:prstGeom>
          <a:solidFill>
            <a:srgbClr val="234B65"/>
          </a:solidFill>
          <a:ln>
            <a:solidFill>
              <a:srgbClr val="234B65"/>
            </a:solidFill>
          </a:ln>
          <a:effectLst>
            <a:outerShdw blurRad="50800" dist="38100" dir="2700000" algn="tl" rotWithShape="0">
              <a:srgbClr val="234B6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a:extLst>
              <a:ext uri="{FF2B5EF4-FFF2-40B4-BE49-F238E27FC236}">
                <a16:creationId xmlns:a16="http://schemas.microsoft.com/office/drawing/2014/main" id="{5E211CD0-8B38-3227-0B0A-D11E1AA50A44}"/>
              </a:ext>
            </a:extLst>
          </p:cNvPr>
          <p:cNvSpPr/>
          <p:nvPr/>
        </p:nvSpPr>
        <p:spPr>
          <a:xfrm>
            <a:off x="5790546" y="3378929"/>
            <a:ext cx="556391" cy="230935"/>
          </a:xfrm>
          <a:prstGeom prst="leftRightArrow">
            <a:avLst/>
          </a:prstGeom>
          <a:solidFill>
            <a:srgbClr val="234B65"/>
          </a:solidFill>
          <a:ln>
            <a:solidFill>
              <a:srgbClr val="234B65"/>
            </a:solidFill>
          </a:ln>
          <a:effectLst>
            <a:outerShdw blurRad="50800" dist="38100" dir="2700000" algn="tl" rotWithShape="0">
              <a:srgbClr val="234B6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right Arrow 18">
            <a:extLst>
              <a:ext uri="{FF2B5EF4-FFF2-40B4-BE49-F238E27FC236}">
                <a16:creationId xmlns:a16="http://schemas.microsoft.com/office/drawing/2014/main" id="{C0ABB938-A54A-54C6-3FFD-95021475CCDF}"/>
              </a:ext>
            </a:extLst>
          </p:cNvPr>
          <p:cNvSpPr/>
          <p:nvPr/>
        </p:nvSpPr>
        <p:spPr>
          <a:xfrm>
            <a:off x="8672377" y="3366057"/>
            <a:ext cx="556391" cy="230935"/>
          </a:xfrm>
          <a:prstGeom prst="leftRightArrow">
            <a:avLst/>
          </a:prstGeom>
          <a:solidFill>
            <a:srgbClr val="234B65"/>
          </a:solidFill>
          <a:ln>
            <a:solidFill>
              <a:srgbClr val="234B65"/>
            </a:solidFill>
          </a:ln>
          <a:effectLst>
            <a:outerShdw blurRad="50800" dist="38100" dir="2700000" algn="tl" rotWithShape="0">
              <a:srgbClr val="234B6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8165F08-3DD0-F6CD-D089-D9EC8E7D96E1}"/>
              </a:ext>
            </a:extLst>
          </p:cNvPr>
          <p:cNvSpPr txBox="1"/>
          <p:nvPr/>
        </p:nvSpPr>
        <p:spPr>
          <a:xfrm>
            <a:off x="756748" y="4442794"/>
            <a:ext cx="2311446" cy="1477328"/>
          </a:xfrm>
          <a:prstGeom prst="rect">
            <a:avLst/>
          </a:prstGeom>
          <a:noFill/>
        </p:spPr>
        <p:txBody>
          <a:bodyPr wrap="square" lIns="91440" tIns="45720" rIns="91440" bIns="45720" rtlCol="0" anchor="t">
            <a:spAutoFit/>
          </a:bodyPr>
          <a:lstStyle/>
          <a:p>
            <a:r>
              <a:rPr lang="en-US" sz="1500">
                <a:solidFill>
                  <a:srgbClr val="2E3A4D"/>
                </a:solidFill>
              </a:rPr>
              <a:t>NHS patient records </a:t>
            </a:r>
            <a:endParaRPr lang="en-US" sz="1500">
              <a:solidFill>
                <a:srgbClr val="2E3A4D"/>
              </a:solidFill>
              <a:cs typeface="Arial"/>
            </a:endParaRPr>
          </a:p>
          <a:p>
            <a:pPr marL="285750" indent="-285750">
              <a:buFont typeface="Arial" panose="020B0604020202020204" pitchFamily="34" charset="0"/>
              <a:buChar char="•"/>
            </a:pPr>
            <a:r>
              <a:rPr lang="en-US" sz="1500">
                <a:solidFill>
                  <a:srgbClr val="2E3A4D"/>
                </a:solidFill>
              </a:rPr>
              <a:t>Demographics</a:t>
            </a:r>
            <a:endParaRPr lang="en-US" sz="1500">
              <a:solidFill>
                <a:srgbClr val="2E3A4D"/>
              </a:solidFill>
              <a:cs typeface="Arial"/>
            </a:endParaRPr>
          </a:p>
          <a:p>
            <a:endParaRPr lang="en-US" sz="1500">
              <a:solidFill>
                <a:srgbClr val="2E3A4D"/>
              </a:solidFill>
              <a:cs typeface="Arial"/>
            </a:endParaRPr>
          </a:p>
          <a:p>
            <a:r>
              <a:rPr lang="en-US" sz="1500">
                <a:solidFill>
                  <a:srgbClr val="2E3A4D"/>
                </a:solidFill>
              </a:rPr>
              <a:t>Social determinants (e.g. deprivation)</a:t>
            </a:r>
            <a:endParaRPr lang="en-US" sz="1500">
              <a:solidFill>
                <a:srgbClr val="2E3A4D"/>
              </a:solidFill>
              <a:cs typeface="Arial"/>
            </a:endParaRPr>
          </a:p>
          <a:p>
            <a:r>
              <a:rPr lang="en-US" sz="1500">
                <a:solidFill>
                  <a:srgbClr val="2E3A4D"/>
                </a:solidFill>
              </a:rPr>
              <a:t>Other contextual factors </a:t>
            </a:r>
            <a:endParaRPr lang="en-US" sz="1500">
              <a:solidFill>
                <a:srgbClr val="2E3A4D"/>
              </a:solidFill>
              <a:cs typeface="Arial"/>
            </a:endParaRPr>
          </a:p>
        </p:txBody>
      </p:sp>
      <p:sp>
        <p:nvSpPr>
          <p:cNvPr id="21" name="TextBox 20">
            <a:extLst>
              <a:ext uri="{FF2B5EF4-FFF2-40B4-BE49-F238E27FC236}">
                <a16:creationId xmlns:a16="http://schemas.microsoft.com/office/drawing/2014/main" id="{C45D9A1A-137C-52D9-9B39-8E1EB3616513}"/>
              </a:ext>
            </a:extLst>
          </p:cNvPr>
          <p:cNvSpPr txBox="1"/>
          <p:nvPr/>
        </p:nvSpPr>
        <p:spPr>
          <a:xfrm>
            <a:off x="3519623" y="4398252"/>
            <a:ext cx="5152754" cy="1246495"/>
          </a:xfrm>
          <a:prstGeom prst="rect">
            <a:avLst/>
          </a:prstGeom>
          <a:noFill/>
        </p:spPr>
        <p:txBody>
          <a:bodyPr wrap="square" lIns="91440" tIns="45720" rIns="91440" bIns="45720" rtlCol="0" anchor="t">
            <a:spAutoFit/>
          </a:bodyPr>
          <a:lstStyle/>
          <a:p>
            <a:r>
              <a:rPr lang="en-US" sz="1500">
                <a:solidFill>
                  <a:srgbClr val="2E3A4D"/>
                </a:solidFill>
              </a:rPr>
              <a:t>NHS data, various sources/systems and scales</a:t>
            </a:r>
            <a:endParaRPr lang="en-US">
              <a:solidFill>
                <a:srgbClr val="2E3A4D"/>
              </a:solidFill>
              <a:cs typeface="Arial"/>
            </a:endParaRPr>
          </a:p>
          <a:p>
            <a:pPr marL="285750" indent="-285750">
              <a:buFont typeface="Arial" panose="020B0604020202020204" pitchFamily="34" charset="0"/>
              <a:buChar char="•"/>
            </a:pPr>
            <a:endParaRPr lang="en-US" sz="1500"/>
          </a:p>
          <a:p>
            <a:pPr marL="285750" indent="-285750">
              <a:buFont typeface="Arial" panose="020B0604020202020204" pitchFamily="34" charset="0"/>
              <a:buChar char="•"/>
            </a:pPr>
            <a:endParaRPr lang="en-US" sz="1500"/>
          </a:p>
          <a:p>
            <a:endParaRPr lang="en-US" sz="1500"/>
          </a:p>
          <a:p>
            <a:pPr marL="285750" indent="-285750">
              <a:buFont typeface="Arial" panose="020B0604020202020204" pitchFamily="34" charset="0"/>
              <a:buChar char="•"/>
            </a:pPr>
            <a:endParaRPr lang="en-US" sz="1500"/>
          </a:p>
        </p:txBody>
      </p:sp>
      <p:sp>
        <p:nvSpPr>
          <p:cNvPr id="23" name="TextBox 22">
            <a:extLst>
              <a:ext uri="{FF2B5EF4-FFF2-40B4-BE49-F238E27FC236}">
                <a16:creationId xmlns:a16="http://schemas.microsoft.com/office/drawing/2014/main" id="{EFCB137D-3DC7-D082-7D77-4D1A69F14AE1}"/>
              </a:ext>
            </a:extLst>
          </p:cNvPr>
          <p:cNvSpPr txBox="1"/>
          <p:nvPr/>
        </p:nvSpPr>
        <p:spPr>
          <a:xfrm>
            <a:off x="9228768" y="4414625"/>
            <a:ext cx="2434874" cy="1246495"/>
          </a:xfrm>
          <a:prstGeom prst="rect">
            <a:avLst/>
          </a:prstGeom>
          <a:noFill/>
        </p:spPr>
        <p:txBody>
          <a:bodyPr wrap="square" lIns="91440" tIns="45720" rIns="91440" bIns="45720" rtlCol="0" anchor="t">
            <a:spAutoFit/>
          </a:bodyPr>
          <a:lstStyle/>
          <a:p>
            <a:r>
              <a:rPr lang="en-US" sz="1500">
                <a:solidFill>
                  <a:srgbClr val="2E3A4D"/>
                </a:solidFill>
              </a:rPr>
              <a:t>Evaluations </a:t>
            </a:r>
            <a:endParaRPr lang="en-US" sz="1500">
              <a:solidFill>
                <a:srgbClr val="2E3A4D"/>
              </a:solidFill>
              <a:cs typeface="Arial"/>
            </a:endParaRPr>
          </a:p>
          <a:p>
            <a:pPr marL="285750" indent="-285750">
              <a:buFont typeface="Arial" panose="020B0604020202020204" pitchFamily="34" charset="0"/>
              <a:buChar char="•"/>
            </a:pPr>
            <a:r>
              <a:rPr lang="en-US" sz="1500">
                <a:solidFill>
                  <a:srgbClr val="2E3A4D"/>
                </a:solidFill>
              </a:rPr>
              <a:t>Small scale</a:t>
            </a:r>
            <a:endParaRPr lang="en-US" sz="1500">
              <a:solidFill>
                <a:srgbClr val="2E3A4D"/>
              </a:solidFill>
              <a:cs typeface="Arial"/>
            </a:endParaRPr>
          </a:p>
          <a:p>
            <a:pPr marL="285750" indent="-285750">
              <a:buFont typeface="Arial" panose="020B0604020202020204" pitchFamily="34" charset="0"/>
              <a:buChar char="•"/>
            </a:pPr>
            <a:r>
              <a:rPr lang="en-US" sz="1500">
                <a:solidFill>
                  <a:srgbClr val="2E3A4D"/>
                </a:solidFill>
                <a:cs typeface="Arial"/>
              </a:rPr>
              <a:t>Variable</a:t>
            </a:r>
          </a:p>
          <a:p>
            <a:pPr marL="285750" indent="-285750">
              <a:buFont typeface="Arial" panose="020B0604020202020204" pitchFamily="34" charset="0"/>
              <a:buChar char="•"/>
            </a:pPr>
            <a:r>
              <a:rPr lang="en-US" sz="1500">
                <a:solidFill>
                  <a:srgbClr val="2E3A4D"/>
                </a:solidFill>
              </a:rPr>
              <a:t>Non-specialists</a:t>
            </a:r>
            <a:endParaRPr lang="en-US" sz="1500">
              <a:solidFill>
                <a:srgbClr val="2E3A4D"/>
              </a:solidFill>
              <a:cs typeface="Arial"/>
            </a:endParaRPr>
          </a:p>
          <a:p>
            <a:pPr marL="285750" indent="-285750">
              <a:buFont typeface="Arial" panose="020B0604020202020204" pitchFamily="34" charset="0"/>
              <a:buChar char="•"/>
            </a:pPr>
            <a:endParaRPr lang="en-US" sz="1500">
              <a:solidFill>
                <a:srgbClr val="2E3A4D"/>
              </a:solidFill>
              <a:cs typeface="Arial"/>
            </a:endParaRPr>
          </a:p>
        </p:txBody>
      </p:sp>
      <p:sp>
        <p:nvSpPr>
          <p:cNvPr id="2" name="Rounded Rectangle 13">
            <a:extLst>
              <a:ext uri="{FF2B5EF4-FFF2-40B4-BE49-F238E27FC236}">
                <a16:creationId xmlns:a16="http://schemas.microsoft.com/office/drawing/2014/main" id="{573F9442-BCBE-9E68-AEA5-3B5BB7C99789}"/>
              </a:ext>
            </a:extLst>
          </p:cNvPr>
          <p:cNvSpPr/>
          <p:nvPr/>
        </p:nvSpPr>
        <p:spPr>
          <a:xfrm>
            <a:off x="675380" y="1593920"/>
            <a:ext cx="10890034" cy="799756"/>
          </a:xfrm>
          <a:prstGeom prst="roundRect">
            <a:avLst/>
          </a:prstGeom>
          <a:solidFill>
            <a:schemeClr val="bg1"/>
          </a:solidFill>
          <a:ln>
            <a:solidFill>
              <a:srgbClr val="8CD3E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2E3A4D"/>
                </a:solidFill>
              </a:rPr>
              <a:t>Academic research </a:t>
            </a:r>
            <a:endParaRPr lang="en-US">
              <a:solidFill>
                <a:srgbClr val="2E3A4D"/>
              </a:solidFill>
              <a:cs typeface="Arial"/>
            </a:endParaRPr>
          </a:p>
          <a:p>
            <a:pPr algn="ctr"/>
            <a:r>
              <a:rPr lang="en-US">
                <a:solidFill>
                  <a:srgbClr val="2E3A4D"/>
                </a:solidFill>
              </a:rPr>
              <a:t>Evaluations from other social prescribing projects</a:t>
            </a:r>
            <a:endParaRPr lang="en-US">
              <a:solidFill>
                <a:srgbClr val="2E3A4D"/>
              </a:solidFill>
              <a:cs typeface="Arial"/>
            </a:endParaRPr>
          </a:p>
        </p:txBody>
      </p:sp>
      <p:sp>
        <p:nvSpPr>
          <p:cNvPr id="5" name="Slide Number Placeholder 3">
            <a:extLst>
              <a:ext uri="{FF2B5EF4-FFF2-40B4-BE49-F238E27FC236}">
                <a16:creationId xmlns:a16="http://schemas.microsoft.com/office/drawing/2014/main" id="{1CFED1ED-FDAD-04D4-A5AB-0D0D78132D3C}"/>
              </a:ext>
            </a:extLst>
          </p:cNvPr>
          <p:cNvSpPr>
            <a:spLocks noGrp="1"/>
          </p:cNvSpPr>
          <p:nvPr>
            <p:ph type="sldNum" idx="12"/>
          </p:nvPr>
        </p:nvSpPr>
        <p:spPr>
          <a:xfrm>
            <a:off x="9312344" y="6260653"/>
            <a:ext cx="2743200" cy="365125"/>
          </a:xfrm>
        </p:spPr>
        <p:txBody>
          <a:bodyPr/>
          <a:lstStyle/>
          <a:p>
            <a:r>
              <a:rPr lang="en-US">
                <a:latin typeface="Trebuchet MS" panose="020B0703020202090204" pitchFamily="34" charset="0"/>
              </a:rPr>
              <a:t>Page </a:t>
            </a:r>
            <a:fld id="{6CD04867-206E-8E42-A1B6-AF5E95E31B30}" type="slidenum">
              <a:rPr lang="en-US" smtClean="0">
                <a:latin typeface="Trebuchet MS" panose="020B0703020202090204" pitchFamily="34" charset="0"/>
              </a:rPr>
              <a:pPr/>
              <a:t>7</a:t>
            </a:fld>
            <a:endParaRPr lang="en-US" sz="1000">
              <a:latin typeface="Trebuchet MS" panose="020B0703020202090204" pitchFamily="34" charset="0"/>
            </a:endParaRPr>
          </a:p>
        </p:txBody>
      </p:sp>
      <p:sp>
        <p:nvSpPr>
          <p:cNvPr id="22" name="Footer Placeholder 13">
            <a:extLst>
              <a:ext uri="{FF2B5EF4-FFF2-40B4-BE49-F238E27FC236}">
                <a16:creationId xmlns:a16="http://schemas.microsoft.com/office/drawing/2014/main" id="{24FCE2DA-C767-B834-D8A9-780D994CCFA7}"/>
              </a:ext>
            </a:extLst>
          </p:cNvPr>
          <p:cNvSpPr txBox="1">
            <a:spLocks/>
          </p:cNvSpPr>
          <p:nvPr/>
        </p:nvSpPr>
        <p:spPr>
          <a:xfrm>
            <a:off x="136456" y="6356350"/>
            <a:ext cx="8016944" cy="239620"/>
          </a:xfrm>
          <a:prstGeom prst="rect">
            <a:avLst/>
          </a:prstGeom>
          <a:solidFill>
            <a:schemeClr val="bg1"/>
          </a:solidFill>
        </p:spPr>
        <p:txBody>
          <a:bodyPr lIns="91440" tIns="45720" rIns="91440" bIns="45720" anchor="t"/>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Trebuchet MS"/>
              </a:rPr>
              <a:t>NASP'S Evidence and Evaluation </a:t>
            </a:r>
            <a:r>
              <a:rPr lang="en-US" err="1">
                <a:latin typeface="Trebuchet MS"/>
              </a:rPr>
              <a:t>programme</a:t>
            </a:r>
          </a:p>
        </p:txBody>
      </p:sp>
    </p:spTree>
    <p:extLst>
      <p:ext uri="{BB962C8B-B14F-4D97-AF65-F5344CB8AC3E}">
        <p14:creationId xmlns:p14="http://schemas.microsoft.com/office/powerpoint/2010/main" val="63803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80">
                                          <p:stCondLst>
                                            <p:cond delay="0"/>
                                          </p:stCondLst>
                                        </p:cTn>
                                        <p:tgtEl>
                                          <p:spTgt spid="21"/>
                                        </p:tgtEl>
                                      </p:cBhvr>
                                    </p:animEffect>
                                    <p:anim calcmode="lin" valueType="num">
                                      <p:cBhvr>
                                        <p:cTn id="1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1" dur="26">
                                          <p:stCondLst>
                                            <p:cond delay="650"/>
                                          </p:stCondLst>
                                        </p:cTn>
                                        <p:tgtEl>
                                          <p:spTgt spid="21"/>
                                        </p:tgtEl>
                                      </p:cBhvr>
                                      <p:to x="100000" y="60000"/>
                                    </p:animScale>
                                    <p:animScale>
                                      <p:cBhvr>
                                        <p:cTn id="22" dur="166" decel="50000">
                                          <p:stCondLst>
                                            <p:cond delay="676"/>
                                          </p:stCondLst>
                                        </p:cTn>
                                        <p:tgtEl>
                                          <p:spTgt spid="21"/>
                                        </p:tgtEl>
                                      </p:cBhvr>
                                      <p:to x="100000" y="100000"/>
                                    </p:animScale>
                                    <p:animScale>
                                      <p:cBhvr>
                                        <p:cTn id="23" dur="26">
                                          <p:stCondLst>
                                            <p:cond delay="1312"/>
                                          </p:stCondLst>
                                        </p:cTn>
                                        <p:tgtEl>
                                          <p:spTgt spid="21"/>
                                        </p:tgtEl>
                                      </p:cBhvr>
                                      <p:to x="100000" y="80000"/>
                                    </p:animScale>
                                    <p:animScale>
                                      <p:cBhvr>
                                        <p:cTn id="24" dur="166" decel="50000">
                                          <p:stCondLst>
                                            <p:cond delay="1338"/>
                                          </p:stCondLst>
                                        </p:cTn>
                                        <p:tgtEl>
                                          <p:spTgt spid="21"/>
                                        </p:tgtEl>
                                      </p:cBhvr>
                                      <p:to x="100000" y="100000"/>
                                    </p:animScale>
                                    <p:animScale>
                                      <p:cBhvr>
                                        <p:cTn id="25" dur="26">
                                          <p:stCondLst>
                                            <p:cond delay="1642"/>
                                          </p:stCondLst>
                                        </p:cTn>
                                        <p:tgtEl>
                                          <p:spTgt spid="21"/>
                                        </p:tgtEl>
                                      </p:cBhvr>
                                      <p:to x="100000" y="90000"/>
                                    </p:animScale>
                                    <p:animScale>
                                      <p:cBhvr>
                                        <p:cTn id="26" dur="166" decel="50000">
                                          <p:stCondLst>
                                            <p:cond delay="1668"/>
                                          </p:stCondLst>
                                        </p:cTn>
                                        <p:tgtEl>
                                          <p:spTgt spid="21"/>
                                        </p:tgtEl>
                                      </p:cBhvr>
                                      <p:to x="100000" y="100000"/>
                                    </p:animScale>
                                    <p:animScale>
                                      <p:cBhvr>
                                        <p:cTn id="27" dur="26">
                                          <p:stCondLst>
                                            <p:cond delay="1808"/>
                                          </p:stCondLst>
                                        </p:cTn>
                                        <p:tgtEl>
                                          <p:spTgt spid="21"/>
                                        </p:tgtEl>
                                      </p:cBhvr>
                                      <p:to x="100000" y="95000"/>
                                    </p:animScale>
                                    <p:animScale>
                                      <p:cBhvr>
                                        <p:cTn id="28" dur="166" decel="50000">
                                          <p:stCondLst>
                                            <p:cond delay="1834"/>
                                          </p:stCondLst>
                                        </p:cTn>
                                        <p:tgtEl>
                                          <p:spTgt spid="21"/>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2000"/>
                                        <p:tgtEl>
                                          <p:spTgt spid="23"/>
                                        </p:tgtEl>
                                      </p:cBhvr>
                                    </p:animEffect>
                                    <p:anim calcmode="lin" valueType="num">
                                      <p:cBhvr>
                                        <p:cTn id="34" dur="2000" fill="hold"/>
                                        <p:tgtEl>
                                          <p:spTgt spid="23"/>
                                        </p:tgtEl>
                                        <p:attrNameLst>
                                          <p:attrName>ppt_w</p:attrName>
                                        </p:attrNameLst>
                                      </p:cBhvr>
                                      <p:tavLst>
                                        <p:tav tm="0" fmla="#ppt_w*sin(2.5*pi*$)">
                                          <p:val>
                                            <p:fltVal val="0"/>
                                          </p:val>
                                        </p:tav>
                                        <p:tav tm="100000">
                                          <p:val>
                                            <p:fltVal val="1"/>
                                          </p:val>
                                        </p:tav>
                                      </p:tavLst>
                                    </p:anim>
                                    <p:anim calcmode="lin" valueType="num">
                                      <p:cBhvr>
                                        <p:cTn id="35"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51E648-B728-774F-94FA-89A9E72356B2}"/>
              </a:ext>
            </a:extLst>
          </p:cNvPr>
          <p:cNvSpPr>
            <a:spLocks noGrp="1"/>
          </p:cNvSpPr>
          <p:nvPr>
            <p:ph type="title"/>
          </p:nvPr>
        </p:nvSpPr>
        <p:spPr>
          <a:xfrm>
            <a:off x="2250367" y="408707"/>
            <a:ext cx="8805909" cy="1408164"/>
          </a:xfrm>
          <a:noFill/>
        </p:spPr>
        <p:txBody>
          <a:bodyPr/>
          <a:lstStyle/>
          <a:p>
            <a:r>
              <a:rPr lang="en-GB">
                <a:latin typeface="Trebuchet MS"/>
              </a:rPr>
              <a:t>NASP Evidence reviews </a:t>
            </a:r>
            <a:endParaRPr lang="en-US"/>
          </a:p>
        </p:txBody>
      </p:sp>
      <p:sp>
        <p:nvSpPr>
          <p:cNvPr id="12" name="Slide Number Placeholder 3">
            <a:extLst>
              <a:ext uri="{FF2B5EF4-FFF2-40B4-BE49-F238E27FC236}">
                <a16:creationId xmlns:a16="http://schemas.microsoft.com/office/drawing/2014/main" id="{C1E73BEE-0D3D-D04F-BD31-0F3374835DEA}"/>
              </a:ext>
            </a:extLst>
          </p:cNvPr>
          <p:cNvSpPr>
            <a:spLocks noGrp="1"/>
          </p:cNvSpPr>
          <p:nvPr>
            <p:ph type="sldNum" sz="quarter" idx="12"/>
          </p:nvPr>
        </p:nvSpPr>
        <p:spPr>
          <a:xfrm>
            <a:off x="9312344" y="6260653"/>
            <a:ext cx="2743200" cy="365125"/>
          </a:xfrm>
        </p:spPr>
        <p:txBody>
          <a:bodyPr/>
          <a:lstStyle/>
          <a:p>
            <a:r>
              <a:rPr lang="en-US">
                <a:latin typeface="Trebuchet MS" panose="020B0703020202090204" pitchFamily="34" charset="0"/>
              </a:rPr>
              <a:t>Page </a:t>
            </a:r>
            <a:fld id="{6CD04867-206E-8E42-A1B6-AF5E95E31B30}" type="slidenum">
              <a:rPr lang="en-US" smtClean="0">
                <a:latin typeface="Trebuchet MS" panose="020B0703020202090204" pitchFamily="34" charset="0"/>
              </a:rPr>
              <a:pPr/>
              <a:t>8</a:t>
            </a:fld>
            <a:endParaRPr lang="en-US" sz="1000">
              <a:latin typeface="Trebuchet MS" panose="020B0703020202090204" pitchFamily="34" charset="0"/>
            </a:endParaRPr>
          </a:p>
        </p:txBody>
      </p:sp>
      <p:grpSp>
        <p:nvGrpSpPr>
          <p:cNvPr id="6" name="Group 5">
            <a:extLst>
              <a:ext uri="{FF2B5EF4-FFF2-40B4-BE49-F238E27FC236}">
                <a16:creationId xmlns:a16="http://schemas.microsoft.com/office/drawing/2014/main" id="{9410042F-C9D3-0B16-3D14-DC7BF37FF849}"/>
              </a:ext>
            </a:extLst>
          </p:cNvPr>
          <p:cNvGrpSpPr/>
          <p:nvPr/>
        </p:nvGrpSpPr>
        <p:grpSpPr>
          <a:xfrm>
            <a:off x="2567404" y="5665793"/>
            <a:ext cx="8163337" cy="590613"/>
            <a:chOff x="3956933" y="5773369"/>
            <a:chExt cx="8163337" cy="590613"/>
          </a:xfrm>
        </p:grpSpPr>
        <p:sp>
          <p:nvSpPr>
            <p:cNvPr id="14" name="Rounded Rectangle 20">
              <a:extLst>
                <a:ext uri="{FF2B5EF4-FFF2-40B4-BE49-F238E27FC236}">
                  <a16:creationId xmlns:a16="http://schemas.microsoft.com/office/drawing/2014/main" id="{2B20CDA2-C58B-5E1D-982E-F007BEF13790}"/>
                </a:ext>
              </a:extLst>
            </p:cNvPr>
            <p:cNvSpPr/>
            <p:nvPr/>
          </p:nvSpPr>
          <p:spPr>
            <a:xfrm>
              <a:off x="3987112" y="5830929"/>
              <a:ext cx="8133158" cy="533053"/>
            </a:xfrm>
            <a:prstGeom prst="roundRect">
              <a:avLst/>
            </a:prstGeom>
            <a:solidFill>
              <a:srgbClr val="EF4D84">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21">
              <a:extLst>
                <a:ext uri="{FF2B5EF4-FFF2-40B4-BE49-F238E27FC236}">
                  <a16:creationId xmlns:a16="http://schemas.microsoft.com/office/drawing/2014/main" id="{73C03779-014D-5B38-3C90-90AA52F1D7B4}"/>
                </a:ext>
              </a:extLst>
            </p:cNvPr>
            <p:cNvSpPr/>
            <p:nvPr/>
          </p:nvSpPr>
          <p:spPr>
            <a:xfrm>
              <a:off x="3956933" y="5773369"/>
              <a:ext cx="8079714" cy="533053"/>
            </a:xfrm>
            <a:prstGeom prst="roundRect">
              <a:avLst/>
            </a:prstGeom>
            <a:solidFill>
              <a:schemeClr val="bg1"/>
            </a:solidFill>
            <a:ln>
              <a:solidFill>
                <a:srgbClr val="EF4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kern="0">
                  <a:solidFill>
                    <a:schemeClr val="tx1"/>
                  </a:solidFill>
                </a:rPr>
                <a:t>socialprescribingacademy.org.uk/evidence-on-social prescribing/</a:t>
              </a:r>
              <a:endParaRPr lang="en-US">
                <a:solidFill>
                  <a:schemeClr val="tx1"/>
                </a:solidFill>
              </a:endParaRPr>
            </a:p>
          </p:txBody>
        </p:sp>
        <p:sp>
          <p:nvSpPr>
            <p:cNvPr id="16" name="Rounded Rectangle 40">
              <a:extLst>
                <a:ext uri="{FF2B5EF4-FFF2-40B4-BE49-F238E27FC236}">
                  <a16:creationId xmlns:a16="http://schemas.microsoft.com/office/drawing/2014/main" id="{3B41CBB3-424D-FE2E-49BD-F628003E4BA6}"/>
                </a:ext>
              </a:extLst>
            </p:cNvPr>
            <p:cNvSpPr/>
            <p:nvPr/>
          </p:nvSpPr>
          <p:spPr>
            <a:xfrm>
              <a:off x="4010097" y="5828392"/>
              <a:ext cx="434607" cy="434607"/>
            </a:xfrm>
            <a:prstGeom prst="roundRect">
              <a:avLst/>
            </a:prstGeom>
            <a:solidFill>
              <a:srgbClr val="EF4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A991489E-A285-6962-FDCB-0FEFB718E052}"/>
                </a:ext>
              </a:extLst>
            </p:cNvPr>
            <p:cNvPicPr>
              <a:picLocks noChangeAspect="1"/>
            </p:cNvPicPr>
            <p:nvPr/>
          </p:nvPicPr>
          <p:blipFill>
            <a:blip r:embed="rId3"/>
            <a:stretch>
              <a:fillRect/>
            </a:stretch>
          </p:blipFill>
          <p:spPr>
            <a:xfrm>
              <a:off x="3984226" y="5832706"/>
              <a:ext cx="538317" cy="428257"/>
            </a:xfrm>
            <a:prstGeom prst="rect">
              <a:avLst/>
            </a:prstGeom>
          </p:spPr>
        </p:pic>
      </p:grpSp>
      <p:sp>
        <p:nvSpPr>
          <p:cNvPr id="5" name="Text Placeholder 1">
            <a:extLst>
              <a:ext uri="{FF2B5EF4-FFF2-40B4-BE49-F238E27FC236}">
                <a16:creationId xmlns:a16="http://schemas.microsoft.com/office/drawing/2014/main" id="{A1603B8C-0E72-7BA2-5A13-01E952EDB7D1}"/>
              </a:ext>
            </a:extLst>
          </p:cNvPr>
          <p:cNvSpPr txBox="1">
            <a:spLocks/>
          </p:cNvSpPr>
          <p:nvPr/>
        </p:nvSpPr>
        <p:spPr>
          <a:xfrm>
            <a:off x="766313" y="1946584"/>
            <a:ext cx="10515600" cy="348367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E3A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a:ea typeface="+mn-lt"/>
                <a:cs typeface="+mn-lt"/>
              </a:rPr>
              <a:t>13 evidence reviews produced with our academic partners</a:t>
            </a:r>
            <a:endParaRPr lang="en-US" sz="2200">
              <a:ea typeface="+mn-lt"/>
              <a:cs typeface="+mn-lt"/>
            </a:endParaRPr>
          </a:p>
          <a:p>
            <a:r>
              <a:rPr lang="en-GB" sz="2200">
                <a:ea typeface="+mn-lt"/>
                <a:cs typeface="+mn-lt"/>
              </a:rPr>
              <a:t>New publications since February:</a:t>
            </a:r>
            <a:endParaRPr lang="en-US" sz="2200">
              <a:ea typeface="+mn-lt"/>
              <a:cs typeface="+mn-lt"/>
            </a:endParaRPr>
          </a:p>
          <a:p>
            <a:pPr lvl="1"/>
            <a:r>
              <a:rPr lang="en-GB" sz="2200">
                <a:ea typeface="+mn-lt"/>
                <a:cs typeface="+mn-lt"/>
              </a:rPr>
              <a:t>The impact of social prescribing on children and young people’s mental health and wellbeing</a:t>
            </a:r>
            <a:endParaRPr lang="en-US" sz="2200">
              <a:ea typeface="+mn-lt"/>
              <a:cs typeface="+mn-lt"/>
            </a:endParaRPr>
          </a:p>
          <a:p>
            <a:pPr lvl="1"/>
            <a:r>
              <a:rPr lang="en-GB" sz="2200">
                <a:ea typeface="+mn-lt"/>
                <a:cs typeface="+mn-lt"/>
              </a:rPr>
              <a:t>How can social prescribing support older people in poverty? A rapid scoping review of interventions</a:t>
            </a:r>
          </a:p>
          <a:p>
            <a:pPr lvl="1"/>
            <a:r>
              <a:rPr lang="en-GB" sz="2200">
                <a:ea typeface="+mn-lt"/>
                <a:cs typeface="+mn-lt"/>
              </a:rPr>
              <a:t>Building the economic case for social prescribing</a:t>
            </a:r>
            <a:endParaRPr lang="en-US" sz="2200">
              <a:ea typeface="+mn-lt"/>
              <a:cs typeface="+mn-lt"/>
            </a:endParaRPr>
          </a:p>
          <a:p>
            <a:pPr lvl="1"/>
            <a:r>
              <a:rPr lang="en-GB" sz="2200">
                <a:ea typeface="+mn-lt"/>
                <a:cs typeface="+mn-lt"/>
              </a:rPr>
              <a:t>Supporting the voluntary, community, faith and social enterprise (VCFSE) sector to evaluate social prescribing</a:t>
            </a:r>
            <a:endParaRPr lang="en-US" sz="2200">
              <a:highlight>
                <a:srgbClr val="FFFF00"/>
              </a:highlight>
              <a:ea typeface="+mn-lt"/>
              <a:cs typeface="+mn-lt"/>
            </a:endParaRPr>
          </a:p>
        </p:txBody>
      </p:sp>
      <p:sp>
        <p:nvSpPr>
          <p:cNvPr id="8" name="Footer Placeholder 13">
            <a:extLst>
              <a:ext uri="{FF2B5EF4-FFF2-40B4-BE49-F238E27FC236}">
                <a16:creationId xmlns:a16="http://schemas.microsoft.com/office/drawing/2014/main" id="{9DFFE68D-1412-C87D-C754-406A57BCC7B3}"/>
              </a:ext>
            </a:extLst>
          </p:cNvPr>
          <p:cNvSpPr txBox="1">
            <a:spLocks/>
          </p:cNvSpPr>
          <p:nvPr/>
        </p:nvSpPr>
        <p:spPr>
          <a:xfrm>
            <a:off x="136456" y="6356350"/>
            <a:ext cx="8016944" cy="239620"/>
          </a:xfrm>
          <a:prstGeom prst="rect">
            <a:avLst/>
          </a:prstGeom>
          <a:solidFill>
            <a:schemeClr val="bg1"/>
          </a:solidFill>
        </p:spPr>
        <p:txBody>
          <a:bodyPr lIns="91440" tIns="45720" rIns="91440" bIns="45720" anchor="t"/>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Trebuchet MS"/>
              </a:rPr>
              <a:t>NASP'S Evidence and Evaluation </a:t>
            </a:r>
            <a:r>
              <a:rPr lang="en-US" err="1">
                <a:latin typeface="Trebuchet MS"/>
              </a:rPr>
              <a:t>programme</a:t>
            </a:r>
          </a:p>
        </p:txBody>
      </p:sp>
    </p:spTree>
    <p:extLst>
      <p:ext uri="{BB962C8B-B14F-4D97-AF65-F5344CB8AC3E}">
        <p14:creationId xmlns:p14="http://schemas.microsoft.com/office/powerpoint/2010/main" val="619750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4" name="AutoShape 2" descr="https://ukc-powerpoint.officeapps.live.com/pods/GetClipboardImage.ashx?Id=b35f7067-a6ea-4858-b076-37222f998171&amp;DC=GUK1&amp;pkey=7d050462-3bf4-426e-ac48-7cfedc010503&amp;wdoverrides=GetClipboardImageEnabled:true"/>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latin typeface="Trebuchet MS" panose="020B0703020202090204" pitchFamily="34" charset="0"/>
            </a:endParaRPr>
          </a:p>
        </p:txBody>
      </p:sp>
      <p:sp>
        <p:nvSpPr>
          <p:cNvPr id="7" name="TextBox 6">
            <a:extLst>
              <a:ext uri="{FF2B5EF4-FFF2-40B4-BE49-F238E27FC236}">
                <a16:creationId xmlns:a16="http://schemas.microsoft.com/office/drawing/2014/main" id="{AA1AD684-0EC4-CCAF-FBF2-D0CA7AABCA5E}"/>
              </a:ext>
            </a:extLst>
          </p:cNvPr>
          <p:cNvSpPr txBox="1"/>
          <p:nvPr/>
        </p:nvSpPr>
        <p:spPr>
          <a:xfrm>
            <a:off x="1936173" y="5413061"/>
            <a:ext cx="7751618" cy="369332"/>
          </a:xfrm>
          <a:prstGeom prst="rect">
            <a:avLst/>
          </a:prstGeom>
          <a:noFill/>
        </p:spPr>
        <p:txBody>
          <a:bodyPr wrap="square">
            <a:spAutoFit/>
          </a:bodyPr>
          <a:lstStyle/>
          <a:p>
            <a:endParaRPr lang="en-GB">
              <a:latin typeface="Trebuchet MS" panose="020B0703020202090204" pitchFamily="34" charset="0"/>
            </a:endParaRPr>
          </a:p>
        </p:txBody>
      </p:sp>
      <p:sp>
        <p:nvSpPr>
          <p:cNvPr id="10" name="TextBox 9">
            <a:extLst>
              <a:ext uri="{FF2B5EF4-FFF2-40B4-BE49-F238E27FC236}">
                <a16:creationId xmlns:a16="http://schemas.microsoft.com/office/drawing/2014/main" id="{093B441C-C1CF-DC26-E229-DB5CB3192F67}"/>
              </a:ext>
            </a:extLst>
          </p:cNvPr>
          <p:cNvSpPr txBox="1"/>
          <p:nvPr/>
        </p:nvSpPr>
        <p:spPr>
          <a:xfrm>
            <a:off x="3884518" y="3168134"/>
            <a:ext cx="7751618" cy="369332"/>
          </a:xfrm>
          <a:prstGeom prst="rect">
            <a:avLst/>
          </a:prstGeom>
          <a:noFill/>
        </p:spPr>
        <p:txBody>
          <a:bodyPr wrap="square">
            <a:spAutoFit/>
          </a:bodyPr>
          <a:lstStyle/>
          <a:p>
            <a:endParaRPr lang="en-GB">
              <a:latin typeface="Trebuchet MS" panose="020B0703020202090204" pitchFamily="34" charset="0"/>
            </a:endParaRPr>
          </a:p>
        </p:txBody>
      </p:sp>
      <p:sp>
        <p:nvSpPr>
          <p:cNvPr id="2" name="Content Placeholder 2">
            <a:extLst>
              <a:ext uri="{FF2B5EF4-FFF2-40B4-BE49-F238E27FC236}">
                <a16:creationId xmlns:a16="http://schemas.microsoft.com/office/drawing/2014/main" id="{8418EC2A-665F-53FB-A3AD-576E25783522}"/>
              </a:ext>
            </a:extLst>
          </p:cNvPr>
          <p:cNvSpPr txBox="1">
            <a:spLocks/>
          </p:cNvSpPr>
          <p:nvPr/>
        </p:nvSpPr>
        <p:spPr>
          <a:xfrm>
            <a:off x="2137456" y="2145990"/>
            <a:ext cx="9659455" cy="8238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55600" algn="l" rtl="0">
              <a:lnSpc>
                <a:spcPct val="90000"/>
              </a:lnSpc>
              <a:spcBef>
                <a:spcPts val="1000"/>
              </a:spcBef>
              <a:spcAft>
                <a:spcPts val="0"/>
              </a:spcAft>
              <a:buClr>
                <a:srgbClr val="2E3A4D"/>
              </a:buClr>
              <a:buSzPts val="2000"/>
              <a:buFont typeface="Arial"/>
              <a:buChar char="•"/>
              <a:defRPr sz="2000" b="0" i="0" u="none" strike="noStrike" cap="none">
                <a:solidFill>
                  <a:srgbClr val="2E3A4D"/>
                </a:solidFill>
                <a:latin typeface="Trebuchet MS" panose="020B0703020202090204" pitchFamily="34" charset="0"/>
                <a:ea typeface="Arial"/>
                <a:cs typeface="Arial"/>
                <a:sym typeface="Arial"/>
              </a:defRPr>
            </a:lvl1pPr>
            <a:lvl2pPr marL="914400" marR="0" lvl="1" indent="-355600" algn="l" rtl="0">
              <a:lnSpc>
                <a:spcPct val="90000"/>
              </a:lnSpc>
              <a:spcBef>
                <a:spcPts val="500"/>
              </a:spcBef>
              <a:spcAft>
                <a:spcPts val="0"/>
              </a:spcAft>
              <a:buClr>
                <a:srgbClr val="2E3A4D"/>
              </a:buClr>
              <a:buSzPts val="2000"/>
              <a:buFont typeface="Arial"/>
              <a:buChar char="•"/>
              <a:defRPr sz="2000" b="0" i="0" u="none" strike="noStrike" cap="none">
                <a:solidFill>
                  <a:srgbClr val="2E3A4D"/>
                </a:solidFill>
                <a:latin typeface="Arial"/>
                <a:ea typeface="Arial"/>
                <a:cs typeface="Arial"/>
                <a:sym typeface="Arial"/>
              </a:defRPr>
            </a:lvl2pPr>
            <a:lvl3pPr marL="1371600" marR="0" lvl="2" indent="-355600" algn="l" rtl="0">
              <a:lnSpc>
                <a:spcPct val="90000"/>
              </a:lnSpc>
              <a:spcBef>
                <a:spcPts val="500"/>
              </a:spcBef>
              <a:spcAft>
                <a:spcPts val="0"/>
              </a:spcAft>
              <a:buClr>
                <a:srgbClr val="2E3A4D"/>
              </a:buClr>
              <a:buSzPts val="2000"/>
              <a:buFont typeface="Arial"/>
              <a:buChar char="•"/>
              <a:defRPr sz="2000" b="0" i="0" u="none" strike="noStrike" cap="none">
                <a:solidFill>
                  <a:srgbClr val="2E3A4D"/>
                </a:solidFill>
                <a:latin typeface="Arial"/>
                <a:ea typeface="Arial"/>
                <a:cs typeface="Arial"/>
                <a:sym typeface="Arial"/>
              </a:defRPr>
            </a:lvl3pPr>
            <a:lvl4pPr marL="1828800" marR="0" lvl="3" indent="-355600" algn="l" rtl="0">
              <a:lnSpc>
                <a:spcPct val="90000"/>
              </a:lnSpc>
              <a:spcBef>
                <a:spcPts val="500"/>
              </a:spcBef>
              <a:spcAft>
                <a:spcPts val="0"/>
              </a:spcAft>
              <a:buClr>
                <a:srgbClr val="2E3A4D"/>
              </a:buClr>
              <a:buSzPts val="2000"/>
              <a:buFont typeface="Arial"/>
              <a:buChar char="•"/>
              <a:defRPr sz="2000" b="0" i="0" u="none" strike="noStrike" cap="none">
                <a:solidFill>
                  <a:srgbClr val="2E3A4D"/>
                </a:solidFill>
                <a:latin typeface="Arial"/>
                <a:ea typeface="Arial"/>
                <a:cs typeface="Arial"/>
                <a:sym typeface="Arial"/>
              </a:defRPr>
            </a:lvl4pPr>
            <a:lvl5pPr marL="2286000" marR="0" lvl="4" indent="-355600" algn="l" rtl="0">
              <a:lnSpc>
                <a:spcPct val="90000"/>
              </a:lnSpc>
              <a:spcBef>
                <a:spcPts val="500"/>
              </a:spcBef>
              <a:spcAft>
                <a:spcPts val="0"/>
              </a:spcAft>
              <a:buClr>
                <a:srgbClr val="2E3A4D"/>
              </a:buClr>
              <a:buSzPts val="2000"/>
              <a:buFont typeface="Arial"/>
              <a:buChar char="•"/>
              <a:defRPr sz="2000" b="0" i="0" u="none" strike="noStrike" cap="none">
                <a:solidFill>
                  <a:srgbClr val="2E3A4D"/>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defTabSz="914400">
              <a:buNone/>
            </a:pPr>
            <a:r>
              <a:rPr lang="en-GB" sz="2200">
                <a:latin typeface="Arial"/>
              </a:rPr>
              <a:t>Understand what works for social prescribing across the life-course, especially older people and children and young people</a:t>
            </a:r>
            <a:endParaRPr lang="en-US">
              <a:latin typeface="Arial"/>
            </a:endParaRPr>
          </a:p>
        </p:txBody>
      </p:sp>
      <p:sp>
        <p:nvSpPr>
          <p:cNvPr id="3" name="Title 2">
            <a:extLst>
              <a:ext uri="{FF2B5EF4-FFF2-40B4-BE49-F238E27FC236}">
                <a16:creationId xmlns:a16="http://schemas.microsoft.com/office/drawing/2014/main" id="{E723EB2B-7885-50FA-E56B-E8E583D7281E}"/>
              </a:ext>
            </a:extLst>
          </p:cNvPr>
          <p:cNvSpPr txBox="1">
            <a:spLocks noGrp="1"/>
          </p:cNvSpPr>
          <p:nvPr>
            <p:ph type="title"/>
          </p:nvPr>
        </p:nvSpPr>
        <p:spPr>
          <a:xfrm>
            <a:off x="2266950" y="558434"/>
            <a:ext cx="10515600" cy="646290"/>
          </a:xfrm>
          <a:prstGeom prst="rect">
            <a:avLst/>
          </a:prstGeom>
          <a:noFill/>
        </p:spPr>
        <p:txBody>
          <a:bodyPr wrap="square" rtlCol="0">
            <a:spAutoFit/>
          </a:bodyPr>
          <a:lstStyle/>
          <a:p>
            <a:r>
              <a:rPr lang="en-GB" kern="1200">
                <a:latin typeface="Trebuchet MS"/>
                <a:ea typeface="Times New Roman" panose="02020603050405020304" pitchFamily="18" charset="0"/>
              </a:rPr>
              <a:t>H</a:t>
            </a:r>
            <a:r>
              <a:rPr lang="en-GB" kern="1200">
                <a:solidFill>
                  <a:srgbClr val="EF4D84"/>
                </a:solidFill>
                <a:effectLst/>
                <a:latin typeface="Trebuchet MS"/>
                <a:ea typeface="Times New Roman" panose="02020603050405020304" pitchFamily="18" charset="0"/>
              </a:rPr>
              <a:t>ighest priority needs</a:t>
            </a:r>
            <a:endParaRPr lang="en-GB"/>
          </a:p>
        </p:txBody>
      </p:sp>
      <p:sp>
        <p:nvSpPr>
          <p:cNvPr id="8" name="Oval 7">
            <a:extLst>
              <a:ext uri="{FF2B5EF4-FFF2-40B4-BE49-F238E27FC236}">
                <a16:creationId xmlns:a16="http://schemas.microsoft.com/office/drawing/2014/main" id="{A1885C1D-4C64-EF93-7E49-78576A32165A}"/>
              </a:ext>
            </a:extLst>
          </p:cNvPr>
          <p:cNvSpPr/>
          <p:nvPr/>
        </p:nvSpPr>
        <p:spPr>
          <a:xfrm>
            <a:off x="594903" y="1887302"/>
            <a:ext cx="1384402" cy="1298138"/>
          </a:xfrm>
          <a:prstGeom prst="ellipse">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logo&#10;&#10;Description automatically generated">
            <a:extLst>
              <a:ext uri="{FF2B5EF4-FFF2-40B4-BE49-F238E27FC236}">
                <a16:creationId xmlns:a16="http://schemas.microsoft.com/office/drawing/2014/main" id="{BF30BFBE-D1D6-EFD1-8F2C-C071C752F6CA}"/>
              </a:ext>
            </a:extLst>
          </p:cNvPr>
          <p:cNvPicPr>
            <a:picLocks noChangeAspect="1"/>
          </p:cNvPicPr>
          <p:nvPr/>
        </p:nvPicPr>
        <p:blipFill>
          <a:blip r:embed="rId3"/>
          <a:stretch>
            <a:fillRect/>
          </a:stretch>
        </p:blipFill>
        <p:spPr>
          <a:xfrm>
            <a:off x="432339" y="1893888"/>
            <a:ext cx="1713233" cy="1335247"/>
          </a:xfrm>
          <a:prstGeom prst="rect">
            <a:avLst/>
          </a:prstGeom>
        </p:spPr>
      </p:pic>
      <p:sp>
        <p:nvSpPr>
          <p:cNvPr id="5" name="TextBox 4">
            <a:extLst>
              <a:ext uri="{FF2B5EF4-FFF2-40B4-BE49-F238E27FC236}">
                <a16:creationId xmlns:a16="http://schemas.microsoft.com/office/drawing/2014/main" id="{A7CA6CB6-7C5E-6681-26D7-905684F03AC9}"/>
              </a:ext>
            </a:extLst>
          </p:cNvPr>
          <p:cNvSpPr txBox="1"/>
          <p:nvPr/>
        </p:nvSpPr>
        <p:spPr>
          <a:xfrm>
            <a:off x="2217461" y="4976590"/>
            <a:ext cx="9490480" cy="769441"/>
          </a:xfrm>
          <a:prstGeom prst="rect">
            <a:avLst/>
          </a:prstGeom>
          <a:noFill/>
        </p:spPr>
        <p:txBody>
          <a:bodyPr wrap="square" lIns="91440" tIns="45720" rIns="91440" bIns="45720" rtlCol="0" anchor="t">
            <a:spAutoFit/>
          </a:bodyPr>
          <a:lstStyle/>
          <a:p>
            <a:r>
              <a:rPr lang="en-GB" sz="2200">
                <a:solidFill>
                  <a:srgbClr val="2E3A4D"/>
                </a:solidFill>
                <a:ea typeface="Times New Roman" panose="02020603050405020304" pitchFamily="18" charset="0"/>
              </a:rPr>
              <a:t>Develop better ways to report on </a:t>
            </a:r>
            <a:r>
              <a:rPr lang="en-GB" sz="2200" kern="1200">
                <a:solidFill>
                  <a:srgbClr val="2E3A4D"/>
                </a:solidFill>
                <a:ea typeface="Times New Roman" panose="02020603050405020304" pitchFamily="18" charset="0"/>
              </a:rPr>
              <a:t>the </a:t>
            </a:r>
            <a:r>
              <a:rPr lang="en-GB" sz="2200">
                <a:solidFill>
                  <a:srgbClr val="2E3A4D"/>
                </a:solidFill>
                <a:ea typeface="Times New Roman" panose="02020603050405020304" pitchFamily="18" charset="0"/>
              </a:rPr>
              <a:t>economic value </a:t>
            </a:r>
            <a:r>
              <a:rPr lang="en-GB" sz="2200" kern="1200">
                <a:solidFill>
                  <a:srgbClr val="2E3A4D"/>
                </a:solidFill>
                <a:ea typeface="Times New Roman" panose="02020603050405020304" pitchFamily="18" charset="0"/>
              </a:rPr>
              <a:t>of social prescribing</a:t>
            </a:r>
            <a:r>
              <a:rPr lang="en-GB" sz="2200">
                <a:solidFill>
                  <a:srgbClr val="2E3A4D"/>
                </a:solidFill>
                <a:ea typeface="Times New Roman" panose="02020603050405020304" pitchFamily="18" charset="0"/>
              </a:rPr>
              <a:t> in the UK </a:t>
            </a:r>
            <a:endParaRPr lang="en-GB" sz="2200">
              <a:solidFill>
                <a:srgbClr val="2E3A4D"/>
              </a:solidFill>
              <a:ea typeface="Times New Roman" panose="02020603050405020304" pitchFamily="18" charset="0"/>
              <a:cs typeface="Arial"/>
            </a:endParaRPr>
          </a:p>
        </p:txBody>
      </p:sp>
      <p:sp>
        <p:nvSpPr>
          <p:cNvPr id="14" name="Oval 13">
            <a:extLst>
              <a:ext uri="{FF2B5EF4-FFF2-40B4-BE49-F238E27FC236}">
                <a16:creationId xmlns:a16="http://schemas.microsoft.com/office/drawing/2014/main" id="{C9D48B08-08A3-B1D0-5697-D9271C4EF0C3}"/>
              </a:ext>
            </a:extLst>
          </p:cNvPr>
          <p:cNvSpPr/>
          <p:nvPr/>
        </p:nvSpPr>
        <p:spPr>
          <a:xfrm>
            <a:off x="594902" y="3296283"/>
            <a:ext cx="1384402" cy="1298138"/>
          </a:xfrm>
          <a:prstGeom prst="ellipse">
            <a:avLst/>
          </a:prstGeom>
          <a:solidFill>
            <a:srgbClr val="39AD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2562BC0-158F-2312-A115-178A6E5A3842}"/>
              </a:ext>
            </a:extLst>
          </p:cNvPr>
          <p:cNvSpPr/>
          <p:nvPr/>
        </p:nvSpPr>
        <p:spPr>
          <a:xfrm>
            <a:off x="594901" y="4705263"/>
            <a:ext cx="1384402" cy="1298138"/>
          </a:xfrm>
          <a:prstGeom prst="ellipse">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logo&#10;&#10;Description automatically generated">
            <a:extLst>
              <a:ext uri="{FF2B5EF4-FFF2-40B4-BE49-F238E27FC236}">
                <a16:creationId xmlns:a16="http://schemas.microsoft.com/office/drawing/2014/main" id="{4C2A045B-6C08-C9E0-5FBF-1FB67BA26E7F}"/>
              </a:ext>
            </a:extLst>
          </p:cNvPr>
          <p:cNvPicPr>
            <a:picLocks noChangeAspect="1"/>
          </p:cNvPicPr>
          <p:nvPr/>
        </p:nvPicPr>
        <p:blipFill>
          <a:blip r:embed="rId3"/>
          <a:stretch>
            <a:fillRect/>
          </a:stretch>
        </p:blipFill>
        <p:spPr>
          <a:xfrm>
            <a:off x="432338" y="3302869"/>
            <a:ext cx="1713233" cy="1335247"/>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3CC74636-7F60-CFDA-750B-D511A0D6C48E}"/>
              </a:ext>
            </a:extLst>
          </p:cNvPr>
          <p:cNvPicPr>
            <a:picLocks noChangeAspect="1"/>
          </p:cNvPicPr>
          <p:nvPr/>
        </p:nvPicPr>
        <p:blipFill>
          <a:blip r:embed="rId3"/>
          <a:stretch>
            <a:fillRect/>
          </a:stretch>
        </p:blipFill>
        <p:spPr>
          <a:xfrm>
            <a:off x="432339" y="4683095"/>
            <a:ext cx="1713233" cy="1335247"/>
          </a:xfrm>
          <a:prstGeom prst="rect">
            <a:avLst/>
          </a:prstGeom>
        </p:spPr>
      </p:pic>
      <p:sp>
        <p:nvSpPr>
          <p:cNvPr id="19" name="Content Placeholder 2">
            <a:extLst>
              <a:ext uri="{FF2B5EF4-FFF2-40B4-BE49-F238E27FC236}">
                <a16:creationId xmlns:a16="http://schemas.microsoft.com/office/drawing/2014/main" id="{184E4BAC-EEE9-D5B8-D065-CA9D7BBB1B98}"/>
              </a:ext>
            </a:extLst>
          </p:cNvPr>
          <p:cNvSpPr txBox="1">
            <a:spLocks/>
          </p:cNvSpPr>
          <p:nvPr/>
        </p:nvSpPr>
        <p:spPr>
          <a:xfrm>
            <a:off x="2137455" y="3540594"/>
            <a:ext cx="9659456" cy="83827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55600" algn="l" rtl="0">
              <a:lnSpc>
                <a:spcPct val="90000"/>
              </a:lnSpc>
              <a:spcBef>
                <a:spcPts val="1000"/>
              </a:spcBef>
              <a:spcAft>
                <a:spcPts val="0"/>
              </a:spcAft>
              <a:buClr>
                <a:srgbClr val="2E3A4D"/>
              </a:buClr>
              <a:buSzPts val="2000"/>
              <a:buFont typeface="Arial"/>
              <a:buChar char="•"/>
              <a:defRPr sz="2000" b="0" i="0" u="none" strike="noStrike" cap="none">
                <a:solidFill>
                  <a:srgbClr val="2E3A4D"/>
                </a:solidFill>
                <a:latin typeface="Trebuchet MS" panose="020B0703020202090204" pitchFamily="34" charset="0"/>
                <a:ea typeface="Arial"/>
                <a:cs typeface="Arial"/>
                <a:sym typeface="Arial"/>
              </a:defRPr>
            </a:lvl1pPr>
            <a:lvl2pPr marL="914400" marR="0" lvl="1" indent="-355600" algn="l" rtl="0">
              <a:lnSpc>
                <a:spcPct val="90000"/>
              </a:lnSpc>
              <a:spcBef>
                <a:spcPts val="500"/>
              </a:spcBef>
              <a:spcAft>
                <a:spcPts val="0"/>
              </a:spcAft>
              <a:buClr>
                <a:srgbClr val="2E3A4D"/>
              </a:buClr>
              <a:buSzPts val="2000"/>
              <a:buFont typeface="Arial"/>
              <a:buChar char="•"/>
              <a:defRPr sz="2000" b="0" i="0" u="none" strike="noStrike" cap="none">
                <a:solidFill>
                  <a:srgbClr val="2E3A4D"/>
                </a:solidFill>
                <a:latin typeface="Arial"/>
                <a:ea typeface="Arial"/>
                <a:cs typeface="Arial"/>
                <a:sym typeface="Arial"/>
              </a:defRPr>
            </a:lvl2pPr>
            <a:lvl3pPr marL="1371600" marR="0" lvl="2" indent="-355600" algn="l" rtl="0">
              <a:lnSpc>
                <a:spcPct val="90000"/>
              </a:lnSpc>
              <a:spcBef>
                <a:spcPts val="500"/>
              </a:spcBef>
              <a:spcAft>
                <a:spcPts val="0"/>
              </a:spcAft>
              <a:buClr>
                <a:srgbClr val="2E3A4D"/>
              </a:buClr>
              <a:buSzPts val="2000"/>
              <a:buFont typeface="Arial"/>
              <a:buChar char="•"/>
              <a:defRPr sz="2000" b="0" i="0" u="none" strike="noStrike" cap="none">
                <a:solidFill>
                  <a:srgbClr val="2E3A4D"/>
                </a:solidFill>
                <a:latin typeface="Arial"/>
                <a:ea typeface="Arial"/>
                <a:cs typeface="Arial"/>
                <a:sym typeface="Arial"/>
              </a:defRPr>
            </a:lvl3pPr>
            <a:lvl4pPr marL="1828800" marR="0" lvl="3" indent="-355600" algn="l" rtl="0">
              <a:lnSpc>
                <a:spcPct val="90000"/>
              </a:lnSpc>
              <a:spcBef>
                <a:spcPts val="500"/>
              </a:spcBef>
              <a:spcAft>
                <a:spcPts val="0"/>
              </a:spcAft>
              <a:buClr>
                <a:srgbClr val="2E3A4D"/>
              </a:buClr>
              <a:buSzPts val="2000"/>
              <a:buFont typeface="Arial"/>
              <a:buChar char="•"/>
              <a:defRPr sz="2000" b="0" i="0" u="none" strike="noStrike" cap="none">
                <a:solidFill>
                  <a:srgbClr val="2E3A4D"/>
                </a:solidFill>
                <a:latin typeface="Arial"/>
                <a:ea typeface="Arial"/>
                <a:cs typeface="Arial"/>
                <a:sym typeface="Arial"/>
              </a:defRPr>
            </a:lvl4pPr>
            <a:lvl5pPr marL="2286000" marR="0" lvl="4" indent="-355600" algn="l" rtl="0">
              <a:lnSpc>
                <a:spcPct val="90000"/>
              </a:lnSpc>
              <a:spcBef>
                <a:spcPts val="500"/>
              </a:spcBef>
              <a:spcAft>
                <a:spcPts val="0"/>
              </a:spcAft>
              <a:buClr>
                <a:srgbClr val="2E3A4D"/>
              </a:buClr>
              <a:buSzPts val="2000"/>
              <a:buFont typeface="Arial"/>
              <a:buChar char="•"/>
              <a:defRPr sz="2000" b="0" i="0" u="none" strike="noStrike" cap="none">
                <a:solidFill>
                  <a:srgbClr val="2E3A4D"/>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defTabSz="914400">
              <a:buNone/>
            </a:pPr>
            <a:r>
              <a:rPr lang="en-GB" sz="2200">
                <a:latin typeface="Arial"/>
                <a:ea typeface="Times New Roman" panose="02020603050405020304" pitchFamily="18" charset="0"/>
              </a:rPr>
              <a:t>Support VCFSE organisations in the UK to deliver evaluations of social prescribing that are of use to them and to their commissioners</a:t>
            </a:r>
            <a:endParaRPr lang="en-GB" sz="2200" kern="0">
              <a:latin typeface="Arial"/>
              <a:ea typeface="Times New Roman" panose="02020603050405020304" pitchFamily="18" charset="0"/>
            </a:endParaRPr>
          </a:p>
        </p:txBody>
      </p:sp>
      <p:sp>
        <p:nvSpPr>
          <p:cNvPr id="9" name="Slide Number Placeholder 3">
            <a:extLst>
              <a:ext uri="{FF2B5EF4-FFF2-40B4-BE49-F238E27FC236}">
                <a16:creationId xmlns:a16="http://schemas.microsoft.com/office/drawing/2014/main" id="{5BE63170-875F-C406-F68B-1C72A9C1D29E}"/>
              </a:ext>
            </a:extLst>
          </p:cNvPr>
          <p:cNvSpPr>
            <a:spLocks noGrp="1"/>
          </p:cNvSpPr>
          <p:nvPr>
            <p:ph type="sldNum" idx="12"/>
          </p:nvPr>
        </p:nvSpPr>
        <p:spPr>
          <a:xfrm>
            <a:off x="9312344" y="6260653"/>
            <a:ext cx="2743200" cy="365125"/>
          </a:xfrm>
        </p:spPr>
        <p:txBody>
          <a:bodyPr/>
          <a:lstStyle/>
          <a:p>
            <a:r>
              <a:rPr lang="en-US">
                <a:latin typeface="Trebuchet MS" panose="020B0703020202090204" pitchFamily="34" charset="0"/>
              </a:rPr>
              <a:t>Page </a:t>
            </a:r>
            <a:fld id="{6CD04867-206E-8E42-A1B6-AF5E95E31B30}" type="slidenum">
              <a:rPr lang="en-US" smtClean="0">
                <a:latin typeface="Trebuchet MS" panose="020B0703020202090204" pitchFamily="34" charset="0"/>
              </a:rPr>
              <a:pPr/>
              <a:t>9</a:t>
            </a:fld>
            <a:endParaRPr lang="en-US" sz="1000">
              <a:latin typeface="Trebuchet MS" panose="020B0703020202090204" pitchFamily="34" charset="0"/>
            </a:endParaRPr>
          </a:p>
        </p:txBody>
      </p:sp>
      <p:sp>
        <p:nvSpPr>
          <p:cNvPr id="12" name="Footer Placeholder 13">
            <a:extLst>
              <a:ext uri="{FF2B5EF4-FFF2-40B4-BE49-F238E27FC236}">
                <a16:creationId xmlns:a16="http://schemas.microsoft.com/office/drawing/2014/main" id="{1100CA7C-F053-BE6D-C29D-96A79E5FD5F9}"/>
              </a:ext>
            </a:extLst>
          </p:cNvPr>
          <p:cNvSpPr txBox="1">
            <a:spLocks/>
          </p:cNvSpPr>
          <p:nvPr/>
        </p:nvSpPr>
        <p:spPr>
          <a:xfrm>
            <a:off x="136456" y="6356350"/>
            <a:ext cx="8016944" cy="239620"/>
          </a:xfrm>
          <a:prstGeom prst="rect">
            <a:avLst/>
          </a:prstGeom>
          <a:solidFill>
            <a:schemeClr val="bg1"/>
          </a:solidFill>
        </p:spPr>
        <p:txBody>
          <a:bodyPr lIns="91440" tIns="45720" rIns="91440" bIns="45720" anchor="t"/>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Trebuchet MS"/>
              </a:rPr>
              <a:t>NASP'S Evidence and Evaluation </a:t>
            </a:r>
            <a:r>
              <a:rPr lang="en-US" err="1">
                <a:latin typeface="Trebuchet MS"/>
              </a:rPr>
              <a:t>programme</a:t>
            </a:r>
          </a:p>
        </p:txBody>
      </p:sp>
    </p:spTree>
    <p:extLst>
      <p:ext uri="{BB962C8B-B14F-4D97-AF65-F5344CB8AC3E}">
        <p14:creationId xmlns:p14="http://schemas.microsoft.com/office/powerpoint/2010/main" val="5871194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al Color Block_Win32_AP_v2" id="{3EA4D81A-EBDE-431D-8B15-A5A6F500D5A4}" vid="{8EBF5489-0BE1-418D-A69C-2193D304C7E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1E39600B21014991592B10C4BE6E14" ma:contentTypeVersion="19" ma:contentTypeDescription="Create a new document." ma:contentTypeScope="" ma:versionID="1606ac78d97dd167a7797474106e8e6d">
  <xsd:schema xmlns:xsd="http://www.w3.org/2001/XMLSchema" xmlns:xs="http://www.w3.org/2001/XMLSchema" xmlns:p="http://schemas.microsoft.com/office/2006/metadata/properties" xmlns:ns2="1364a245-e493-41ed-bb8d-07b284efa9d7" xmlns:ns3="369a6785-7c20-4394-a076-f65286349692" targetNamespace="http://schemas.microsoft.com/office/2006/metadata/properties" ma:root="true" ma:fieldsID="dc2fc20ac604c472628d3964803c7aa5" ns2:_="" ns3:_="">
    <xsd:import namespace="1364a245-e493-41ed-bb8d-07b284efa9d7"/>
    <xsd:import namespace="369a6785-7c20-4394-a076-f652863496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Session_x0028__x002f_5_x0029_" minOccurs="0"/>
                <xsd:element ref="ns2: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4a245-e493-41ed-bb8d-07b284efa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3e4efc2-323b-47dd-8bdf-129af66e90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Session_x0028__x002f_5_x0029_" ma:index="24" nillable="true" ma:displayName="Session (/5)" ma:format="Dropdown" ma:internalName="Session_x0028__x002f_5_x0029_">
      <xsd:simpleType>
        <xsd:restriction base="dms:Text">
          <xsd:maxLength value="255"/>
        </xsd:restriction>
      </xsd:simpleType>
    </xsd:element>
    <xsd:element name="Session" ma:index="25" nillable="true" ma:displayName="Session" ma:format="Dropdown" ma:internalName="Ses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9a6785-7c20-4394-a076-f6528634969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afd2c15-7117-4a99-a4ad-7db48f8eacbd}" ma:internalName="TaxCatchAll" ma:showField="CatchAllData" ma:web="369a6785-7c20-4394-a076-f652863496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69a6785-7c20-4394-a076-f65286349692" xsi:nil="true"/>
    <lcf76f155ced4ddcb4097134ff3c332f xmlns="1364a245-e493-41ed-bb8d-07b284efa9d7">
      <Terms xmlns="http://schemas.microsoft.com/office/infopath/2007/PartnerControls"/>
    </lcf76f155ced4ddcb4097134ff3c332f>
    <Session xmlns="1364a245-e493-41ed-bb8d-07b284efa9d7" xsi:nil="true"/>
    <Session_x0028__x002f_5_x0029_ xmlns="1364a245-e493-41ed-bb8d-07b284efa9d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148416-99A4-4E44-A051-D1E7E5D3BEF8}">
  <ds:schemaRefs>
    <ds:schemaRef ds:uri="1364a245-e493-41ed-bb8d-07b284efa9d7"/>
    <ds:schemaRef ds:uri="369a6785-7c20-4394-a076-f652863496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E76EFB2-8DFA-4750-9803-394DF6010F52}">
  <ds:schemaRefs>
    <ds:schemaRef ds:uri="1364a245-e493-41ed-bb8d-07b284efa9d7"/>
    <ds:schemaRef ds:uri="369a6785-7c20-4394-a076-f652863496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EAC858A-E864-4996-9A9C-D4C223C067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40</Slides>
  <Notes>29</Notes>
  <HiddenSlides>0</HiddenSlides>
  <ScaleCrop>false</ScaleCrop>
  <HeadingPairs>
    <vt:vector size="4" baseType="variant">
      <vt:variant>
        <vt:lpstr>Theme</vt:lpstr>
      </vt:variant>
      <vt:variant>
        <vt:i4>4</vt:i4>
      </vt:variant>
      <vt:variant>
        <vt:lpstr>Slide Titles</vt:lpstr>
      </vt:variant>
      <vt:variant>
        <vt:i4>40</vt:i4>
      </vt:variant>
    </vt:vector>
  </HeadingPairs>
  <TitlesOfParts>
    <vt:vector size="44" baseType="lpstr">
      <vt:lpstr>Office Theme</vt:lpstr>
      <vt:lpstr>Office Theme</vt:lpstr>
      <vt:lpstr>1_Office Theme</vt:lpstr>
      <vt:lpstr>Office Theme</vt:lpstr>
      <vt:lpstr>NASP webinar: The Latest Evidence for Social Prescribing </vt:lpstr>
      <vt:lpstr>Housekeeping</vt:lpstr>
      <vt:lpstr>Accessibility</vt:lpstr>
      <vt:lpstr>Overview of session</vt:lpstr>
      <vt:lpstr>NASP’s Evidence and Evaluation Programme</vt:lpstr>
      <vt:lpstr>What is NASPs role in social prescribing evidence?</vt:lpstr>
      <vt:lpstr> Where does the evidence come from? </vt:lpstr>
      <vt:lpstr>NASP Evidence reviews </vt:lpstr>
      <vt:lpstr>Highest priority needs</vt:lpstr>
      <vt:lpstr>PowerPoint Presentation</vt:lpstr>
      <vt:lpstr>Older people in poverty: review and survey Abby Sabey, Helen Seers, Helen Chatterjee, Marie Polley (2023)</vt:lpstr>
      <vt:lpstr>VCFSE evaluation: report Marie Polley, Abby Sabey, Helen Seers, Helen Chatterjee</vt:lpstr>
      <vt:lpstr>Children &amp; young people: review and survey Dan Hayes, Paul Jarvis-Beesley, Dawn Mitchell, Marie Polley, Kerryn Husk</vt:lpstr>
      <vt:lpstr>Dr Kerryn Husk</vt:lpstr>
      <vt:lpstr>CHildren and young people’s Options In the Community for Enhancing wellbeing through Social prescribing (CHOICES)  Kerryn Husk – Associate Professor of Health Services Research, University of Plymouth, UK  Vashti Berry – Associate Professor in Prevention Science, University of Exeter, UK  @kerrynhusk  @vashtilou</vt:lpstr>
      <vt:lpstr>Overview </vt:lpstr>
      <vt:lpstr>Social prescribing</vt:lpstr>
      <vt:lpstr>PenARC – previous work</vt:lpstr>
      <vt:lpstr>CYP Social Prescribing </vt:lpstr>
      <vt:lpstr>The CHOICES Project</vt:lpstr>
      <vt:lpstr>The CHOICES team</vt:lpstr>
      <vt:lpstr>CHOICES</vt:lpstr>
      <vt:lpstr>WP1 - Pathways</vt:lpstr>
      <vt:lpstr>WP2 – ‘Communities’ </vt:lpstr>
      <vt:lpstr>Top-level findings – WP1</vt:lpstr>
      <vt:lpstr>Top-level findings – WP2</vt:lpstr>
      <vt:lpstr>The Young People's Advisory Group</vt:lpstr>
      <vt:lpstr>Future work</vt:lpstr>
      <vt:lpstr>Links to other national work</vt:lpstr>
      <vt:lpstr>PowerPoint Presentation</vt:lpstr>
      <vt:lpstr>Jennifer Brooks and Diana Norris</vt:lpstr>
      <vt:lpstr>PowerPoint Presentation</vt:lpstr>
      <vt:lpstr>PowerPoint Presentation</vt:lpstr>
      <vt:lpstr>PowerPoint Presentation</vt:lpstr>
      <vt:lpstr>PowerPoint Presentation</vt:lpstr>
      <vt:lpstr>Devon Elliot</vt:lpstr>
      <vt:lpstr>International Evidence Collaborative (IEC)</vt:lpstr>
      <vt:lpstr>What next? </vt:lpstr>
      <vt:lpstr>Any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Wood</dc:creator>
  <cp:revision>3</cp:revision>
  <dcterms:created xsi:type="dcterms:W3CDTF">2020-10-20T20:07:23Z</dcterms:created>
  <dcterms:modified xsi:type="dcterms:W3CDTF">2023-12-04T10:07:25Z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0x010100391E39600B21014991592B10C4BE6E14</vt:lpwstr>
  </property>
  <property fmtid="{D5CDD505-2E9C-101B-9397-08002B2CF9AE}" pid="3" name="MediaServiceImageTags">
    <vt:lpwstr/>
  </property>
</Properties>
</file>