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4" r:id="rId5"/>
    <p:sldMasterId id="2147483704" r:id="rId6"/>
    <p:sldMasterId id="2147483711" r:id="rId7"/>
  </p:sldMasterIdLst>
  <p:notesMasterIdLst>
    <p:notesMasterId r:id="rId37"/>
  </p:notesMasterIdLst>
  <p:sldIdLst>
    <p:sldId id="2145708111" r:id="rId8"/>
    <p:sldId id="2145708112" r:id="rId9"/>
    <p:sldId id="2145708113" r:id="rId10"/>
    <p:sldId id="2147473457" r:id="rId11"/>
    <p:sldId id="2147473426" r:id="rId12"/>
    <p:sldId id="2147473436" r:id="rId13"/>
    <p:sldId id="345" r:id="rId14"/>
    <p:sldId id="2147473459" r:id="rId15"/>
    <p:sldId id="2147473460" r:id="rId16"/>
    <p:sldId id="2147473461" r:id="rId17"/>
    <p:sldId id="2147473462" r:id="rId18"/>
    <p:sldId id="2147473463" r:id="rId19"/>
    <p:sldId id="2147473464" r:id="rId20"/>
    <p:sldId id="2147473465" r:id="rId21"/>
    <p:sldId id="2147473466" r:id="rId22"/>
    <p:sldId id="2147473467" r:id="rId23"/>
    <p:sldId id="2147473468" r:id="rId24"/>
    <p:sldId id="2147473469" r:id="rId25"/>
    <p:sldId id="2147473470" r:id="rId26"/>
    <p:sldId id="2147473423" r:id="rId27"/>
    <p:sldId id="2147473422" r:id="rId28"/>
    <p:sldId id="2147473403" r:id="rId29"/>
    <p:sldId id="346" r:id="rId30"/>
    <p:sldId id="2147473437" r:id="rId31"/>
    <p:sldId id="2147473452" r:id="rId32"/>
    <p:sldId id="2147473453" r:id="rId33"/>
    <p:sldId id="2147473455" r:id="rId34"/>
    <p:sldId id="2147473458" r:id="rId35"/>
    <p:sldId id="25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D5A1AC-228B-4691-AB78-C93A79707442}" v="3" dt="2025-03-05T12:36:36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802"/>
  </p:normalViewPr>
  <p:slideViewPr>
    <p:cSldViewPr snapToGrid="0">
      <p:cViewPr varScale="1">
        <p:scale>
          <a:sx n="106" d="100"/>
          <a:sy n="106" d="100"/>
        </p:scale>
        <p:origin x="5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jahan Ali Arobi" userId="0d53c45abb358535" providerId="LiveId" clId="{D5D5A1AC-228B-4691-AB78-C93A79707442}"/>
    <pc:docChg chg="addSld delSld modSld">
      <pc:chgData name="Nurjahan Ali Arobi" userId="0d53c45abb358535" providerId="LiveId" clId="{D5D5A1AC-228B-4691-AB78-C93A79707442}" dt="2025-03-06T11:04:44.263" v="69" actId="20577"/>
      <pc:docMkLst>
        <pc:docMk/>
      </pc:docMkLst>
      <pc:sldChg chg="del">
        <pc:chgData name="Nurjahan Ali Arobi" userId="0d53c45abb358535" providerId="LiveId" clId="{D5D5A1AC-228B-4691-AB78-C93A79707442}" dt="2025-03-05T12:36:58.911" v="7" actId="2696"/>
        <pc:sldMkLst>
          <pc:docMk/>
          <pc:sldMk cId="0" sldId="256"/>
        </pc:sldMkLst>
      </pc:sldChg>
      <pc:sldChg chg="del">
        <pc:chgData name="Nurjahan Ali Arobi" userId="0d53c45abb358535" providerId="LiveId" clId="{D5D5A1AC-228B-4691-AB78-C93A79707442}" dt="2025-03-05T12:36:58.911" v="7" actId="2696"/>
        <pc:sldMkLst>
          <pc:docMk/>
          <pc:sldMk cId="0" sldId="257"/>
        </pc:sldMkLst>
      </pc:sldChg>
      <pc:sldChg chg="del">
        <pc:chgData name="Nurjahan Ali Arobi" userId="0d53c45abb358535" providerId="LiveId" clId="{D5D5A1AC-228B-4691-AB78-C93A79707442}" dt="2025-03-05T12:36:58.911" v="7" actId="2696"/>
        <pc:sldMkLst>
          <pc:docMk/>
          <pc:sldMk cId="0" sldId="258"/>
        </pc:sldMkLst>
      </pc:sldChg>
      <pc:sldChg chg="del">
        <pc:chgData name="Nurjahan Ali Arobi" userId="0d53c45abb358535" providerId="LiveId" clId="{D5D5A1AC-228B-4691-AB78-C93A79707442}" dt="2025-03-05T12:36:58.911" v="7" actId="2696"/>
        <pc:sldMkLst>
          <pc:docMk/>
          <pc:sldMk cId="0" sldId="260"/>
        </pc:sldMkLst>
      </pc:sldChg>
      <pc:sldChg chg="del">
        <pc:chgData name="Nurjahan Ali Arobi" userId="0d53c45abb358535" providerId="LiveId" clId="{D5D5A1AC-228B-4691-AB78-C93A79707442}" dt="2025-03-05T12:36:58.911" v="7" actId="2696"/>
        <pc:sldMkLst>
          <pc:docMk/>
          <pc:sldMk cId="0" sldId="261"/>
        </pc:sldMkLst>
      </pc:sldChg>
      <pc:sldChg chg="del">
        <pc:chgData name="Nurjahan Ali Arobi" userId="0d53c45abb358535" providerId="LiveId" clId="{D5D5A1AC-228B-4691-AB78-C93A79707442}" dt="2025-03-05T12:36:58.911" v="7" actId="2696"/>
        <pc:sldMkLst>
          <pc:docMk/>
          <pc:sldMk cId="0" sldId="262"/>
        </pc:sldMkLst>
      </pc:sldChg>
      <pc:sldChg chg="del">
        <pc:chgData name="Nurjahan Ali Arobi" userId="0d53c45abb358535" providerId="LiveId" clId="{D5D5A1AC-228B-4691-AB78-C93A79707442}" dt="2025-03-05T12:36:58.911" v="7" actId="2696"/>
        <pc:sldMkLst>
          <pc:docMk/>
          <pc:sldMk cId="0" sldId="263"/>
        </pc:sldMkLst>
      </pc:sldChg>
      <pc:sldChg chg="del">
        <pc:chgData name="Nurjahan Ali Arobi" userId="0d53c45abb358535" providerId="LiveId" clId="{D5D5A1AC-228B-4691-AB78-C93A79707442}" dt="2025-03-05T12:36:58.911" v="7" actId="2696"/>
        <pc:sldMkLst>
          <pc:docMk/>
          <pc:sldMk cId="0" sldId="264"/>
        </pc:sldMkLst>
      </pc:sldChg>
      <pc:sldChg chg="del">
        <pc:chgData name="Nurjahan Ali Arobi" userId="0d53c45abb358535" providerId="LiveId" clId="{D5D5A1AC-228B-4691-AB78-C93A79707442}" dt="2025-03-05T12:36:58.911" v="7" actId="2696"/>
        <pc:sldMkLst>
          <pc:docMk/>
          <pc:sldMk cId="0" sldId="265"/>
        </pc:sldMkLst>
      </pc:sldChg>
      <pc:sldChg chg="del">
        <pc:chgData name="Nurjahan Ali Arobi" userId="0d53c45abb358535" providerId="LiveId" clId="{D5D5A1AC-228B-4691-AB78-C93A79707442}" dt="2025-03-05T12:36:58.911" v="7" actId="2696"/>
        <pc:sldMkLst>
          <pc:docMk/>
          <pc:sldMk cId="0" sldId="266"/>
        </pc:sldMkLst>
      </pc:sldChg>
      <pc:sldChg chg="del">
        <pc:chgData name="Nurjahan Ali Arobi" userId="0d53c45abb358535" providerId="LiveId" clId="{D5D5A1AC-228B-4691-AB78-C93A79707442}" dt="2025-03-05T12:36:58.911" v="7" actId="2696"/>
        <pc:sldMkLst>
          <pc:docMk/>
          <pc:sldMk cId="0" sldId="267"/>
        </pc:sldMkLst>
      </pc:sldChg>
      <pc:sldChg chg="del">
        <pc:chgData name="Nurjahan Ali Arobi" userId="0d53c45abb358535" providerId="LiveId" clId="{D5D5A1AC-228B-4691-AB78-C93A79707442}" dt="2025-03-05T12:36:58.911" v="7" actId="2696"/>
        <pc:sldMkLst>
          <pc:docMk/>
          <pc:sldMk cId="0" sldId="268"/>
        </pc:sldMkLst>
      </pc:sldChg>
      <pc:sldChg chg="del">
        <pc:chgData name="Nurjahan Ali Arobi" userId="0d53c45abb358535" providerId="LiveId" clId="{D5D5A1AC-228B-4691-AB78-C93A79707442}" dt="2025-03-05T12:34:43.209" v="2" actId="47"/>
        <pc:sldMkLst>
          <pc:docMk/>
          <pc:sldMk cId="2429382177" sldId="2483"/>
        </pc:sldMkLst>
      </pc:sldChg>
      <pc:sldChg chg="modSp mod">
        <pc:chgData name="Nurjahan Ali Arobi" userId="0d53c45abb358535" providerId="LiveId" clId="{D5D5A1AC-228B-4691-AB78-C93A79707442}" dt="2025-03-05T12:32:57.593" v="0" actId="12"/>
        <pc:sldMkLst>
          <pc:docMk/>
          <pc:sldMk cId="4251742958" sldId="2145708113"/>
        </pc:sldMkLst>
        <pc:spChg chg="mod">
          <ac:chgData name="Nurjahan Ali Arobi" userId="0d53c45abb358535" providerId="LiveId" clId="{D5D5A1AC-228B-4691-AB78-C93A79707442}" dt="2025-03-05T12:32:57.593" v="0" actId="12"/>
          <ac:spMkLst>
            <pc:docMk/>
            <pc:sldMk cId="4251742958" sldId="2145708113"/>
            <ac:spMk id="2" creationId="{3E4DE162-168A-3D4C-8EC0-7286CD1E58DA}"/>
          </ac:spMkLst>
        </pc:spChg>
      </pc:sldChg>
      <pc:sldChg chg="del">
        <pc:chgData name="Nurjahan Ali Arobi" userId="0d53c45abb358535" providerId="LiveId" clId="{D5D5A1AC-228B-4691-AB78-C93A79707442}" dt="2025-03-05T12:35:10.052" v="3" actId="47"/>
        <pc:sldMkLst>
          <pc:docMk/>
          <pc:sldMk cId="3646101155" sldId="2147473439"/>
        </pc:sldMkLst>
      </pc:sldChg>
      <pc:sldChg chg="del">
        <pc:chgData name="Nurjahan Ali Arobi" userId="0d53c45abb358535" providerId="LiveId" clId="{D5D5A1AC-228B-4691-AB78-C93A79707442}" dt="2025-03-05T12:36:58.911" v="7" actId="2696"/>
        <pc:sldMkLst>
          <pc:docMk/>
          <pc:sldMk cId="0" sldId="2147473454"/>
        </pc:sldMkLst>
      </pc:sldChg>
      <pc:sldChg chg="del">
        <pc:chgData name="Nurjahan Ali Arobi" userId="0d53c45abb358535" providerId="LiveId" clId="{D5D5A1AC-228B-4691-AB78-C93A79707442}" dt="2025-03-05T12:35:24.306" v="5" actId="47"/>
        <pc:sldMkLst>
          <pc:docMk/>
          <pc:sldMk cId="1711639450" sldId="2147473456"/>
        </pc:sldMkLst>
      </pc:sldChg>
      <pc:sldChg chg="add">
        <pc:chgData name="Nurjahan Ali Arobi" userId="0d53c45abb358535" providerId="LiveId" clId="{D5D5A1AC-228B-4691-AB78-C93A79707442}" dt="2025-03-05T12:34:25.505" v="1"/>
        <pc:sldMkLst>
          <pc:docMk/>
          <pc:sldMk cId="675981397" sldId="2147473457"/>
        </pc:sldMkLst>
      </pc:sldChg>
      <pc:sldChg chg="add">
        <pc:chgData name="Nurjahan Ali Arobi" userId="0d53c45abb358535" providerId="LiveId" clId="{D5D5A1AC-228B-4691-AB78-C93A79707442}" dt="2025-03-05T12:35:16.596" v="4"/>
        <pc:sldMkLst>
          <pc:docMk/>
          <pc:sldMk cId="144713595" sldId="2147473458"/>
        </pc:sldMkLst>
      </pc:sldChg>
      <pc:sldChg chg="add">
        <pc:chgData name="Nurjahan Ali Arobi" userId="0d53c45abb358535" providerId="LiveId" clId="{D5D5A1AC-228B-4691-AB78-C93A79707442}" dt="2025-03-05T12:36:36.064" v="6"/>
        <pc:sldMkLst>
          <pc:docMk/>
          <pc:sldMk cId="0" sldId="2147473459"/>
        </pc:sldMkLst>
      </pc:sldChg>
      <pc:sldChg chg="add">
        <pc:chgData name="Nurjahan Ali Arobi" userId="0d53c45abb358535" providerId="LiveId" clId="{D5D5A1AC-228B-4691-AB78-C93A79707442}" dt="2025-03-05T12:36:36.064" v="6"/>
        <pc:sldMkLst>
          <pc:docMk/>
          <pc:sldMk cId="0" sldId="2147473460"/>
        </pc:sldMkLst>
      </pc:sldChg>
      <pc:sldChg chg="add">
        <pc:chgData name="Nurjahan Ali Arobi" userId="0d53c45abb358535" providerId="LiveId" clId="{D5D5A1AC-228B-4691-AB78-C93A79707442}" dt="2025-03-05T12:36:36.064" v="6"/>
        <pc:sldMkLst>
          <pc:docMk/>
          <pc:sldMk cId="0" sldId="2147473461"/>
        </pc:sldMkLst>
      </pc:sldChg>
      <pc:sldChg chg="add">
        <pc:chgData name="Nurjahan Ali Arobi" userId="0d53c45abb358535" providerId="LiveId" clId="{D5D5A1AC-228B-4691-AB78-C93A79707442}" dt="2025-03-05T12:36:36.064" v="6"/>
        <pc:sldMkLst>
          <pc:docMk/>
          <pc:sldMk cId="0" sldId="2147473462"/>
        </pc:sldMkLst>
      </pc:sldChg>
      <pc:sldChg chg="add">
        <pc:chgData name="Nurjahan Ali Arobi" userId="0d53c45abb358535" providerId="LiveId" clId="{D5D5A1AC-228B-4691-AB78-C93A79707442}" dt="2025-03-05T12:36:36.064" v="6"/>
        <pc:sldMkLst>
          <pc:docMk/>
          <pc:sldMk cId="0" sldId="2147473463"/>
        </pc:sldMkLst>
      </pc:sldChg>
      <pc:sldChg chg="add">
        <pc:chgData name="Nurjahan Ali Arobi" userId="0d53c45abb358535" providerId="LiveId" clId="{D5D5A1AC-228B-4691-AB78-C93A79707442}" dt="2025-03-05T12:36:36.064" v="6"/>
        <pc:sldMkLst>
          <pc:docMk/>
          <pc:sldMk cId="0" sldId="2147473464"/>
        </pc:sldMkLst>
      </pc:sldChg>
      <pc:sldChg chg="add">
        <pc:chgData name="Nurjahan Ali Arobi" userId="0d53c45abb358535" providerId="LiveId" clId="{D5D5A1AC-228B-4691-AB78-C93A79707442}" dt="2025-03-05T12:36:36.064" v="6"/>
        <pc:sldMkLst>
          <pc:docMk/>
          <pc:sldMk cId="0" sldId="2147473465"/>
        </pc:sldMkLst>
      </pc:sldChg>
      <pc:sldChg chg="add">
        <pc:chgData name="Nurjahan Ali Arobi" userId="0d53c45abb358535" providerId="LiveId" clId="{D5D5A1AC-228B-4691-AB78-C93A79707442}" dt="2025-03-05T12:36:36.064" v="6"/>
        <pc:sldMkLst>
          <pc:docMk/>
          <pc:sldMk cId="0" sldId="2147473466"/>
        </pc:sldMkLst>
      </pc:sldChg>
      <pc:sldChg chg="add">
        <pc:chgData name="Nurjahan Ali Arobi" userId="0d53c45abb358535" providerId="LiveId" clId="{D5D5A1AC-228B-4691-AB78-C93A79707442}" dt="2025-03-05T12:36:36.064" v="6"/>
        <pc:sldMkLst>
          <pc:docMk/>
          <pc:sldMk cId="0" sldId="2147473467"/>
        </pc:sldMkLst>
      </pc:sldChg>
      <pc:sldChg chg="add">
        <pc:chgData name="Nurjahan Ali Arobi" userId="0d53c45abb358535" providerId="LiveId" clId="{D5D5A1AC-228B-4691-AB78-C93A79707442}" dt="2025-03-05T12:36:36.064" v="6"/>
        <pc:sldMkLst>
          <pc:docMk/>
          <pc:sldMk cId="0" sldId="2147473468"/>
        </pc:sldMkLst>
      </pc:sldChg>
      <pc:sldChg chg="add">
        <pc:chgData name="Nurjahan Ali Arobi" userId="0d53c45abb358535" providerId="LiveId" clId="{D5D5A1AC-228B-4691-AB78-C93A79707442}" dt="2025-03-05T12:36:36.064" v="6"/>
        <pc:sldMkLst>
          <pc:docMk/>
          <pc:sldMk cId="0" sldId="2147473469"/>
        </pc:sldMkLst>
      </pc:sldChg>
      <pc:sldChg chg="modSp add mod">
        <pc:chgData name="Nurjahan Ali Arobi" userId="0d53c45abb358535" providerId="LiveId" clId="{D5D5A1AC-228B-4691-AB78-C93A79707442}" dt="2025-03-06T11:04:44.263" v="69" actId="20577"/>
        <pc:sldMkLst>
          <pc:docMk/>
          <pc:sldMk cId="0" sldId="2147473470"/>
        </pc:sldMkLst>
        <pc:spChg chg="mod">
          <ac:chgData name="Nurjahan Ali Arobi" userId="0d53c45abb358535" providerId="LiveId" clId="{D5D5A1AC-228B-4691-AB78-C93A79707442}" dt="2025-03-06T11:04:44.263" v="69" actId="20577"/>
          <ac:spMkLst>
            <pc:docMk/>
            <pc:sldMk cId="0" sldId="214747347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A64DE-C02D-6843-BBCC-C9D810A0EEA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CAA3C-98AB-D349-9AB1-CEAD3372F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8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4FC01-DA70-1442-90FD-983F2F1261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296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DC3DD-4F1E-15E3-FCC2-B07F02B17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058710-7243-7EC7-7467-E5466B4B3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B5111F-B413-14B8-FFF3-F1F788F766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0D1E4-229A-E10D-D86C-906B68AA07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4FC01-DA70-1442-90FD-983F2F1261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46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979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95B65-AECF-8EF4-2DB7-F3A888F5E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0A025D-2DC2-9ED4-D5B1-48E4DC937E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73BF18-5AE3-9B3F-3ECB-E752DB6E2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221F5-A902-58BD-5D34-231ABD50D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4FC01-DA70-1442-90FD-983F2F1261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861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AC82B-7E0F-AEB8-D667-3E7B394F1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678787-C15B-D433-171C-27FEAF13D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222EB7-B941-86EB-746F-908D895CA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0EE64-20EE-6C6D-05A8-AE56EA301B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4FC01-DA70-1442-90FD-983F2F1261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232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74CCF-04A7-8DD1-EA04-E3BDE5D4B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C0D28C-AEF8-68C2-D076-A7375854BF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ED022-F9F2-C21D-84AC-6AE43441F7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ED6A4-5070-F0F0-C6A6-BFF1B86B36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4FC01-DA70-1442-90FD-983F2F1261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456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60B76-06C3-43BE-CD87-C26772330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089727-ED4C-1784-ACB7-8A9E26FE62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8476AB-A600-2B86-54C1-457A335803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FD79C-00F6-7AFF-53D4-B525B6E23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4FC01-DA70-1442-90FD-983F2F1261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86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9FF8B-E19C-000D-32E8-576D4B866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F78E1C-DDBC-FA00-F88F-29E374A9D8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C61EEB-BF15-EA90-6B21-94B7E9D95A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03B44-7207-799E-5810-251E6CBED3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4FC01-DA70-1442-90FD-983F2F1261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000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06677-C27B-7F3A-1B73-477636E59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AF7EF4-4EF8-706F-159F-FD253DED1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AA7345-27DB-5781-54DB-E5BEE643D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BD9F0-65EB-88CF-6296-5EDAF01C74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4FC01-DA70-1442-90FD-983F2F1261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30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4FC01-DA70-1442-90FD-983F2F1261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20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FC01-DA70-1442-90FD-983F2F1261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77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C244E-BD8E-C975-B584-872F9FAF0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90D324-B659-9522-2004-3D694AB317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40F1EE-2857-A9CA-E059-2B251BC92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C4145-05DB-70CF-4276-1FC27FFE8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4FC01-DA70-1442-90FD-983F2F1261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386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D9D84-6153-2444-512C-D09E130AC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C12C3D-5DB2-7AC2-0075-8F72C78FBD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849E35-E3B2-C401-AF2D-FDB51ABB3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E208B-C045-A65C-7FEC-4374ACE002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4FC01-DA70-1442-90FD-983F2F1261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181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B3E9E-D63A-C7D4-510D-DA7B0151D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205917-5CE8-46BF-804F-FA36CB9217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ADA24E-45F7-9122-D02C-D53DF8961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35738-FAC5-72CE-9EC8-9D9826117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4FC01-DA70-1442-90FD-983F2F1261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26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7484-5404-CBD7-29B1-674F046A9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4FDF1-BAAF-8897-36B3-209D7D7D5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11270-AC36-8045-C0A2-9922F2986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AA89-6741-A14D-8F37-A3012A5296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A32C7-A18A-29C0-FB14-4A1CA4A63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D2240-FC40-FF14-8CC8-FA0398DA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1C3-9F0A-0D45-BC2F-7911DDECF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8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9540-4FA3-14F3-5E05-5382424C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C99C1-CAF3-6E92-6F0D-F6682E730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6D552-7543-7D15-577E-F05EC5D5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AA89-6741-A14D-8F37-A3012A5296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5A917-605C-BF5A-773E-7B2A6DE6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ACAB7-4F9A-1B4A-72D4-2C8D9ED1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1C3-9F0A-0D45-BC2F-7911DDECF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4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56814E-77EB-D474-13BD-4669DC4EA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6FA31D-2657-62B8-CEDB-53465BD00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DE607-C740-798B-ADB5-20A7382C4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AA89-6741-A14D-8F37-A3012A5296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9347F-29E8-74CA-E374-A35354D2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63A63-7FC4-D3D3-7A14-94AB1517A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1C3-9F0A-0D45-BC2F-7911DDECF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46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ight Fron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2064E0-370D-D248-AA34-E2AE1A114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42900"/>
            <a:ext cx="6825343" cy="157150"/>
          </a:xfrm>
          <a:prstGeom prst="rect">
            <a:avLst/>
          </a:prstGeom>
          <a:solidFill>
            <a:srgbClr val="8CD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00278-49C0-894B-94E2-B364F931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47237" y="6642900"/>
            <a:ext cx="9044764" cy="157150"/>
          </a:xfrm>
          <a:prstGeom prst="rect">
            <a:avLst/>
          </a:prstGeom>
          <a:solidFill>
            <a:srgbClr val="5FC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NASP Logo">
            <a:extLst>
              <a:ext uri="{FF2B5EF4-FFF2-40B4-BE49-F238E27FC236}">
                <a16:creationId xmlns:a16="http://schemas.microsoft.com/office/drawing/2014/main" id="{717580D7-6269-0044-BB8C-1F5F455B1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5926" y="637953"/>
            <a:ext cx="4572000" cy="2514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1A4B84-87AF-294B-8502-3C0BFF865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0466" y="0"/>
            <a:ext cx="5931534" cy="392341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7442519-7DB8-3844-A771-A49E9B9463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9647" y="3169675"/>
            <a:ext cx="7648352" cy="1373295"/>
          </a:xfrm>
          <a:prstGeom prst="rect">
            <a:avLst/>
          </a:prstGeom>
          <a:noFill/>
        </p:spPr>
        <p:txBody>
          <a:bodyPr anchor="t"/>
          <a:lstStyle>
            <a:lvl1pPr algn="l">
              <a:defRPr sz="4000">
                <a:solidFill>
                  <a:srgbClr val="EF4D84"/>
                </a:solidFill>
              </a:defRPr>
            </a:lvl1pPr>
          </a:lstStyle>
          <a:p>
            <a:r>
              <a:rPr lang="en-US"/>
              <a:t>Title to go here</a:t>
            </a:r>
            <a:br>
              <a:rPr lang="en-US"/>
            </a:br>
            <a:r>
              <a:rPr lang="en-US"/>
              <a:t>40pt Arial font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F14BE79-3E89-BF47-A14F-088A634A92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9646" y="4715898"/>
            <a:ext cx="7648353" cy="1060339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2E3A4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heading if needed</a:t>
            </a:r>
          </a:p>
          <a:p>
            <a:r>
              <a:rPr lang="en-US"/>
              <a:t>20pt Arial</a:t>
            </a:r>
          </a:p>
        </p:txBody>
      </p:sp>
      <p:pic>
        <p:nvPicPr>
          <p:cNvPr id="16" name="Picture 15" descr="Painting Easel, computer screen and book icons.">
            <a:extLst>
              <a:ext uri="{FF2B5EF4-FFF2-40B4-BE49-F238E27FC236}">
                <a16:creationId xmlns:a16="http://schemas.microsoft.com/office/drawing/2014/main" id="{A10EE1A4-9EF3-BE4B-A260-BA9E2AB285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120616" y="3855417"/>
            <a:ext cx="3733800" cy="27813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123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 Section Title Page">
  <p:cSld name="Sub Section Title Pag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body" idx="1"/>
          </p:nvPr>
        </p:nvSpPr>
        <p:spPr>
          <a:xfrm>
            <a:off x="838200" y="2998381"/>
            <a:ext cx="10515600" cy="2817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A4D"/>
              </a:buClr>
              <a:buSzPts val="2000"/>
              <a:buChar char="•"/>
              <a:defRPr b="0" i="0">
                <a:solidFill>
                  <a:srgbClr val="2E3A4D"/>
                </a:solidFill>
                <a:latin typeface="Trebuchet MS" panose="020B070302020209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A4D"/>
              </a:buClr>
              <a:buSzPts val="2000"/>
              <a:buChar char="•"/>
              <a:defRPr>
                <a:solidFill>
                  <a:srgbClr val="2E3A4D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A4D"/>
              </a:buClr>
              <a:buSzPts val="2000"/>
              <a:buChar char="•"/>
              <a:defRPr>
                <a:solidFill>
                  <a:srgbClr val="2E3A4D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A4D"/>
              </a:buClr>
              <a:buSzPts val="2000"/>
              <a:buChar char="•"/>
              <a:defRPr>
                <a:solidFill>
                  <a:srgbClr val="2E3A4D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A4D"/>
              </a:buClr>
              <a:buSzPts val="2000"/>
              <a:buChar char="•"/>
              <a:defRPr>
                <a:solidFill>
                  <a:srgbClr val="2E3A4D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838200" y="1548733"/>
            <a:ext cx="10515600" cy="12582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4D84"/>
              </a:buClr>
              <a:buSzPts val="1800"/>
              <a:buNone/>
              <a:defRPr b="0" i="0">
                <a:latin typeface="Trebuchet MS" panose="020B070302020209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10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260466" y="0"/>
            <a:ext cx="5931534" cy="392341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0"/>
          <p:cNvSpPr txBox="1">
            <a:spLocks noGrp="1"/>
          </p:cNvSpPr>
          <p:nvPr>
            <p:ph type="ftr" idx="11"/>
          </p:nvPr>
        </p:nvSpPr>
        <p:spPr>
          <a:xfrm>
            <a:off x="136456" y="6356350"/>
            <a:ext cx="80169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9312344" y="62606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latin typeface="Trebuchet MS" panose="020B0703020202090204" pitchFamily="34" charset="0"/>
              </a:rPr>
              <a:t>Page </a:t>
            </a:r>
            <a:fld id="{00000000-1234-1234-1234-123412341234}" type="slidenum">
              <a:rPr lang="en-US" smtClean="0">
                <a:latin typeface="Trebuchet MS" panose="020B0703020202090204" pitchFamily="34" charset="0"/>
              </a:rPr>
              <a:pPr/>
              <a:t>‹#›</a:t>
            </a:fld>
            <a:endParaRPr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535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2064E0-370D-D248-AA34-E2AE1A114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42900"/>
            <a:ext cx="6825343" cy="157150"/>
          </a:xfrm>
          <a:prstGeom prst="rect">
            <a:avLst/>
          </a:prstGeom>
          <a:solidFill>
            <a:srgbClr val="8CD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00278-49C0-894B-94E2-B364F931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47237" y="6642900"/>
            <a:ext cx="9044764" cy="157150"/>
          </a:xfrm>
          <a:prstGeom prst="rect">
            <a:avLst/>
          </a:prstGeom>
          <a:solidFill>
            <a:srgbClr val="5FC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NASP Logo">
            <a:extLst>
              <a:ext uri="{FF2B5EF4-FFF2-40B4-BE49-F238E27FC236}">
                <a16:creationId xmlns:a16="http://schemas.microsoft.com/office/drawing/2014/main" id="{717580D7-6269-0044-BB8C-1F5F455B1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5926" y="637953"/>
            <a:ext cx="4572000" cy="2514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1A4B84-87AF-294B-8502-3C0BFF865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0466" y="0"/>
            <a:ext cx="5931534" cy="3923414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7F14BE79-3E89-BF47-A14F-088A634A92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6726" y="3705448"/>
            <a:ext cx="7361273" cy="2070789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2E3A4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heading if needed</a:t>
            </a:r>
          </a:p>
          <a:p>
            <a:r>
              <a:rPr lang="en-US"/>
              <a:t>20pt Arial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D69C179-397E-8340-BCAB-CE1F52278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2344" y="6260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6CD04867-206E-8E42-A1B6-AF5E95E31B30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7C4457B-C7A7-8247-AC29-2D761B9E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456" y="6356350"/>
            <a:ext cx="8016944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 algn="l"/>
            <a:r>
              <a:rPr lang="en-US"/>
              <a:t>Title of section in the footer for accessible purposes</a:t>
            </a:r>
          </a:p>
        </p:txBody>
      </p:sp>
    </p:spTree>
    <p:extLst>
      <p:ext uri="{BB962C8B-B14F-4D97-AF65-F5344CB8AC3E}">
        <p14:creationId xmlns:p14="http://schemas.microsoft.com/office/powerpoint/2010/main" val="3785832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9D26-B4CA-0473-AA37-D0175AB67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4614D2-4AF9-AB6A-D4BE-8BC849D54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45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4438-8B64-6263-62E5-3858E05C2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F6FEA-88A7-653C-2F56-B487DAACC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18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1B59B-EF5E-B564-9662-07BD28E62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622" y="11545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2FB22-70CE-641A-5B93-B436911BE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4622" y="403429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A5643-3ABD-F0B4-58E7-E78D8231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2024. Contact: jag.mundra@napc.co.uk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042036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44DAD-2A7B-F23A-F532-D13E433B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37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9C2BC-C86C-FDDE-709C-AA6323A62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2376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09607-7691-44F3-5FD2-8E09C3285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6376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996FB-C239-F9A0-683A-20E878AA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2024. Contact: jag.mundra@napc.co.uk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352184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4EC8E-32E8-8959-FFAD-39629ACF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E05ED-2593-1C85-654A-44825FBDF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2DE6A-3672-C1E0-3D3A-A7E0987BB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008C3-9F28-E8E0-E855-C252D79AD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5DF8F-2CA3-96A9-A672-F95E50E3F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C1DAC3-DB79-73B1-C18E-1826588E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2024. Contact: jag.mundra@napc.co.uk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65476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D279A-4DF1-BA13-13E5-9E564F09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A35E6-507C-229F-3FE6-F70562FA1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4FFCC-6796-7F8C-8B82-BD21F255C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AA89-6741-A14D-8F37-A3012A5296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C3117-834C-1E42-69BA-F1BAC390D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E14C9-3482-7394-DEB3-AD4AAC39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1C3-9F0A-0D45-BC2F-7911DDECF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37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D1A12-5283-D3FF-97E4-8E4E84ADE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029"/>
            <a:ext cx="10515600" cy="6456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8D9E3-A1AF-39D6-BA30-A0D8852FC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745" y="6384925"/>
            <a:ext cx="8189595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002060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GB"/>
              <a:t>© 2024. Contact: jag.mundra@napc.co.uk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12474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FDECA-684C-52F9-4063-000A252D9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2024. Contact: jag.mundra@napc.co.uk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391287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3703F-6226-48D1-844D-5B32A68CB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D7561-5E02-E27D-413D-9740B2D0E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1DF80-FFFC-E1BE-2C68-A3B81CA9F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9DFC6-F21D-A681-BD43-404B8354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2024. Contact: jag.mundra@napc.co.uk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612425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37301-DD37-6C65-4B16-220A83C2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9A937-FA92-7500-5C29-D5211EEE49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16766-6714-F43E-5B1D-D35ABC0F9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4DC23-792A-2F29-36EF-694B4F82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2024. Contact: jag.mundra@napc.co.uk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62426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771" y="1301219"/>
            <a:ext cx="9889496" cy="720080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pc="-10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91078" y="2532446"/>
            <a:ext cx="9889497" cy="3632858"/>
          </a:xfrm>
        </p:spPr>
        <p:txBody>
          <a:bodyPr lIns="108000"/>
          <a:lstStyle>
            <a:lvl1pPr marL="0" indent="0">
              <a:buNone/>
              <a:defRPr/>
            </a:lvl1pPr>
            <a:lvl2pPr marL="180975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96938" indent="0">
              <a:buNone/>
              <a:defRPr/>
            </a:lvl5pPr>
          </a:lstStyle>
          <a:p>
            <a:pPr marL="180975" marR="0" lvl="0" indent="-180975" algn="l" defTabSz="9144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Edit Master text styles</a:t>
            </a:r>
          </a:p>
          <a:p>
            <a:pPr marL="449263" marR="0" lvl="1" indent="-268288" algn="l" defTabSz="9144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630238" marR="0" lvl="2" indent="-180975" algn="l" defTabSz="9144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896938" marR="0" lvl="3" indent="-266700" algn="l" defTabSz="9144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1077913" marR="0" lvl="4" indent="-180975" algn="l" defTabSz="9144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43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771" y="1301219"/>
            <a:ext cx="9889496" cy="720080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pc="-10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561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b Full ble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9002"/>
            <a:ext cx="12192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8" y="1340768"/>
            <a:ext cx="8628904" cy="504056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683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879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H_Title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151" y="1472700"/>
            <a:ext cx="8628904" cy="720080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z="2800" spc="-10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04151" y="2192780"/>
            <a:ext cx="8640233" cy="307082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buNone/>
              <a:defRPr lang="en-US" sz="28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9002"/>
            <a:ext cx="12192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5956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(R)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0A4AB-8DC2-4CDD-9B7E-F7070EAF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3" y="1340768"/>
            <a:ext cx="5256584" cy="396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8F6672-6BBD-4225-9431-36A037E0E3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563" y="0"/>
            <a:ext cx="616743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6ADBB7-046C-4CA8-8313-A3A402765E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525" y="2133600"/>
            <a:ext cx="5256213" cy="4319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79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93EE1-29B8-21D4-BFE7-7AE4C5A78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3967C-1119-F678-BC01-3DBF3C4CF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55AA-DBFB-D0F6-4578-F84CC5EFE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AA89-6741-A14D-8F37-A3012A5296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39946-A356-4802-B3A1-D3D73CC2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ACB31-FC52-70BE-BF0B-2D665724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1C3-9F0A-0D45-BC2F-7911DDECF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16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Front Page">
    <p:bg>
      <p:bgPr>
        <a:solidFill>
          <a:srgbClr val="2E3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2064E0-370D-D248-AA34-E2AE1A114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42900"/>
            <a:ext cx="6825343" cy="157150"/>
          </a:xfrm>
          <a:prstGeom prst="rect">
            <a:avLst/>
          </a:prstGeom>
          <a:solidFill>
            <a:srgbClr val="8CD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00278-49C0-894B-94E2-B364F931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47237" y="6642900"/>
            <a:ext cx="9044764" cy="157150"/>
          </a:xfrm>
          <a:prstGeom prst="rect">
            <a:avLst/>
          </a:prstGeom>
          <a:solidFill>
            <a:srgbClr val="5FC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NASP Logo">
            <a:extLst>
              <a:ext uri="{FF2B5EF4-FFF2-40B4-BE49-F238E27FC236}">
                <a16:creationId xmlns:a16="http://schemas.microsoft.com/office/drawing/2014/main" id="{717580D7-6269-0044-BB8C-1F5F455B1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926" y="637953"/>
            <a:ext cx="4572000" cy="2514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1A4B84-87AF-294B-8502-3C0BFF865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0466" y="0"/>
            <a:ext cx="5931534" cy="392341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49AE2BC-439D-5E47-9B87-B568370BCD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9647" y="3169675"/>
            <a:ext cx="7648352" cy="1373295"/>
          </a:xfrm>
          <a:prstGeom prst="rect">
            <a:avLst/>
          </a:prstGeom>
          <a:noFill/>
        </p:spPr>
        <p:txBody>
          <a:bodyPr anchor="t"/>
          <a:lstStyle>
            <a:lvl1pPr algn="l">
              <a:defRPr sz="4000">
                <a:solidFill>
                  <a:srgbClr val="8CD5E3"/>
                </a:solidFill>
              </a:defRPr>
            </a:lvl1pPr>
          </a:lstStyle>
          <a:p>
            <a:r>
              <a:rPr lang="en-US"/>
              <a:t>Title to go here</a:t>
            </a:r>
            <a:br>
              <a:rPr lang="en-US"/>
            </a:br>
            <a:r>
              <a:rPr lang="en-US"/>
              <a:t>40pt Arial font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A535637-3388-F845-B7CE-73976E1BF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9646" y="4715898"/>
            <a:ext cx="7648353" cy="1060339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heading if needed</a:t>
            </a:r>
          </a:p>
          <a:p>
            <a:r>
              <a:rPr lang="en-US"/>
              <a:t>20pt Arial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8F5E3D-5A2A-FE4D-9F2E-8904EBE548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 flipH="1">
            <a:off x="8120616" y="3855417"/>
            <a:ext cx="3733800" cy="27813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564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Fron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2064E0-370D-D248-AA34-E2AE1A114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42900"/>
            <a:ext cx="6825343" cy="157150"/>
          </a:xfrm>
          <a:prstGeom prst="rect">
            <a:avLst/>
          </a:prstGeom>
          <a:solidFill>
            <a:srgbClr val="8CD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00278-49C0-894B-94E2-B364F931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47237" y="6642900"/>
            <a:ext cx="9044764" cy="157150"/>
          </a:xfrm>
          <a:prstGeom prst="rect">
            <a:avLst/>
          </a:prstGeom>
          <a:solidFill>
            <a:srgbClr val="5FC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NASP Logo">
            <a:extLst>
              <a:ext uri="{FF2B5EF4-FFF2-40B4-BE49-F238E27FC236}">
                <a16:creationId xmlns:a16="http://schemas.microsoft.com/office/drawing/2014/main" id="{717580D7-6269-0044-BB8C-1F5F455B1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5926" y="637953"/>
            <a:ext cx="4572000" cy="2514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1A4B84-87AF-294B-8502-3C0BFF865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0466" y="0"/>
            <a:ext cx="5931534" cy="392341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7442519-7DB8-3844-A771-A49E9B9463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9647" y="3169675"/>
            <a:ext cx="7648352" cy="1373295"/>
          </a:xfrm>
          <a:prstGeom prst="rect">
            <a:avLst/>
          </a:prstGeom>
          <a:noFill/>
        </p:spPr>
        <p:txBody>
          <a:bodyPr anchor="t"/>
          <a:lstStyle>
            <a:lvl1pPr algn="l">
              <a:defRPr sz="4000">
                <a:solidFill>
                  <a:srgbClr val="EF4D84"/>
                </a:solidFill>
              </a:defRPr>
            </a:lvl1pPr>
          </a:lstStyle>
          <a:p>
            <a:r>
              <a:rPr lang="en-US"/>
              <a:t>Title to go here</a:t>
            </a:r>
            <a:br>
              <a:rPr lang="en-US"/>
            </a:br>
            <a:r>
              <a:rPr lang="en-US"/>
              <a:t>40pt Arial font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F14BE79-3E89-BF47-A14F-088A634A92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9646" y="4715898"/>
            <a:ext cx="7648353" cy="1060339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2E3A4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heading if needed</a:t>
            </a:r>
          </a:p>
          <a:p>
            <a:r>
              <a:rPr lang="en-US"/>
              <a:t>20pt Arial</a:t>
            </a:r>
          </a:p>
        </p:txBody>
      </p:sp>
      <p:pic>
        <p:nvPicPr>
          <p:cNvPr id="16" name="Picture 15" descr="Painting Easel, computer screen and book icons.">
            <a:extLst>
              <a:ext uri="{FF2B5EF4-FFF2-40B4-BE49-F238E27FC236}">
                <a16:creationId xmlns:a16="http://schemas.microsoft.com/office/drawing/2014/main" id="{A10EE1A4-9EF3-BE4B-A260-BA9E2AB285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120616" y="3855417"/>
            <a:ext cx="3733800" cy="27813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230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7AD10C5-26A1-294A-B502-539EF9CFA5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8381"/>
            <a:ext cx="10515600" cy="2817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rgbClr val="2E3A4D"/>
                </a:solidFill>
              </a:defRPr>
            </a:lvl1pPr>
            <a:lvl2pPr>
              <a:defRPr>
                <a:solidFill>
                  <a:srgbClr val="2E3A4D"/>
                </a:solidFill>
              </a:defRPr>
            </a:lvl2pPr>
            <a:lvl3pPr>
              <a:defRPr>
                <a:solidFill>
                  <a:srgbClr val="2E3A4D"/>
                </a:solidFill>
              </a:defRPr>
            </a:lvl3pPr>
            <a:lvl4pPr>
              <a:defRPr>
                <a:solidFill>
                  <a:srgbClr val="2E3A4D"/>
                </a:solidFill>
              </a:defRPr>
            </a:lvl4pPr>
            <a:lvl5pPr>
              <a:defRPr>
                <a:solidFill>
                  <a:srgbClr val="2E3A4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4">
            <a:extLst>
              <a:ext uri="{FF2B5EF4-FFF2-40B4-BE49-F238E27FC236}">
                <a16:creationId xmlns:a16="http://schemas.microsoft.com/office/drawing/2014/main" id="{CC640AA3-AFF8-634E-840B-6EB5F427C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8733"/>
            <a:ext cx="10515600" cy="12582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15892-B1FB-714C-AE82-B3486DBD9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260466" y="0"/>
            <a:ext cx="5931534" cy="3923414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EC8B91F-BC1E-F547-852B-5F0E65049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456" y="6356350"/>
            <a:ext cx="8016944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 algn="l"/>
            <a:r>
              <a:rPr lang="en-US"/>
              <a:t>Title of section in the footer for accessible purposes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056BF34-0AB8-C548-B2E4-98FE05311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6CD04867-206E-8E42-A1B6-AF5E95E31B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374204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7AD10C5-26A1-294A-B502-539EF9CFA5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8381"/>
            <a:ext cx="10515600" cy="2817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rgbClr val="2E3A4D"/>
                </a:solidFill>
              </a:defRPr>
            </a:lvl1pPr>
            <a:lvl2pPr>
              <a:defRPr>
                <a:solidFill>
                  <a:srgbClr val="2E3A4D"/>
                </a:solidFill>
              </a:defRPr>
            </a:lvl2pPr>
            <a:lvl3pPr>
              <a:defRPr>
                <a:solidFill>
                  <a:srgbClr val="2E3A4D"/>
                </a:solidFill>
              </a:defRPr>
            </a:lvl3pPr>
            <a:lvl4pPr>
              <a:defRPr>
                <a:solidFill>
                  <a:srgbClr val="2E3A4D"/>
                </a:solidFill>
              </a:defRPr>
            </a:lvl4pPr>
            <a:lvl5pPr>
              <a:defRPr>
                <a:solidFill>
                  <a:srgbClr val="2E3A4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4">
            <a:extLst>
              <a:ext uri="{FF2B5EF4-FFF2-40B4-BE49-F238E27FC236}">
                <a16:creationId xmlns:a16="http://schemas.microsoft.com/office/drawing/2014/main" id="{CC640AA3-AFF8-634E-840B-6EB5F427C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8733"/>
            <a:ext cx="10515600" cy="12582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55B9751-AD77-3948-A3F3-EABE1392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6CD04867-206E-8E42-A1B6-AF5E95E31B30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9C3BD9AF-7FCB-2246-A5BB-C3071E7F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456" y="6356350"/>
            <a:ext cx="8016944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 algn="l"/>
            <a:r>
              <a:rPr lang="en-US"/>
              <a:t>Title of section in the footer for accessible purposes</a:t>
            </a:r>
          </a:p>
        </p:txBody>
      </p:sp>
    </p:spTree>
    <p:extLst>
      <p:ext uri="{BB962C8B-B14F-4D97-AF65-F5344CB8AC3E}">
        <p14:creationId xmlns:p14="http://schemas.microsoft.com/office/powerpoint/2010/main" val="4568344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2064E0-370D-D248-AA34-E2AE1A114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42900"/>
            <a:ext cx="6825343" cy="157150"/>
          </a:xfrm>
          <a:prstGeom prst="rect">
            <a:avLst/>
          </a:prstGeom>
          <a:solidFill>
            <a:srgbClr val="8CD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00278-49C0-894B-94E2-B364F931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47237" y="6642900"/>
            <a:ext cx="9044764" cy="157150"/>
          </a:xfrm>
          <a:prstGeom prst="rect">
            <a:avLst/>
          </a:prstGeom>
          <a:solidFill>
            <a:srgbClr val="5FC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NASP Logo">
            <a:extLst>
              <a:ext uri="{FF2B5EF4-FFF2-40B4-BE49-F238E27FC236}">
                <a16:creationId xmlns:a16="http://schemas.microsoft.com/office/drawing/2014/main" id="{717580D7-6269-0044-BB8C-1F5F455B1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5926" y="637953"/>
            <a:ext cx="4572000" cy="2514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1A4B84-87AF-294B-8502-3C0BFF865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0466" y="0"/>
            <a:ext cx="5931534" cy="3923414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7F14BE79-3E89-BF47-A14F-088A634A92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6726" y="3705448"/>
            <a:ext cx="7361273" cy="2070789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2E3A4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heading if needed</a:t>
            </a:r>
          </a:p>
          <a:p>
            <a:r>
              <a:rPr lang="en-US"/>
              <a:t>20pt Arial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D69C179-397E-8340-BCAB-CE1F52278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2344" y="6260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6CD04867-206E-8E42-A1B6-AF5E95E31B30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7C4457B-C7A7-8247-AC29-2D761B9E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456" y="6356350"/>
            <a:ext cx="8016944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 algn="l"/>
            <a:r>
              <a:rPr lang="en-US"/>
              <a:t>Title of section in the footer for accessible purposes</a:t>
            </a:r>
          </a:p>
        </p:txBody>
      </p:sp>
    </p:spTree>
    <p:extLst>
      <p:ext uri="{BB962C8B-B14F-4D97-AF65-F5344CB8AC3E}">
        <p14:creationId xmlns:p14="http://schemas.microsoft.com/office/powerpoint/2010/main" val="2600330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4867-206E-8E42-A1B6-AF5E95E31B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13">
            <a:extLst>
              <a:ext uri="{FF2B5EF4-FFF2-40B4-BE49-F238E27FC236}">
                <a16:creationId xmlns:a16="http://schemas.microsoft.com/office/drawing/2014/main" id="{3169848E-31B1-0441-8A62-12174CD9C422}"/>
              </a:ext>
            </a:extLst>
          </p:cNvPr>
          <p:cNvSpPr txBox="1">
            <a:spLocks/>
          </p:cNvSpPr>
          <p:nvPr userDrawn="1"/>
        </p:nvSpPr>
        <p:spPr>
          <a:xfrm>
            <a:off x="136456" y="6356350"/>
            <a:ext cx="80169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Title of section in the footer for accessible purposes</a:t>
            </a:r>
          </a:p>
        </p:txBody>
      </p:sp>
    </p:spTree>
    <p:extLst>
      <p:ext uri="{BB962C8B-B14F-4D97-AF65-F5344CB8AC3E}">
        <p14:creationId xmlns:p14="http://schemas.microsoft.com/office/powerpoint/2010/main" val="950371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5057" y="6260653"/>
            <a:ext cx="385354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section in the footer for accessible purposes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4867-206E-8E42-A1B6-AF5E95E3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77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5057" y="6260653"/>
            <a:ext cx="385354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section in the footer for accessible purposes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4867-206E-8E42-A1B6-AF5E95E3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93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5057" y="6260653"/>
            <a:ext cx="385354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section in the footer for accessible purposes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4867-206E-8E42-A1B6-AF5E95E3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54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5057" y="6260653"/>
            <a:ext cx="385354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section in the footer for accessible purposes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4867-206E-8E42-A1B6-AF5E95E3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5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E76C-96FF-677E-AD98-26B3B7CBC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951A8-0133-4C36-C4D4-9040907C5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9E00C-F608-6A95-1DBE-E295AE648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9C8E9-26DA-7A23-BDDB-00AD07DA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AA89-6741-A14D-8F37-A3012A5296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E8A37-919A-F2BA-363F-BBE2FE81A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DF698-DDE7-F7A7-7494-B161E392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1C3-9F0A-0D45-BC2F-7911DDECF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70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5057" y="6260653"/>
            <a:ext cx="385354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section in the footer for accessible purposes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4867-206E-8E42-A1B6-AF5E95E3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154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5057" y="6260653"/>
            <a:ext cx="385354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section in the footer for accessible purposes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4867-206E-8E42-A1B6-AF5E95E3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83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5057" y="6260653"/>
            <a:ext cx="385354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section in the footer for accessible purposes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4867-206E-8E42-A1B6-AF5E95E3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70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5057" y="6260653"/>
            <a:ext cx="385354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section in the footer for accessible purposes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4867-206E-8E42-A1B6-AF5E95E3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797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7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7DA6-0F99-CED3-F93B-EB147118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E8AE4-CD38-FD76-5F1C-0F1E23F88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A5D77-4554-2043-30C0-5C4EFEF3C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A705E-B13A-CEF0-B8CC-84AE210060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4C1C0E-D6FD-FCF1-CC2B-7E6CC349C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6E64B-7F3A-01F9-D006-4B870D27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AA89-6741-A14D-8F37-A3012A5296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AAD63-8D76-07DE-48A3-BCB457745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F2A87E-40CE-38DE-865C-1A433ADA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1C3-9F0A-0D45-BC2F-7911DDECF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2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B0605-B098-A43A-25CF-D6A56427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0D316-DCD2-0AF0-66D1-3E5F1BEF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AA89-6741-A14D-8F37-A3012A5296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5CB02-6804-0F4B-A6E5-219CE2EB4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78823-6BE8-2522-92D8-0833B4FC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1C3-9F0A-0D45-BC2F-7911DDECF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3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BB3511-FF55-90F9-84B2-A88D52A6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AA89-6741-A14D-8F37-A3012A5296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DD18E5-736D-53C5-FE4E-02692CDA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84428-B3DF-483B-0018-B452D4ED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1C3-9F0A-0D45-BC2F-7911DDECF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2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24833-7F78-A5B7-A260-F22A2888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BED92-B27B-AF03-7FF0-BC688FC77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76275-8D94-EE9B-003A-587AE4660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BFBF5-0217-C70B-4253-EB10911E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AA89-6741-A14D-8F37-A3012A5296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EDA7E-8591-FEB0-0C5B-6EAD91A7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77443-3896-414F-A723-1C9FB6691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1C3-9F0A-0D45-BC2F-7911DDECF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2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30017-9814-3E21-B9D1-03F713FB9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A9300-5917-039E-1915-EF70BD49FF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B4D51-96FD-0D0F-5878-4333F8C67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83794-098D-1F02-619A-88FD90E18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AA89-6741-A14D-8F37-A3012A5296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BD648-22A9-C114-3D3B-65963EEA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8C5D8-5550-47FF-F380-76C4C6B6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1C3-9F0A-0D45-BC2F-7911DDECF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7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E42319-8810-C168-3BBB-FEFA211AD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168E1-21AE-0848-9069-850B6B954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DA41B-3B6B-C87C-63AE-5D18697E9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AA89-6741-A14D-8F37-A3012A5296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2DCF0-79E5-74F8-1E0A-1881D3650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2B0A5-42F6-3CA6-E3E6-CBCB7A303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001C3-9F0A-0D45-BC2F-7911DDECF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388E7-0CB5-07EA-2CBB-0E3BBB9C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0" name="Picture 1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B4192E4-7AC9-1B37-23FC-7FCF35443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 b="20363"/>
          <a:stretch/>
        </p:blipFill>
        <p:spPr>
          <a:xfrm>
            <a:off x="0" y="-18000"/>
            <a:ext cx="12192000" cy="54758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0C60E-9D97-050A-5A33-B165C843D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745" y="6384925"/>
            <a:ext cx="8189595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rgbClr val="002060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GB"/>
              <a:t>© 2024. Contact: jag.mundra@napc.co.uk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24708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9843" y="1259523"/>
            <a:ext cx="8629651" cy="3968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vert="horz" lIns="10800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89843" y="2070894"/>
            <a:ext cx="8640233" cy="395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3" name="Picture 2"/>
          <p:cNvPicPr>
            <a:picLocks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87139"/>
            <a:ext cx="2707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7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txStyles>
    <p:titleStyle>
      <a:lvl1pPr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 kern="1200" spc="-20">
          <a:solidFill>
            <a:srgbClr val="B70D5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SzPct val="80000"/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9263" indent="-268288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180975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96938" indent="-266700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7913" indent="-180975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33685"/>
            <a:ext cx="10515600" cy="211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2344" y="6260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6CD04867-206E-8E42-A1B6-AF5E95E31B30}" type="slidenum">
              <a:rPr lang="en-US" smtClean="0"/>
              <a:pPr/>
              <a:t>‹#›</a:t>
            </a:fld>
            <a:endParaRPr lang="en-US" sz="1000"/>
          </a:p>
        </p:txBody>
      </p:sp>
      <p:pic>
        <p:nvPicPr>
          <p:cNvPr id="14" name="Picture 13" descr="NASP Logo">
            <a:extLst>
              <a:ext uri="{FF2B5EF4-FFF2-40B4-BE49-F238E27FC236}">
                <a16:creationId xmlns:a16="http://schemas.microsoft.com/office/drawing/2014/main" id="{77DE14E2-9414-7040-89CD-5B752705B9B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6456" y="189690"/>
            <a:ext cx="2028846" cy="1115865"/>
          </a:xfrm>
          <a:prstGeom prst="rect">
            <a:avLst/>
          </a:prstGeom>
        </p:spPr>
      </p:pic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36ABE94B-FBB6-8C47-BDA6-368562A8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246"/>
            <a:ext cx="10515600" cy="9279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4C5D19-848C-E541-B1DD-45B6A08E0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42900"/>
            <a:ext cx="6825343" cy="157150"/>
          </a:xfrm>
          <a:prstGeom prst="rect">
            <a:avLst/>
          </a:prstGeom>
          <a:solidFill>
            <a:srgbClr val="8CD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332B12-B46C-264C-A83E-EEBA4DD55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47237" y="6642900"/>
            <a:ext cx="9044764" cy="157150"/>
          </a:xfrm>
          <a:prstGeom prst="rect">
            <a:avLst/>
          </a:prstGeom>
          <a:solidFill>
            <a:srgbClr val="5FC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04534C4F-6370-BC43-8B4E-B5148E347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456" y="6356350"/>
            <a:ext cx="8016944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 algn="l"/>
            <a:r>
              <a:rPr lang="en-US"/>
              <a:t>Title of section in the footer for accessible purposes</a:t>
            </a:r>
          </a:p>
        </p:txBody>
      </p:sp>
    </p:spTree>
    <p:extLst>
      <p:ext uri="{BB962C8B-B14F-4D97-AF65-F5344CB8AC3E}">
        <p14:creationId xmlns:p14="http://schemas.microsoft.com/office/powerpoint/2010/main" val="244861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EF4D8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E3A4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3A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3A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3A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3A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prescribingacademy.org.uk/resources/a-guide-to-co-designing-social-prescribing-initiatives-with-older-people/" TargetMode="External"/><Relationship Id="rId7" Type="http://schemas.openxmlformats.org/officeDocument/2006/relationships/hyperlink" Target="https://socialprescribingacademy.org.uk/resources/creating-community-connection-at-talkin-table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socialprescribingacademy.org.uk/resources/social-prescribers-as-part-of-a-multi-disciplinary-team-at-cheltenham-peripheral-pcn/" TargetMode="External"/><Relationship Id="rId5" Type="http://schemas.openxmlformats.org/officeDocument/2006/relationships/hyperlink" Target="https://socialprescribingacademy.org.uk/what-is-social-prescribing/social-prescribing-for-older-people/" TargetMode="External"/><Relationship Id="rId4" Type="http://schemas.openxmlformats.org/officeDocument/2006/relationships/hyperlink" Target="https://socialprescribingacademy.org.uk/resources/co-designed-age-and-culturally-appropriate-social-prescribing-at-reaching-people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prescribingacademy.org.uk/what-we-do/our-workinnovation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ependentage.org/policy-and-research/research-reports/HiddenTwoMillionPolicyRepor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4.png"/><Relationship Id="rId4" Type="http://schemas.openxmlformats.org/officeDocument/2006/relationships/hyperlink" Target="https://www.independentage.org/sites/default/files/2024-09/Two-million-too-many_report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prescribingacademy.org.uk/read-the-evidence/older-peopl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1E27-888D-CE42-A541-F5A60BCD3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097" y="3650672"/>
            <a:ext cx="9426799" cy="1267692"/>
          </a:xfrm>
        </p:spPr>
        <p:txBody>
          <a:bodyPr>
            <a:normAutofit fontScale="90000"/>
          </a:bodyPr>
          <a:lstStyle/>
          <a:p>
            <a:r>
              <a:rPr lang="en-GB" i="0" u="none" strike="noStrike" dirty="0">
                <a:solidFill>
                  <a:srgbClr val="00B0F0"/>
                </a:solidFill>
                <a:effectLst/>
                <a:latin typeface="Trebuchet MS" panose="020B0703020202090204" pitchFamily="34" charset="0"/>
              </a:rPr>
              <a:t>NASP webinar:  Social Prescribin</a:t>
            </a:r>
            <a:r>
              <a:rPr lang="en-GB" dirty="0">
                <a:solidFill>
                  <a:srgbClr val="00B0F0"/>
                </a:solidFill>
                <a:latin typeface="Trebuchet MS" panose="020B0703020202090204" pitchFamily="34" charset="0"/>
              </a:rPr>
              <a:t>g for older people experiencing poverty</a:t>
            </a:r>
            <a:br>
              <a:rPr lang="en-US" dirty="0">
                <a:solidFill>
                  <a:srgbClr val="00B0F0"/>
                </a:solidFill>
                <a:latin typeface="Trebuchet MS" panose="020B0703020202090204" pitchFamily="34" charset="0"/>
              </a:rPr>
            </a:br>
            <a:endParaRPr lang="en-US" sz="3000" dirty="0">
              <a:solidFill>
                <a:srgbClr val="00B0F0"/>
              </a:solidFill>
              <a:latin typeface="Trebuchet MS" panose="020B0703020202090204" pitchFamily="34" charset="0"/>
              <a:ea typeface="+mj-lt"/>
              <a:cs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CDD013-436B-424A-F9FA-E917F86D379C}"/>
              </a:ext>
            </a:extLst>
          </p:cNvPr>
          <p:cNvSpPr txBox="1"/>
          <p:nvPr/>
        </p:nvSpPr>
        <p:spPr>
          <a:xfrm>
            <a:off x="489097" y="5055524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Thank you for joining us. The webinar will begin shortly. </a:t>
            </a:r>
          </a:p>
        </p:txBody>
      </p:sp>
    </p:spTree>
    <p:extLst>
      <p:ext uri="{BB962C8B-B14F-4D97-AF65-F5344CB8AC3E}">
        <p14:creationId xmlns:p14="http://schemas.microsoft.com/office/powerpoint/2010/main" val="2593582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Using Positive Psychology in Conversations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/>
              <a:t> Focuses on strengths and what’s working well</a:t>
            </a:r>
          </a:p>
          <a:p>
            <a:r>
              <a:rPr dirty="0"/>
              <a:t> Encourages self-efficacy and positive emotions</a:t>
            </a:r>
          </a:p>
          <a:p>
            <a:r>
              <a:rPr dirty="0"/>
              <a:t> Techniques used:</a:t>
            </a:r>
          </a:p>
          <a:p>
            <a:pPr lvl="1"/>
            <a:r>
              <a:rPr dirty="0"/>
              <a:t> Strength-based questioning: 'What’s gone well this week?'</a:t>
            </a:r>
          </a:p>
          <a:p>
            <a:pPr lvl="1"/>
            <a:r>
              <a:rPr dirty="0"/>
              <a:t> Building optimism with small, achievable goals</a:t>
            </a:r>
          </a:p>
          <a:p>
            <a:pPr lvl="1"/>
            <a:r>
              <a:rPr dirty="0"/>
              <a:t> </a:t>
            </a:r>
            <a:r>
              <a:rPr dirty="0" err="1"/>
              <a:t>Recogni</a:t>
            </a:r>
            <a:r>
              <a:rPr lang="en-US" dirty="0" err="1"/>
              <a:t>s</a:t>
            </a:r>
            <a:r>
              <a:rPr dirty="0" err="1"/>
              <a:t>ing</a:t>
            </a:r>
            <a:r>
              <a:rPr dirty="0"/>
              <a:t> past successes to build confidence</a:t>
            </a:r>
          </a:p>
        </p:txBody>
      </p:sp>
      <p:pic>
        <p:nvPicPr>
          <p:cNvPr id="4" name="Picture 3" descr="A logo with blue circles and text&#10;&#10;Description automatically generated">
            <a:extLst>
              <a:ext uri="{FF2B5EF4-FFF2-40B4-BE49-F238E27FC236}">
                <a16:creationId xmlns:a16="http://schemas.microsoft.com/office/drawing/2014/main" id="{401E5331-8030-3246-5982-8CC6CDB11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558" y="274638"/>
            <a:ext cx="1392072" cy="13920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9245"/>
            <a:ext cx="10515600" cy="1144439"/>
          </a:xfrm>
        </p:spPr>
        <p:txBody>
          <a:bodyPr>
            <a:normAutofit fontScale="90000"/>
          </a:bodyPr>
          <a:lstStyle/>
          <a:p>
            <a:r>
              <a:rPr dirty="0"/>
              <a:t>What is </a:t>
            </a:r>
            <a:r>
              <a:rPr lang="en-US" dirty="0"/>
              <a:t>a </a:t>
            </a:r>
            <a:r>
              <a:rPr dirty="0"/>
              <a:t>Human Learning System</a:t>
            </a:r>
            <a:r>
              <a:rPr lang="en-US" dirty="0"/>
              <a:t>s</a:t>
            </a:r>
            <a:r>
              <a:rPr dirty="0"/>
              <a:t> (HLS)</a:t>
            </a:r>
            <a:r>
              <a:rPr lang="en-US" dirty="0"/>
              <a:t> approach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11055"/>
            <a:ext cx="10515600" cy="1639221"/>
          </a:xfrm>
        </p:spPr>
        <p:txBody>
          <a:bodyPr/>
          <a:lstStyle/>
          <a:p>
            <a:r>
              <a:rPr dirty="0"/>
              <a:t> Focus on relationships, continuous learning, and adaptation</a:t>
            </a:r>
          </a:p>
          <a:p>
            <a:r>
              <a:rPr dirty="0"/>
              <a:t> Encourages flexible, person-centered solutions</a:t>
            </a:r>
          </a:p>
          <a:p>
            <a:r>
              <a:rPr dirty="0"/>
              <a:t> Moves beyond rigid targets to understanding what matters to people</a:t>
            </a:r>
          </a:p>
        </p:txBody>
      </p:sp>
      <p:pic>
        <p:nvPicPr>
          <p:cNvPr id="4" name="Picture 3" descr="A logo with blue circles and text&#10;&#10;Description automatically generated">
            <a:extLst>
              <a:ext uri="{FF2B5EF4-FFF2-40B4-BE49-F238E27FC236}">
                <a16:creationId xmlns:a16="http://schemas.microsoft.com/office/drawing/2014/main" id="{C892AE52-3450-A611-A204-2030C40A8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558" y="274638"/>
            <a:ext cx="1392072" cy="13920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Engagement &amp; Codesign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Belgrave: Trusted relationships and culturally appropriate methods</a:t>
            </a:r>
          </a:p>
          <a:p>
            <a:r>
              <a:rPr dirty="0"/>
              <a:t>New Parks: Built connections from scratch; focused on advocacy and infrastructure</a:t>
            </a:r>
          </a:p>
          <a:p>
            <a:r>
              <a:rPr dirty="0"/>
              <a:t>Methods included focus groups, 1:1 conversations, and community events</a:t>
            </a:r>
          </a:p>
          <a:p>
            <a:r>
              <a:rPr dirty="0"/>
              <a:t>Applied Positive Psychology </a:t>
            </a:r>
            <a:r>
              <a:rPr lang="en-US" dirty="0"/>
              <a:t>and </a:t>
            </a:r>
            <a:r>
              <a:rPr lang="en-GB" dirty="0"/>
              <a:t>HLS </a:t>
            </a:r>
            <a:r>
              <a:rPr dirty="0"/>
              <a:t>to foster trust and ownership</a:t>
            </a:r>
          </a:p>
        </p:txBody>
      </p:sp>
      <p:pic>
        <p:nvPicPr>
          <p:cNvPr id="4" name="Picture 3" descr="A logo with blue circles and text&#10;&#10;Description automatically generated">
            <a:extLst>
              <a:ext uri="{FF2B5EF4-FFF2-40B4-BE49-F238E27FC236}">
                <a16:creationId xmlns:a16="http://schemas.microsoft.com/office/drawing/2014/main" id="{1D836C0E-35F5-5E21-C77F-E73976A50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558" y="274638"/>
            <a:ext cx="1392072" cy="13920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Barriers Identified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Stigma around financial hardship</a:t>
            </a:r>
          </a:p>
          <a:p>
            <a:r>
              <a:rPr dirty="0"/>
              <a:t>Language and cultural barriers</a:t>
            </a:r>
          </a:p>
          <a:p>
            <a:r>
              <a:rPr dirty="0"/>
              <a:t>Limited awareness of services</a:t>
            </a:r>
          </a:p>
          <a:p>
            <a:r>
              <a:rPr dirty="0"/>
              <a:t>Fragmented support systems</a:t>
            </a:r>
          </a:p>
        </p:txBody>
      </p:sp>
      <p:pic>
        <p:nvPicPr>
          <p:cNvPr id="4" name="Picture 3" descr="A logo with blue circles and text&#10;&#10;Description automatically generated">
            <a:extLst>
              <a:ext uri="{FF2B5EF4-FFF2-40B4-BE49-F238E27FC236}">
                <a16:creationId xmlns:a16="http://schemas.microsoft.com/office/drawing/2014/main" id="{624FFE6D-4D0C-733E-8C01-B4C0A348B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558" y="274638"/>
            <a:ext cx="1392072" cy="13920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Activities Delivered – Belgrave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Weekly online sessions (</a:t>
            </a:r>
            <a:r>
              <a:rPr lang="en-US" dirty="0"/>
              <a:t>C</a:t>
            </a:r>
            <a:r>
              <a:rPr dirty="0"/>
              <a:t>hit Chat</a:t>
            </a:r>
            <a:r>
              <a:rPr lang="en-US" dirty="0"/>
              <a:t>, knit &amp; natter, yoga, exercise to music, singing</a:t>
            </a:r>
            <a:r>
              <a:rPr dirty="0"/>
              <a:t> groups)</a:t>
            </a:r>
          </a:p>
          <a:p>
            <a:r>
              <a:rPr dirty="0"/>
              <a:t>Financial wellbeing integrated into social activities</a:t>
            </a:r>
          </a:p>
          <a:p>
            <a:r>
              <a:rPr dirty="0"/>
              <a:t>Volunteer-led sessions increased sustainability</a:t>
            </a:r>
          </a:p>
          <a:p>
            <a:r>
              <a:rPr dirty="0"/>
              <a:t>Positive Psychology used to motivate participants and highlight progress</a:t>
            </a:r>
          </a:p>
        </p:txBody>
      </p:sp>
      <p:pic>
        <p:nvPicPr>
          <p:cNvPr id="4" name="Picture 3" descr="A logo with blue circles and text&#10;&#10;Description automatically generated">
            <a:extLst>
              <a:ext uri="{FF2B5EF4-FFF2-40B4-BE49-F238E27FC236}">
                <a16:creationId xmlns:a16="http://schemas.microsoft.com/office/drawing/2014/main" id="{1F00B2E4-69B5-5279-421D-63FE8FB32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558" y="274638"/>
            <a:ext cx="1392072" cy="13920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Activities Delivered – New Parks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Community events to build local networks</a:t>
            </a:r>
          </a:p>
          <a:p>
            <a:r>
              <a:rPr dirty="0"/>
              <a:t>Embedded HLS principles for continuous improvement</a:t>
            </a:r>
          </a:p>
          <a:p>
            <a:r>
              <a:rPr dirty="0"/>
              <a:t>Conversations focused on strengths, possibilities, and practical solutions</a:t>
            </a:r>
          </a:p>
        </p:txBody>
      </p:sp>
      <p:pic>
        <p:nvPicPr>
          <p:cNvPr id="4" name="Picture 3" descr="A logo with blue circles and text&#10;&#10;Description automatically generated">
            <a:extLst>
              <a:ext uri="{FF2B5EF4-FFF2-40B4-BE49-F238E27FC236}">
                <a16:creationId xmlns:a16="http://schemas.microsoft.com/office/drawing/2014/main" id="{A33B4E2B-DA67-139B-392C-A9882B47D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558" y="274638"/>
            <a:ext cx="1392072" cy="13920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Beneficiary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Improved financial literacy and income</a:t>
            </a:r>
          </a:p>
          <a:p>
            <a:r>
              <a:rPr dirty="0"/>
              <a:t>Accessed grants and benefits (e.g., Pension Credit, Attendance Allowance)</a:t>
            </a:r>
          </a:p>
          <a:p>
            <a:r>
              <a:rPr dirty="0"/>
              <a:t>Developed digital skills and gained independence</a:t>
            </a:r>
          </a:p>
          <a:p>
            <a:r>
              <a:rPr dirty="0"/>
              <a:t>Found purpose through volunteering and community involvement</a:t>
            </a:r>
          </a:p>
        </p:txBody>
      </p:sp>
      <p:pic>
        <p:nvPicPr>
          <p:cNvPr id="4" name="Picture 3" descr="A logo with blue circles and text&#10;&#10;Description automatically generated">
            <a:extLst>
              <a:ext uri="{FF2B5EF4-FFF2-40B4-BE49-F238E27FC236}">
                <a16:creationId xmlns:a16="http://schemas.microsoft.com/office/drawing/2014/main" id="{A316AD65-7982-3B1F-E46D-D5A242BFA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558" y="274638"/>
            <a:ext cx="1392072" cy="13920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Case Studies with Positive Psychology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Mrs</a:t>
            </a:r>
            <a:r>
              <a:rPr dirty="0"/>
              <a:t> K: Gained financial independence; proud of managing her own finances</a:t>
            </a:r>
          </a:p>
          <a:p>
            <a:r>
              <a:rPr dirty="0" err="1"/>
              <a:t>M</a:t>
            </a:r>
            <a:r>
              <a:rPr lang="en-US" dirty="0" err="1"/>
              <a:t>s</a:t>
            </a:r>
            <a:r>
              <a:rPr lang="en-US" dirty="0"/>
              <a:t> V</a:t>
            </a:r>
            <a:r>
              <a:rPr dirty="0"/>
              <a:t>: Overcame isolation; now volunteers and feels valued</a:t>
            </a:r>
          </a:p>
          <a:p>
            <a:r>
              <a:rPr dirty="0" err="1"/>
              <a:t>Mrs</a:t>
            </a:r>
            <a:r>
              <a:rPr dirty="0"/>
              <a:t> S: Improved digital skills; describes herself as 'more confident and capable'</a:t>
            </a:r>
          </a:p>
        </p:txBody>
      </p:sp>
      <p:pic>
        <p:nvPicPr>
          <p:cNvPr id="4" name="Picture 3" descr="A logo with blue circles and text&#10;&#10;Description automatically generated">
            <a:extLst>
              <a:ext uri="{FF2B5EF4-FFF2-40B4-BE49-F238E27FC236}">
                <a16:creationId xmlns:a16="http://schemas.microsoft.com/office/drawing/2014/main" id="{7FC3E361-E790-C56E-5CDD-1C6F7A2D1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558" y="274638"/>
            <a:ext cx="1392072" cy="13920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Key Learnings from Positive Psychology</a:t>
            </a:r>
            <a:r>
              <a:rPr lang="en-US" dirty="0"/>
              <a:t> &amp; HLS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Relationships and trust are foundational</a:t>
            </a:r>
          </a:p>
          <a:p>
            <a:r>
              <a:rPr dirty="0"/>
              <a:t>Strength-based conversations build resilience</a:t>
            </a:r>
          </a:p>
          <a:p>
            <a:r>
              <a:rPr dirty="0"/>
              <a:t>Continuous learning leads to more effective solutions</a:t>
            </a:r>
          </a:p>
          <a:p>
            <a:r>
              <a:rPr dirty="0"/>
              <a:t>Sustainable change requires collaboration and long-term investment</a:t>
            </a:r>
          </a:p>
        </p:txBody>
      </p:sp>
      <p:pic>
        <p:nvPicPr>
          <p:cNvPr id="4" name="Picture 3" descr="A logo with blue circles and text&#10;&#10;Description automatically generated">
            <a:extLst>
              <a:ext uri="{FF2B5EF4-FFF2-40B4-BE49-F238E27FC236}">
                <a16:creationId xmlns:a16="http://schemas.microsoft.com/office/drawing/2014/main" id="{AF20FB77-AD13-85ED-D16B-D335DFDCF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558" y="274638"/>
            <a:ext cx="1392072" cy="13920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Recommendations &amp; Future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Expand volunteer programs to sustain peer support</a:t>
            </a:r>
          </a:p>
          <a:p>
            <a:r>
              <a:rPr dirty="0"/>
              <a:t>Strengthen collaborations with health and community partners</a:t>
            </a:r>
          </a:p>
          <a:p>
            <a:r>
              <a:rPr dirty="0"/>
              <a:t>Embed Positive Psychology techniques into training for link workers</a:t>
            </a:r>
          </a:p>
          <a:p>
            <a:r>
              <a:rPr dirty="0"/>
              <a:t>Secure long-term funding for continuity</a:t>
            </a:r>
            <a:endParaRPr lang="en-GB" dirty="0"/>
          </a:p>
          <a:p>
            <a:r>
              <a:rPr lang="en-GB" dirty="0"/>
              <a:t>Support and Mentorship for link workers</a:t>
            </a:r>
            <a:endParaRPr dirty="0"/>
          </a:p>
        </p:txBody>
      </p:sp>
      <p:pic>
        <p:nvPicPr>
          <p:cNvPr id="4" name="Picture 3" descr="A logo with blue circles and text&#10;&#10;Description automatically generated">
            <a:extLst>
              <a:ext uri="{FF2B5EF4-FFF2-40B4-BE49-F238E27FC236}">
                <a16:creationId xmlns:a16="http://schemas.microsoft.com/office/drawing/2014/main" id="{07AA116D-2456-AC78-3D70-2ED3F1397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558" y="274638"/>
            <a:ext cx="1392072" cy="13920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" descr="Hand shak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4159" y="5231809"/>
            <a:ext cx="1866900" cy="11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"/>
          <p:cNvSpPr txBox="1"/>
          <p:nvPr/>
        </p:nvSpPr>
        <p:spPr>
          <a:xfrm>
            <a:off x="441432" y="1172197"/>
            <a:ext cx="9328316" cy="62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rPr>
              <a:t>Please note we are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rPr>
              <a:t>recording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rPr>
              <a:t> this webinar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rPr>
              <a:t>(you will be sent the slides and the link to the recording, and they will be on NASP's website too.)</a:t>
            </a:r>
            <a:b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rPr>
            </a:b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Please submit questions via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Q&amp;A function.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We will hold a Q&amp;A session at the end of presentations.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/>
              <a:cs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Please use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chat function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for introducing yourself and networking. If you have any technical issues, please raise these in the chat, and a member of the NASP team will assist.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/>
              </a:rPr>
              <a:t>Closed Captions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/>
              </a:rPr>
              <a:t>are available (turn these on at the bottom of your screen)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/>
              </a:rPr>
              <a:t>There will be a short poll at the end asking you for your feedback about the webinar.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Tx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Google Shape;123;p2">
            <a:extLst>
              <a:ext uri="{FF2B5EF4-FFF2-40B4-BE49-F238E27FC236}">
                <a16:creationId xmlns:a16="http://schemas.microsoft.com/office/drawing/2014/main" id="{A8D9EDD4-B558-4F6C-B5DA-DE0B89414D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5551" y="176643"/>
            <a:ext cx="7584197" cy="125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en-US" dirty="0">
                <a:solidFill>
                  <a:srgbClr val="00B0F0"/>
                </a:solidFill>
                <a:latin typeface="Trebuchet MS" panose="020B0603020202020204" pitchFamily="34" charset="0"/>
              </a:rPr>
              <a:t>Housekeeping</a:t>
            </a:r>
          </a:p>
        </p:txBody>
      </p:sp>
      <p:pic>
        <p:nvPicPr>
          <p:cNvPr id="2" name="Picture 1" descr="A logo with circles and lines&#10;&#10;Description automatically generated">
            <a:extLst>
              <a:ext uri="{FF2B5EF4-FFF2-40B4-BE49-F238E27FC236}">
                <a16:creationId xmlns:a16="http://schemas.microsoft.com/office/drawing/2014/main" id="{59E8BCDB-98B5-D7A2-EA06-42B6A90F2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85550" cy="14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52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D1781-A6A4-9D28-BC99-1C9BE0646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93C79-DE2B-B5B0-B2EC-46DC0B303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2344" y="6260653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Page </a:t>
            </a:r>
            <a:fld id="{6CD04867-206E-8E42-A1B6-AF5E95E31B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37FF7C-CC4E-6E22-C8BA-BC27F5308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000" y="115732"/>
            <a:ext cx="9618544" cy="1258262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Hastings – Engagement and Codesign, Delivery, Next Steps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78985-3D75-A2F2-A8E3-4F9BD5070852}"/>
              </a:ext>
            </a:extLst>
          </p:cNvPr>
          <p:cNvSpPr txBox="1"/>
          <p:nvPr/>
        </p:nvSpPr>
        <p:spPr>
          <a:xfrm>
            <a:off x="503443" y="1580635"/>
            <a:ext cx="3617390" cy="5170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 and Co-design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awareness of SP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 to access if via GP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Understood holistic health, community connections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Wanted to stay healthy / given up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Ethnic minorities, social housing - bereaved and lonely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term funding of activities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2E0A9-994F-3EC5-C922-8F5BB123F6FF}"/>
              </a:ext>
            </a:extLst>
          </p:cNvPr>
          <p:cNvSpPr txBox="1"/>
          <p:nvPr/>
        </p:nvSpPr>
        <p:spPr>
          <a:xfrm>
            <a:off x="4534027" y="1573263"/>
            <a:ext cx="3465595" cy="4760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Marketplace, Healthy Hastings groups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 to link up to LWs for health improvement / difficult for LWs to get out and about for social prescriptions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Confusion – different types of SP services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/training needs of OP, ageing and accessibility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854461-0F9C-DAC5-704F-201181CFC187}"/>
              </a:ext>
            </a:extLst>
          </p:cNvPr>
          <p:cNvSpPr txBox="1"/>
          <p:nvPr/>
        </p:nvSpPr>
        <p:spPr>
          <a:xfrm>
            <a:off x="8514093" y="1573263"/>
            <a:ext cx="3026980" cy="4987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Age Friendly Communities, Ageing Network, Healthy Ageing Partnership – dementia and accessibility,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Connecting the Connectors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Hospitality Connect, Cuppa Club, SP projects – health and wellbeing, resilience of OP</a:t>
            </a:r>
          </a:p>
        </p:txBody>
      </p:sp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B2C1E813-0945-42C5-0B4D-D3AE7EC76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7583" y="928884"/>
            <a:ext cx="1905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26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FFD3B-D527-96DD-8FA7-C78A2C39C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D56146-F0A4-7E13-7A37-051F1F90B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66" y="1394786"/>
            <a:ext cx="10515600" cy="5199461"/>
          </a:xfrm>
        </p:spPr>
        <p:txBody>
          <a:bodyPr/>
          <a:lstStyle/>
          <a:p>
            <a:pPr marL="0" indent="0" algn="just" hangingPunc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GB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 of impact </a:t>
            </a: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en-GB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individual older people facing or experiencing financial hardship:</a:t>
            </a:r>
          </a:p>
          <a:p>
            <a:pPr algn="just" hangingPunct="0">
              <a:lnSpc>
                <a:spcPct val="107000"/>
              </a:lnSpc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Gained financial literacy</a:t>
            </a:r>
            <a:endParaRPr lang="en-GB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lnSpc>
                <a:spcPct val="107000"/>
              </a:lnSpc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Accessed financial </a:t>
            </a: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B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ntitlements / accessed grants </a:t>
            </a:r>
          </a:p>
          <a:p>
            <a:pPr algn="just" hangingPunct="0">
              <a:lnSpc>
                <a:spcPct val="107000"/>
              </a:lnSpc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Maximised income / increased income</a:t>
            </a:r>
          </a:p>
          <a:p>
            <a:pPr algn="just" hangingPunct="0">
              <a:lnSpc>
                <a:spcPct val="107000"/>
              </a:lnSpc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Achieved financial independence</a:t>
            </a:r>
            <a:endParaRPr lang="en-GB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lnSpc>
                <a:spcPct val="107000"/>
              </a:lnSpc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Accessed </a:t>
            </a: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ffordable </a:t>
            </a: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B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ssentials / reduced costs</a:t>
            </a:r>
            <a:endParaRPr lang="en-GB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lnSpc>
                <a:spcPct val="107000"/>
              </a:lnSpc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Developed digital skills</a:t>
            </a:r>
            <a:endParaRPr lang="en-GB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07000"/>
              </a:lnSpc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Found </a:t>
            </a: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GB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urpose </a:t>
            </a: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hrough </a:t>
            </a: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GB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olunteering </a:t>
            </a:r>
          </a:p>
          <a:p>
            <a:pPr algn="just" hangingPunct="0">
              <a:lnSpc>
                <a:spcPct val="107000"/>
              </a:lnSpc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Wider social connections</a:t>
            </a:r>
            <a:endParaRPr lang="en-GB" dirty="0">
              <a:solidFill>
                <a:srgbClr val="00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 hangingPunct="0">
              <a:lnSpc>
                <a:spcPct val="107000"/>
              </a:lnSpc>
              <a:spcAft>
                <a:spcPts val="600"/>
              </a:spcAft>
              <a:buNone/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CC61C-01D3-A7DF-7208-95AF4F33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2344" y="6260653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Page </a:t>
            </a:r>
            <a:fld id="{6CD04867-206E-8E42-A1B6-AF5E95E31B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97D3CA-DFBF-A333-82F3-6B689DCA4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450" y="136525"/>
            <a:ext cx="9293038" cy="1258262"/>
          </a:xfrm>
        </p:spPr>
        <p:txBody>
          <a:bodyPr/>
          <a:lstStyle/>
          <a:p>
            <a:r>
              <a:rPr lang="en-US" sz="3400" dirty="0">
                <a:solidFill>
                  <a:srgbClr val="0070C0"/>
                </a:solidFill>
                <a:latin typeface="Trebuchet MS" panose="020B0603020202020204" pitchFamily="34" charset="0"/>
              </a:rPr>
              <a:t>Outcomes for older people</a:t>
            </a:r>
          </a:p>
        </p:txBody>
      </p:sp>
    </p:spTree>
    <p:extLst>
      <p:ext uri="{BB962C8B-B14F-4D97-AF65-F5344CB8AC3E}">
        <p14:creationId xmlns:p14="http://schemas.microsoft.com/office/powerpoint/2010/main" val="2905156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DC553-B5FE-FE92-EEB5-17CBFB106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E3B89-5135-9288-A20B-76CDE8EF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2344" y="6260653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Page </a:t>
            </a:r>
            <a:fld id="{6CD04867-206E-8E42-A1B6-AF5E95E31B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6A43DF-51E3-30AA-A736-990F39E95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450" y="136525"/>
            <a:ext cx="9293038" cy="1258262"/>
          </a:xfrm>
        </p:spPr>
        <p:txBody>
          <a:bodyPr/>
          <a:lstStyle/>
          <a:p>
            <a:r>
              <a:rPr lang="en-US" sz="3400" dirty="0">
                <a:solidFill>
                  <a:srgbClr val="0070C0"/>
                </a:solidFill>
                <a:latin typeface="Trebuchet MS" panose="020B0603020202020204" pitchFamily="34" charset="0"/>
              </a:rPr>
              <a:t>Financial hardship training for </a:t>
            </a:r>
            <a:br>
              <a:rPr lang="en-US" sz="3400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en-US" sz="3400" dirty="0">
                <a:solidFill>
                  <a:srgbClr val="0070C0"/>
                </a:solidFill>
                <a:latin typeface="Trebuchet MS" panose="020B0603020202020204" pitchFamily="34" charset="0"/>
              </a:rPr>
              <a:t>Social Prescribing Link Workers 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A01E0D0-6891-C817-A5FE-B0C2165B2F8C}"/>
              </a:ext>
            </a:extLst>
          </p:cNvPr>
          <p:cNvSpPr txBox="1">
            <a:spLocks/>
          </p:cNvSpPr>
          <p:nvPr/>
        </p:nvSpPr>
        <p:spPr>
          <a:xfrm>
            <a:off x="290512" y="1320976"/>
            <a:ext cx="11901488" cy="52059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/>
              </a:rPr>
              <a:t>Details: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/>
              </a:rPr>
              <a:t>Open to community and PCN based “social prescribers”, “community connectors”, “link workers”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/>
              </a:rPr>
              <a:t>Co-designed with / given content by: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NASP’s Link Worker Advisory Group, Citizens Advice, Money and Pensions Service, Bromley-by-Bow Centre, Money and Mental Health Policy Institute, Food Cycle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E3A4D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/>
              </a:rPr>
              <a:t>Independent Age: welfare benefits - Pension Credit, Attendance Allowance – practical tips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/>
              </a:rPr>
              <a:t>NASP: Social implications - knowing your client, budgeting and cashflow, households, communication – conversations about finance and resources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E3A4D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/>
              </a:rPr>
              <a:t>Outputs and Impact: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/>
              </a:rPr>
              <a:t>288 / 240,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/>
              </a:rPr>
              <a:t>31 feedbacks forms,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worth my time: 94%  more confident in understanding 97% quality 4.32/5 advocacy 4.39/5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E3A4D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/>
              </a:rPr>
              <a:t>4 post training monitoring form returned – supported benefit applications which were awarded</a:t>
            </a:r>
          </a:p>
        </p:txBody>
      </p:sp>
    </p:spTree>
    <p:extLst>
      <p:ext uri="{BB962C8B-B14F-4D97-AF65-F5344CB8AC3E}">
        <p14:creationId xmlns:p14="http://schemas.microsoft.com/office/powerpoint/2010/main" val="3448198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99DE5-0FC0-659B-E291-67F48338E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86CDD9-815D-EA60-DEDE-7B6472172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19" y="1567735"/>
            <a:ext cx="7306100" cy="4507986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b="1" kern="1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Engagement and Co-design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kern="1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Combined 267 / 300 took part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u="sng" kern="100" dirty="0">
                <a:solidFill>
                  <a:srgbClr val="467886"/>
                </a:solidFill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A guide to co-designing social prescribing initiatives with older people | NASP</a:t>
            </a:r>
            <a:endParaRPr lang="en-GB" kern="100" dirty="0">
              <a:effectLst/>
              <a:latin typeface="Trebuchet MS" panose="020B06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b="1" kern="1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Delivery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kern="1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Combined total: 16074 reach includes range from one to ones to newsletters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kern="1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Combined one to ones and small groups: 4694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kern="100" dirty="0"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Brief interventions: 3452</a:t>
            </a:r>
            <a:endParaRPr lang="en-GB" kern="100" dirty="0">
              <a:effectLst/>
              <a:latin typeface="Trebuchet MS" panose="020B06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u="sng" kern="100" dirty="0">
                <a:solidFill>
                  <a:srgbClr val="467886"/>
                </a:solidFill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Delivering age and culturally appropriate social prescribing</a:t>
            </a:r>
            <a:endParaRPr lang="en-GB" kern="100" dirty="0">
              <a:effectLst/>
              <a:latin typeface="Trebuchet MS" panose="020B06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A8114-886C-C4EC-897A-A54E892E8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2344" y="6260653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Page </a:t>
            </a:r>
            <a:fld id="{6CD04867-206E-8E42-A1B6-AF5E95E31B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0DDE8A-6F8C-28D5-9E5D-744963482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450" y="136525"/>
            <a:ext cx="9293038" cy="1258262"/>
          </a:xfrm>
        </p:spPr>
        <p:txBody>
          <a:bodyPr/>
          <a:lstStyle/>
          <a:p>
            <a:r>
              <a:rPr lang="en-US" sz="3400" dirty="0">
                <a:solidFill>
                  <a:srgbClr val="0070C0"/>
                </a:solidFill>
                <a:latin typeface="Trebuchet MS" panose="020B0603020202020204" pitchFamily="34" charset="0"/>
              </a:rPr>
              <a:t>Outputs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F5B9DFD-828C-2968-6E01-11A950820251}"/>
              </a:ext>
            </a:extLst>
          </p:cNvPr>
          <p:cNvSpPr txBox="1">
            <a:spLocks/>
          </p:cNvSpPr>
          <p:nvPr/>
        </p:nvSpPr>
        <p:spPr>
          <a:xfrm>
            <a:off x="8153400" y="1950683"/>
            <a:ext cx="3611137" cy="389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NASP</a:t>
            </a: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Older People </a:t>
            </a:r>
            <a:r>
              <a:rPr kumimoji="0" lang="en-GB" sz="2000" b="0" i="0" u="sng" strike="noStrike" kern="1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webpage</a:t>
            </a:r>
            <a:endParaRPr kumimoji="0" lang="en-GB" sz="2000" b="0" i="0" u="none" strike="noStrike" kern="100" cap="none" spc="0" normalizeH="0" baseline="0" noProof="0" dirty="0">
              <a:ln>
                <a:noFill/>
              </a:ln>
              <a:solidFill>
                <a:srgbClr val="2E3A4D"/>
              </a:solidFill>
              <a:effectLst/>
              <a:uLnTx/>
              <a:uFillTx/>
              <a:latin typeface="Trebuchet MS" panose="020B06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Social Prescribers and PCN multi-disciplinary team working</a:t>
            </a:r>
            <a:endParaRPr kumimoji="0" lang="en-GB" sz="2000" b="0" i="0" u="none" strike="noStrike" kern="100" cap="none" spc="0" normalizeH="0" baseline="0" noProof="0" dirty="0">
              <a:ln>
                <a:noFill/>
              </a:ln>
              <a:solidFill>
                <a:srgbClr val="2E3A4D"/>
              </a:solidFill>
              <a:effectLst/>
              <a:uLnTx/>
              <a:uFillTx/>
              <a:latin typeface="Trebuchet MS" panose="020B06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Taking social action – tackling loneliness one table at a time</a:t>
            </a:r>
            <a:endParaRPr kumimoji="0" lang="en-GB" sz="2000" b="0" i="0" u="none" strike="noStrike" kern="100" cap="none" spc="0" normalizeH="0" baseline="0" noProof="0" dirty="0">
              <a:ln>
                <a:noFill/>
              </a:ln>
              <a:solidFill>
                <a:srgbClr val="2E3A4D"/>
              </a:solidFill>
              <a:effectLst/>
              <a:uLnTx/>
              <a:uFillTx/>
              <a:latin typeface="Trebuchet MS" panose="020B06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EF4D84"/>
                </a:solidFill>
                <a:effectLst/>
                <a:uLnTx/>
                <a:uFillTx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***Evaluation report on learnings from Hastings and Leicester***</a:t>
            </a:r>
          </a:p>
        </p:txBody>
      </p:sp>
    </p:spTree>
    <p:extLst>
      <p:ext uri="{BB962C8B-B14F-4D97-AF65-F5344CB8AC3E}">
        <p14:creationId xmlns:p14="http://schemas.microsoft.com/office/powerpoint/2010/main" val="3283747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0389C-2CA8-9EB4-2E16-E8E8154F3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83BF4-505E-DD5F-C9EF-0C22D82D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2344" y="6260653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Page </a:t>
            </a:r>
            <a:fld id="{6CD04867-206E-8E42-A1B6-AF5E95E31B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16BFE44-701D-84AE-7D78-988DF148801C}"/>
              </a:ext>
            </a:extLst>
          </p:cNvPr>
          <p:cNvSpPr txBox="1">
            <a:spLocks/>
          </p:cNvSpPr>
          <p:nvPr/>
        </p:nvSpPr>
        <p:spPr>
          <a:xfrm>
            <a:off x="2249904" y="201386"/>
            <a:ext cx="9805639" cy="12582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EF4D8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Learning from the experiences and evaluation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897468-CA51-16FE-3AD0-6EA82D687A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2093" y="1425553"/>
          <a:ext cx="11447813" cy="4869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1974">
                  <a:extLst>
                    <a:ext uri="{9D8B030D-6E8A-4147-A177-3AD203B41FA5}">
                      <a16:colId xmlns:a16="http://schemas.microsoft.com/office/drawing/2014/main" val="2620912148"/>
                    </a:ext>
                  </a:extLst>
                </a:gridCol>
                <a:gridCol w="7825839">
                  <a:extLst>
                    <a:ext uri="{9D8B030D-6E8A-4147-A177-3AD203B41FA5}">
                      <a16:colId xmlns:a16="http://schemas.microsoft.com/office/drawing/2014/main" val="2833641441"/>
                    </a:ext>
                  </a:extLst>
                </a:gridCol>
              </a:tblGrid>
              <a:tr h="286866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What worked well for older people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212958"/>
                  </a:ext>
                </a:extLst>
              </a:tr>
              <a:tr h="632475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rebuchet MS" panose="020B0603020202020204" pitchFamily="34" charset="0"/>
                        </a:rPr>
                        <a:t>Community-</a:t>
                      </a:r>
                      <a:r>
                        <a:rPr lang="en-US" b="1" dirty="0" err="1">
                          <a:latin typeface="Trebuchet MS" panose="020B0603020202020204" pitchFamily="34" charset="0"/>
                        </a:rPr>
                        <a:t>centred</a:t>
                      </a:r>
                      <a:r>
                        <a:rPr lang="en-US" b="1" dirty="0">
                          <a:latin typeface="Trebuchet MS" panose="020B0603020202020204" pitchFamily="34" charset="0"/>
                        </a:rPr>
                        <a:t> approaches 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rebuchet MS" panose="020B0603020202020204" pitchFamily="34" charset="0"/>
                        </a:rPr>
                        <a:t>Known trusted credible local leads / champions, psychological safety, culturally appropriate, inclusive and age appropriate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86057"/>
                  </a:ext>
                </a:extLst>
              </a:tr>
              <a:tr h="632475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rebuchet MS" panose="020B0603020202020204" pitchFamily="34" charset="0"/>
                        </a:rPr>
                        <a:t>Holistic and integrated support 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rebuchet MS" panose="020B0603020202020204" pitchFamily="34" charset="0"/>
                        </a:rPr>
                        <a:t>Financial support integrated with interconnected emotional / social / practical support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4891"/>
                  </a:ext>
                </a:extLst>
              </a:tr>
              <a:tr h="632475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rebuchet MS" panose="020B0603020202020204" pitchFamily="34" charset="0"/>
                        </a:rPr>
                        <a:t>Practical tips 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rebuchet MS" panose="020B0603020202020204" pitchFamily="34" charset="0"/>
                        </a:rPr>
                        <a:t>Providing relevant actionable guidance / advice </a:t>
                      </a:r>
                      <a:r>
                        <a:rPr lang="en-US" dirty="0" err="1">
                          <a:latin typeface="Trebuchet MS" panose="020B0603020202020204" pitchFamily="34" charset="0"/>
                        </a:rPr>
                        <a:t>eg</a:t>
                      </a:r>
                      <a:r>
                        <a:rPr lang="en-US" dirty="0">
                          <a:latin typeface="Trebuchet MS" panose="020B0603020202020204" pitchFamily="34" charset="0"/>
                        </a:rPr>
                        <a:t> accessing insulation grants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674731"/>
                  </a:ext>
                </a:extLst>
              </a:tr>
              <a:tr h="632475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rebuchet MS" panose="020B0603020202020204" pitchFamily="34" charset="0"/>
                        </a:rPr>
                        <a:t>Marketplace and multi-services events 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rebuchet MS" panose="020B0603020202020204" pitchFamily="34" charset="0"/>
                        </a:rPr>
                        <a:t>One stop access, reducing barriers, savings costs </a:t>
                      </a:r>
                      <a:r>
                        <a:rPr lang="en-US" dirty="0" err="1">
                          <a:latin typeface="Trebuchet MS" panose="020B0603020202020204" pitchFamily="34" charset="0"/>
                        </a:rPr>
                        <a:t>eg</a:t>
                      </a:r>
                      <a:r>
                        <a:rPr lang="en-US" dirty="0">
                          <a:latin typeface="Trebuchet MS" panose="020B0603020202020204" pitchFamily="34" charset="0"/>
                        </a:rPr>
                        <a:t> travelling once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924866"/>
                  </a:ext>
                </a:extLst>
              </a:tr>
              <a:tr h="632475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rebuchet MS" panose="020B0603020202020204" pitchFamily="34" charset="0"/>
                        </a:rPr>
                        <a:t>Strengths-based approaches 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rebuchet MS" panose="020B0603020202020204" pitchFamily="34" charset="0"/>
                        </a:rPr>
                        <a:t>Positive psychology and coaching developed confidence, self esteem, resilience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06808"/>
                  </a:ext>
                </a:extLst>
              </a:tr>
              <a:tr h="632475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rebuchet MS" panose="020B0603020202020204" pitchFamily="34" charset="0"/>
                        </a:rPr>
                        <a:t>Participant-led activities 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rebuchet MS" panose="020B0603020202020204" pitchFamily="34" charset="0"/>
                        </a:rPr>
                        <a:t>Increased confidence leading to ownership, leadership and volunteering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472943"/>
                  </a:ext>
                </a:extLst>
              </a:tr>
              <a:tr h="43330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Developing coaching models across social prescribing roles may amplify the psychological benefits observed in participants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09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38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80A76-D00D-93FA-C54A-011E47133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D714B-BCF5-42F6-1566-20C6D5CDA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2344" y="6260653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Page </a:t>
            </a:r>
            <a:fld id="{6CD04867-206E-8E42-A1B6-AF5E95E31B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08AAFD5-DC7E-BC51-0C4F-3EE4E5B079A0}"/>
              </a:ext>
            </a:extLst>
          </p:cNvPr>
          <p:cNvSpPr txBox="1">
            <a:spLocks/>
          </p:cNvSpPr>
          <p:nvPr/>
        </p:nvSpPr>
        <p:spPr>
          <a:xfrm>
            <a:off x="2249904" y="201386"/>
            <a:ext cx="9805639" cy="12582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EF4D8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Learning from the experiences and evaluation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AFE48D8-831D-D0A7-462B-0125AF9DF4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2093" y="1383853"/>
          <a:ext cx="11447813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1974">
                  <a:extLst>
                    <a:ext uri="{9D8B030D-6E8A-4147-A177-3AD203B41FA5}">
                      <a16:colId xmlns:a16="http://schemas.microsoft.com/office/drawing/2014/main" val="2620912148"/>
                    </a:ext>
                  </a:extLst>
                </a:gridCol>
                <a:gridCol w="7825839">
                  <a:extLst>
                    <a:ext uri="{9D8B030D-6E8A-4147-A177-3AD203B41FA5}">
                      <a16:colId xmlns:a16="http://schemas.microsoft.com/office/drawing/2014/main" val="2833641441"/>
                    </a:ext>
                  </a:extLst>
                </a:gridCol>
              </a:tblGrid>
              <a:tr h="286866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Key enablers for organisations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212958"/>
                  </a:ext>
                </a:extLst>
              </a:tr>
              <a:tr h="632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rebuchet MS" panose="020B0603020202020204" pitchFamily="34" charset="0"/>
                        </a:rPr>
                        <a:t>Existing community ties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Trebuchet MS" panose="020B0603020202020204" pitchFamily="34" charset="0"/>
                        </a:rPr>
                        <a:t>An existing relationship with people and communities was crucial to early success and strong engagement</a:t>
                      </a:r>
                      <a:endParaRPr lang="en-GB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86057"/>
                  </a:ext>
                </a:extLst>
              </a:tr>
              <a:tr h="632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rebuchet MS" panose="020B0603020202020204" pitchFamily="34" charset="0"/>
                        </a:rPr>
                        <a:t>Co-design and coproduction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Ensured activities were culturally sensitive, relevant, and tailored to participants' needs, fostering engagement, attendance and ownership</a:t>
                      </a:r>
                      <a:endParaRPr lang="en-GB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4891"/>
                  </a:ext>
                </a:extLst>
              </a:tr>
              <a:tr h="632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rebuchet MS" panose="020B0603020202020204" pitchFamily="34" charset="0"/>
                        </a:rPr>
                        <a:t>Holistic integrated support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Trebuchet MS" panose="020B0603020202020204" pitchFamily="34" charset="0"/>
                        </a:rPr>
                        <a:t>Maximising impact through supporting interconnected challenges and root causes for enhance wellbeing</a:t>
                      </a:r>
                      <a:endParaRPr lang="en-GB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674731"/>
                  </a:ext>
                </a:extLst>
              </a:tr>
              <a:tr h="632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rebuchet MS" panose="020B0603020202020204" pitchFamily="34" charset="0"/>
                        </a:rPr>
                        <a:t>Strong local networks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Leveraging existing relationships with community organisations, faith groups, local leaders, leading local Ageing Network</a:t>
                      </a:r>
                      <a:endParaRPr lang="en-US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924866"/>
                  </a:ext>
                </a:extLst>
              </a:tr>
              <a:tr h="632475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rebuchet MS" panose="020B0603020202020204" pitchFamily="34" charset="0"/>
                        </a:rPr>
                        <a:t>Flexible and accessible delivery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Offering in-person 1:1 or group interactions, digital and non-digital options, and events in familiar local venues made services more inclusive</a:t>
                      </a:r>
                      <a:endParaRPr lang="en-US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06808"/>
                  </a:ext>
                </a:extLst>
              </a:tr>
              <a:tr h="632475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rebuchet MS" panose="020B0603020202020204" pitchFamily="34" charset="0"/>
                        </a:rPr>
                        <a:t>Training for Link Workers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Trebuchet MS" panose="020B0603020202020204" pitchFamily="34" charset="0"/>
                        </a:rPr>
                        <a:t>Increased income, reduced costs, informed or consolidated understanding of social implications with national resources locally available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472943"/>
                  </a:ext>
                </a:extLst>
              </a:tr>
              <a:tr h="43330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All partners building and maintaining longstanding relationships with local people, communities and organisations as part of regular stakeholder engagement not management prior to connecting for 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09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853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5A28A-DB57-00AF-7AC1-5032D8603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87643-0C4C-587F-774B-26969AD3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2344" y="6260653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Page </a:t>
            </a:r>
            <a:fld id="{6CD04867-206E-8E42-A1B6-AF5E95E31B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B044114-696D-CB23-1FC6-041C1F617AC8}"/>
              </a:ext>
            </a:extLst>
          </p:cNvPr>
          <p:cNvSpPr txBox="1">
            <a:spLocks/>
          </p:cNvSpPr>
          <p:nvPr/>
        </p:nvSpPr>
        <p:spPr>
          <a:xfrm>
            <a:off x="2249904" y="201386"/>
            <a:ext cx="9805639" cy="12582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EF4D8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Learning from the experiences and evaluation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EF8CADC-30D4-A457-6ECB-95BC2EC734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2901" y="1284591"/>
          <a:ext cx="11565824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9312">
                  <a:extLst>
                    <a:ext uri="{9D8B030D-6E8A-4147-A177-3AD203B41FA5}">
                      <a16:colId xmlns:a16="http://schemas.microsoft.com/office/drawing/2014/main" val="2620912148"/>
                    </a:ext>
                  </a:extLst>
                </a:gridCol>
                <a:gridCol w="7906512">
                  <a:extLst>
                    <a:ext uri="{9D8B030D-6E8A-4147-A177-3AD203B41FA5}">
                      <a16:colId xmlns:a16="http://schemas.microsoft.com/office/drawing/2014/main" val="2833641441"/>
                    </a:ext>
                  </a:extLst>
                </a:gridCol>
              </a:tblGrid>
              <a:tr h="286866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Key barriers for organisations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212958"/>
                  </a:ext>
                </a:extLst>
              </a:tr>
              <a:tr h="632475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rebuchet MS" panose="020B0603020202020204" pitchFamily="34" charset="0"/>
                        </a:rPr>
                        <a:t>Terminology and awareness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rebuchet MS" panose="020B0603020202020204" pitchFamily="34" charset="0"/>
                        </a:rPr>
                        <a:t>The term is confusing so clear, accessible, person-</a:t>
                      </a:r>
                      <a:r>
                        <a:rPr lang="en-US" dirty="0" err="1">
                          <a:latin typeface="Trebuchet MS" panose="020B0603020202020204" pitchFamily="34" charset="0"/>
                        </a:rPr>
                        <a:t>centred</a:t>
                      </a:r>
                      <a:r>
                        <a:rPr lang="en-US" dirty="0">
                          <a:latin typeface="Trebuchet MS" panose="020B0603020202020204" pitchFamily="34" charset="0"/>
                        </a:rPr>
                        <a:t> communication of the approach and function will help understanding and take 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86057"/>
                  </a:ext>
                </a:extLst>
              </a:tr>
              <a:tr h="632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rebuchet MS" panose="020B0603020202020204" pitchFamily="34" charset="0"/>
                        </a:rPr>
                        <a:t>Identifying and engaging older people facing / experiencing financial hardship 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rebuchet MS" panose="020B0603020202020204" pitchFamily="34" charset="0"/>
                        </a:rPr>
                        <a:t>Sensitive, nuanced, rarely immediately apparent issue</a:t>
                      </a:r>
                    </a:p>
                    <a:p>
                      <a:r>
                        <a:rPr lang="en-US" dirty="0">
                          <a:latin typeface="Trebuchet MS" panose="020B0603020202020204" pitchFamily="34" charset="0"/>
                        </a:rPr>
                        <a:t>Stigma, shame, fear of judgement discourages opening up about issues</a:t>
                      </a:r>
                    </a:p>
                    <a:p>
                      <a:r>
                        <a:rPr lang="en-US" dirty="0">
                          <a:latin typeface="Trebuchet MS" panose="020B0603020202020204" pitchFamily="34" charset="0"/>
                        </a:rPr>
                        <a:t>Distrust of services, concerns about autonomy or scams add complications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4891"/>
                  </a:ext>
                </a:extLst>
              </a:tr>
              <a:tr h="632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rebuchet MS" panose="020B0603020202020204" pitchFamily="34" charset="0"/>
                        </a:rPr>
                        <a:t>Systemic and structural issues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rebuchet MS" panose="020B0603020202020204" pitchFamily="34" charset="0"/>
                        </a:rPr>
                        <a:t>Fragmented collaboration health/social care, voluntary sectors -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neither local people nor workforce know what’s available or who to contact. 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674731"/>
                  </a:ext>
                </a:extLst>
              </a:tr>
              <a:tr h="632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Trebuchet MS" panose="020B0603020202020204" pitchFamily="34" charset="0"/>
                        </a:rPr>
                        <a:t>Integration issues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Hindered by a focus on patient numbers isolated </a:t>
                      </a:r>
                      <a:r>
                        <a:rPr lang="en-US" dirty="0">
                          <a:latin typeface="Trebuchet MS" panose="020B0603020202020204" pitchFamily="34" charset="0"/>
                        </a:rPr>
                        <a:t>PCN SPLWs, with no time or accord to engage with community-led SP or social prescriptions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924866"/>
                  </a:ext>
                </a:extLst>
              </a:tr>
              <a:tr h="632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Trebuchet MS" panose="020B0603020202020204" pitchFamily="34" charset="0"/>
                        </a:rPr>
                        <a:t>Short funded timescales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Trebuchet MS" panose="020B0603020202020204" pitchFamily="34" charset="0"/>
                        </a:rPr>
                        <a:t>Where relationships don’t exist, it takes time to build trust and understanding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06808"/>
                  </a:ext>
                </a:extLst>
              </a:tr>
              <a:tr h="632475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rebuchet MS" panose="020B0603020202020204" pitchFamily="34" charset="0"/>
                        </a:rPr>
                        <a:t>Short term funding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End of funding can impact on ongoing and new relationships and curtail activities for lasting impact and sustainability</a:t>
                      </a:r>
                      <a:endParaRPr lang="en-GB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C3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472943"/>
                  </a:ext>
                </a:extLst>
              </a:tr>
              <a:tr h="43330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All partners need to value and adopt integrated working between community led and PCN led social prescribing, spending time to build relationships with each other and jointly with communities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09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255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46FD15-6FCF-F140-A2EF-91BAA4E9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355" y="310268"/>
            <a:ext cx="9228746" cy="1258262"/>
          </a:xfrm>
        </p:spPr>
        <p:txBody>
          <a:bodyPr/>
          <a:lstStyle/>
          <a:p>
            <a:r>
              <a:rPr lang="en-US" dirty="0">
                <a:latin typeface="Trebuchet MS" panose="020B0703020202090204" pitchFamily="34" charset="0"/>
              </a:rPr>
              <a:t>                        for Older People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EAC57-A938-5F49-A821-E33873CB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2344" y="6260653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Page </a:t>
            </a:r>
            <a:fld id="{6CD04867-206E-8E42-A1B6-AF5E95E31B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AD1DB6-37BF-6F52-771E-AD6440246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344" y="2063358"/>
            <a:ext cx="1518208" cy="32108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FD6BBF-64D4-C7F0-DD28-8D5D53C747C9}"/>
              </a:ext>
            </a:extLst>
          </p:cNvPr>
          <p:cNvSpPr/>
          <p:nvPr/>
        </p:nvSpPr>
        <p:spPr>
          <a:xfrm>
            <a:off x="10406051" y="2264824"/>
            <a:ext cx="591127" cy="805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BBE4CB-627F-6B34-5556-16FD4108B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06" y="3891998"/>
            <a:ext cx="1973865" cy="19249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B019F8-3386-F58A-B179-061AA01D5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735" y="3932151"/>
            <a:ext cx="1972065" cy="18155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73239C-2B18-5A9C-F9D4-A27ABA927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7266" y="1434592"/>
            <a:ext cx="1888451" cy="15083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1EAE70-1180-B690-B3B3-11F91EE4F9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2494" y="70109"/>
            <a:ext cx="2311519" cy="183524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A5F7BEC-25D7-2E19-C4EF-8C169C975C40}"/>
              </a:ext>
            </a:extLst>
          </p:cNvPr>
          <p:cNvSpPr/>
          <p:nvPr/>
        </p:nvSpPr>
        <p:spPr>
          <a:xfrm>
            <a:off x="10161139" y="3967617"/>
            <a:ext cx="591127" cy="805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96EFA0-6581-7F80-4638-274F78D71C9C}"/>
              </a:ext>
            </a:extLst>
          </p:cNvPr>
          <p:cNvSpPr/>
          <p:nvPr/>
        </p:nvSpPr>
        <p:spPr>
          <a:xfrm>
            <a:off x="10200282" y="3511655"/>
            <a:ext cx="591127" cy="805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E7652C-EB7C-ED71-EBC7-5EB0C26D4D7C}"/>
              </a:ext>
            </a:extLst>
          </p:cNvPr>
          <p:cNvSpPr/>
          <p:nvPr/>
        </p:nvSpPr>
        <p:spPr>
          <a:xfrm>
            <a:off x="10466488" y="3949681"/>
            <a:ext cx="591127" cy="805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A3AF53-BA15-D654-F697-47DA20854344}"/>
              </a:ext>
            </a:extLst>
          </p:cNvPr>
          <p:cNvSpPr/>
          <p:nvPr/>
        </p:nvSpPr>
        <p:spPr>
          <a:xfrm>
            <a:off x="10679695" y="3493719"/>
            <a:ext cx="591127" cy="805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C81BC4-D68A-EE1E-D625-95EFC4D63402}"/>
              </a:ext>
            </a:extLst>
          </p:cNvPr>
          <p:cNvSpPr/>
          <p:nvPr/>
        </p:nvSpPr>
        <p:spPr>
          <a:xfrm>
            <a:off x="5390914" y="3956359"/>
            <a:ext cx="591127" cy="805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C11E41-26CA-DA9C-855D-CB118A085380}"/>
              </a:ext>
            </a:extLst>
          </p:cNvPr>
          <p:cNvSpPr/>
          <p:nvPr/>
        </p:nvSpPr>
        <p:spPr>
          <a:xfrm>
            <a:off x="5062572" y="4241011"/>
            <a:ext cx="474457" cy="469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B8591A-8003-E213-A37C-811DA8F25C97}"/>
              </a:ext>
            </a:extLst>
          </p:cNvPr>
          <p:cNvSpPr/>
          <p:nvPr/>
        </p:nvSpPr>
        <p:spPr>
          <a:xfrm>
            <a:off x="4442689" y="4048590"/>
            <a:ext cx="591127" cy="805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8163C3-4F9A-8C28-2C9C-586236073508}"/>
              </a:ext>
            </a:extLst>
          </p:cNvPr>
          <p:cNvSpPr/>
          <p:nvPr/>
        </p:nvSpPr>
        <p:spPr>
          <a:xfrm>
            <a:off x="3588783" y="2824605"/>
            <a:ext cx="591127" cy="805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694057-24D0-DA81-14A5-08F3B946E92C}"/>
              </a:ext>
            </a:extLst>
          </p:cNvPr>
          <p:cNvSpPr/>
          <p:nvPr/>
        </p:nvSpPr>
        <p:spPr>
          <a:xfrm>
            <a:off x="3489031" y="2569777"/>
            <a:ext cx="591127" cy="805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7DB75B1-A9EC-9AB0-0DC2-A92A026A66BC}"/>
              </a:ext>
            </a:extLst>
          </p:cNvPr>
          <p:cNvSpPr/>
          <p:nvPr/>
        </p:nvSpPr>
        <p:spPr>
          <a:xfrm>
            <a:off x="3452769" y="3631090"/>
            <a:ext cx="495656" cy="5823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1322E45-3F4D-069F-2D49-FBD6E46F8C83}"/>
              </a:ext>
            </a:extLst>
          </p:cNvPr>
          <p:cNvSpPr/>
          <p:nvPr/>
        </p:nvSpPr>
        <p:spPr>
          <a:xfrm>
            <a:off x="3648582" y="3332241"/>
            <a:ext cx="495656" cy="5823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911DB6F-02C1-C438-EA69-C38AA540ADE0}"/>
              </a:ext>
            </a:extLst>
          </p:cNvPr>
          <p:cNvSpPr/>
          <p:nvPr/>
        </p:nvSpPr>
        <p:spPr>
          <a:xfrm>
            <a:off x="3689219" y="3467832"/>
            <a:ext cx="381886" cy="580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DF12271-86EF-784D-EAEC-C4AC168365EE}"/>
              </a:ext>
            </a:extLst>
          </p:cNvPr>
          <p:cNvSpPr/>
          <p:nvPr/>
        </p:nvSpPr>
        <p:spPr>
          <a:xfrm>
            <a:off x="3486411" y="3630478"/>
            <a:ext cx="495656" cy="5823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D9A404D-C192-2241-D283-BCB8973C86F7}"/>
              </a:ext>
            </a:extLst>
          </p:cNvPr>
          <p:cNvSpPr/>
          <p:nvPr/>
        </p:nvSpPr>
        <p:spPr>
          <a:xfrm>
            <a:off x="6287391" y="4580955"/>
            <a:ext cx="994228" cy="805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607C9EE-7ECE-D5A1-CB46-54C3B4B5B1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25" y="1933040"/>
            <a:ext cx="3976057" cy="163450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177B35A2-6B79-A753-F2D5-51ABA0C9C558}"/>
              </a:ext>
            </a:extLst>
          </p:cNvPr>
          <p:cNvSpPr/>
          <p:nvPr/>
        </p:nvSpPr>
        <p:spPr>
          <a:xfrm>
            <a:off x="6970320" y="5875216"/>
            <a:ext cx="1011807" cy="308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8A6573A-5643-10D6-6085-DC2B895E3A21}"/>
              </a:ext>
            </a:extLst>
          </p:cNvPr>
          <p:cNvSpPr/>
          <p:nvPr/>
        </p:nvSpPr>
        <p:spPr>
          <a:xfrm>
            <a:off x="7001974" y="5627642"/>
            <a:ext cx="875036" cy="308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F55867-F5B8-FA76-7934-6C09ECF457BA}"/>
              </a:ext>
            </a:extLst>
          </p:cNvPr>
          <p:cNvSpPr/>
          <p:nvPr/>
        </p:nvSpPr>
        <p:spPr>
          <a:xfrm>
            <a:off x="7042490" y="5460254"/>
            <a:ext cx="875036" cy="308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A4D461A-6D29-DE0E-DDE2-7A64C4B7B863}"/>
              </a:ext>
            </a:extLst>
          </p:cNvPr>
          <p:cNvSpPr/>
          <p:nvPr/>
        </p:nvSpPr>
        <p:spPr>
          <a:xfrm>
            <a:off x="7352837" y="5340099"/>
            <a:ext cx="722636" cy="45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0D078A-6F12-F248-3956-8B6664EC1E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8645" y="1094034"/>
            <a:ext cx="2448874" cy="9014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45125D-BD0E-E2BC-B3A8-A1D1ED3F80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8007" y="3751570"/>
            <a:ext cx="3587934" cy="5823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A4FF2B5-C91C-4D8B-5E2E-C6231AF5ED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3593" y="4946611"/>
            <a:ext cx="2945652" cy="11212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1CE23B-CB79-A93D-0345-092BB83E70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57321" y="2214284"/>
            <a:ext cx="2272653" cy="132343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1F8B82B-119C-ABF4-1EB6-8CE6E8BF7274}"/>
              </a:ext>
            </a:extLst>
          </p:cNvPr>
          <p:cNvSpPr/>
          <p:nvPr/>
        </p:nvSpPr>
        <p:spPr>
          <a:xfrm>
            <a:off x="6414754" y="4113951"/>
            <a:ext cx="936933" cy="686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DA61AD-F796-3B5A-573A-8A53A9B4B21E}"/>
              </a:ext>
            </a:extLst>
          </p:cNvPr>
          <p:cNvSpPr/>
          <p:nvPr/>
        </p:nvSpPr>
        <p:spPr>
          <a:xfrm>
            <a:off x="6026762" y="4182243"/>
            <a:ext cx="512368" cy="478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38022C-BA33-900F-749D-DDD2095EC02F}"/>
              </a:ext>
            </a:extLst>
          </p:cNvPr>
          <p:cNvSpPr/>
          <p:nvPr/>
        </p:nvSpPr>
        <p:spPr>
          <a:xfrm>
            <a:off x="5754529" y="5805471"/>
            <a:ext cx="1760616" cy="53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7C94FE-9DD9-C705-746E-AD98939C20A5}"/>
              </a:ext>
            </a:extLst>
          </p:cNvPr>
          <p:cNvSpPr/>
          <p:nvPr/>
        </p:nvSpPr>
        <p:spPr>
          <a:xfrm>
            <a:off x="4311684" y="2095226"/>
            <a:ext cx="440009" cy="53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F2AA0D-F36C-DAA8-14AE-E09FED2620D0}"/>
              </a:ext>
            </a:extLst>
          </p:cNvPr>
          <p:cNvSpPr/>
          <p:nvPr/>
        </p:nvSpPr>
        <p:spPr>
          <a:xfrm>
            <a:off x="1961942" y="3613008"/>
            <a:ext cx="416516" cy="482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89CBCEB-5519-82B1-E111-356FF7AD77FB}"/>
              </a:ext>
            </a:extLst>
          </p:cNvPr>
          <p:cNvSpPr/>
          <p:nvPr/>
        </p:nvSpPr>
        <p:spPr>
          <a:xfrm>
            <a:off x="6124329" y="5568829"/>
            <a:ext cx="440009" cy="53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E6F870-66CD-CC87-586C-56D357CE8C2F}"/>
              </a:ext>
            </a:extLst>
          </p:cNvPr>
          <p:cNvSpPr/>
          <p:nvPr/>
        </p:nvSpPr>
        <p:spPr>
          <a:xfrm>
            <a:off x="5698705" y="4158468"/>
            <a:ext cx="358827" cy="308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998B3FC-62BF-69DB-B406-9CA8A20DFCC8}"/>
              </a:ext>
            </a:extLst>
          </p:cNvPr>
          <p:cNvSpPr/>
          <p:nvPr/>
        </p:nvSpPr>
        <p:spPr>
          <a:xfrm>
            <a:off x="4900708" y="4095090"/>
            <a:ext cx="358827" cy="308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A2FD51C-B776-F88C-9D98-35134AA7DD61}"/>
              </a:ext>
            </a:extLst>
          </p:cNvPr>
          <p:cNvSpPr/>
          <p:nvPr/>
        </p:nvSpPr>
        <p:spPr>
          <a:xfrm>
            <a:off x="7694384" y="2621562"/>
            <a:ext cx="1518208" cy="449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2A401DA-8B8C-4E77-EC1C-C41E2AEA68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09479" y="5589204"/>
            <a:ext cx="2502029" cy="628682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9A36822-9991-16EA-B8B9-631C173FAE15}"/>
              </a:ext>
            </a:extLst>
          </p:cNvPr>
          <p:cNvSpPr/>
          <p:nvPr/>
        </p:nvSpPr>
        <p:spPr>
          <a:xfrm>
            <a:off x="3402886" y="1609304"/>
            <a:ext cx="359215" cy="296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4C3764-C41E-08A9-E892-91A175639CF6}"/>
              </a:ext>
            </a:extLst>
          </p:cNvPr>
          <p:cNvSpPr/>
          <p:nvPr/>
        </p:nvSpPr>
        <p:spPr>
          <a:xfrm>
            <a:off x="3268945" y="2725143"/>
            <a:ext cx="359215" cy="296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93BFF67-FCFE-8ABA-9A69-9B95E1BCCA58}"/>
              </a:ext>
            </a:extLst>
          </p:cNvPr>
          <p:cNvSpPr/>
          <p:nvPr/>
        </p:nvSpPr>
        <p:spPr>
          <a:xfrm>
            <a:off x="3281241" y="2576721"/>
            <a:ext cx="853253" cy="431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97444A3-9374-C996-2429-7C70E824A228}"/>
              </a:ext>
            </a:extLst>
          </p:cNvPr>
          <p:cNvSpPr/>
          <p:nvPr/>
        </p:nvSpPr>
        <p:spPr>
          <a:xfrm>
            <a:off x="3593424" y="2460095"/>
            <a:ext cx="541071" cy="332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24704A6-989A-8472-8C0C-42F3D5F29179}"/>
              </a:ext>
            </a:extLst>
          </p:cNvPr>
          <p:cNvSpPr/>
          <p:nvPr/>
        </p:nvSpPr>
        <p:spPr>
          <a:xfrm>
            <a:off x="3268945" y="2942901"/>
            <a:ext cx="865550" cy="296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B75298A-3DA9-3924-E9C7-1E9B0E8E8685}"/>
              </a:ext>
            </a:extLst>
          </p:cNvPr>
          <p:cNvSpPr/>
          <p:nvPr/>
        </p:nvSpPr>
        <p:spPr>
          <a:xfrm>
            <a:off x="58612" y="2096114"/>
            <a:ext cx="872566" cy="296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1F13D37F-3D87-FD12-FFD7-F84B7FD474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85918" y="5730541"/>
            <a:ext cx="615982" cy="558829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B6CC2D11-B5B3-623C-C4EA-90A954C54F37}"/>
              </a:ext>
            </a:extLst>
          </p:cNvPr>
          <p:cNvSpPr/>
          <p:nvPr/>
        </p:nvSpPr>
        <p:spPr>
          <a:xfrm>
            <a:off x="5139886" y="4708955"/>
            <a:ext cx="1282889" cy="772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7F8089C-B713-86FE-873D-F3C1409DA621}"/>
              </a:ext>
            </a:extLst>
          </p:cNvPr>
          <p:cNvSpPr/>
          <p:nvPr/>
        </p:nvSpPr>
        <p:spPr>
          <a:xfrm>
            <a:off x="6216173" y="4868494"/>
            <a:ext cx="283916" cy="20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633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DE162-168A-3D4C-8EC0-7286CD1E5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59" y="1434905"/>
            <a:ext cx="11511671" cy="42844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01600" indent="0">
              <a:buSzPts val="2800"/>
              <a:buNone/>
            </a:pPr>
            <a:r>
              <a:rPr lang="en-GB" sz="2100" dirty="0">
                <a:solidFill>
                  <a:srgbClr val="007381"/>
                </a:solidFill>
                <a:latin typeface="Trebuchet MS"/>
              </a:rPr>
              <a:t>Join us over on NASP’s free members only online platform; the </a:t>
            </a:r>
            <a:r>
              <a:rPr lang="en-GB" sz="2100" i="1" dirty="0">
                <a:solidFill>
                  <a:srgbClr val="007381"/>
                </a:solidFill>
                <a:latin typeface="Trebuchet MS"/>
              </a:rPr>
              <a:t>Innovation Network </a:t>
            </a:r>
            <a:r>
              <a:rPr lang="en-GB" sz="2100" dirty="0">
                <a:solidFill>
                  <a:srgbClr val="007381"/>
                </a:solidFill>
                <a:latin typeface="Trebuchet MS"/>
              </a:rPr>
              <a:t>on Monday the 24</a:t>
            </a:r>
            <a:r>
              <a:rPr lang="en-GB" sz="2100" baseline="30000" dirty="0">
                <a:solidFill>
                  <a:srgbClr val="007381"/>
                </a:solidFill>
                <a:latin typeface="Trebuchet MS"/>
              </a:rPr>
              <a:t>th</a:t>
            </a:r>
            <a:r>
              <a:rPr lang="en-GB" sz="2100" dirty="0">
                <a:solidFill>
                  <a:srgbClr val="007381"/>
                </a:solidFill>
                <a:latin typeface="Trebuchet MS"/>
              </a:rPr>
              <a:t> of March at 12:30pm.</a:t>
            </a:r>
          </a:p>
          <a:p>
            <a:pPr marL="101600" indent="0">
              <a:buClr>
                <a:srgbClr val="2E3A4D"/>
              </a:buClr>
              <a:buSzPts val="2800"/>
              <a:buNone/>
            </a:pPr>
            <a:r>
              <a:rPr lang="en-GB" sz="2100" dirty="0">
                <a:solidFill>
                  <a:srgbClr val="007381"/>
                </a:solidFill>
                <a:latin typeface="Trebuchet MS"/>
              </a:rPr>
              <a:t>We’ll dive deeper into today’s topics:</a:t>
            </a:r>
          </a:p>
          <a:p>
            <a:pPr>
              <a:buSzPts val="2800"/>
            </a:pPr>
            <a:r>
              <a:rPr lang="en-GB" sz="2100" b="1" dirty="0">
                <a:solidFill>
                  <a:srgbClr val="007381"/>
                </a:solidFill>
                <a:latin typeface="Trebuchet MS"/>
              </a:rPr>
              <a:t>Co-designing services with older adults</a:t>
            </a:r>
          </a:p>
          <a:p>
            <a:pPr>
              <a:buSzPts val="2800"/>
            </a:pPr>
            <a:r>
              <a:rPr lang="en-GB" sz="2100" b="1" dirty="0">
                <a:solidFill>
                  <a:srgbClr val="007381"/>
                </a:solidFill>
                <a:latin typeface="Trebuchet MS"/>
              </a:rPr>
              <a:t>Cross-sector collaboration</a:t>
            </a:r>
          </a:p>
          <a:p>
            <a:pPr>
              <a:buSzPts val="2800"/>
            </a:pPr>
            <a:r>
              <a:rPr lang="en-GB" sz="2100" b="1" dirty="0">
                <a:solidFill>
                  <a:srgbClr val="007381"/>
                </a:solidFill>
                <a:latin typeface="Trebuchet MS"/>
              </a:rPr>
              <a:t>Tackling misconceptions about ageing and loneliness</a:t>
            </a:r>
          </a:p>
          <a:p>
            <a:pPr marL="101600" indent="0">
              <a:buSzPts val="2800"/>
              <a:buNone/>
            </a:pPr>
            <a:r>
              <a:rPr lang="en-GB" sz="2100" dirty="0">
                <a:solidFill>
                  <a:srgbClr val="007381"/>
                </a:solidFill>
                <a:latin typeface="Trebuchet MS"/>
              </a:rPr>
              <a:t>With guest speakers: Nurjahan Ali </a:t>
            </a:r>
            <a:r>
              <a:rPr lang="en-GB" sz="2100" dirty="0" err="1">
                <a:solidFill>
                  <a:srgbClr val="007381"/>
                </a:solidFill>
                <a:latin typeface="Trebuchet MS"/>
              </a:rPr>
              <a:t>Arobi</a:t>
            </a:r>
            <a:r>
              <a:rPr lang="en-GB" sz="2100" dirty="0">
                <a:solidFill>
                  <a:srgbClr val="007381"/>
                </a:solidFill>
                <a:latin typeface="Trebuchet MS"/>
              </a:rPr>
              <a:t> (</a:t>
            </a:r>
            <a:r>
              <a:rPr lang="en-GB" sz="2100" i="1" dirty="0">
                <a:solidFill>
                  <a:srgbClr val="007381"/>
                </a:solidFill>
                <a:latin typeface="Trebuchet MS"/>
              </a:rPr>
              <a:t>NASP</a:t>
            </a:r>
            <a:r>
              <a:rPr lang="en-GB" sz="2100" dirty="0">
                <a:solidFill>
                  <a:srgbClr val="007381"/>
                </a:solidFill>
                <a:latin typeface="Trebuchet MS"/>
              </a:rPr>
              <a:t>), Bluebell Evans &amp; Victoria O’Donoghue (</a:t>
            </a:r>
            <a:r>
              <a:rPr lang="en-GB" sz="2100" i="1" dirty="0">
                <a:solidFill>
                  <a:srgbClr val="007381"/>
                </a:solidFill>
                <a:latin typeface="Trebuchet MS"/>
              </a:rPr>
              <a:t>Good Practice Mentors</a:t>
            </a:r>
            <a:r>
              <a:rPr lang="en-GB" sz="2100" dirty="0">
                <a:solidFill>
                  <a:srgbClr val="007381"/>
                </a:solidFill>
                <a:latin typeface="Trebuchet MS"/>
              </a:rPr>
              <a:t>)</a:t>
            </a:r>
            <a:endParaRPr lang="en-GB" sz="2100" b="1" dirty="0">
              <a:solidFill>
                <a:srgbClr val="007381"/>
              </a:solidFill>
              <a:latin typeface="Trebuchet MS"/>
            </a:endParaRPr>
          </a:p>
          <a:p>
            <a:pPr marL="101600" indent="0">
              <a:buClr>
                <a:srgbClr val="2E3A4D"/>
              </a:buClr>
              <a:buSzPts val="2800"/>
              <a:buNone/>
            </a:pPr>
            <a:r>
              <a:rPr lang="en-GB" sz="2100" dirty="0">
                <a:solidFill>
                  <a:srgbClr val="007381"/>
                </a:solidFill>
                <a:latin typeface="Trebuchet MS"/>
              </a:rPr>
              <a:t>Join the conversation, ask questions, and share your thoughts in this interactive session!</a:t>
            </a:r>
            <a:br>
              <a:rPr lang="en-GB" sz="2100" dirty="0">
                <a:solidFill>
                  <a:srgbClr val="000000"/>
                </a:solidFill>
                <a:latin typeface="Trebuchet MS"/>
              </a:rPr>
            </a:br>
            <a:endParaRPr lang="en-GB" sz="2100" dirty="0">
              <a:solidFill>
                <a:srgbClr val="000000"/>
              </a:solidFill>
              <a:latin typeface="Trebuchet MS"/>
            </a:endParaRPr>
          </a:p>
          <a:p>
            <a:pPr marL="101600" indent="0">
              <a:buClr>
                <a:srgbClr val="2E3A4D"/>
              </a:buClr>
              <a:buSzPts val="2800"/>
              <a:buNone/>
            </a:pPr>
            <a:endParaRPr lang="en-GB" sz="2400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51E648-B728-774F-94FA-89A9E7235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980" y="176643"/>
            <a:ext cx="9318861" cy="1258262"/>
          </a:xfrm>
          <a:noFill/>
        </p:spPr>
        <p:txBody>
          <a:bodyPr/>
          <a:lstStyle/>
          <a:p>
            <a:r>
              <a:rPr lang="en-US" sz="3600" b="1" dirty="0">
                <a:solidFill>
                  <a:srgbClr val="00B0F0"/>
                </a:solidFill>
                <a:latin typeface="Trebuchet MS"/>
              </a:rPr>
              <a:t>Have more questions or insights to share?</a:t>
            </a:r>
            <a:endParaRPr lang="en-US" sz="3600" b="1" dirty="0">
              <a:solidFill>
                <a:srgbClr val="00B0F0"/>
              </a:solidFill>
              <a:latin typeface="Trebuchet MS" panose="020B0703020202090204" pitchFamily="34" charset="0"/>
            </a:endParaRPr>
          </a:p>
        </p:txBody>
      </p:sp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1D44C0DB-426F-DDC0-2C11-49696695A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0434"/>
            <a:ext cx="7335781" cy="1797566"/>
          </a:xfrm>
          <a:prstGeom prst="rect">
            <a:avLst/>
          </a:prstGeom>
        </p:spPr>
      </p:pic>
      <p:grpSp>
        <p:nvGrpSpPr>
          <p:cNvPr id="14" name="Group 27">
            <a:extLst>
              <a:ext uri="{FF2B5EF4-FFF2-40B4-BE49-F238E27FC236}">
                <a16:creationId xmlns:a16="http://schemas.microsoft.com/office/drawing/2014/main" id="{434A50D2-9735-6636-B6A5-18AA20A2EE34}"/>
              </a:ext>
            </a:extLst>
          </p:cNvPr>
          <p:cNvGrpSpPr/>
          <p:nvPr/>
        </p:nvGrpSpPr>
        <p:grpSpPr>
          <a:xfrm rot="-10800000">
            <a:off x="6221994" y="5163640"/>
            <a:ext cx="5876961" cy="1323438"/>
            <a:chOff x="0" y="0"/>
            <a:chExt cx="3092682" cy="527364"/>
          </a:xfrm>
        </p:grpSpPr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B6D3780B-93F7-2202-8F16-AE0AE3849C0B}"/>
                </a:ext>
              </a:extLst>
            </p:cNvPr>
            <p:cNvSpPr/>
            <p:nvPr/>
          </p:nvSpPr>
          <p:spPr>
            <a:xfrm>
              <a:off x="0" y="0"/>
              <a:ext cx="3092682" cy="527364"/>
            </a:xfrm>
            <a:custGeom>
              <a:avLst/>
              <a:gdLst/>
              <a:ahLst/>
              <a:cxnLst/>
              <a:rect l="l" t="t" r="r" b="b"/>
              <a:pathLst>
                <a:path w="3092682" h="527364">
                  <a:moveTo>
                    <a:pt x="2889482" y="0"/>
                  </a:moveTo>
                  <a:cubicBezTo>
                    <a:pt x="3001706" y="0"/>
                    <a:pt x="3092682" y="118054"/>
                    <a:pt x="3092682" y="263682"/>
                  </a:cubicBezTo>
                  <a:cubicBezTo>
                    <a:pt x="3092682" y="409309"/>
                    <a:pt x="3001706" y="527364"/>
                    <a:pt x="2889482" y="527364"/>
                  </a:cubicBezTo>
                  <a:lnTo>
                    <a:pt x="203200" y="527364"/>
                  </a:lnTo>
                  <a:cubicBezTo>
                    <a:pt x="90976" y="527364"/>
                    <a:pt x="0" y="409309"/>
                    <a:pt x="0" y="263682"/>
                  </a:cubicBezTo>
                  <a:cubicBezTo>
                    <a:pt x="0" y="11805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5FC3B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29">
              <a:extLst>
                <a:ext uri="{FF2B5EF4-FFF2-40B4-BE49-F238E27FC236}">
                  <a16:creationId xmlns:a16="http://schemas.microsoft.com/office/drawing/2014/main" id="{EC095373-4224-9E57-AE83-D548760A8077}"/>
                </a:ext>
              </a:extLst>
            </p:cNvPr>
            <p:cNvSpPr txBox="1"/>
            <p:nvPr/>
          </p:nvSpPr>
          <p:spPr>
            <a:xfrm>
              <a:off x="0" y="-28575"/>
              <a:ext cx="3092682" cy="555939"/>
            </a:xfrm>
            <a:prstGeom prst="rect">
              <a:avLst/>
            </a:prstGeom>
          </p:spPr>
          <p:txBody>
            <a:bodyPr lIns="47557" tIns="47557" rIns="47557" bIns="47557" rtlCol="0" anchor="ctr"/>
            <a:lstStyle/>
            <a:p>
              <a:pPr marL="0" lvl="0" indent="0" algn="ctr">
                <a:lnSpc>
                  <a:spcPts val="222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BD1702B-6333-32CA-CE16-4C779FBFB973}"/>
              </a:ext>
            </a:extLst>
          </p:cNvPr>
          <p:cNvSpPr txBox="1"/>
          <p:nvPr/>
        </p:nvSpPr>
        <p:spPr>
          <a:xfrm>
            <a:off x="6639975" y="5160817"/>
            <a:ext cx="5149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Trebuchet MS" panose="020B0603020202020204" pitchFamily="34" charset="0"/>
              </a:rPr>
              <a:t>To explore how to become a member &amp; for more information, visit: </a:t>
            </a:r>
            <a:r>
              <a:rPr lang="en-GB" sz="2000" dirty="0">
                <a:solidFill>
                  <a:srgbClr val="0070C0"/>
                </a:solidFill>
                <a:latin typeface="Trebuchet MS" panose="020B06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Innovation in social prescribing - National Academy for Social Prescribing | NASP</a:t>
            </a:r>
            <a:endParaRPr lang="en-GB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3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egaphone icon">
            <a:extLst>
              <a:ext uri="{FF2B5EF4-FFF2-40B4-BE49-F238E27FC236}">
                <a16:creationId xmlns:a16="http://schemas.microsoft.com/office/drawing/2014/main" id="{E662DDEE-8231-2B4D-819B-310EA40FC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321" y="4657078"/>
            <a:ext cx="2887328" cy="1807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3AEBDB-4DE2-E14F-88FE-2E5705B6C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6065" y="3272750"/>
            <a:ext cx="5310588" cy="3191363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B5F4C6D7-ACD5-4E49-8D81-3837F05B0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214" y="3833036"/>
            <a:ext cx="5099243" cy="2070789"/>
          </a:xfrm>
        </p:spPr>
        <p:txBody>
          <a:bodyPr/>
          <a:lstStyle/>
          <a:p>
            <a:r>
              <a:rPr lang="en-US" b="1" dirty="0">
                <a:latin typeface="Trebuchet MS" panose="020B0703020202090204" pitchFamily="34" charset="0"/>
              </a:rPr>
              <a:t>Get in touch</a:t>
            </a:r>
          </a:p>
          <a:p>
            <a:r>
              <a:rPr lang="en-US" dirty="0">
                <a:latin typeface="Trebuchet MS" panose="020B0703020202090204" pitchFamily="34" charset="0"/>
              </a:rPr>
              <a:t>socialprescribingacademy.org.uk</a:t>
            </a:r>
          </a:p>
          <a:p>
            <a:r>
              <a:rPr lang="en-US" dirty="0">
                <a:latin typeface="Trebuchet MS" panose="020B0703020202090204" pitchFamily="34" charset="0"/>
              </a:rPr>
              <a:t>       @NASPTweets</a:t>
            </a:r>
          </a:p>
          <a:p>
            <a:r>
              <a:rPr lang="en-US" dirty="0">
                <a:latin typeface="Trebuchet MS" panose="020B0703020202090204" pitchFamily="34" charset="0"/>
              </a:rPr>
              <a:t>       @NASP_insta</a:t>
            </a:r>
          </a:p>
        </p:txBody>
      </p:sp>
      <p:pic>
        <p:nvPicPr>
          <p:cNvPr id="5" name="Picture 4" descr="Instagram icon">
            <a:extLst>
              <a:ext uri="{FF2B5EF4-FFF2-40B4-BE49-F238E27FC236}">
                <a16:creationId xmlns:a16="http://schemas.microsoft.com/office/drawing/2014/main" id="{E0B9CD22-3D50-E04C-A250-D4CC525A0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81" y="5049133"/>
            <a:ext cx="383609" cy="383609"/>
          </a:xfrm>
          <a:prstGeom prst="rect">
            <a:avLst/>
          </a:prstGeom>
        </p:spPr>
      </p:pic>
      <p:pic>
        <p:nvPicPr>
          <p:cNvPr id="7" name="Picture 6" descr="Twitter Icon">
            <a:extLst>
              <a:ext uri="{FF2B5EF4-FFF2-40B4-BE49-F238E27FC236}">
                <a16:creationId xmlns:a16="http://schemas.microsoft.com/office/drawing/2014/main" id="{7AF8C804-A5E4-C746-AB1C-157571BE9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282" y="4578051"/>
            <a:ext cx="383609" cy="383609"/>
          </a:xfrm>
          <a:prstGeom prst="rect">
            <a:avLst/>
          </a:prstGeom>
        </p:spPr>
      </p:pic>
      <p:sp>
        <p:nvSpPr>
          <p:cNvPr id="4" name="Google Shape;123;p2">
            <a:extLst>
              <a:ext uri="{FF2B5EF4-FFF2-40B4-BE49-F238E27FC236}">
                <a16:creationId xmlns:a16="http://schemas.microsoft.com/office/drawing/2014/main" id="{FC4960A5-01B8-040D-0186-67EEF60BEDB2}"/>
              </a:ext>
            </a:extLst>
          </p:cNvPr>
          <p:cNvSpPr txBox="1">
            <a:spLocks/>
          </p:cNvSpPr>
          <p:nvPr/>
        </p:nvSpPr>
        <p:spPr>
          <a:xfrm>
            <a:off x="5942802" y="4239299"/>
            <a:ext cx="7584197" cy="125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ts val="4000"/>
            </a:pPr>
            <a:r>
              <a:rPr lang="en-US" sz="13800" dirty="0">
                <a:solidFill>
                  <a:srgbClr val="00B0F0"/>
                </a:solidFill>
                <a:latin typeface="Trebuchet MS" panose="020B060302020202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14573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DE162-168A-3D4C-8EC0-7286CD1E5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61" y="1613453"/>
            <a:ext cx="9645830" cy="42844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01600" indent="0">
              <a:buClr>
                <a:srgbClr val="2E3A4D"/>
              </a:buClr>
              <a:buSzPts val="2800"/>
              <a:buNone/>
            </a:pPr>
            <a:r>
              <a:rPr lang="en-GB" sz="2200" b="1" dirty="0">
                <a:solidFill>
                  <a:srgbClr val="000000"/>
                </a:solidFill>
              </a:rPr>
              <a:t>Chair: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Grainne Nolan, </a:t>
            </a:r>
            <a:r>
              <a:rPr lang="en-US" altLang="en-US" sz="2200" dirty="0">
                <a:solidFill>
                  <a:schemeClr val="tx1"/>
                </a:solidFill>
              </a:rPr>
              <a:t>Deputy Director, Innovation and Partnerships, National Academy for Social Prescribing (NASP)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01600" indent="0">
              <a:buClr>
                <a:srgbClr val="2E3A4D"/>
              </a:buClr>
              <a:buSzPts val="2800"/>
              <a:buNone/>
            </a:pPr>
            <a:endParaRPr lang="en-GB" sz="2200" dirty="0">
              <a:solidFill>
                <a:srgbClr val="000000"/>
              </a:solidFill>
            </a:endParaRPr>
          </a:p>
          <a:p>
            <a:pPr marL="101600" indent="0">
              <a:buClr>
                <a:srgbClr val="2E3A4D"/>
              </a:buClr>
              <a:buSzPts val="2800"/>
              <a:buNone/>
            </a:pPr>
            <a:r>
              <a:rPr lang="en-GB" sz="2200" b="1" dirty="0">
                <a:solidFill>
                  <a:srgbClr val="000000"/>
                </a:solidFill>
              </a:rPr>
              <a:t>Speakers</a:t>
            </a:r>
            <a:r>
              <a:rPr lang="en-GB" sz="2200" dirty="0">
                <a:solidFill>
                  <a:srgbClr val="000000"/>
                </a:solidFill>
              </a:rPr>
              <a:t>:</a:t>
            </a:r>
            <a:endParaRPr lang="en-GB" sz="2200" b="0" i="0" u="none" strike="noStrike" dirty="0">
              <a:solidFill>
                <a:srgbClr val="222222"/>
              </a:solidFill>
              <a:effectLst/>
            </a:endParaRPr>
          </a:p>
          <a:p>
            <a:r>
              <a:rPr lang="en-GB" sz="2200" dirty="0" err="1"/>
              <a:t>Nurjahan</a:t>
            </a:r>
            <a:r>
              <a:rPr lang="en-GB" sz="2200" dirty="0"/>
              <a:t> Ali </a:t>
            </a:r>
            <a:r>
              <a:rPr lang="en-GB" sz="2200" dirty="0" err="1"/>
              <a:t>Arobi</a:t>
            </a:r>
            <a:r>
              <a:rPr lang="en-GB" sz="2200" dirty="0"/>
              <a:t> - National Lead for Older People, NASP</a:t>
            </a:r>
          </a:p>
          <a:p>
            <a:r>
              <a:rPr lang="en-GB" sz="2200" dirty="0"/>
              <a:t>Bharti Mistry – Reaching People, Leicester</a:t>
            </a:r>
            <a:br>
              <a:rPr lang="en-GB" sz="2400" dirty="0">
                <a:solidFill>
                  <a:srgbClr val="000000"/>
                </a:solidFill>
                <a:latin typeface="Trebuchet MS"/>
              </a:rPr>
            </a:br>
            <a:endParaRPr lang="en-GB" sz="2400" dirty="0">
              <a:solidFill>
                <a:srgbClr val="000000"/>
              </a:solidFill>
              <a:latin typeface="Trebuchet MS"/>
            </a:endParaRPr>
          </a:p>
          <a:p>
            <a:pPr marL="101600" indent="0">
              <a:buClr>
                <a:srgbClr val="2E3A4D"/>
              </a:buClr>
              <a:buSzPts val="2800"/>
              <a:buNone/>
            </a:pPr>
            <a:endParaRPr lang="en-GB" sz="2400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51E648-B728-774F-94FA-89A9E7235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826" y="176643"/>
            <a:ext cx="8868119" cy="1258262"/>
          </a:xfrm>
          <a:noFill/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rebuchet MS"/>
              </a:rPr>
              <a:t>Overview</a:t>
            </a:r>
            <a:endParaRPr lang="en-US" dirty="0">
              <a:solidFill>
                <a:srgbClr val="00B0F0"/>
              </a:solidFill>
              <a:latin typeface="Trebuchet MS" panose="020B0703020202090204" pitchFamily="34" charset="0"/>
            </a:endParaRPr>
          </a:p>
        </p:txBody>
      </p:sp>
      <p:pic>
        <p:nvPicPr>
          <p:cNvPr id="15" name="Picture 14" descr="Computer screen and book icon">
            <a:extLst>
              <a:ext uri="{FF2B5EF4-FFF2-40B4-BE49-F238E27FC236}">
                <a16:creationId xmlns:a16="http://schemas.microsoft.com/office/drawing/2014/main" id="{F1B374B1-5B64-D746-B3BD-4D499ED60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039" y="5148355"/>
            <a:ext cx="2449471" cy="1533002"/>
          </a:xfrm>
          <a:prstGeom prst="rect">
            <a:avLst/>
          </a:prstGeom>
        </p:spPr>
      </p:pic>
      <p:pic>
        <p:nvPicPr>
          <p:cNvPr id="5" name="Picture 4" descr="A logo with circles and lines&#10;&#10;Description automatically generated">
            <a:extLst>
              <a:ext uri="{FF2B5EF4-FFF2-40B4-BE49-F238E27FC236}">
                <a16:creationId xmlns:a16="http://schemas.microsoft.com/office/drawing/2014/main" id="{2AC39770-24D0-3898-B4CC-BBD3C6503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85550" cy="14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4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group of people with speech bubbles&#10;&#10;Description automatically generated">
            <a:extLst>
              <a:ext uri="{FF2B5EF4-FFF2-40B4-BE49-F238E27FC236}">
                <a16:creationId xmlns:a16="http://schemas.microsoft.com/office/drawing/2014/main" id="{6F727B17-4FF5-D1FB-C87C-47CA0734A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494" y="150381"/>
            <a:ext cx="2096259" cy="20861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F34D6-5CC2-43C3-9DEC-E9F09489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6CD04867-206E-8E42-A1B6-AF5E95E31B30}" type="slidenum">
              <a:rPr lang="en-US" smtClean="0"/>
              <a:pPr/>
              <a:t>4</a:t>
            </a:fld>
            <a:endParaRPr lang="en-US" sz="10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2E50E7-61BC-5E86-7133-68397D7D7AAB}"/>
              </a:ext>
            </a:extLst>
          </p:cNvPr>
          <p:cNvSpPr txBox="1"/>
          <p:nvPr/>
        </p:nvSpPr>
        <p:spPr>
          <a:xfrm>
            <a:off x="3047216" y="1194638"/>
            <a:ext cx="4045341" cy="10391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solidFill>
                  <a:srgbClr val="006BB4"/>
                </a:solidFill>
                <a:latin typeface="Trebuchet MS"/>
              </a:rPr>
              <a:t>Today's Agenda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F6B3E0-E75B-F898-CDE5-B159C10C7C6F}"/>
              </a:ext>
            </a:extLst>
          </p:cNvPr>
          <p:cNvSpPr/>
          <p:nvPr/>
        </p:nvSpPr>
        <p:spPr>
          <a:xfrm>
            <a:off x="561474" y="2113413"/>
            <a:ext cx="11005978" cy="2343084"/>
          </a:xfrm>
          <a:prstGeom prst="roundRect">
            <a:avLst/>
          </a:prstGeom>
          <a:noFill/>
          <a:ln w="57150">
            <a:solidFill>
              <a:srgbClr val="5FC3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1A4AFD-CD4D-8E68-579F-DD47C3BAA8D6}"/>
              </a:ext>
            </a:extLst>
          </p:cNvPr>
          <p:cNvSpPr/>
          <p:nvPr/>
        </p:nvSpPr>
        <p:spPr>
          <a:xfrm>
            <a:off x="833252" y="3996912"/>
            <a:ext cx="861862" cy="321961"/>
          </a:xfrm>
          <a:prstGeom prst="rect">
            <a:avLst/>
          </a:prstGeom>
          <a:solidFill>
            <a:srgbClr val="5FC3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rebuchet MS"/>
                <a:cs typeface="Arial"/>
              </a:rPr>
              <a:t> 1.15 </a:t>
            </a:r>
            <a:endParaRPr lang="en-US" sz="1200" b="1" dirty="0">
              <a:solidFill>
                <a:schemeClr val="tx1"/>
              </a:solidFill>
              <a:latin typeface="Trebuchet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C872B-FE3E-59DB-AE9C-F38EC837A859}"/>
              </a:ext>
            </a:extLst>
          </p:cNvPr>
          <p:cNvSpPr txBox="1"/>
          <p:nvPr/>
        </p:nvSpPr>
        <p:spPr>
          <a:xfrm>
            <a:off x="1695114" y="2071435"/>
            <a:ext cx="9670921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400" dirty="0">
              <a:latin typeface="Trebuchet MS"/>
              <a:ea typeface="Calibri"/>
              <a:cs typeface="Calibri"/>
            </a:endParaRPr>
          </a:p>
          <a:p>
            <a:r>
              <a:rPr lang="en-US" sz="1400" dirty="0">
                <a:latin typeface="Trebuchet MS"/>
                <a:ea typeface="Calibri"/>
                <a:cs typeface="Calibri"/>
              </a:rPr>
              <a:t>Welcome &amp; Introductions – Grainne Nolan</a:t>
            </a:r>
          </a:p>
          <a:p>
            <a:endParaRPr lang="en-US" sz="1400" dirty="0">
              <a:latin typeface="Trebuchet MS"/>
              <a:ea typeface="Calibri"/>
              <a:cs typeface="Calibri"/>
            </a:endParaRPr>
          </a:p>
          <a:p>
            <a:r>
              <a:rPr lang="en-US" sz="1400" dirty="0">
                <a:solidFill>
                  <a:srgbClr val="000000"/>
                </a:solidFill>
                <a:latin typeface="Trebuchet MS"/>
                <a:ea typeface="Calibri"/>
                <a:cs typeface="Calibri"/>
              </a:rPr>
              <a:t>Strategic partnership with Independent Age &amp; Year 1 - Nurjahan Ali Arobi</a:t>
            </a:r>
          </a:p>
          <a:p>
            <a:endParaRPr lang="en-US" sz="1400" dirty="0">
              <a:solidFill>
                <a:srgbClr val="000000"/>
              </a:solidFill>
              <a:latin typeface="Trebuchet MS"/>
              <a:ea typeface="Calibri"/>
              <a:cs typeface="Calibri"/>
            </a:endParaRPr>
          </a:p>
          <a:p>
            <a:r>
              <a:rPr lang="en-US" sz="1400" dirty="0">
                <a:solidFill>
                  <a:srgbClr val="000000"/>
                </a:solidFill>
                <a:latin typeface="Trebuchet MS"/>
                <a:ea typeface="Calibri"/>
                <a:cs typeface="Calibri"/>
              </a:rPr>
              <a:t>Leicester’s experiences and learnings about social prescribing for older people – Bharti Mistry</a:t>
            </a:r>
          </a:p>
          <a:p>
            <a:endParaRPr lang="en-US" sz="1400" dirty="0">
              <a:solidFill>
                <a:srgbClr val="000000"/>
              </a:solidFill>
              <a:latin typeface="Trebuchet MS"/>
              <a:ea typeface="Calibri"/>
              <a:cs typeface="Calibri"/>
            </a:endParaRPr>
          </a:p>
          <a:p>
            <a:r>
              <a:rPr lang="en-US" sz="1400" dirty="0">
                <a:solidFill>
                  <a:srgbClr val="000000"/>
                </a:solidFill>
                <a:latin typeface="Trebuchet MS"/>
                <a:ea typeface="Calibri"/>
                <a:cs typeface="Calibri"/>
              </a:rPr>
              <a:t>Hasting’s experiences and learning &amp; Year 2 and 3 for NASP – Nurjahan Ali Arobi</a:t>
            </a:r>
          </a:p>
          <a:p>
            <a:endParaRPr lang="en-US" sz="1400" dirty="0">
              <a:solidFill>
                <a:srgbClr val="000000"/>
              </a:solidFill>
              <a:latin typeface="Trebuchet MS"/>
              <a:ea typeface="Calibri"/>
              <a:cs typeface="Calibri"/>
            </a:endParaRPr>
          </a:p>
          <a:p>
            <a:r>
              <a:rPr lang="en-US" sz="1400" dirty="0">
                <a:solidFill>
                  <a:srgbClr val="000000"/>
                </a:solidFill>
                <a:latin typeface="Trebuchet MS"/>
                <a:ea typeface="Calibri"/>
                <a:cs typeface="Calibri"/>
              </a:rPr>
              <a:t>Evaluation launch &amp; Questions and Answers</a:t>
            </a:r>
            <a:endParaRPr lang="en-US" sz="1400" dirty="0">
              <a:latin typeface="Trebuchet MS"/>
              <a:ea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D6BC31-8033-E3CE-273D-255446F383ED}"/>
              </a:ext>
            </a:extLst>
          </p:cNvPr>
          <p:cNvSpPr/>
          <p:nvPr/>
        </p:nvSpPr>
        <p:spPr>
          <a:xfrm>
            <a:off x="833252" y="2690477"/>
            <a:ext cx="861862" cy="340587"/>
          </a:xfrm>
          <a:prstGeom prst="rect">
            <a:avLst/>
          </a:prstGeom>
          <a:solidFill>
            <a:srgbClr val="5FC3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Trebuchet MS"/>
              <a:cs typeface="Arial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Trebuchet MS"/>
                <a:cs typeface="Arial"/>
              </a:rPr>
              <a:t>12.35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Trebuchet MS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BAE5AC-ED34-822A-E61D-48C8595F654B}"/>
              </a:ext>
            </a:extLst>
          </p:cNvPr>
          <p:cNvSpPr/>
          <p:nvPr/>
        </p:nvSpPr>
        <p:spPr>
          <a:xfrm>
            <a:off x="833252" y="3118568"/>
            <a:ext cx="861862" cy="340587"/>
          </a:xfrm>
          <a:prstGeom prst="rect">
            <a:avLst/>
          </a:prstGeom>
          <a:solidFill>
            <a:srgbClr val="5FC3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Trebuchet MS"/>
              <a:cs typeface="Arial"/>
            </a:endParaRPr>
          </a:p>
          <a:p>
            <a:pPr algn="ctr"/>
            <a:endParaRPr lang="en-US" sz="1200" b="1" dirty="0">
              <a:solidFill>
                <a:schemeClr val="tx1"/>
              </a:solidFill>
              <a:latin typeface="Trebuchet MS"/>
              <a:cs typeface="Arial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Trebuchet MS"/>
                <a:cs typeface="Arial"/>
              </a:rPr>
              <a:t>12.40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Trebuchet MS"/>
                <a:cs typeface="Arial"/>
              </a:rPr>
              <a:t>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Trebuchet MS"/>
                <a:cs typeface="Arial"/>
              </a:rPr>
              <a:t> </a:t>
            </a:r>
            <a:endParaRPr lang="en-US" sz="1200" b="1" dirty="0">
              <a:solidFill>
                <a:schemeClr val="tx1"/>
              </a:solidFill>
              <a:latin typeface="Trebuchet M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CE8828-32FF-F319-85FE-6547D86E07EA}"/>
              </a:ext>
            </a:extLst>
          </p:cNvPr>
          <p:cNvSpPr/>
          <p:nvPr/>
        </p:nvSpPr>
        <p:spPr>
          <a:xfrm>
            <a:off x="825965" y="2266023"/>
            <a:ext cx="861862" cy="340587"/>
          </a:xfrm>
          <a:prstGeom prst="rect">
            <a:avLst/>
          </a:prstGeom>
          <a:solidFill>
            <a:srgbClr val="5FC3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rebuchet MS"/>
                <a:cs typeface="Arial"/>
              </a:rPr>
              <a:t>12.30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60E608-A6DC-178E-08FF-621672E355DD}"/>
              </a:ext>
            </a:extLst>
          </p:cNvPr>
          <p:cNvSpPr/>
          <p:nvPr/>
        </p:nvSpPr>
        <p:spPr>
          <a:xfrm>
            <a:off x="833252" y="3569138"/>
            <a:ext cx="861862" cy="340587"/>
          </a:xfrm>
          <a:prstGeom prst="rect">
            <a:avLst/>
          </a:prstGeom>
          <a:solidFill>
            <a:srgbClr val="5FC3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rebuchet MS"/>
                <a:cs typeface="Arial"/>
              </a:rPr>
              <a:t>1.00</a:t>
            </a:r>
          </a:p>
        </p:txBody>
      </p:sp>
    </p:spTree>
    <p:extLst>
      <p:ext uri="{BB962C8B-B14F-4D97-AF65-F5344CB8AC3E}">
        <p14:creationId xmlns:p14="http://schemas.microsoft.com/office/powerpoint/2010/main" val="67598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8778C-EED5-E4A4-3239-C4F975418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211ED9-7FC3-2A44-D8B9-6D28944F2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67" y="1377977"/>
            <a:ext cx="7145318" cy="4923544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Age:</a:t>
            </a:r>
          </a:p>
          <a:p>
            <a:r>
              <a:rPr lang="en-GB" sz="16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 vulnerabilities / inequalities</a:t>
            </a:r>
          </a:p>
          <a:p>
            <a:r>
              <a:rPr lang="en-GB" sz="16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Broad focus to start, financial focused later</a:t>
            </a:r>
          </a:p>
          <a:p>
            <a:r>
              <a:rPr lang="en-GB" sz="16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</a:t>
            </a:r>
            <a:r>
              <a:rPr lang="en-GB" sz="16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2 million </a:t>
            </a:r>
            <a:r>
              <a:rPr lang="en-GB" sz="16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experiencing poverty, up to 3 million facing poverty –       </a:t>
            </a:r>
            <a:r>
              <a:rPr lang="en-GB" sz="16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2 million too many</a:t>
            </a:r>
            <a:endParaRPr lang="en-GB" sz="1600" dirty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Stigma / not wanting to be a bother</a:t>
            </a:r>
          </a:p>
          <a:p>
            <a:r>
              <a:rPr lang="en-GB" sz="16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Prevention and alleviation - improve lives of 1 million older people by 2027</a:t>
            </a:r>
          </a:p>
          <a:p>
            <a:r>
              <a:rPr lang="en-GB" sz="16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income, reduced costs, community connections, safe secure suitable housing</a:t>
            </a:r>
          </a:p>
          <a:p>
            <a:pPr marL="0" indent="0">
              <a:buNone/>
            </a:pPr>
            <a:endParaRPr lang="en-GB" sz="1600" dirty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NASP:</a:t>
            </a:r>
          </a:p>
          <a:p>
            <a:r>
              <a:rPr lang="en-GB" sz="16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 – GP appointments increased 61%</a:t>
            </a:r>
          </a:p>
          <a:p>
            <a:r>
              <a:rPr lang="en-GB" sz="16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40% of increased appointments were for those aged 65 or over </a:t>
            </a:r>
          </a:p>
          <a:p>
            <a:r>
              <a:rPr lang="en-GB" sz="16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Rapid increase for money, employment, housing support for older people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FC54F-8CF1-35D0-A2F2-A578656A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2344" y="6260653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Page </a:t>
            </a:r>
            <a:fld id="{6CD04867-206E-8E42-A1B6-AF5E95E31B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534FC3-4214-E102-9B5F-CB6A580AE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450" y="64886"/>
            <a:ext cx="8724056" cy="1258262"/>
          </a:xfrm>
        </p:spPr>
        <p:txBody>
          <a:bodyPr/>
          <a:lstStyle/>
          <a:p>
            <a:r>
              <a:rPr lang="en-GB" sz="3600" dirty="0">
                <a:solidFill>
                  <a:srgbClr val="0070C0"/>
                </a:solidFill>
                <a:latin typeface="Trebuchet MS"/>
              </a:rPr>
              <a:t>Strategic partnership with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40E643-5EB1-1C3E-EDAD-D90B02E3A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687" y="264450"/>
            <a:ext cx="2743200" cy="859134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F0610F2-830B-F5A4-7F72-CCBBD1B8B7E7}"/>
              </a:ext>
            </a:extLst>
          </p:cNvPr>
          <p:cNvSpPr txBox="1">
            <a:spLocks/>
          </p:cNvSpPr>
          <p:nvPr/>
        </p:nvSpPr>
        <p:spPr>
          <a:xfrm>
            <a:off x="8238461" y="1522712"/>
            <a:ext cx="3693319" cy="2361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NASP access: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social prescribing workforce and infrastructure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healthcare workforce and infrastructure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Arms Length Bodies and political engagement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Reach to VCFSE infrastructure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8FE727-67AE-E69D-7E5B-761D11F90716}"/>
              </a:ext>
            </a:extLst>
          </p:cNvPr>
          <p:cNvSpPr txBox="1"/>
          <p:nvPr/>
        </p:nvSpPr>
        <p:spPr>
          <a:xfrm>
            <a:off x="8238461" y="4754764"/>
            <a:ext cx="39106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NASP approach: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Prescribing approach not role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led social prescribing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Proactive social prescribing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8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C3AF6-6F6B-1196-F371-21A9D4BDC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08405-22F6-826E-9C39-BC0560EEB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79" y="1685037"/>
            <a:ext cx="11047434" cy="4575615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Aims of the learning pilot:</a:t>
            </a:r>
          </a:p>
          <a:p>
            <a:pPr marL="0" indent="0">
              <a:buNone/>
            </a:pPr>
            <a:endParaRPr lang="en-GB" dirty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2022 - Gather evidence </a:t>
            </a:r>
            <a:r>
              <a:rPr lang="en-US" dirty="0">
                <a:latin typeface="Trebuchet MS" panose="020B0603020202020204" pitchFamily="34" charset="0"/>
              </a:rPr>
              <a:t>– how social prescribing could support older people living in poverty</a:t>
            </a:r>
          </a:p>
          <a:p>
            <a:r>
              <a:rPr lang="en-US" dirty="0">
                <a:latin typeface="Trebuchet MS" panose="020B0603020202020204" pitchFamily="34" charset="0"/>
              </a:rPr>
              <a:t> </a:t>
            </a:r>
            <a:endParaRPr lang="en-GB" dirty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– Engage and co-design with older people facing or experiencing financial hardship</a:t>
            </a:r>
          </a:p>
          <a:p>
            <a:endParaRPr lang="en-GB" dirty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2024 - Deliver co-designed social prescribing initiatives, deliver training for link workers</a:t>
            </a:r>
          </a:p>
          <a:p>
            <a:endParaRPr lang="en-GB" dirty="0">
              <a:latin typeface="Trebuchet MS" panose="020B06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2025 - Scale learning and impact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E0F6F-8C6F-2F89-1E11-793373B7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2344" y="6260653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Page </a:t>
            </a:r>
            <a:fld id="{6CD04867-206E-8E42-A1B6-AF5E95E31B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2877ED-B11C-4EAB-3F7E-AFD372AE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450" y="64886"/>
            <a:ext cx="8724056" cy="1258262"/>
          </a:xfrm>
        </p:spPr>
        <p:txBody>
          <a:bodyPr/>
          <a:lstStyle/>
          <a:p>
            <a:r>
              <a:rPr lang="en-GB" sz="3600" dirty="0">
                <a:solidFill>
                  <a:srgbClr val="0070C0"/>
                </a:solidFill>
                <a:latin typeface="Trebuchet MS"/>
              </a:rPr>
              <a:t>Strategic partnership with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C30FB-59F8-2085-7DDD-94543F252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687" y="264450"/>
            <a:ext cx="2743200" cy="859134"/>
          </a:xfrm>
          <a:prstGeom prst="rect">
            <a:avLst/>
          </a:prstGeom>
        </p:spPr>
      </p:pic>
      <p:pic>
        <p:nvPicPr>
          <p:cNvPr id="8" name="Picture 7" descr="A blue and white logo&#10;&#10;AI-generated content may be incorrect.">
            <a:extLst>
              <a:ext uri="{FF2B5EF4-FFF2-40B4-BE49-F238E27FC236}">
                <a16:creationId xmlns:a16="http://schemas.microsoft.com/office/drawing/2014/main" id="{2EE1C9D2-8B85-29AF-A3CC-15FA04CA8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323148"/>
            <a:ext cx="1905000" cy="876300"/>
          </a:xfrm>
          <a:prstGeom prst="rect">
            <a:avLst/>
          </a:prstGeom>
        </p:spPr>
      </p:pic>
      <p:pic>
        <p:nvPicPr>
          <p:cNvPr id="9" name="Picture 8" descr="A logo with blue circles and text&#10;&#10;Description automatically generated">
            <a:extLst>
              <a:ext uri="{FF2B5EF4-FFF2-40B4-BE49-F238E27FC236}">
                <a16:creationId xmlns:a16="http://schemas.microsoft.com/office/drawing/2014/main" id="{D46573D0-31A8-86DC-B749-B331B1AF6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5274" y="1065262"/>
            <a:ext cx="1392072" cy="139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96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0FA62-D747-962B-542C-E1D50B3D2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59749-B9C7-750B-8BB0-C086DC2B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2344" y="6260653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Page </a:t>
            </a:r>
            <a:fld id="{6CD04867-206E-8E42-A1B6-AF5E95E31B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F80AB0-8CCC-7F83-49FD-3A12176BB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450" y="136525"/>
            <a:ext cx="9293038" cy="1258262"/>
          </a:xfrm>
        </p:spPr>
        <p:txBody>
          <a:bodyPr/>
          <a:lstStyle/>
          <a:p>
            <a:r>
              <a:rPr lang="en-US" sz="3400" dirty="0">
                <a:solidFill>
                  <a:srgbClr val="0070C0"/>
                </a:solidFill>
                <a:latin typeface="Trebuchet MS" panose="020B0703020202090204" pitchFamily="34" charset="0"/>
              </a:rPr>
              <a:t>Evidence - </a:t>
            </a:r>
            <a:r>
              <a:rPr lang="en-US" sz="3400" dirty="0">
                <a:solidFill>
                  <a:srgbClr val="0070C0"/>
                </a:solidFill>
                <a:latin typeface="Trebuchet MS" panose="020B0603020202020204" pitchFamily="34" charset="0"/>
              </a:rPr>
              <a:t>how social prescribing could support older people living in poverty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E4DE162-168A-3D4C-8EC0-7286CD1E58DA}"/>
              </a:ext>
            </a:extLst>
          </p:cNvPr>
          <p:cNvSpPr txBox="1">
            <a:spLocks/>
          </p:cNvSpPr>
          <p:nvPr/>
        </p:nvSpPr>
        <p:spPr>
          <a:xfrm>
            <a:off x="1153244" y="1394787"/>
            <a:ext cx="11162581" cy="45440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/>
                <a:hlinkClick r:id="rId3"/>
              </a:rPr>
              <a:t>Rapid evidence review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E3A4D"/>
              </a:solidFill>
              <a:effectLst/>
              <a:uLnTx/>
              <a:uFillTx/>
              <a:latin typeface="Trebuchet MS"/>
              <a:ea typeface="+mn-ea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E3A4D"/>
              </a:solidFill>
              <a:effectLst/>
              <a:uLnTx/>
              <a:uFillTx/>
              <a:latin typeface="Trebuchet MS"/>
              <a:ea typeface="+mn-ea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/>
              </a:rPr>
              <a:t>Social Prescribing could support older people in poverty by addressing: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E3A4D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B0604020202020204" pitchFamily="34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/>
              </a:rPr>
              <a:t>food insecurity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E3A4D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B0604020202020204" pitchFamily="34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/>
              </a:rPr>
              <a:t>fuel poverty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E3A4D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B0604020202020204" pitchFamily="34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/>
              </a:rPr>
              <a:t>financial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E3A4D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B0604020202020204" pitchFamily="34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/>
              </a:rPr>
              <a:t>digital inclusion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E3A4D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B0604020202020204" pitchFamily="34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/>
              </a:rPr>
              <a:t>social vulnerability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/>
              </a:rPr>
              <a:t>Our stakeholder questionnaire identified insights about: 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,Sans-Serif" panose="020B0604020202020204" pitchFamily="34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/>
              </a:rPr>
              <a:t>barriers e.g. information shortages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,Sans-Serif" panose="020B0604020202020204" pitchFamily="34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/>
              </a:rPr>
              <a:t>enablers e.g. buddies or adequate support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,Sans-Serif" panose="020B0604020202020204" pitchFamily="34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/>
              </a:rPr>
              <a:t>gaps e.g. staff with specialist skills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,Sans-Serif" panose="020B0604020202020204" pitchFamily="34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3A4D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/>
              </a:rPr>
              <a:t>opportunities e.g. strategically share practice that works – how and who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E3A4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E3A4D"/>
              </a:solidFill>
              <a:effectLst/>
              <a:uLnTx/>
              <a:uFillTx/>
              <a:latin typeface="Trebuchet MS"/>
              <a:ea typeface="+mn-ea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E3A4D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356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366963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dirty="0"/>
              <a:t>Social Prescribing for Older People Facing Financial Hardship: Leicester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29527"/>
            <a:ext cx="8229600" cy="3096636"/>
          </a:xfrm>
        </p:spPr>
        <p:txBody>
          <a:bodyPr/>
          <a:lstStyle/>
          <a:p>
            <a:r>
              <a:rPr dirty="0"/>
              <a:t>Experiences, Learnings &amp; Key Approaches:</a:t>
            </a:r>
          </a:p>
          <a:p>
            <a:r>
              <a:rPr dirty="0"/>
              <a:t>Positive Psychology</a:t>
            </a:r>
            <a:r>
              <a:rPr lang="en-US" dirty="0"/>
              <a:t> &amp; </a:t>
            </a:r>
            <a:r>
              <a:rPr lang="en-GB" dirty="0"/>
              <a:t>Human Learning Systems approach</a:t>
            </a:r>
            <a:endParaRPr dirty="0"/>
          </a:p>
          <a:p>
            <a:r>
              <a:rPr dirty="0"/>
              <a:t>Presented by </a:t>
            </a:r>
            <a:r>
              <a:rPr lang="en-US" dirty="0"/>
              <a:t>Bharti Mistry, 6</a:t>
            </a:r>
            <a:r>
              <a:rPr lang="en-US" baseline="30000" dirty="0"/>
              <a:t>th</a:t>
            </a:r>
            <a:r>
              <a:rPr lang="en-US" dirty="0"/>
              <a:t> March 2025</a:t>
            </a:r>
            <a:endParaRPr dirty="0"/>
          </a:p>
        </p:txBody>
      </p:sp>
      <p:pic>
        <p:nvPicPr>
          <p:cNvPr id="4" name="Picture 3" descr="A logo with blue circles and text&#10;&#10;Description automatically generated">
            <a:extLst>
              <a:ext uri="{FF2B5EF4-FFF2-40B4-BE49-F238E27FC236}">
                <a16:creationId xmlns:a16="http://schemas.microsoft.com/office/drawing/2014/main" id="{E1E65176-0209-7757-0436-3EC0D8781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558" y="274638"/>
            <a:ext cx="1392072" cy="13920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 to the Leicester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Pilot locations: Belgrave and New Parks</a:t>
            </a:r>
          </a:p>
          <a:p>
            <a:r>
              <a:rPr dirty="0"/>
              <a:t>Focus: Financial hardship, social isolation, </a:t>
            </a:r>
            <a:r>
              <a:rPr lang="en-US" dirty="0"/>
              <a:t>and </a:t>
            </a:r>
            <a:r>
              <a:rPr dirty="0"/>
              <a:t>language barriers</a:t>
            </a:r>
          </a:p>
          <a:p>
            <a:r>
              <a:rPr dirty="0"/>
              <a:t>Managed by: Reaching People</a:t>
            </a:r>
          </a:p>
          <a:p>
            <a:r>
              <a:rPr dirty="0"/>
              <a:t>Approaches: Positive Psychology</a:t>
            </a:r>
            <a:r>
              <a:rPr lang="en-US" dirty="0"/>
              <a:t> &amp; </a:t>
            </a:r>
            <a:r>
              <a:rPr lang="en-GB" dirty="0"/>
              <a:t>Human Learning Systems </a:t>
            </a:r>
            <a:endParaRPr dirty="0"/>
          </a:p>
        </p:txBody>
      </p:sp>
      <p:pic>
        <p:nvPicPr>
          <p:cNvPr id="4" name="Picture 3" descr="A logo with blue circles and text&#10;&#10;Description automatically generated">
            <a:extLst>
              <a:ext uri="{FF2B5EF4-FFF2-40B4-BE49-F238E27FC236}">
                <a16:creationId xmlns:a16="http://schemas.microsoft.com/office/drawing/2014/main" id="{42A24BB0-34BB-B816-D42A-7365A6F2F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558" y="274638"/>
            <a:ext cx="1392072" cy="13920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RES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SR PowerPoint template new identity EF.potx" id="{8FB09EAA-62BB-4961-94B4-C863B04390F0}" vid="{2AF6D5D1-B97B-480C-98E6-EC6EF1BABA27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1E39600B21014991592B10C4BE6E14" ma:contentTypeVersion="22" ma:contentTypeDescription="Create a new document." ma:contentTypeScope="" ma:versionID="d05a73d4423cca5a323d502cc30802c8">
  <xsd:schema xmlns:xsd="http://www.w3.org/2001/XMLSchema" xmlns:xs="http://www.w3.org/2001/XMLSchema" xmlns:p="http://schemas.microsoft.com/office/2006/metadata/properties" xmlns:ns2="1364a245-e493-41ed-bb8d-07b284efa9d7" xmlns:ns3="369a6785-7c20-4394-a076-f65286349692" targetNamespace="http://schemas.microsoft.com/office/2006/metadata/properties" ma:root="true" ma:fieldsID="0c601739090c55dd49ef9b80763fbc8c" ns2:_="" ns3:_="">
    <xsd:import namespace="1364a245-e493-41ed-bb8d-07b284efa9d7"/>
    <xsd:import namespace="369a6785-7c20-4394-a076-f6528634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Session_x0028__x002f_5_x0029_" minOccurs="0"/>
                <xsd:element ref="ns2:Session" minOccurs="0"/>
                <xsd:element ref="ns2:MediaServiceSearchProperties" minOccurs="0"/>
                <xsd:element ref="ns2:Notes" minOccurs="0"/>
                <xsd:element ref="ns2:ApplicationNo_x002e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4a245-e493-41ed-bb8d-07b284efa9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3e4efc2-323b-47dd-8bdf-129af66e90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Session_x0028__x002f_5_x0029_" ma:index="24" nillable="true" ma:displayName="Session (/5)" ma:format="Dropdown" ma:internalName="Session_x0028__x002f_5_x0029_">
      <xsd:simpleType>
        <xsd:restriction base="dms:Text">
          <xsd:maxLength value="255"/>
        </xsd:restriction>
      </xsd:simpleType>
    </xsd:element>
    <xsd:element name="Session" ma:index="25" nillable="true" ma:displayName="Session" ma:format="Dropdown" ma:internalName="Session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7" nillable="true" ma:displayName="Notes" ma:description="Reason useful cross-sector" ma:format="Dropdown" ma:internalName="Notes">
      <xsd:simpleType>
        <xsd:restriction base="dms:Note">
          <xsd:maxLength value="255"/>
        </xsd:restriction>
      </xsd:simpleType>
    </xsd:element>
    <xsd:element name="ApplicationNo_x002e_" ma:index="28" ma:displayName="Application No." ma:format="Dropdown" ma:internalName="ApplicationNo_x002e_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a6785-7c20-4394-a076-f6528634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afd2c15-7117-4a99-a4ad-7db48f8eacbd}" ma:internalName="TaxCatchAll" ma:showField="CatchAllData" ma:web="369a6785-7c20-4394-a076-f65286349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69a6785-7c20-4394-a076-f65286349692">
      <UserInfo>
        <DisplayName/>
        <AccountId xsi:nil="true"/>
        <AccountType/>
      </UserInfo>
    </SharedWithUsers>
    <TaxCatchAll xmlns="369a6785-7c20-4394-a076-f65286349692" xsi:nil="true"/>
    <lcf76f155ced4ddcb4097134ff3c332f xmlns="1364a245-e493-41ed-bb8d-07b284efa9d7">
      <Terms xmlns="http://schemas.microsoft.com/office/infopath/2007/PartnerControls"/>
    </lcf76f155ced4ddcb4097134ff3c332f>
    <Notes xmlns="1364a245-e493-41ed-bb8d-07b284efa9d7" xsi:nil="true"/>
    <Session xmlns="1364a245-e493-41ed-bb8d-07b284efa9d7" xsi:nil="true"/>
    <Session_x0028__x002f_5_x0029_ xmlns="1364a245-e493-41ed-bb8d-07b284efa9d7" xsi:nil="true"/>
    <ApplicationNo_x002e_ xmlns="1364a245-e493-41ed-bb8d-07b284efa9d7"/>
  </documentManagement>
</p:properties>
</file>

<file path=customXml/itemProps1.xml><?xml version="1.0" encoding="utf-8"?>
<ds:datastoreItem xmlns:ds="http://schemas.openxmlformats.org/officeDocument/2006/customXml" ds:itemID="{559DD618-C6DD-4767-B3D9-53C51BE3E1AC}"/>
</file>

<file path=customXml/itemProps2.xml><?xml version="1.0" encoding="utf-8"?>
<ds:datastoreItem xmlns:ds="http://schemas.openxmlformats.org/officeDocument/2006/customXml" ds:itemID="{18C99439-C395-4710-A192-16DD3337A2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D51C25-547F-4A59-8EB4-DA2DF67B62A4}">
  <ds:schemaRefs>
    <ds:schemaRef ds:uri="http://schemas.microsoft.com/office/2006/metadata/properties"/>
    <ds:schemaRef ds:uri="http://schemas.microsoft.com/office/infopath/2007/PartnerControls"/>
    <ds:schemaRef ds:uri="21f2f788-7c9b-4176-b1d7-d0b7a007f64b"/>
    <ds:schemaRef ds:uri="25a3dbc4-1fc7-4ef0-ae2a-e61f16351ed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7984</TotalTime>
  <Words>2034</Words>
  <Application>Microsoft Office PowerPoint</Application>
  <PresentationFormat>Widescreen</PresentationFormat>
  <Paragraphs>284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Aptos Display</vt:lpstr>
      <vt:lpstr>Arial</vt:lpstr>
      <vt:lpstr>Calibri</vt:lpstr>
      <vt:lpstr>Calibri Light</vt:lpstr>
      <vt:lpstr>Calibri,Sans-Serif</vt:lpstr>
      <vt:lpstr>FS Clerkenwell</vt:lpstr>
      <vt:lpstr>Trebuchet MS</vt:lpstr>
      <vt:lpstr>Office Theme</vt:lpstr>
      <vt:lpstr>Custom Design</vt:lpstr>
      <vt:lpstr>CRESR theme</vt:lpstr>
      <vt:lpstr>1_Office Theme</vt:lpstr>
      <vt:lpstr>NASP webinar:  Social Prescribing for older people experiencing poverty </vt:lpstr>
      <vt:lpstr>Housekeeping</vt:lpstr>
      <vt:lpstr>Overview</vt:lpstr>
      <vt:lpstr>PowerPoint Presentation</vt:lpstr>
      <vt:lpstr>Strategic partnership with  </vt:lpstr>
      <vt:lpstr>Strategic partnership with  </vt:lpstr>
      <vt:lpstr>Evidence - how social prescribing could support older people living in poverty</vt:lpstr>
      <vt:lpstr> Social Prescribing for Older People Facing Financial Hardship: Leicester Pilot</vt:lpstr>
      <vt:lpstr>Introduction to the Leicester Pilot</vt:lpstr>
      <vt:lpstr>Using Positive Psychology in Conversations</vt:lpstr>
      <vt:lpstr>What is a Human Learning Systems (HLS) approach?</vt:lpstr>
      <vt:lpstr>Engagement &amp; Codesign Approaches</vt:lpstr>
      <vt:lpstr>Key Barriers Identified</vt:lpstr>
      <vt:lpstr>Activities Delivered – Belgrave</vt:lpstr>
      <vt:lpstr>Activities Delivered – New Parks</vt:lpstr>
      <vt:lpstr>Beneficiary Outcomes</vt:lpstr>
      <vt:lpstr>Case Studies with Positive Psychology Impact</vt:lpstr>
      <vt:lpstr>Key Learnings from Positive Psychology &amp; HLS</vt:lpstr>
      <vt:lpstr>Recommendations &amp; Future Considerations</vt:lpstr>
      <vt:lpstr>Hastings – Engagement and Codesign, Delivery, Next Steps</vt:lpstr>
      <vt:lpstr>Outcomes for older people</vt:lpstr>
      <vt:lpstr>Financial hardship training for  Social Prescribing Link Workers </vt:lpstr>
      <vt:lpstr>Outputs</vt:lpstr>
      <vt:lpstr>PowerPoint Presentation</vt:lpstr>
      <vt:lpstr>PowerPoint Presentation</vt:lpstr>
      <vt:lpstr>PowerPoint Presentation</vt:lpstr>
      <vt:lpstr>                        for Older People</vt:lpstr>
      <vt:lpstr>Have more questions or insights to share?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NASP Webinar: RNIB and SignHealth talk sensory impairments  and social prescribing</dc:title>
  <dc:creator>Ceriann Bailey-Rush</dc:creator>
  <cp:lastModifiedBy>Isobel Haywood</cp:lastModifiedBy>
  <cp:revision>46</cp:revision>
  <dcterms:created xsi:type="dcterms:W3CDTF">2024-05-29T10:15:32Z</dcterms:created>
  <dcterms:modified xsi:type="dcterms:W3CDTF">2025-03-06T13:23:31Z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3034300.00000000</vt:lpwstr>
  </property>
  <property fmtid="{D5CDD505-2E9C-101B-9397-08002B2CF9AE}" pid="3" name="ContentTypeId">
    <vt:lpwstr>0x010100391E39600B21014991592B10C4BE6E14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