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Lst>
  <p:notesMasterIdLst>
    <p:notesMasterId r:id="rId29"/>
  </p:notesMasterIdLst>
  <p:sldIdLst>
    <p:sldId id="2521" r:id="rId6"/>
    <p:sldId id="289" r:id="rId7"/>
    <p:sldId id="260" r:id="rId8"/>
    <p:sldId id="2443" r:id="rId9"/>
    <p:sldId id="2147473437" r:id="rId10"/>
    <p:sldId id="2147473447" r:id="rId11"/>
    <p:sldId id="2147473465" r:id="rId12"/>
    <p:sldId id="2147473451" r:id="rId13"/>
    <p:sldId id="1074" r:id="rId14"/>
    <p:sldId id="2145708105" r:id="rId15"/>
    <p:sldId id="2147473454" r:id="rId16"/>
    <p:sldId id="2147473455" r:id="rId17"/>
    <p:sldId id="2147473456" r:id="rId18"/>
    <p:sldId id="2147473457" r:id="rId19"/>
    <p:sldId id="2147473458" r:id="rId20"/>
    <p:sldId id="2147473459" r:id="rId21"/>
    <p:sldId id="2147473460" r:id="rId22"/>
    <p:sldId id="2147473461" r:id="rId23"/>
    <p:sldId id="2147473462" r:id="rId24"/>
    <p:sldId id="2147473463" r:id="rId25"/>
    <p:sldId id="2147473464" r:id="rId26"/>
    <p:sldId id="259" r:id="rId27"/>
    <p:sldId id="214747346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D83"/>
    <a:srgbClr val="2E3A4D"/>
    <a:srgbClr val="73C6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5E3C13-434E-AB92-EBCE-7C295EE28312}" v="321" dt="2026-06-29T10:06:15.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E401D-191A-4E04-928C-C47C19064ADE}" type="doc">
      <dgm:prSet loTypeId="urn:microsoft.com/office/officeart/2009/3/layout/StepUpProcess" loCatId="process" qsTypeId="urn:microsoft.com/office/officeart/2005/8/quickstyle/3d1" qsCatId="3D" csTypeId="urn:microsoft.com/office/officeart/2005/8/colors/colorful5" csCatId="colorful" phldr="1"/>
      <dgm:spPr/>
      <dgm:t>
        <a:bodyPr/>
        <a:lstStyle/>
        <a:p>
          <a:endParaRPr lang="en-GB"/>
        </a:p>
      </dgm:t>
    </dgm:pt>
    <dgm:pt modelId="{52E9C42C-95B9-485B-86B7-506CC0861244}">
      <dgm:prSet phldrT="[Text]" custT="1"/>
      <dgm:spPr>
        <a:noFill/>
      </dgm:spPr>
      <dgm:t>
        <a:bodyPr/>
        <a:lstStyle/>
        <a:p>
          <a:pPr rtl="0"/>
          <a:r>
            <a:rPr lang="en-US" sz="1200" b="0">
              <a:solidFill>
                <a:srgbClr val="002060"/>
              </a:solidFill>
              <a:latin typeface="Calibri"/>
              <a:cs typeface="Calibri"/>
            </a:rPr>
            <a:t>A person feeling generally well but who wants to look after their mental &amp; physical health. </a:t>
          </a:r>
        </a:p>
        <a:p>
          <a:pPr rtl="0"/>
          <a:r>
            <a:rPr lang="en-US" sz="1200" b="0">
              <a:solidFill>
                <a:schemeClr val="tx1"/>
              </a:solidFill>
              <a:latin typeface="Calibri"/>
              <a:cs typeface="Calibri"/>
            </a:rPr>
            <a:t>Activities are done independently or alongside friends or family.</a:t>
          </a:r>
          <a:endParaRPr lang="en-GB" sz="1200" b="0">
            <a:solidFill>
              <a:schemeClr val="tx1"/>
            </a:solidFill>
            <a:latin typeface="Calibri"/>
            <a:cs typeface="Calibri"/>
          </a:endParaRPr>
        </a:p>
        <a:p>
          <a:pPr rtl="0"/>
          <a:endParaRPr lang="en-GB" sz="1200" b="0">
            <a:solidFill>
              <a:srgbClr val="002060"/>
            </a:solidFill>
            <a:latin typeface="Calibri"/>
            <a:cs typeface="Calibri"/>
          </a:endParaRPr>
        </a:p>
      </dgm:t>
    </dgm:pt>
    <dgm:pt modelId="{815B42D2-6106-49BC-BAB7-7B1DA0CE8A9E}" type="parTrans" cxnId="{451DB5BC-7827-4195-A42D-A8F04A2EF4D7}">
      <dgm:prSet/>
      <dgm:spPr/>
      <dgm:t>
        <a:bodyPr/>
        <a:lstStyle/>
        <a:p>
          <a:endParaRPr lang="en-GB"/>
        </a:p>
      </dgm:t>
    </dgm:pt>
    <dgm:pt modelId="{9F291B83-0409-4162-AEE8-9A4E44D3E285}" type="sibTrans" cxnId="{451DB5BC-7827-4195-A42D-A8F04A2EF4D7}">
      <dgm:prSet/>
      <dgm:spPr/>
      <dgm:t>
        <a:bodyPr/>
        <a:lstStyle/>
        <a:p>
          <a:endParaRPr lang="en-GB"/>
        </a:p>
      </dgm:t>
    </dgm:pt>
    <dgm:pt modelId="{32FCF661-4E59-42B9-96D6-9F5D833BA572}">
      <dgm:prSet phldrT="[Text]" custT="1"/>
      <dgm:spPr/>
      <dgm:t>
        <a:bodyPr/>
        <a:lstStyle/>
        <a:p>
          <a:pPr rtl="0"/>
          <a:r>
            <a:rPr lang="en-US" sz="1200" b="0">
              <a:solidFill>
                <a:srgbClr val="002060"/>
              </a:solidFill>
              <a:latin typeface="Calibri"/>
              <a:cs typeface="Calibri"/>
            </a:rPr>
            <a:t>A person seeing their GP about their mental health or getting some support from health worker or social prescriber.</a:t>
          </a:r>
        </a:p>
        <a:p>
          <a:pPr rtl="0"/>
          <a:r>
            <a:rPr lang="en-US" sz="1200" b="0">
              <a:solidFill>
                <a:schemeClr val="tx1"/>
              </a:solidFill>
              <a:latin typeface="Calibri"/>
              <a:cs typeface="Calibri"/>
            </a:rPr>
            <a:t>Setting provides a supportive environment.</a:t>
          </a:r>
        </a:p>
        <a:p>
          <a:pPr rtl="0"/>
          <a:r>
            <a:rPr lang="en-US" sz="1200" b="0">
              <a:solidFill>
                <a:schemeClr val="tx1"/>
              </a:solidFill>
              <a:latin typeface="Calibri"/>
              <a:cs typeface="Calibri"/>
            </a:rPr>
            <a:t>Activities designed to help combat feelings of loneliness and/or low mood &amp; offer support to increase motivation and to manage symptoms of anxiety and/or mild depression</a:t>
          </a:r>
        </a:p>
        <a:p>
          <a:pPr rtl="0"/>
          <a:endParaRPr lang="en-US" sz="1200" b="0">
            <a:solidFill>
              <a:srgbClr val="002060"/>
            </a:solidFill>
            <a:latin typeface="Calibri"/>
            <a:cs typeface="Calibri"/>
          </a:endParaRPr>
        </a:p>
        <a:p>
          <a:pPr rtl="0"/>
          <a:endParaRPr lang="en-US" sz="1200" b="0">
            <a:solidFill>
              <a:srgbClr val="002060"/>
            </a:solidFill>
            <a:latin typeface="Calibri"/>
            <a:cs typeface="Calibri"/>
          </a:endParaRPr>
        </a:p>
        <a:p>
          <a:pPr rtl="0"/>
          <a:endParaRPr lang="en-GB" sz="1200" b="0">
            <a:solidFill>
              <a:srgbClr val="002060"/>
            </a:solidFill>
            <a:latin typeface="Calibri"/>
            <a:cs typeface="Calibri"/>
          </a:endParaRPr>
        </a:p>
      </dgm:t>
    </dgm:pt>
    <dgm:pt modelId="{A4B4934A-FE99-4520-886D-28B802FC94B7}" type="parTrans" cxnId="{1FD376AF-CD62-4618-8069-B03802086216}">
      <dgm:prSet/>
      <dgm:spPr/>
      <dgm:t>
        <a:bodyPr/>
        <a:lstStyle/>
        <a:p>
          <a:endParaRPr lang="en-GB"/>
        </a:p>
      </dgm:t>
    </dgm:pt>
    <dgm:pt modelId="{4209A1F6-C2B5-4366-9F44-B33F3288CB67}" type="sibTrans" cxnId="{1FD376AF-CD62-4618-8069-B03802086216}">
      <dgm:prSet/>
      <dgm:spPr/>
      <dgm:t>
        <a:bodyPr/>
        <a:lstStyle/>
        <a:p>
          <a:endParaRPr lang="en-GB"/>
        </a:p>
      </dgm:t>
    </dgm:pt>
    <dgm:pt modelId="{3DF0A974-12B8-4509-BD10-AE22E07FA4AC}">
      <dgm:prSet phldrT="[Text]" custT="1"/>
      <dgm:spPr/>
      <dgm:t>
        <a:bodyPr/>
        <a:lstStyle/>
        <a:p>
          <a:pPr rtl="0"/>
          <a:r>
            <a:rPr lang="en-US" sz="1200" b="0">
              <a:solidFill>
                <a:srgbClr val="002060"/>
              </a:solidFill>
              <a:latin typeface="Calibri"/>
              <a:cs typeface="Calibri"/>
            </a:rPr>
            <a:t>A person currently getting support from their GP for their mental health &amp; receiving talking therapies (such as CBT or counselling) and possibly taking short term medication and/or under ongoing regular mental health reviews.</a:t>
          </a:r>
        </a:p>
        <a:p>
          <a:pPr rtl="0"/>
          <a:r>
            <a:rPr lang="en-US" sz="1200" b="0">
              <a:solidFill>
                <a:schemeClr val="tx1"/>
              </a:solidFill>
              <a:latin typeface="Calibri"/>
              <a:cs typeface="Calibri"/>
            </a:rPr>
            <a:t>Sessions specifically designed for mental health/ wellbeing support &amp; allow for volunteer or support worker attendance if required</a:t>
          </a:r>
        </a:p>
        <a:p>
          <a:pPr rtl="0"/>
          <a:r>
            <a:rPr lang="en-US" sz="1200" b="0">
              <a:solidFill>
                <a:schemeClr val="tx1"/>
              </a:solidFill>
              <a:latin typeface="Calibri"/>
              <a:cs typeface="Calibri"/>
            </a:rPr>
            <a:t>Activities support individual towards identified recovery goals, set with a </a:t>
          </a:r>
          <a:r>
            <a:rPr lang="en-GB" sz="1200" b="0">
              <a:solidFill>
                <a:schemeClr val="tx1"/>
              </a:solidFill>
              <a:latin typeface="Calibri"/>
              <a:cs typeface="Calibri"/>
            </a:rPr>
            <a:t>mental health care professional</a:t>
          </a:r>
        </a:p>
      </dgm:t>
    </dgm:pt>
    <dgm:pt modelId="{0E2A600E-BD61-4AB2-A8DF-F96073792BCA}" type="parTrans" cxnId="{0FCE6F42-A78E-4DD7-BC84-675DE2E8B824}">
      <dgm:prSet/>
      <dgm:spPr/>
      <dgm:t>
        <a:bodyPr/>
        <a:lstStyle/>
        <a:p>
          <a:endParaRPr lang="en-GB"/>
        </a:p>
      </dgm:t>
    </dgm:pt>
    <dgm:pt modelId="{C211FC2F-2C9C-474C-BF66-298EC47AB89B}" type="sibTrans" cxnId="{0FCE6F42-A78E-4DD7-BC84-675DE2E8B824}">
      <dgm:prSet/>
      <dgm:spPr/>
      <dgm:t>
        <a:bodyPr/>
        <a:lstStyle/>
        <a:p>
          <a:endParaRPr lang="en-GB"/>
        </a:p>
      </dgm:t>
    </dgm:pt>
    <dgm:pt modelId="{71AD2B5C-FAF3-4956-85E8-4ADCFBDB9FCC}">
      <dgm:prSet phldrT="[Text]" custT="1"/>
      <dgm:spPr/>
      <dgm:t>
        <a:bodyPr/>
        <a:lstStyle/>
        <a:p>
          <a:r>
            <a:rPr lang="en-US" sz="1200" b="0">
              <a:solidFill>
                <a:srgbClr val="002060"/>
              </a:solidFill>
              <a:latin typeface="Calibri"/>
              <a:cs typeface="Calibri"/>
            </a:rPr>
            <a:t>A person who is experiencing an acute mental health crisis which requires inpatient or intensive crisis team support;</a:t>
          </a:r>
          <a:r>
            <a:rPr lang="en-GB" sz="1200" b="0">
              <a:solidFill>
                <a:srgbClr val="002060"/>
              </a:solidFill>
              <a:latin typeface="Calibri"/>
              <a:cs typeface="Calibri"/>
            </a:rPr>
            <a:t> OR </a:t>
          </a:r>
          <a:r>
            <a:rPr lang="en-US" sz="1200" b="0">
              <a:solidFill>
                <a:srgbClr val="002060"/>
              </a:solidFill>
              <a:latin typeface="Calibri"/>
              <a:cs typeface="Calibri"/>
            </a:rPr>
            <a:t>with a long-term serious mental health condition and who needs regular care &amp; support.</a:t>
          </a:r>
        </a:p>
        <a:p>
          <a:r>
            <a:rPr lang="en-US" sz="1200" b="0">
              <a:solidFill>
                <a:schemeClr val="tx1"/>
              </a:solidFill>
              <a:latin typeface="Calibri"/>
              <a:cs typeface="Calibri"/>
            </a:rPr>
            <a:t>Sessions in a hospital-based location, such as a hospital community garden or therapy garden.</a:t>
          </a:r>
          <a:endParaRPr lang="en-GB" sz="1200" b="0">
            <a:solidFill>
              <a:schemeClr val="tx1"/>
            </a:solidFill>
            <a:latin typeface="Calibri"/>
            <a:cs typeface="Calibri"/>
          </a:endParaRPr>
        </a:p>
        <a:p>
          <a:r>
            <a:rPr lang="en-US" sz="1200" b="0">
              <a:solidFill>
                <a:schemeClr val="tx1"/>
              </a:solidFill>
              <a:latin typeface="Calibri"/>
              <a:cs typeface="Calibri"/>
            </a:rPr>
            <a:t>Activities facilitated by a specialist team ensuring help &amp; support is available (including doctors, nurses and others with expertise in working with people with a range of complex mental health needs, both long term &amp; </a:t>
          </a:r>
          <a:r>
            <a:rPr lang="en-GB" sz="1200" b="0">
              <a:solidFill>
                <a:schemeClr val="tx1"/>
              </a:solidFill>
              <a:latin typeface="Calibri"/>
              <a:cs typeface="Calibri"/>
            </a:rPr>
            <a:t>acute.)</a:t>
          </a:r>
        </a:p>
        <a:p>
          <a:r>
            <a:rPr lang="en-US" sz="1200" b="0">
              <a:solidFill>
                <a:schemeClr val="tx1"/>
              </a:solidFill>
              <a:latin typeface="Calibri"/>
              <a:cs typeface="Calibri"/>
            </a:rPr>
            <a:t>Activities support individual towards identified recovery /care goals, set with a </a:t>
          </a:r>
          <a:r>
            <a:rPr lang="en-GB" sz="1200" b="0">
              <a:solidFill>
                <a:schemeClr val="tx1"/>
              </a:solidFill>
              <a:latin typeface="Calibri"/>
              <a:cs typeface="Calibri"/>
            </a:rPr>
            <a:t>mental health care professional</a:t>
          </a:r>
        </a:p>
      </dgm:t>
    </dgm:pt>
    <dgm:pt modelId="{9A7A11DE-EA88-4D4D-947B-9DC507582A46}" type="sibTrans" cxnId="{02263DF1-5765-4742-9F14-DD3ED4D33C34}">
      <dgm:prSet/>
      <dgm:spPr/>
      <dgm:t>
        <a:bodyPr/>
        <a:lstStyle/>
        <a:p>
          <a:endParaRPr lang="en-GB"/>
        </a:p>
      </dgm:t>
    </dgm:pt>
    <dgm:pt modelId="{904CEFFD-1A1E-4932-823F-90EA757C5230}" type="parTrans" cxnId="{02263DF1-5765-4742-9F14-DD3ED4D33C34}">
      <dgm:prSet/>
      <dgm:spPr/>
      <dgm:t>
        <a:bodyPr/>
        <a:lstStyle/>
        <a:p>
          <a:endParaRPr lang="en-GB"/>
        </a:p>
      </dgm:t>
    </dgm:pt>
    <dgm:pt modelId="{A6F5889C-5BAD-416B-8FEF-6C86033DD19F}">
      <dgm:prSet phldrT="[Text]" custT="1"/>
      <dgm:spPr/>
      <dgm:t>
        <a:bodyPr/>
        <a:lstStyle/>
        <a:p>
          <a:r>
            <a:rPr lang="en-US" sz="1200" b="0">
              <a:solidFill>
                <a:srgbClr val="002060"/>
              </a:solidFill>
              <a:latin typeface="Calibri"/>
              <a:cs typeface="Calibri"/>
            </a:rPr>
            <a:t>A person who has more complex needs and requires more than one area of support, including specialist and local mental health team support. </a:t>
          </a:r>
        </a:p>
        <a:p>
          <a:r>
            <a:rPr lang="en-US" sz="1200" b="0">
              <a:solidFill>
                <a:schemeClr val="tx1"/>
              </a:solidFill>
              <a:latin typeface="Calibri"/>
              <a:cs typeface="Calibri"/>
            </a:rPr>
            <a:t>Short-term programmes or packages that are specifically designed to </a:t>
          </a:r>
          <a:r>
            <a:rPr lang="en-GB" sz="1200" b="0">
              <a:solidFill>
                <a:schemeClr val="tx1"/>
              </a:solidFill>
              <a:latin typeface="Calibri"/>
              <a:cs typeface="Calibri"/>
            </a:rPr>
            <a:t>meet individual’s needs. </a:t>
          </a:r>
          <a:r>
            <a:rPr lang="en-US" sz="1200" b="0">
              <a:solidFill>
                <a:schemeClr val="tx1"/>
              </a:solidFill>
              <a:latin typeface="Calibri"/>
              <a:cs typeface="Calibri"/>
            </a:rPr>
            <a:t>Sessions allow for support worker attendance.</a:t>
          </a:r>
        </a:p>
        <a:p>
          <a:r>
            <a:rPr lang="en-US" sz="1200" b="0">
              <a:solidFill>
                <a:schemeClr val="tx1"/>
              </a:solidFill>
              <a:latin typeface="Calibri"/>
              <a:cs typeface="Calibri"/>
            </a:rPr>
            <a:t>Providers work closely with existing mental health support to form an extended team specializing in working with people who have longer-term and/or more series mental ill health difficulties</a:t>
          </a:r>
        </a:p>
        <a:p>
          <a:r>
            <a:rPr lang="en-US" sz="1200" b="0">
              <a:solidFill>
                <a:schemeClr val="tx1"/>
              </a:solidFill>
              <a:latin typeface="Calibri"/>
              <a:cs typeface="Calibri"/>
            </a:rPr>
            <a:t>Activities support individual towards identified recovery goals, set with a </a:t>
          </a:r>
          <a:r>
            <a:rPr lang="en-GB" sz="1200" b="0">
              <a:solidFill>
                <a:schemeClr val="tx1"/>
              </a:solidFill>
              <a:latin typeface="Calibri"/>
              <a:cs typeface="Calibri"/>
            </a:rPr>
            <a:t>mental health care professional</a:t>
          </a:r>
        </a:p>
      </dgm:t>
    </dgm:pt>
    <dgm:pt modelId="{8A385BE5-D6A8-4E4B-8EDB-1F3701184E6F}" type="sibTrans" cxnId="{A654AE7F-7E2A-4928-A80B-158662B1AC14}">
      <dgm:prSet/>
      <dgm:spPr/>
      <dgm:t>
        <a:bodyPr/>
        <a:lstStyle/>
        <a:p>
          <a:endParaRPr lang="en-GB"/>
        </a:p>
      </dgm:t>
    </dgm:pt>
    <dgm:pt modelId="{E5305E8D-F262-4A92-9DDA-B4807CDA26D5}" type="parTrans" cxnId="{A654AE7F-7E2A-4928-A80B-158662B1AC14}">
      <dgm:prSet/>
      <dgm:spPr/>
      <dgm:t>
        <a:bodyPr/>
        <a:lstStyle/>
        <a:p>
          <a:endParaRPr lang="en-GB"/>
        </a:p>
      </dgm:t>
    </dgm:pt>
    <dgm:pt modelId="{E23D9A8A-9418-43BD-A8B8-A5A79CE69A94}" type="pres">
      <dgm:prSet presAssocID="{DDBE401D-191A-4E04-928C-C47C19064ADE}" presName="rootnode" presStyleCnt="0">
        <dgm:presLayoutVars>
          <dgm:chMax/>
          <dgm:chPref/>
          <dgm:dir/>
          <dgm:animLvl val="lvl"/>
        </dgm:presLayoutVars>
      </dgm:prSet>
      <dgm:spPr/>
    </dgm:pt>
    <dgm:pt modelId="{1BBCEAE6-B5C5-4AF5-BA00-CDEC44BF3C46}" type="pres">
      <dgm:prSet presAssocID="{52E9C42C-95B9-485B-86B7-506CC0861244}" presName="composite" presStyleCnt="0"/>
      <dgm:spPr/>
    </dgm:pt>
    <dgm:pt modelId="{D18120E0-BF04-4A0A-8AF1-F7ECDBCF0DF7}" type="pres">
      <dgm:prSet presAssocID="{52E9C42C-95B9-485B-86B7-506CC0861244}" presName="LShape" presStyleLbl="alignNode1" presStyleIdx="0" presStyleCnt="9" custScaleX="125615" custScaleY="178890"/>
      <dgm:spPr/>
    </dgm:pt>
    <dgm:pt modelId="{E4573846-98A6-4745-973E-182B6FF2DDDE}" type="pres">
      <dgm:prSet presAssocID="{52E9C42C-95B9-485B-86B7-506CC0861244}" presName="ParentText" presStyleLbl="revTx" presStyleIdx="0" presStyleCnt="5" custScaleX="116476" custScaleY="93776" custLinFactNeighborX="4560" custLinFactNeighborY="-15605">
        <dgm:presLayoutVars>
          <dgm:chMax val="0"/>
          <dgm:chPref val="0"/>
          <dgm:bulletEnabled val="1"/>
        </dgm:presLayoutVars>
      </dgm:prSet>
      <dgm:spPr/>
    </dgm:pt>
    <dgm:pt modelId="{30CE6C08-5CA1-45E6-868B-590A9397306D}" type="pres">
      <dgm:prSet presAssocID="{52E9C42C-95B9-485B-86B7-506CC0861244}" presName="Triangle" presStyleLbl="alignNode1" presStyleIdx="1" presStyleCnt="9" custLinFactY="-11769" custLinFactNeighborX="81561" custLinFactNeighborY="-100000"/>
      <dgm:spPr/>
    </dgm:pt>
    <dgm:pt modelId="{BB6284DD-F619-4B34-8131-C1D9AF55D123}" type="pres">
      <dgm:prSet presAssocID="{9F291B83-0409-4162-AEE8-9A4E44D3E285}" presName="sibTrans" presStyleCnt="0"/>
      <dgm:spPr/>
    </dgm:pt>
    <dgm:pt modelId="{36F4BA85-E0B3-487C-B82F-8DA7946D29E4}" type="pres">
      <dgm:prSet presAssocID="{9F291B83-0409-4162-AEE8-9A4E44D3E285}" presName="space" presStyleCnt="0"/>
      <dgm:spPr/>
    </dgm:pt>
    <dgm:pt modelId="{3991566E-9DA8-4F94-BFCD-1F0DE865FCF0}" type="pres">
      <dgm:prSet presAssocID="{32FCF661-4E59-42B9-96D6-9F5D833BA572}" presName="composite" presStyleCnt="0"/>
      <dgm:spPr/>
    </dgm:pt>
    <dgm:pt modelId="{8D8E340F-44F3-41FC-A4DE-AFC198DC4DA4}" type="pres">
      <dgm:prSet presAssocID="{32FCF661-4E59-42B9-96D6-9F5D833BA572}" presName="LShape" presStyleLbl="alignNode1" presStyleIdx="2" presStyleCnt="9" custScaleX="125615" custScaleY="178890"/>
      <dgm:spPr/>
    </dgm:pt>
    <dgm:pt modelId="{5343B2F0-A843-49DF-B725-F4167D420B00}" type="pres">
      <dgm:prSet presAssocID="{32FCF661-4E59-42B9-96D6-9F5D833BA572}" presName="ParentText" presStyleLbl="revTx" presStyleIdx="1" presStyleCnt="5" custScaleX="123925" custLinFactNeighborX="5138" custLinFactNeighborY="-23064">
        <dgm:presLayoutVars>
          <dgm:chMax val="0"/>
          <dgm:chPref val="0"/>
          <dgm:bulletEnabled val="1"/>
        </dgm:presLayoutVars>
      </dgm:prSet>
      <dgm:spPr/>
    </dgm:pt>
    <dgm:pt modelId="{E4DED588-B162-498C-9F2A-1C81CFADDD32}" type="pres">
      <dgm:prSet presAssocID="{32FCF661-4E59-42B9-96D6-9F5D833BA572}" presName="Triangle" presStyleLbl="alignNode1" presStyleIdx="3" presStyleCnt="9" custLinFactY="-11769" custLinFactNeighborX="81561" custLinFactNeighborY="-100000"/>
      <dgm:spPr/>
    </dgm:pt>
    <dgm:pt modelId="{181BFB56-504A-49AE-A4B5-A21796A58C43}" type="pres">
      <dgm:prSet presAssocID="{4209A1F6-C2B5-4366-9F44-B33F3288CB67}" presName="sibTrans" presStyleCnt="0"/>
      <dgm:spPr/>
    </dgm:pt>
    <dgm:pt modelId="{6D4EAC50-F180-41F6-A829-76293B675BB6}" type="pres">
      <dgm:prSet presAssocID="{4209A1F6-C2B5-4366-9F44-B33F3288CB67}" presName="space" presStyleCnt="0"/>
      <dgm:spPr/>
    </dgm:pt>
    <dgm:pt modelId="{755FE9DA-962E-4EC8-9605-FA86AB98BAE6}" type="pres">
      <dgm:prSet presAssocID="{3DF0A974-12B8-4509-BD10-AE22E07FA4AC}" presName="composite" presStyleCnt="0"/>
      <dgm:spPr/>
    </dgm:pt>
    <dgm:pt modelId="{C5C04333-A4BC-4DDB-9ADF-28245AEA4868}" type="pres">
      <dgm:prSet presAssocID="{3DF0A974-12B8-4509-BD10-AE22E07FA4AC}" presName="LShape" presStyleLbl="alignNode1" presStyleIdx="4" presStyleCnt="9" custScaleX="125615" custScaleY="178066" custLinFactNeighborX="292" custLinFactNeighborY="-3179"/>
      <dgm:spPr/>
    </dgm:pt>
    <dgm:pt modelId="{97DCA076-378D-497D-A060-1CB6AEE4C8D9}" type="pres">
      <dgm:prSet presAssocID="{3DF0A974-12B8-4509-BD10-AE22E07FA4AC}" presName="ParentText" presStyleLbl="revTx" presStyleIdx="2" presStyleCnt="5" custScaleX="119728" custLinFactNeighborX="5712" custLinFactNeighborY="-21070">
        <dgm:presLayoutVars>
          <dgm:chMax val="0"/>
          <dgm:chPref val="0"/>
          <dgm:bulletEnabled val="1"/>
        </dgm:presLayoutVars>
      </dgm:prSet>
      <dgm:spPr/>
    </dgm:pt>
    <dgm:pt modelId="{CA1920ED-D4A3-4DC1-A5D4-702B1D183FDB}" type="pres">
      <dgm:prSet presAssocID="{3DF0A974-12B8-4509-BD10-AE22E07FA4AC}" presName="Triangle" presStyleLbl="alignNode1" presStyleIdx="5" presStyleCnt="9" custLinFactY="-11769" custLinFactNeighborX="81561" custLinFactNeighborY="-100000"/>
      <dgm:spPr/>
    </dgm:pt>
    <dgm:pt modelId="{E637F395-5581-4176-A558-8D6A3F4FCB3A}" type="pres">
      <dgm:prSet presAssocID="{C211FC2F-2C9C-474C-BF66-298EC47AB89B}" presName="sibTrans" presStyleCnt="0"/>
      <dgm:spPr/>
    </dgm:pt>
    <dgm:pt modelId="{4B82CD27-4A03-4BFF-970C-E12A207791C5}" type="pres">
      <dgm:prSet presAssocID="{C211FC2F-2C9C-474C-BF66-298EC47AB89B}" presName="space" presStyleCnt="0"/>
      <dgm:spPr/>
    </dgm:pt>
    <dgm:pt modelId="{112C6E47-2696-4135-B0B8-DF55AE2D25EA}" type="pres">
      <dgm:prSet presAssocID="{A6F5889C-5BAD-416B-8FEF-6C86033DD19F}" presName="composite" presStyleCnt="0"/>
      <dgm:spPr/>
    </dgm:pt>
    <dgm:pt modelId="{3D9726C0-9E55-4E69-B0BD-6070EB3EF30B}" type="pres">
      <dgm:prSet presAssocID="{A6F5889C-5BAD-416B-8FEF-6C86033DD19F}" presName="LShape" presStyleLbl="alignNode1" presStyleIdx="6" presStyleCnt="9" custScaleX="125615" custScaleY="178890" custLinFactNeighborX="-3175" custLinFactNeighborY="-656"/>
      <dgm:spPr/>
    </dgm:pt>
    <dgm:pt modelId="{08940DA7-49D3-4369-80C5-2FE176E9E521}" type="pres">
      <dgm:prSet presAssocID="{A6F5889C-5BAD-416B-8FEF-6C86033DD19F}" presName="ParentText" presStyleLbl="revTx" presStyleIdx="3" presStyleCnt="5" custScaleX="124219" custLinFactNeighborX="5147" custLinFactNeighborY="-17608">
        <dgm:presLayoutVars>
          <dgm:chMax val="0"/>
          <dgm:chPref val="0"/>
          <dgm:bulletEnabled val="1"/>
        </dgm:presLayoutVars>
      </dgm:prSet>
      <dgm:spPr/>
    </dgm:pt>
    <dgm:pt modelId="{780811E6-4031-4508-9301-27B76BA53D0D}" type="pres">
      <dgm:prSet presAssocID="{A6F5889C-5BAD-416B-8FEF-6C86033DD19F}" presName="Triangle" presStyleLbl="alignNode1" presStyleIdx="7" presStyleCnt="9" custLinFactY="-11769" custLinFactNeighborX="81561" custLinFactNeighborY="-100000"/>
      <dgm:spPr/>
    </dgm:pt>
    <dgm:pt modelId="{426A3865-A9E8-482D-B145-434519183F7C}" type="pres">
      <dgm:prSet presAssocID="{8A385BE5-D6A8-4E4B-8EDB-1F3701184E6F}" presName="sibTrans" presStyleCnt="0"/>
      <dgm:spPr/>
    </dgm:pt>
    <dgm:pt modelId="{8F514AF7-0962-4E97-B250-33B8BB3B524C}" type="pres">
      <dgm:prSet presAssocID="{8A385BE5-D6A8-4E4B-8EDB-1F3701184E6F}" presName="space" presStyleCnt="0"/>
      <dgm:spPr/>
    </dgm:pt>
    <dgm:pt modelId="{19645894-D764-4B21-88B8-C0E5C25D4756}" type="pres">
      <dgm:prSet presAssocID="{71AD2B5C-FAF3-4956-85E8-4ADCFBDB9FCC}" presName="composite" presStyleCnt="0"/>
      <dgm:spPr/>
    </dgm:pt>
    <dgm:pt modelId="{A38471B9-FD57-48EE-828E-63EF3A2DB156}" type="pres">
      <dgm:prSet presAssocID="{71AD2B5C-FAF3-4956-85E8-4ADCFBDB9FCC}" presName="LShape" presStyleLbl="alignNode1" presStyleIdx="8" presStyleCnt="9" custScaleX="109090" custScaleY="171536" custLinFactNeighborX="1153" custLinFactNeighborY="-5253"/>
      <dgm:spPr/>
    </dgm:pt>
    <dgm:pt modelId="{9F1829D5-4F54-48FD-80A1-801253BC3AF2}" type="pres">
      <dgm:prSet presAssocID="{71AD2B5C-FAF3-4956-85E8-4ADCFBDB9FCC}" presName="ParentText" presStyleLbl="revTx" presStyleIdx="4" presStyleCnt="5" custScaleX="129710" custLinFactNeighborX="20385" custLinFactNeighborY="-18221">
        <dgm:presLayoutVars>
          <dgm:chMax val="0"/>
          <dgm:chPref val="0"/>
          <dgm:bulletEnabled val="1"/>
        </dgm:presLayoutVars>
      </dgm:prSet>
      <dgm:spPr/>
    </dgm:pt>
  </dgm:ptLst>
  <dgm:cxnLst>
    <dgm:cxn modelId="{8FE30305-7AC1-4846-9A1F-2E418C04F873}" type="presOf" srcId="{3DF0A974-12B8-4509-BD10-AE22E07FA4AC}" destId="{97DCA076-378D-497D-A060-1CB6AEE4C8D9}" srcOrd="0" destOrd="0" presId="urn:microsoft.com/office/officeart/2009/3/layout/StepUpProcess"/>
    <dgm:cxn modelId="{4ACD9739-F87A-4CC6-84E7-91AD2A309B28}" type="presOf" srcId="{DDBE401D-191A-4E04-928C-C47C19064ADE}" destId="{E23D9A8A-9418-43BD-A8B8-A5A79CE69A94}" srcOrd="0" destOrd="0" presId="urn:microsoft.com/office/officeart/2009/3/layout/StepUpProcess"/>
    <dgm:cxn modelId="{0FCE6F42-A78E-4DD7-BC84-675DE2E8B824}" srcId="{DDBE401D-191A-4E04-928C-C47C19064ADE}" destId="{3DF0A974-12B8-4509-BD10-AE22E07FA4AC}" srcOrd="2" destOrd="0" parTransId="{0E2A600E-BD61-4AB2-A8DF-F96073792BCA}" sibTransId="{C211FC2F-2C9C-474C-BF66-298EC47AB89B}"/>
    <dgm:cxn modelId="{A654AE7F-7E2A-4928-A80B-158662B1AC14}" srcId="{DDBE401D-191A-4E04-928C-C47C19064ADE}" destId="{A6F5889C-5BAD-416B-8FEF-6C86033DD19F}" srcOrd="3" destOrd="0" parTransId="{E5305E8D-F262-4A92-9DDA-B4807CDA26D5}" sibTransId="{8A385BE5-D6A8-4E4B-8EDB-1F3701184E6F}"/>
    <dgm:cxn modelId="{1FD376AF-CD62-4618-8069-B03802086216}" srcId="{DDBE401D-191A-4E04-928C-C47C19064ADE}" destId="{32FCF661-4E59-42B9-96D6-9F5D833BA572}" srcOrd="1" destOrd="0" parTransId="{A4B4934A-FE99-4520-886D-28B802FC94B7}" sibTransId="{4209A1F6-C2B5-4366-9F44-B33F3288CB67}"/>
    <dgm:cxn modelId="{451DB5BC-7827-4195-A42D-A8F04A2EF4D7}" srcId="{DDBE401D-191A-4E04-928C-C47C19064ADE}" destId="{52E9C42C-95B9-485B-86B7-506CC0861244}" srcOrd="0" destOrd="0" parTransId="{815B42D2-6106-49BC-BAB7-7B1DA0CE8A9E}" sibTransId="{9F291B83-0409-4162-AEE8-9A4E44D3E285}"/>
    <dgm:cxn modelId="{E88188C2-F989-43C2-88B0-9E455762A06F}" type="presOf" srcId="{71AD2B5C-FAF3-4956-85E8-4ADCFBDB9FCC}" destId="{9F1829D5-4F54-48FD-80A1-801253BC3AF2}" srcOrd="0" destOrd="0" presId="urn:microsoft.com/office/officeart/2009/3/layout/StepUpProcess"/>
    <dgm:cxn modelId="{89BC2ACF-C535-4DCC-8E60-D11C0F1EF419}" type="presOf" srcId="{52E9C42C-95B9-485B-86B7-506CC0861244}" destId="{E4573846-98A6-4745-973E-182B6FF2DDDE}" srcOrd="0" destOrd="0" presId="urn:microsoft.com/office/officeart/2009/3/layout/StepUpProcess"/>
    <dgm:cxn modelId="{8F7096DB-B7D9-4553-AF17-BC6B73279BE1}" type="presOf" srcId="{32FCF661-4E59-42B9-96D6-9F5D833BA572}" destId="{5343B2F0-A843-49DF-B725-F4167D420B00}" srcOrd="0" destOrd="0" presId="urn:microsoft.com/office/officeart/2009/3/layout/StepUpProcess"/>
    <dgm:cxn modelId="{838D58E0-8076-4D56-BDBE-057A097A4086}" type="presOf" srcId="{A6F5889C-5BAD-416B-8FEF-6C86033DD19F}" destId="{08940DA7-49D3-4369-80C5-2FE176E9E521}" srcOrd="0" destOrd="0" presId="urn:microsoft.com/office/officeart/2009/3/layout/StepUpProcess"/>
    <dgm:cxn modelId="{02263DF1-5765-4742-9F14-DD3ED4D33C34}" srcId="{DDBE401D-191A-4E04-928C-C47C19064ADE}" destId="{71AD2B5C-FAF3-4956-85E8-4ADCFBDB9FCC}" srcOrd="4" destOrd="0" parTransId="{904CEFFD-1A1E-4932-823F-90EA757C5230}" sibTransId="{9A7A11DE-EA88-4D4D-947B-9DC507582A46}"/>
    <dgm:cxn modelId="{30B045F3-1E11-46FC-8523-BC3985ED4B27}" type="presParOf" srcId="{E23D9A8A-9418-43BD-A8B8-A5A79CE69A94}" destId="{1BBCEAE6-B5C5-4AF5-BA00-CDEC44BF3C46}" srcOrd="0" destOrd="0" presId="urn:microsoft.com/office/officeart/2009/3/layout/StepUpProcess"/>
    <dgm:cxn modelId="{73491FA6-0E16-492B-9A06-8248C1ACD5F9}" type="presParOf" srcId="{1BBCEAE6-B5C5-4AF5-BA00-CDEC44BF3C46}" destId="{D18120E0-BF04-4A0A-8AF1-F7ECDBCF0DF7}" srcOrd="0" destOrd="0" presId="urn:microsoft.com/office/officeart/2009/3/layout/StepUpProcess"/>
    <dgm:cxn modelId="{DEE67F45-8B10-46AC-80F1-EB9FA405FA7C}" type="presParOf" srcId="{1BBCEAE6-B5C5-4AF5-BA00-CDEC44BF3C46}" destId="{E4573846-98A6-4745-973E-182B6FF2DDDE}" srcOrd="1" destOrd="0" presId="urn:microsoft.com/office/officeart/2009/3/layout/StepUpProcess"/>
    <dgm:cxn modelId="{73660DBF-BCE1-4D25-B807-C9E314D94CA7}" type="presParOf" srcId="{1BBCEAE6-B5C5-4AF5-BA00-CDEC44BF3C46}" destId="{30CE6C08-5CA1-45E6-868B-590A9397306D}" srcOrd="2" destOrd="0" presId="urn:microsoft.com/office/officeart/2009/3/layout/StepUpProcess"/>
    <dgm:cxn modelId="{FC43EE32-DA7F-4EA8-9B02-642268D93B84}" type="presParOf" srcId="{E23D9A8A-9418-43BD-A8B8-A5A79CE69A94}" destId="{BB6284DD-F619-4B34-8131-C1D9AF55D123}" srcOrd="1" destOrd="0" presId="urn:microsoft.com/office/officeart/2009/3/layout/StepUpProcess"/>
    <dgm:cxn modelId="{277A5049-C28F-4951-AECA-EE355D7A2E24}" type="presParOf" srcId="{BB6284DD-F619-4B34-8131-C1D9AF55D123}" destId="{36F4BA85-E0B3-487C-B82F-8DA7946D29E4}" srcOrd="0" destOrd="0" presId="urn:microsoft.com/office/officeart/2009/3/layout/StepUpProcess"/>
    <dgm:cxn modelId="{254BC0F2-4FE7-4B06-AB4A-946C1709E1E7}" type="presParOf" srcId="{E23D9A8A-9418-43BD-A8B8-A5A79CE69A94}" destId="{3991566E-9DA8-4F94-BFCD-1F0DE865FCF0}" srcOrd="2" destOrd="0" presId="urn:microsoft.com/office/officeart/2009/3/layout/StepUpProcess"/>
    <dgm:cxn modelId="{AA96891A-CFE9-40B6-A9C5-385732AC2BE3}" type="presParOf" srcId="{3991566E-9DA8-4F94-BFCD-1F0DE865FCF0}" destId="{8D8E340F-44F3-41FC-A4DE-AFC198DC4DA4}" srcOrd="0" destOrd="0" presId="urn:microsoft.com/office/officeart/2009/3/layout/StepUpProcess"/>
    <dgm:cxn modelId="{A1CF376E-E577-4DB8-A47F-6C336C69BBCB}" type="presParOf" srcId="{3991566E-9DA8-4F94-BFCD-1F0DE865FCF0}" destId="{5343B2F0-A843-49DF-B725-F4167D420B00}" srcOrd="1" destOrd="0" presId="urn:microsoft.com/office/officeart/2009/3/layout/StepUpProcess"/>
    <dgm:cxn modelId="{59897278-4673-4D3E-9FDB-A3280231CEB5}" type="presParOf" srcId="{3991566E-9DA8-4F94-BFCD-1F0DE865FCF0}" destId="{E4DED588-B162-498C-9F2A-1C81CFADDD32}" srcOrd="2" destOrd="0" presId="urn:microsoft.com/office/officeart/2009/3/layout/StepUpProcess"/>
    <dgm:cxn modelId="{1CBC82F6-024E-4833-B91D-3A977A2651AE}" type="presParOf" srcId="{E23D9A8A-9418-43BD-A8B8-A5A79CE69A94}" destId="{181BFB56-504A-49AE-A4B5-A21796A58C43}" srcOrd="3" destOrd="0" presId="urn:microsoft.com/office/officeart/2009/3/layout/StepUpProcess"/>
    <dgm:cxn modelId="{E79C2214-330D-4A36-AD7F-674FE486420B}" type="presParOf" srcId="{181BFB56-504A-49AE-A4B5-A21796A58C43}" destId="{6D4EAC50-F180-41F6-A829-76293B675BB6}" srcOrd="0" destOrd="0" presId="urn:microsoft.com/office/officeart/2009/3/layout/StepUpProcess"/>
    <dgm:cxn modelId="{932267E1-B4F4-4913-A7DA-AC6C3B81712B}" type="presParOf" srcId="{E23D9A8A-9418-43BD-A8B8-A5A79CE69A94}" destId="{755FE9DA-962E-4EC8-9605-FA86AB98BAE6}" srcOrd="4" destOrd="0" presId="urn:microsoft.com/office/officeart/2009/3/layout/StepUpProcess"/>
    <dgm:cxn modelId="{7E202E4B-B220-41D9-874D-E7C2BCA2BEC0}" type="presParOf" srcId="{755FE9DA-962E-4EC8-9605-FA86AB98BAE6}" destId="{C5C04333-A4BC-4DDB-9ADF-28245AEA4868}" srcOrd="0" destOrd="0" presId="urn:microsoft.com/office/officeart/2009/3/layout/StepUpProcess"/>
    <dgm:cxn modelId="{B344F963-9B65-42C3-BDB1-7B7753019447}" type="presParOf" srcId="{755FE9DA-962E-4EC8-9605-FA86AB98BAE6}" destId="{97DCA076-378D-497D-A060-1CB6AEE4C8D9}" srcOrd="1" destOrd="0" presId="urn:microsoft.com/office/officeart/2009/3/layout/StepUpProcess"/>
    <dgm:cxn modelId="{2794AA30-2C57-46A7-A71F-46CCEB193B33}" type="presParOf" srcId="{755FE9DA-962E-4EC8-9605-FA86AB98BAE6}" destId="{CA1920ED-D4A3-4DC1-A5D4-702B1D183FDB}" srcOrd="2" destOrd="0" presId="urn:microsoft.com/office/officeart/2009/3/layout/StepUpProcess"/>
    <dgm:cxn modelId="{05EF3FCC-BCA0-4227-9E80-748D8E7A5192}" type="presParOf" srcId="{E23D9A8A-9418-43BD-A8B8-A5A79CE69A94}" destId="{E637F395-5581-4176-A558-8D6A3F4FCB3A}" srcOrd="5" destOrd="0" presId="urn:microsoft.com/office/officeart/2009/3/layout/StepUpProcess"/>
    <dgm:cxn modelId="{59DAD3F9-3B28-4737-A142-F352AAC3751C}" type="presParOf" srcId="{E637F395-5581-4176-A558-8D6A3F4FCB3A}" destId="{4B82CD27-4A03-4BFF-970C-E12A207791C5}" srcOrd="0" destOrd="0" presId="urn:microsoft.com/office/officeart/2009/3/layout/StepUpProcess"/>
    <dgm:cxn modelId="{E8CCD666-1316-472D-98D7-A9E36D0DEA57}" type="presParOf" srcId="{E23D9A8A-9418-43BD-A8B8-A5A79CE69A94}" destId="{112C6E47-2696-4135-B0B8-DF55AE2D25EA}" srcOrd="6" destOrd="0" presId="urn:microsoft.com/office/officeart/2009/3/layout/StepUpProcess"/>
    <dgm:cxn modelId="{65E00282-3964-48E6-AA75-32088C259616}" type="presParOf" srcId="{112C6E47-2696-4135-B0B8-DF55AE2D25EA}" destId="{3D9726C0-9E55-4E69-B0BD-6070EB3EF30B}" srcOrd="0" destOrd="0" presId="urn:microsoft.com/office/officeart/2009/3/layout/StepUpProcess"/>
    <dgm:cxn modelId="{0672A302-36B6-46C8-AFB1-20BDE6C62DD1}" type="presParOf" srcId="{112C6E47-2696-4135-B0B8-DF55AE2D25EA}" destId="{08940DA7-49D3-4369-80C5-2FE176E9E521}" srcOrd="1" destOrd="0" presId="urn:microsoft.com/office/officeart/2009/3/layout/StepUpProcess"/>
    <dgm:cxn modelId="{25E9B60C-0927-479D-ADE0-4CFDE0D79B8F}" type="presParOf" srcId="{112C6E47-2696-4135-B0B8-DF55AE2D25EA}" destId="{780811E6-4031-4508-9301-27B76BA53D0D}" srcOrd="2" destOrd="0" presId="urn:microsoft.com/office/officeart/2009/3/layout/StepUpProcess"/>
    <dgm:cxn modelId="{CA379532-74C2-409C-8CD3-D77B26846461}" type="presParOf" srcId="{E23D9A8A-9418-43BD-A8B8-A5A79CE69A94}" destId="{426A3865-A9E8-482D-B145-434519183F7C}" srcOrd="7" destOrd="0" presId="urn:microsoft.com/office/officeart/2009/3/layout/StepUpProcess"/>
    <dgm:cxn modelId="{27AA3480-10FC-45F0-9090-5095FB2DE441}" type="presParOf" srcId="{426A3865-A9E8-482D-B145-434519183F7C}" destId="{8F514AF7-0962-4E97-B250-33B8BB3B524C}" srcOrd="0" destOrd="0" presId="urn:microsoft.com/office/officeart/2009/3/layout/StepUpProcess"/>
    <dgm:cxn modelId="{A284DAE2-D07D-49BF-86B1-DB86C5306FE0}" type="presParOf" srcId="{E23D9A8A-9418-43BD-A8B8-A5A79CE69A94}" destId="{19645894-D764-4B21-88B8-C0E5C25D4756}" srcOrd="8" destOrd="0" presId="urn:microsoft.com/office/officeart/2009/3/layout/StepUpProcess"/>
    <dgm:cxn modelId="{BD92B86A-2620-4D8B-99D9-5C89121DFF79}" type="presParOf" srcId="{19645894-D764-4B21-88B8-C0E5C25D4756}" destId="{A38471B9-FD57-48EE-828E-63EF3A2DB156}" srcOrd="0" destOrd="0" presId="urn:microsoft.com/office/officeart/2009/3/layout/StepUpProcess"/>
    <dgm:cxn modelId="{B59507D6-0B62-470C-A9EE-E7E29159DA5E}" type="presParOf" srcId="{19645894-D764-4B21-88B8-C0E5C25D4756}" destId="{9F1829D5-4F54-48FD-80A1-801253BC3AF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120E0-BF04-4A0A-8AF1-F7ECDBCF0DF7}">
      <dsp:nvSpPr>
        <dsp:cNvPr id="0" name=""/>
        <dsp:cNvSpPr/>
      </dsp:nvSpPr>
      <dsp:spPr>
        <a:xfrm rot="5400000">
          <a:off x="657539" y="1718554"/>
          <a:ext cx="1879220" cy="2195739"/>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4573846-98A6-4745-973E-182B6FF2DDDE}">
      <dsp:nvSpPr>
        <dsp:cNvPr id="0" name=""/>
        <dsp:cNvSpPr/>
      </dsp:nvSpPr>
      <dsp:spPr>
        <a:xfrm>
          <a:off x="838509" y="2291885"/>
          <a:ext cx="1838103" cy="1297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b="0" kern="1200">
              <a:solidFill>
                <a:srgbClr val="002060"/>
              </a:solidFill>
              <a:latin typeface="Calibri"/>
              <a:cs typeface="Calibri"/>
            </a:rPr>
            <a:t>A person feeling generally well but who wants to look after their mental &amp; physical health. </a:t>
          </a:r>
        </a:p>
        <a:p>
          <a:pPr marL="0" lvl="0" indent="0" algn="l" defTabSz="533400" rtl="0">
            <a:lnSpc>
              <a:spcPct val="90000"/>
            </a:lnSpc>
            <a:spcBef>
              <a:spcPct val="0"/>
            </a:spcBef>
            <a:spcAft>
              <a:spcPct val="35000"/>
            </a:spcAft>
            <a:buNone/>
          </a:pPr>
          <a:r>
            <a:rPr lang="en-US" sz="1200" b="0" kern="1200">
              <a:solidFill>
                <a:schemeClr val="tx1"/>
              </a:solidFill>
              <a:latin typeface="Calibri"/>
              <a:cs typeface="Calibri"/>
            </a:rPr>
            <a:t>Activities are done independently or alongside friends or family.</a:t>
          </a:r>
          <a:endParaRPr lang="en-GB" sz="1200" b="0" kern="1200">
            <a:solidFill>
              <a:schemeClr val="tx1"/>
            </a:solidFill>
            <a:latin typeface="Calibri"/>
            <a:cs typeface="Calibri"/>
          </a:endParaRPr>
        </a:p>
        <a:p>
          <a:pPr marL="0" lvl="0" indent="0" algn="l" defTabSz="533400" rtl="0">
            <a:lnSpc>
              <a:spcPct val="90000"/>
            </a:lnSpc>
            <a:spcBef>
              <a:spcPct val="0"/>
            </a:spcBef>
            <a:spcAft>
              <a:spcPct val="35000"/>
            </a:spcAft>
            <a:buNone/>
          </a:pPr>
          <a:endParaRPr lang="en-GB" sz="1200" b="0" kern="1200">
            <a:solidFill>
              <a:srgbClr val="002060"/>
            </a:solidFill>
            <a:latin typeface="Calibri"/>
            <a:cs typeface="Calibri"/>
          </a:endParaRPr>
        </a:p>
      </dsp:txBody>
      <dsp:txXfrm>
        <a:off x="838509" y="2291885"/>
        <a:ext cx="1838103" cy="1297197"/>
      </dsp:txXfrm>
    </dsp:sp>
    <dsp:sp modelId="{30CE6C08-5CA1-45E6-868B-590A9397306D}">
      <dsp:nvSpPr>
        <dsp:cNvPr id="0" name=""/>
        <dsp:cNvSpPr/>
      </dsp:nvSpPr>
      <dsp:spPr>
        <a:xfrm>
          <a:off x="2419745" y="1480942"/>
          <a:ext cx="297753" cy="297753"/>
        </a:xfrm>
        <a:prstGeom prst="triangle">
          <a:avLst>
            <a:gd name="adj" fmla="val 100000"/>
          </a:avLst>
        </a:prstGeom>
        <a:gradFill rotWithShape="0">
          <a:gsLst>
            <a:gs pos="0">
              <a:schemeClr val="accent5">
                <a:hueOff val="-844818"/>
                <a:satOff val="-2177"/>
                <a:lumOff val="-1471"/>
                <a:alphaOff val="0"/>
                <a:satMod val="103000"/>
                <a:lumMod val="102000"/>
                <a:tint val="94000"/>
              </a:schemeClr>
            </a:gs>
            <a:gs pos="50000">
              <a:schemeClr val="accent5">
                <a:hueOff val="-844818"/>
                <a:satOff val="-2177"/>
                <a:lumOff val="-1471"/>
                <a:alphaOff val="0"/>
                <a:satMod val="110000"/>
                <a:lumMod val="100000"/>
                <a:shade val="100000"/>
              </a:schemeClr>
            </a:gs>
            <a:gs pos="100000">
              <a:schemeClr val="accent5">
                <a:hueOff val="-844818"/>
                <a:satOff val="-2177"/>
                <a:lumOff val="-1471"/>
                <a:alphaOff val="0"/>
                <a:lumMod val="99000"/>
                <a:satMod val="120000"/>
                <a:shade val="78000"/>
              </a:schemeClr>
            </a:gs>
          </a:gsLst>
          <a:lin ang="5400000" scaled="0"/>
        </a:gradFill>
        <a:ln w="6350" cap="flat" cmpd="sng" algn="ctr">
          <a:solidFill>
            <a:schemeClr val="accent5">
              <a:hueOff val="-844818"/>
              <a:satOff val="-2177"/>
              <a:lumOff val="-147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D8E340F-44F3-41FC-A4DE-AFC198DC4DA4}">
      <dsp:nvSpPr>
        <dsp:cNvPr id="0" name=""/>
        <dsp:cNvSpPr/>
      </dsp:nvSpPr>
      <dsp:spPr>
        <a:xfrm rot="5400000">
          <a:off x="3033682" y="1240504"/>
          <a:ext cx="1879220" cy="2195739"/>
        </a:xfrm>
        <a:prstGeom prst="corner">
          <a:avLst>
            <a:gd name="adj1" fmla="val 16120"/>
            <a:gd name="adj2" fmla="val 16110"/>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w="6350" cap="flat" cmpd="sng" algn="ctr">
          <a:solidFill>
            <a:schemeClr val="accent5">
              <a:hueOff val="-1689636"/>
              <a:satOff val="-4355"/>
              <a:lumOff val="-294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343B2F0-A843-49DF-B725-F4167D420B00}">
      <dsp:nvSpPr>
        <dsp:cNvPr id="0" name=""/>
        <dsp:cNvSpPr/>
      </dsp:nvSpPr>
      <dsp:spPr>
        <a:xfrm>
          <a:off x="3164998" y="1667607"/>
          <a:ext cx="1955655" cy="138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b="0" kern="1200">
              <a:solidFill>
                <a:srgbClr val="002060"/>
              </a:solidFill>
              <a:latin typeface="Calibri"/>
              <a:cs typeface="Calibri"/>
            </a:rPr>
            <a:t>A person seeing their GP about their mental health or getting some support from health worker or social prescriber.</a:t>
          </a:r>
        </a:p>
        <a:p>
          <a:pPr marL="0" lvl="0" indent="0" algn="l" defTabSz="533400" rtl="0">
            <a:lnSpc>
              <a:spcPct val="90000"/>
            </a:lnSpc>
            <a:spcBef>
              <a:spcPct val="0"/>
            </a:spcBef>
            <a:spcAft>
              <a:spcPct val="35000"/>
            </a:spcAft>
            <a:buNone/>
          </a:pPr>
          <a:r>
            <a:rPr lang="en-US" sz="1200" b="0" kern="1200">
              <a:solidFill>
                <a:schemeClr val="tx1"/>
              </a:solidFill>
              <a:latin typeface="Calibri"/>
              <a:cs typeface="Calibri"/>
            </a:rPr>
            <a:t>Setting provides a supportive environment.</a:t>
          </a:r>
        </a:p>
        <a:p>
          <a:pPr marL="0" lvl="0" indent="0" algn="l" defTabSz="533400" rtl="0">
            <a:lnSpc>
              <a:spcPct val="90000"/>
            </a:lnSpc>
            <a:spcBef>
              <a:spcPct val="0"/>
            </a:spcBef>
            <a:spcAft>
              <a:spcPct val="35000"/>
            </a:spcAft>
            <a:buNone/>
          </a:pPr>
          <a:r>
            <a:rPr lang="en-US" sz="1200" b="0" kern="1200">
              <a:solidFill>
                <a:schemeClr val="tx1"/>
              </a:solidFill>
              <a:latin typeface="Calibri"/>
              <a:cs typeface="Calibri"/>
            </a:rPr>
            <a:t>Activities designed to help combat feelings of loneliness and/or low mood &amp; offer support to increase motivation and to manage symptoms of anxiety and/or mild depression</a:t>
          </a:r>
        </a:p>
        <a:p>
          <a:pPr marL="0" lvl="0" indent="0" algn="l" defTabSz="533400" rtl="0">
            <a:lnSpc>
              <a:spcPct val="90000"/>
            </a:lnSpc>
            <a:spcBef>
              <a:spcPct val="0"/>
            </a:spcBef>
            <a:spcAft>
              <a:spcPct val="35000"/>
            </a:spcAft>
            <a:buNone/>
          </a:pPr>
          <a:endParaRPr lang="en-US" sz="1200" b="0" kern="1200">
            <a:solidFill>
              <a:srgbClr val="002060"/>
            </a:solidFill>
            <a:latin typeface="Calibri"/>
            <a:cs typeface="Calibri"/>
          </a:endParaRPr>
        </a:p>
        <a:p>
          <a:pPr marL="0" lvl="0" indent="0" algn="l" defTabSz="533400" rtl="0">
            <a:lnSpc>
              <a:spcPct val="90000"/>
            </a:lnSpc>
            <a:spcBef>
              <a:spcPct val="0"/>
            </a:spcBef>
            <a:spcAft>
              <a:spcPct val="35000"/>
            </a:spcAft>
            <a:buNone/>
          </a:pPr>
          <a:endParaRPr lang="en-US" sz="1200" b="0" kern="1200">
            <a:solidFill>
              <a:srgbClr val="002060"/>
            </a:solidFill>
            <a:latin typeface="Calibri"/>
            <a:cs typeface="Calibri"/>
          </a:endParaRPr>
        </a:p>
        <a:p>
          <a:pPr marL="0" lvl="0" indent="0" algn="l" defTabSz="533400" rtl="0">
            <a:lnSpc>
              <a:spcPct val="90000"/>
            </a:lnSpc>
            <a:spcBef>
              <a:spcPct val="0"/>
            </a:spcBef>
            <a:spcAft>
              <a:spcPct val="35000"/>
            </a:spcAft>
            <a:buNone/>
          </a:pPr>
          <a:endParaRPr lang="en-GB" sz="1200" b="0" kern="1200">
            <a:solidFill>
              <a:srgbClr val="002060"/>
            </a:solidFill>
            <a:latin typeface="Calibri"/>
            <a:cs typeface="Calibri"/>
          </a:endParaRPr>
        </a:p>
      </dsp:txBody>
      <dsp:txXfrm>
        <a:off x="3164998" y="1667607"/>
        <a:ext cx="1955655" cy="1383293"/>
      </dsp:txXfrm>
    </dsp:sp>
    <dsp:sp modelId="{E4DED588-B162-498C-9F2A-1C81CFADDD32}">
      <dsp:nvSpPr>
        <dsp:cNvPr id="0" name=""/>
        <dsp:cNvSpPr/>
      </dsp:nvSpPr>
      <dsp:spPr>
        <a:xfrm>
          <a:off x="4795888" y="1002892"/>
          <a:ext cx="297753" cy="297753"/>
        </a:xfrm>
        <a:prstGeom prst="triangle">
          <a:avLst>
            <a:gd name="adj" fmla="val 100000"/>
          </a:avLst>
        </a:prstGeom>
        <a:gradFill rotWithShape="0">
          <a:gsLst>
            <a:gs pos="0">
              <a:schemeClr val="accent5">
                <a:hueOff val="-2534453"/>
                <a:satOff val="-6532"/>
                <a:lumOff val="-4412"/>
                <a:alphaOff val="0"/>
                <a:satMod val="103000"/>
                <a:lumMod val="102000"/>
                <a:tint val="94000"/>
              </a:schemeClr>
            </a:gs>
            <a:gs pos="50000">
              <a:schemeClr val="accent5">
                <a:hueOff val="-2534453"/>
                <a:satOff val="-6532"/>
                <a:lumOff val="-4412"/>
                <a:alphaOff val="0"/>
                <a:satMod val="110000"/>
                <a:lumMod val="100000"/>
                <a:shade val="100000"/>
              </a:schemeClr>
            </a:gs>
            <a:gs pos="100000">
              <a:schemeClr val="accent5">
                <a:hueOff val="-2534453"/>
                <a:satOff val="-6532"/>
                <a:lumOff val="-4412"/>
                <a:alphaOff val="0"/>
                <a:lumMod val="99000"/>
                <a:satMod val="120000"/>
                <a:shade val="78000"/>
              </a:schemeClr>
            </a:gs>
          </a:gsLst>
          <a:lin ang="5400000" scaled="0"/>
        </a:gradFill>
        <a:ln w="6350" cap="flat" cmpd="sng" algn="ctr">
          <a:solidFill>
            <a:schemeClr val="accent5">
              <a:hueOff val="-2534453"/>
              <a:satOff val="-6532"/>
              <a:lumOff val="-441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5C04333-A4BC-4DDB-9ADF-28245AEA4868}">
      <dsp:nvSpPr>
        <dsp:cNvPr id="0" name=""/>
        <dsp:cNvSpPr/>
      </dsp:nvSpPr>
      <dsp:spPr>
        <a:xfrm rot="5400000">
          <a:off x="5419257" y="729058"/>
          <a:ext cx="1870564" cy="2195739"/>
        </a:xfrm>
        <a:prstGeom prst="corner">
          <a:avLst>
            <a:gd name="adj1" fmla="val 16120"/>
            <a:gd name="adj2" fmla="val 1611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7DCA076-378D-497D-A060-1CB6AEE4C8D9}">
      <dsp:nvSpPr>
        <dsp:cNvPr id="0" name=""/>
        <dsp:cNvSpPr/>
      </dsp:nvSpPr>
      <dsp:spPr>
        <a:xfrm>
          <a:off x="5583315" y="1217140"/>
          <a:ext cx="1889422" cy="138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b="0" kern="1200">
              <a:solidFill>
                <a:srgbClr val="002060"/>
              </a:solidFill>
              <a:latin typeface="Calibri"/>
              <a:cs typeface="Calibri"/>
            </a:rPr>
            <a:t>A person currently getting support from their GP for their mental health &amp; receiving talking therapies (such as CBT or counselling) and possibly taking short term medication and/or under ongoing regular mental health reviews.</a:t>
          </a:r>
        </a:p>
        <a:p>
          <a:pPr marL="0" lvl="0" indent="0" algn="l" defTabSz="533400" rtl="0">
            <a:lnSpc>
              <a:spcPct val="90000"/>
            </a:lnSpc>
            <a:spcBef>
              <a:spcPct val="0"/>
            </a:spcBef>
            <a:spcAft>
              <a:spcPct val="35000"/>
            </a:spcAft>
            <a:buNone/>
          </a:pPr>
          <a:r>
            <a:rPr lang="en-US" sz="1200" b="0" kern="1200">
              <a:solidFill>
                <a:schemeClr val="tx1"/>
              </a:solidFill>
              <a:latin typeface="Calibri"/>
              <a:cs typeface="Calibri"/>
            </a:rPr>
            <a:t>Sessions specifically designed for mental health/ wellbeing support &amp; allow for volunteer or support worker attendance if required</a:t>
          </a:r>
        </a:p>
        <a:p>
          <a:pPr marL="0" lvl="0" indent="0" algn="l" defTabSz="533400" rtl="0">
            <a:lnSpc>
              <a:spcPct val="90000"/>
            </a:lnSpc>
            <a:spcBef>
              <a:spcPct val="0"/>
            </a:spcBef>
            <a:spcAft>
              <a:spcPct val="35000"/>
            </a:spcAft>
            <a:buNone/>
          </a:pPr>
          <a:r>
            <a:rPr lang="en-US" sz="1200" b="0" kern="1200">
              <a:solidFill>
                <a:schemeClr val="tx1"/>
              </a:solidFill>
              <a:latin typeface="Calibri"/>
              <a:cs typeface="Calibri"/>
            </a:rPr>
            <a:t>Activities support individual towards identified recovery goals, set with a </a:t>
          </a:r>
          <a:r>
            <a:rPr lang="en-GB" sz="1200" b="0" kern="1200">
              <a:solidFill>
                <a:schemeClr val="tx1"/>
              </a:solidFill>
              <a:latin typeface="Calibri"/>
              <a:cs typeface="Calibri"/>
            </a:rPr>
            <a:t>mental health care professional</a:t>
          </a:r>
        </a:p>
      </dsp:txBody>
      <dsp:txXfrm>
        <a:off x="5583315" y="1217140"/>
        <a:ext cx="1889422" cy="1383293"/>
      </dsp:txXfrm>
    </dsp:sp>
    <dsp:sp modelId="{CA1920ED-D4A3-4DC1-A5D4-702B1D183FDB}">
      <dsp:nvSpPr>
        <dsp:cNvPr id="0" name=""/>
        <dsp:cNvSpPr/>
      </dsp:nvSpPr>
      <dsp:spPr>
        <a:xfrm>
          <a:off x="7172031" y="524842"/>
          <a:ext cx="297753" cy="297753"/>
        </a:xfrm>
        <a:prstGeom prst="triangle">
          <a:avLst>
            <a:gd name="adj" fmla="val 100000"/>
          </a:avLst>
        </a:prstGeom>
        <a:gradFill rotWithShape="0">
          <a:gsLst>
            <a:gs pos="0">
              <a:schemeClr val="accent5">
                <a:hueOff val="-4224089"/>
                <a:satOff val="-10887"/>
                <a:lumOff val="-7353"/>
                <a:alphaOff val="0"/>
                <a:satMod val="103000"/>
                <a:lumMod val="102000"/>
                <a:tint val="94000"/>
              </a:schemeClr>
            </a:gs>
            <a:gs pos="50000">
              <a:schemeClr val="accent5">
                <a:hueOff val="-4224089"/>
                <a:satOff val="-10887"/>
                <a:lumOff val="-7353"/>
                <a:alphaOff val="0"/>
                <a:satMod val="110000"/>
                <a:lumMod val="100000"/>
                <a:shade val="100000"/>
              </a:schemeClr>
            </a:gs>
            <a:gs pos="100000">
              <a:schemeClr val="accent5">
                <a:hueOff val="-4224089"/>
                <a:satOff val="-10887"/>
                <a:lumOff val="-7353"/>
                <a:alphaOff val="0"/>
                <a:lumMod val="99000"/>
                <a:satMod val="120000"/>
                <a:shade val="78000"/>
              </a:schemeClr>
            </a:gs>
          </a:gsLst>
          <a:lin ang="5400000" scaled="0"/>
        </a:gradFill>
        <a:ln w="6350" cap="flat" cmpd="sng" algn="ctr">
          <a:solidFill>
            <a:schemeClr val="accent5">
              <a:hueOff val="-4224089"/>
              <a:satOff val="-10887"/>
              <a:lumOff val="-735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D9726C0-9E55-4E69-B0BD-6070EB3EF30B}">
      <dsp:nvSpPr>
        <dsp:cNvPr id="0" name=""/>
        <dsp:cNvSpPr/>
      </dsp:nvSpPr>
      <dsp:spPr>
        <a:xfrm rot="5400000">
          <a:off x="7730469" y="277512"/>
          <a:ext cx="1879220" cy="2195739"/>
        </a:xfrm>
        <a:prstGeom prst="corner">
          <a:avLst>
            <a:gd name="adj1" fmla="val 16120"/>
            <a:gd name="adj2" fmla="val 16110"/>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w="6350" cap="flat" cmpd="sng" algn="ctr">
          <a:solidFill>
            <a:schemeClr val="accent5">
              <a:hueOff val="-5068907"/>
              <a:satOff val="-13064"/>
              <a:lumOff val="-882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8940DA7-49D3-4369-80C5-2FE176E9E521}">
      <dsp:nvSpPr>
        <dsp:cNvPr id="0" name=""/>
        <dsp:cNvSpPr/>
      </dsp:nvSpPr>
      <dsp:spPr>
        <a:xfrm>
          <a:off x="7915106" y="786980"/>
          <a:ext cx="1960295" cy="138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a:solidFill>
                <a:srgbClr val="002060"/>
              </a:solidFill>
              <a:latin typeface="Calibri"/>
              <a:cs typeface="Calibri"/>
            </a:rPr>
            <a:t>A person who has more complex needs and requires more than one area of support, including specialist and local mental health team support. </a:t>
          </a:r>
        </a:p>
        <a:p>
          <a:pPr marL="0" lvl="0" indent="0" algn="l" defTabSz="533400">
            <a:lnSpc>
              <a:spcPct val="90000"/>
            </a:lnSpc>
            <a:spcBef>
              <a:spcPct val="0"/>
            </a:spcBef>
            <a:spcAft>
              <a:spcPct val="35000"/>
            </a:spcAft>
            <a:buNone/>
          </a:pPr>
          <a:r>
            <a:rPr lang="en-US" sz="1200" b="0" kern="1200">
              <a:solidFill>
                <a:schemeClr val="tx1"/>
              </a:solidFill>
              <a:latin typeface="Calibri"/>
              <a:cs typeface="Calibri"/>
            </a:rPr>
            <a:t>Short-term programmes or packages that are specifically designed to </a:t>
          </a:r>
          <a:r>
            <a:rPr lang="en-GB" sz="1200" b="0" kern="1200">
              <a:solidFill>
                <a:schemeClr val="tx1"/>
              </a:solidFill>
              <a:latin typeface="Calibri"/>
              <a:cs typeface="Calibri"/>
            </a:rPr>
            <a:t>meet individual’s needs. </a:t>
          </a:r>
          <a:r>
            <a:rPr lang="en-US" sz="1200" b="0" kern="1200">
              <a:solidFill>
                <a:schemeClr val="tx1"/>
              </a:solidFill>
              <a:latin typeface="Calibri"/>
              <a:cs typeface="Calibri"/>
            </a:rPr>
            <a:t>Sessions allow for support worker attendance.</a:t>
          </a:r>
        </a:p>
        <a:p>
          <a:pPr marL="0" lvl="0" indent="0" algn="l" defTabSz="533400">
            <a:lnSpc>
              <a:spcPct val="90000"/>
            </a:lnSpc>
            <a:spcBef>
              <a:spcPct val="0"/>
            </a:spcBef>
            <a:spcAft>
              <a:spcPct val="35000"/>
            </a:spcAft>
            <a:buNone/>
          </a:pPr>
          <a:r>
            <a:rPr lang="en-US" sz="1200" b="0" kern="1200">
              <a:solidFill>
                <a:schemeClr val="tx1"/>
              </a:solidFill>
              <a:latin typeface="Calibri"/>
              <a:cs typeface="Calibri"/>
            </a:rPr>
            <a:t>Providers work closely with existing mental health support to form an extended team specializing in working with people who have longer-term and/or more series mental ill health difficulties</a:t>
          </a:r>
        </a:p>
        <a:p>
          <a:pPr marL="0" lvl="0" indent="0" algn="l" defTabSz="533400">
            <a:lnSpc>
              <a:spcPct val="90000"/>
            </a:lnSpc>
            <a:spcBef>
              <a:spcPct val="0"/>
            </a:spcBef>
            <a:spcAft>
              <a:spcPct val="35000"/>
            </a:spcAft>
            <a:buNone/>
          </a:pPr>
          <a:r>
            <a:rPr lang="en-US" sz="1200" b="0" kern="1200">
              <a:solidFill>
                <a:schemeClr val="tx1"/>
              </a:solidFill>
              <a:latin typeface="Calibri"/>
              <a:cs typeface="Calibri"/>
            </a:rPr>
            <a:t>Activities support individual towards identified recovery goals, set with a </a:t>
          </a:r>
          <a:r>
            <a:rPr lang="en-GB" sz="1200" b="0" kern="1200">
              <a:solidFill>
                <a:schemeClr val="tx1"/>
              </a:solidFill>
              <a:latin typeface="Calibri"/>
              <a:cs typeface="Calibri"/>
            </a:rPr>
            <a:t>mental health care professional</a:t>
          </a:r>
        </a:p>
      </dsp:txBody>
      <dsp:txXfrm>
        <a:off x="7915106" y="786980"/>
        <a:ext cx="1960295" cy="1383293"/>
      </dsp:txXfrm>
    </dsp:sp>
    <dsp:sp modelId="{780811E6-4031-4508-9301-27B76BA53D0D}">
      <dsp:nvSpPr>
        <dsp:cNvPr id="0" name=""/>
        <dsp:cNvSpPr/>
      </dsp:nvSpPr>
      <dsp:spPr>
        <a:xfrm>
          <a:off x="9548174" y="46792"/>
          <a:ext cx="297753" cy="297753"/>
        </a:xfrm>
        <a:prstGeom prst="triangle">
          <a:avLst>
            <a:gd name="adj" fmla="val 100000"/>
          </a:avLst>
        </a:prstGeom>
        <a:gradFill rotWithShape="0">
          <a:gsLst>
            <a:gs pos="0">
              <a:schemeClr val="accent5">
                <a:hueOff val="-5913725"/>
                <a:satOff val="-15242"/>
                <a:lumOff val="-10294"/>
                <a:alphaOff val="0"/>
                <a:satMod val="103000"/>
                <a:lumMod val="102000"/>
                <a:tint val="94000"/>
              </a:schemeClr>
            </a:gs>
            <a:gs pos="50000">
              <a:schemeClr val="accent5">
                <a:hueOff val="-5913725"/>
                <a:satOff val="-15242"/>
                <a:lumOff val="-10294"/>
                <a:alphaOff val="0"/>
                <a:satMod val="110000"/>
                <a:lumMod val="100000"/>
                <a:shade val="100000"/>
              </a:schemeClr>
            </a:gs>
            <a:gs pos="100000">
              <a:schemeClr val="accent5">
                <a:hueOff val="-5913725"/>
                <a:satOff val="-15242"/>
                <a:lumOff val="-10294"/>
                <a:alphaOff val="0"/>
                <a:lumMod val="99000"/>
                <a:satMod val="120000"/>
                <a:shade val="78000"/>
              </a:schemeClr>
            </a:gs>
          </a:gsLst>
          <a:lin ang="5400000" scaled="0"/>
        </a:gradFill>
        <a:ln w="6350" cap="flat" cmpd="sng" algn="ctr">
          <a:solidFill>
            <a:schemeClr val="accent5">
              <a:hueOff val="-5913725"/>
              <a:satOff val="-15242"/>
              <a:lumOff val="-1029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38471B9-FD57-48EE-828E-63EF3A2DB156}">
      <dsp:nvSpPr>
        <dsp:cNvPr id="0" name=""/>
        <dsp:cNvSpPr/>
      </dsp:nvSpPr>
      <dsp:spPr>
        <a:xfrm rot="5400000">
          <a:off x="10076464" y="-104400"/>
          <a:ext cx="1801967" cy="1906883"/>
        </a:xfrm>
        <a:prstGeom prst="corner">
          <a:avLst>
            <a:gd name="adj1" fmla="val 16120"/>
            <a:gd name="adj2" fmla="val 1611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F1829D5-4F54-48FD-80A1-801253BC3AF2}">
      <dsp:nvSpPr>
        <dsp:cNvPr id="0" name=""/>
        <dsp:cNvSpPr/>
      </dsp:nvSpPr>
      <dsp:spPr>
        <a:xfrm>
          <a:off x="10343964" y="300450"/>
          <a:ext cx="2046948" cy="138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a:solidFill>
                <a:srgbClr val="002060"/>
              </a:solidFill>
              <a:latin typeface="Calibri"/>
              <a:cs typeface="Calibri"/>
            </a:rPr>
            <a:t>A person who is experiencing an acute mental health crisis which requires inpatient or intensive crisis team support;</a:t>
          </a:r>
          <a:r>
            <a:rPr lang="en-GB" sz="1200" b="0" kern="1200">
              <a:solidFill>
                <a:srgbClr val="002060"/>
              </a:solidFill>
              <a:latin typeface="Calibri"/>
              <a:cs typeface="Calibri"/>
            </a:rPr>
            <a:t> OR </a:t>
          </a:r>
          <a:r>
            <a:rPr lang="en-US" sz="1200" b="0" kern="1200">
              <a:solidFill>
                <a:srgbClr val="002060"/>
              </a:solidFill>
              <a:latin typeface="Calibri"/>
              <a:cs typeface="Calibri"/>
            </a:rPr>
            <a:t>with a long-term serious mental health condition and who needs regular care &amp; support.</a:t>
          </a:r>
        </a:p>
        <a:p>
          <a:pPr marL="0" lvl="0" indent="0" algn="l" defTabSz="533400">
            <a:lnSpc>
              <a:spcPct val="90000"/>
            </a:lnSpc>
            <a:spcBef>
              <a:spcPct val="0"/>
            </a:spcBef>
            <a:spcAft>
              <a:spcPct val="35000"/>
            </a:spcAft>
            <a:buNone/>
          </a:pPr>
          <a:r>
            <a:rPr lang="en-US" sz="1200" b="0" kern="1200">
              <a:solidFill>
                <a:schemeClr val="tx1"/>
              </a:solidFill>
              <a:latin typeface="Calibri"/>
              <a:cs typeface="Calibri"/>
            </a:rPr>
            <a:t>Sessions in a hospital-based location, such as a hospital community garden or therapy garden.</a:t>
          </a:r>
          <a:endParaRPr lang="en-GB" sz="1200" b="0" kern="1200">
            <a:solidFill>
              <a:schemeClr val="tx1"/>
            </a:solidFill>
            <a:latin typeface="Calibri"/>
            <a:cs typeface="Calibri"/>
          </a:endParaRPr>
        </a:p>
        <a:p>
          <a:pPr marL="0" lvl="0" indent="0" algn="l" defTabSz="533400">
            <a:lnSpc>
              <a:spcPct val="90000"/>
            </a:lnSpc>
            <a:spcBef>
              <a:spcPct val="0"/>
            </a:spcBef>
            <a:spcAft>
              <a:spcPct val="35000"/>
            </a:spcAft>
            <a:buNone/>
          </a:pPr>
          <a:r>
            <a:rPr lang="en-US" sz="1200" b="0" kern="1200">
              <a:solidFill>
                <a:schemeClr val="tx1"/>
              </a:solidFill>
              <a:latin typeface="Calibri"/>
              <a:cs typeface="Calibri"/>
            </a:rPr>
            <a:t>Activities facilitated by a specialist team ensuring help &amp; support is available (including doctors, nurses and others with expertise in working with people with a range of complex mental health needs, both long term &amp; </a:t>
          </a:r>
          <a:r>
            <a:rPr lang="en-GB" sz="1200" b="0" kern="1200">
              <a:solidFill>
                <a:schemeClr val="tx1"/>
              </a:solidFill>
              <a:latin typeface="Calibri"/>
              <a:cs typeface="Calibri"/>
            </a:rPr>
            <a:t>acute.)</a:t>
          </a:r>
        </a:p>
        <a:p>
          <a:pPr marL="0" lvl="0" indent="0" algn="l" defTabSz="533400">
            <a:lnSpc>
              <a:spcPct val="90000"/>
            </a:lnSpc>
            <a:spcBef>
              <a:spcPct val="0"/>
            </a:spcBef>
            <a:spcAft>
              <a:spcPct val="35000"/>
            </a:spcAft>
            <a:buNone/>
          </a:pPr>
          <a:r>
            <a:rPr lang="en-US" sz="1200" b="0" kern="1200">
              <a:solidFill>
                <a:schemeClr val="tx1"/>
              </a:solidFill>
              <a:latin typeface="Calibri"/>
              <a:cs typeface="Calibri"/>
            </a:rPr>
            <a:t>Activities support individual towards identified recovery /care goals, set with a </a:t>
          </a:r>
          <a:r>
            <a:rPr lang="en-GB" sz="1200" b="0" kern="1200">
              <a:solidFill>
                <a:schemeClr val="tx1"/>
              </a:solidFill>
              <a:latin typeface="Calibri"/>
              <a:cs typeface="Calibri"/>
            </a:rPr>
            <a:t>mental health care professional</a:t>
          </a:r>
        </a:p>
      </dsp:txBody>
      <dsp:txXfrm>
        <a:off x="10343964" y="300450"/>
        <a:ext cx="2046948" cy="138329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A64DE-C02D-6843-BBCC-C9D810A0EEAB}" type="datetimeFigureOut">
              <a:rPr lang="en-US" smtClean="0"/>
              <a:t>6/29/2026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CAA3C-98AB-D349-9AB1-CEAD3372FDDB}" type="slidenum">
              <a:rPr lang="en-US" smtClean="0"/>
              <a:t>‹#›</a:t>
            </a:fld>
            <a:endParaRPr lang="en-US"/>
          </a:p>
        </p:txBody>
      </p:sp>
    </p:spTree>
    <p:extLst>
      <p:ext uri="{BB962C8B-B14F-4D97-AF65-F5344CB8AC3E}">
        <p14:creationId xmlns:p14="http://schemas.microsoft.com/office/powerpoint/2010/main" val="2855485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E4FC01-DA70-1442-90FD-983F2F12613E}" type="slidenum">
              <a:rPr lang="en-US" smtClean="0"/>
              <a:t>1</a:t>
            </a:fld>
            <a:endParaRPr lang="en-US"/>
          </a:p>
        </p:txBody>
      </p:sp>
    </p:spTree>
    <p:extLst>
      <p:ext uri="{BB962C8B-B14F-4D97-AF65-F5344CB8AC3E}">
        <p14:creationId xmlns:p14="http://schemas.microsoft.com/office/powerpoint/2010/main" val="3617296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277979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c806614e9a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gc806614e9a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5" name="Google Shape;735;gc806614e9a_0_1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279177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a:extLst>
            <a:ext uri="{FF2B5EF4-FFF2-40B4-BE49-F238E27FC236}">
              <a16:creationId xmlns:a16="http://schemas.microsoft.com/office/drawing/2014/main" id="{054C312D-08B6-C8F5-4251-4CD899AAAF8D}"/>
            </a:ext>
          </a:extLst>
        </p:cNvPr>
        <p:cNvGrpSpPr/>
        <p:nvPr/>
      </p:nvGrpSpPr>
      <p:grpSpPr>
        <a:xfrm>
          <a:off x="0" y="0"/>
          <a:ext cx="0" cy="0"/>
          <a:chOff x="0" y="0"/>
          <a:chExt cx="0" cy="0"/>
        </a:xfrm>
      </p:grpSpPr>
      <p:sp>
        <p:nvSpPr>
          <p:cNvPr id="733" name="Google Shape;733;gc806614e9a_0_124:notes">
            <a:extLst>
              <a:ext uri="{FF2B5EF4-FFF2-40B4-BE49-F238E27FC236}">
                <a16:creationId xmlns:a16="http://schemas.microsoft.com/office/drawing/2014/main" id="{622177EF-8F77-DE0E-2BC7-40CC8A5C008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gc806614e9a_0_124:notes">
            <a:extLst>
              <a:ext uri="{FF2B5EF4-FFF2-40B4-BE49-F238E27FC236}">
                <a16:creationId xmlns:a16="http://schemas.microsoft.com/office/drawing/2014/main" id="{79428A93-566F-124F-FE6A-EEB7A77F1CA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5" name="Google Shape;735;gc806614e9a_0_124:notes">
            <a:extLst>
              <a:ext uri="{FF2B5EF4-FFF2-40B4-BE49-F238E27FC236}">
                <a16:creationId xmlns:a16="http://schemas.microsoft.com/office/drawing/2014/main" id="{0614BCDD-3480-7943-1353-FECF1F12BD5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67489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a:extLst>
            <a:ext uri="{FF2B5EF4-FFF2-40B4-BE49-F238E27FC236}">
              <a16:creationId xmlns:a16="http://schemas.microsoft.com/office/drawing/2014/main" id="{7EEEBF66-7EB2-F1AC-BD1D-7B05F31CFE04}"/>
            </a:ext>
          </a:extLst>
        </p:cNvPr>
        <p:cNvGrpSpPr/>
        <p:nvPr/>
      </p:nvGrpSpPr>
      <p:grpSpPr>
        <a:xfrm>
          <a:off x="0" y="0"/>
          <a:ext cx="0" cy="0"/>
          <a:chOff x="0" y="0"/>
          <a:chExt cx="0" cy="0"/>
        </a:xfrm>
      </p:grpSpPr>
      <p:sp>
        <p:nvSpPr>
          <p:cNvPr id="733" name="Google Shape;733;gc806614e9a_0_124:notes">
            <a:extLst>
              <a:ext uri="{FF2B5EF4-FFF2-40B4-BE49-F238E27FC236}">
                <a16:creationId xmlns:a16="http://schemas.microsoft.com/office/drawing/2014/main" id="{BF4BCDB5-73E8-4C37-A3D9-B42F8283590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gc806614e9a_0_124:notes">
            <a:extLst>
              <a:ext uri="{FF2B5EF4-FFF2-40B4-BE49-F238E27FC236}">
                <a16:creationId xmlns:a16="http://schemas.microsoft.com/office/drawing/2014/main" id="{ABC7D8B6-B24B-5F6E-6599-5A2BB7B940F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5" name="Google Shape;735;gc806614e9a_0_124:notes">
            <a:extLst>
              <a:ext uri="{FF2B5EF4-FFF2-40B4-BE49-F238E27FC236}">
                <a16:creationId xmlns:a16="http://schemas.microsoft.com/office/drawing/2014/main" id="{CC47B2BE-9123-E0D6-2A88-72195AAFA5F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1909533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a:extLst>
            <a:ext uri="{FF2B5EF4-FFF2-40B4-BE49-F238E27FC236}">
              <a16:creationId xmlns:a16="http://schemas.microsoft.com/office/drawing/2014/main" id="{331EF81A-7CB3-7259-70BF-7E9D9B724308}"/>
            </a:ext>
          </a:extLst>
        </p:cNvPr>
        <p:cNvGrpSpPr/>
        <p:nvPr/>
      </p:nvGrpSpPr>
      <p:grpSpPr>
        <a:xfrm>
          <a:off x="0" y="0"/>
          <a:ext cx="0" cy="0"/>
          <a:chOff x="0" y="0"/>
          <a:chExt cx="0" cy="0"/>
        </a:xfrm>
      </p:grpSpPr>
      <p:sp>
        <p:nvSpPr>
          <p:cNvPr id="733" name="Google Shape;733;gc806614e9a_0_124:notes">
            <a:extLst>
              <a:ext uri="{FF2B5EF4-FFF2-40B4-BE49-F238E27FC236}">
                <a16:creationId xmlns:a16="http://schemas.microsoft.com/office/drawing/2014/main" id="{87C0A584-916C-7AAD-9FD4-C12818C37A7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gc806614e9a_0_124:notes">
            <a:extLst>
              <a:ext uri="{FF2B5EF4-FFF2-40B4-BE49-F238E27FC236}">
                <a16:creationId xmlns:a16="http://schemas.microsoft.com/office/drawing/2014/main" id="{DFD31449-6F1C-AE70-0172-2EBAF42F8F1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5" name="Google Shape;735;gc806614e9a_0_124:notes">
            <a:extLst>
              <a:ext uri="{FF2B5EF4-FFF2-40B4-BE49-F238E27FC236}">
                <a16:creationId xmlns:a16="http://schemas.microsoft.com/office/drawing/2014/main" id="{03CD7060-BB08-AE73-1DE8-8F6865BC3F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2671786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1B301-27EF-8201-B2FB-3A77D6F05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0E8E4-F2D6-E712-7D09-D87F20BAD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150127-F733-EEEF-74ED-0CD8333C86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Calibri" panose="020F0502020204030204" pitchFamily="34" charset="0"/>
              </a:rPr>
              <a:t>This is a useful diagram to explain nature-based interventions, which shows that we need to think about them differently for different population groups. </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p>
            <a:pPr algn="l" rtl="0" fontAlgn="base"/>
            <a:r>
              <a:rPr lang="en-GB" sz="1200" b="0" i="0" u="none" strike="noStrike">
                <a:solidFill>
                  <a:srgbClr val="000000"/>
                </a:solidFill>
                <a:effectLst/>
                <a:latin typeface="Calibri" panose="020F0502020204030204" pitchFamily="34" charset="0"/>
              </a:rPr>
              <a:t>The outer circle refers to the general population without specific health needs. It is assumed that this group is able to increase their connection with nature in everyday life for the upkeep of their wellbeing, provided they have access to local greenspace. </a:t>
            </a:r>
            <a:r>
              <a:rPr lang="en-US" sz="1200" b="0" i="0">
                <a:solidFill>
                  <a:srgbClr val="444444"/>
                </a:solidFill>
                <a:effectLst/>
                <a:latin typeface="Calibri" panose="020F0502020204030204" pitchFamily="34" charset="0"/>
              </a:rPr>
              <a:t>​</a:t>
            </a:r>
          </a:p>
          <a:p>
            <a:pPr algn="l" rtl="0" fontAlgn="base"/>
            <a:r>
              <a:rPr lang="en-GB" sz="1200" b="0" i="0">
                <a:solidFill>
                  <a:srgbClr val="444444"/>
                </a:solidFill>
                <a:effectLst/>
                <a:latin typeface="Calibri" panose="020F0502020204030204" pitchFamily="34" charset="0"/>
              </a:rPr>
              <a:t>​</a:t>
            </a:r>
          </a:p>
          <a:p>
            <a:pPr algn="l" rtl="0" fontAlgn="base"/>
            <a:r>
              <a:rPr lang="en-GB" sz="1200" b="0" i="0" u="none" strike="noStrike">
                <a:solidFill>
                  <a:srgbClr val="000000"/>
                </a:solidFill>
                <a:effectLst/>
                <a:latin typeface="Calibri" panose="020F0502020204030204" pitchFamily="34" charset="0"/>
              </a:rPr>
              <a:t>The middle circle is at risk groups </a:t>
            </a:r>
            <a:r>
              <a:rPr lang="en-GB" sz="1200" kern="100">
                <a:effectLst/>
                <a:latin typeface="Aptos" panose="020B0004020202020204" pitchFamily="34" charset="0"/>
                <a:ea typeface="Aptos" panose="020B0004020202020204" pitchFamily="34" charset="0"/>
                <a:cs typeface="Times New Roman" panose="02020603050405020304" pitchFamily="18" charset="0"/>
              </a:rPr>
              <a:t>who need more support to access nature.  They benefit </a:t>
            </a:r>
            <a:r>
              <a:rPr lang="en-GB" sz="1200" b="0" i="0" u="none" strike="noStrike">
                <a:solidFill>
                  <a:srgbClr val="000000"/>
                </a:solidFill>
                <a:effectLst/>
                <a:latin typeface="Calibri" panose="020F0502020204030204" pitchFamily="34" charset="0"/>
              </a:rPr>
              <a:t>from targeted provision such as Walking for Health schemes.</a:t>
            </a:r>
            <a:endParaRPr lang="en-US" sz="1200" b="0" i="0">
              <a:solidFill>
                <a:srgbClr val="444444"/>
              </a:solidFill>
              <a:effectLst/>
              <a:latin typeface="Calibri" panose="020F0502020204030204" pitchFamily="34" charset="0"/>
            </a:endParaRPr>
          </a:p>
          <a:p>
            <a:pPr algn="l" rtl="0" fontAlgn="base"/>
            <a:r>
              <a:rPr lang="en-GB" sz="1200" b="0" i="0">
                <a:solidFill>
                  <a:srgbClr val="444444"/>
                </a:solidFill>
                <a:effectLst/>
                <a:latin typeface="Calibri" panose="020F0502020204030204" pitchFamily="34" charset="0"/>
              </a:rPr>
              <a:t>​</a:t>
            </a:r>
          </a:p>
          <a:p>
            <a:pPr algn="l" rtl="0" fontAlgn="base"/>
            <a:r>
              <a:rPr lang="en-GB" sz="1200" b="0" i="0" u="none" strike="noStrike">
                <a:solidFill>
                  <a:srgbClr val="000000"/>
                </a:solidFill>
                <a:effectLst/>
                <a:latin typeface="Calibri" panose="020F0502020204030204" pitchFamily="34" charset="0"/>
              </a:rPr>
              <a:t>The inner circle represents specific populations with an identified health need. This group is best served by therapeutic interventions led by trained professionals, such as therapeutic horticulture, which is normally delivered in small closed groups. </a:t>
            </a:r>
          </a:p>
          <a:p>
            <a:pPr algn="l" rtl="0" fontAlgn="base"/>
            <a:endParaRPr lang="en-GB" sz="1200" b="0" i="0" u="none" strike="noStrike">
              <a:solidFill>
                <a:srgbClr val="000000"/>
              </a:solidFill>
              <a:effectLst/>
              <a:latin typeface="Calibri" panose="020F0502020204030204" pitchFamily="34" charset="0"/>
            </a:endParaRPr>
          </a:p>
          <a:p>
            <a:pPr algn="l" rtl="0" fontAlgn="base"/>
            <a:r>
              <a:rPr lang="en-GB" sz="1200" b="0" i="0" u="none" strike="noStrike">
                <a:solidFill>
                  <a:srgbClr val="000000"/>
                </a:solidFill>
                <a:effectLst/>
                <a:latin typeface="Calibri" panose="020F0502020204030204" pitchFamily="34" charset="0"/>
              </a:rPr>
              <a:t>So with GSP we’re not talking about something self-led, because there are often barriers to this for people with health needs – nature connection needs to be facilitated by a GSP provider.  So the inner 2 circles are the ones that a Social Prescriber would refer to.  </a:t>
            </a:r>
            <a:endParaRPr lang="en-US" sz="1200" b="0" i="0">
              <a:solidFill>
                <a:srgbClr val="444444"/>
              </a:solidFill>
              <a:effectLst/>
              <a:latin typeface="Calibri" panose="020F0502020204030204" pitchFamily="34" charset="0"/>
            </a:endParaRPr>
          </a:p>
          <a:p>
            <a:endParaRPr lang="en-GB"/>
          </a:p>
        </p:txBody>
      </p:sp>
      <p:sp>
        <p:nvSpPr>
          <p:cNvPr id="4" name="Slide Number Placeholder 3">
            <a:extLst>
              <a:ext uri="{FF2B5EF4-FFF2-40B4-BE49-F238E27FC236}">
                <a16:creationId xmlns:a16="http://schemas.microsoft.com/office/drawing/2014/main" id="{22DA794A-3F81-2F3C-3512-436875AE6DAA}"/>
              </a:ext>
            </a:extLst>
          </p:cNvPr>
          <p:cNvSpPr>
            <a:spLocks noGrp="1"/>
          </p:cNvSpPr>
          <p:nvPr>
            <p:ph type="sldNum" sz="quarter" idx="5"/>
          </p:nvPr>
        </p:nvSpPr>
        <p:spPr/>
        <p:txBody>
          <a:bodyPr/>
          <a:lstStyle/>
          <a:p>
            <a:fld id="{3B4FE0CF-6674-43BA-8EF5-6DD2D61F7AF4}" type="slidenum">
              <a:rPr lang="en-GB" smtClean="0"/>
              <a:t>8</a:t>
            </a:fld>
            <a:endParaRPr lang="en-GB"/>
          </a:p>
        </p:txBody>
      </p:sp>
    </p:spTree>
    <p:extLst>
      <p:ext uri="{BB962C8B-B14F-4D97-AF65-F5344CB8AC3E}">
        <p14:creationId xmlns:p14="http://schemas.microsoft.com/office/powerpoint/2010/main" val="3985623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549E9-F961-B0DC-3C25-CC6E5B1CA9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B7F5E-A0E9-57E8-6709-AC4B07ADA93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F531D5D-5816-B755-2438-388C2F1FEB71}"/>
              </a:ext>
            </a:extLst>
          </p:cNvPr>
          <p:cNvSpPr>
            <a:spLocks noGrp="1"/>
          </p:cNvSpPr>
          <p:nvPr>
            <p:ph type="body" idx="1"/>
          </p:nvPr>
        </p:nvSpPr>
        <p:spPr/>
        <p:txBody>
          <a:bodyPr/>
          <a:lstStyle/>
          <a:p>
            <a:endParaRPr lang="en-US">
              <a:latin typeface="Calibri"/>
              <a:cs typeface="Calibri"/>
            </a:endParaRPr>
          </a:p>
        </p:txBody>
      </p:sp>
      <p:sp>
        <p:nvSpPr>
          <p:cNvPr id="4" name="Slide Number Placeholder 3">
            <a:extLst>
              <a:ext uri="{FF2B5EF4-FFF2-40B4-BE49-F238E27FC236}">
                <a16:creationId xmlns:a16="http://schemas.microsoft.com/office/drawing/2014/main" id="{D882F463-ABDC-EDF2-C182-1F9E59D263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013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C7484-5404-CBD7-29B1-674F046A9D2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284FDF1-BAAF-8897-36B3-209D7D7D53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1211270-AC36-8045-C0A2-9922F2986AA6}"/>
              </a:ext>
            </a:extLst>
          </p:cNvPr>
          <p:cNvSpPr>
            <a:spLocks noGrp="1"/>
          </p:cNvSpPr>
          <p:nvPr>
            <p:ph type="dt" sz="half" idx="10"/>
          </p:nvPr>
        </p:nvSpPr>
        <p:spPr/>
        <p:txBody>
          <a:bodyPr/>
          <a:lstStyle/>
          <a:p>
            <a:fld id="{39C8AA89-6741-A14D-8F37-A3012A52967C}" type="datetimeFigureOut">
              <a:rPr lang="en-US" smtClean="0"/>
              <a:t>6/29/2026</a:t>
            </a:fld>
            <a:endParaRPr lang="en-US"/>
          </a:p>
        </p:txBody>
      </p:sp>
      <p:sp>
        <p:nvSpPr>
          <p:cNvPr id="5" name="Footer Placeholder 4">
            <a:extLst>
              <a:ext uri="{FF2B5EF4-FFF2-40B4-BE49-F238E27FC236}">
                <a16:creationId xmlns:a16="http://schemas.microsoft.com/office/drawing/2014/main" id="{ED0A32C7-A18A-29C0-FB14-4A1CA4A63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D2240-FC40-FF14-8CC8-FA0398DA1804}"/>
              </a:ext>
            </a:extLst>
          </p:cNvPr>
          <p:cNvSpPr>
            <a:spLocks noGrp="1"/>
          </p:cNvSpPr>
          <p:nvPr>
            <p:ph type="sldNum" sz="quarter" idx="12"/>
          </p:nvPr>
        </p:nvSpPr>
        <p:spPr/>
        <p:txBody>
          <a:bodyPr/>
          <a:lstStyle/>
          <a:p>
            <a:fld id="{1F9001C3-9F0A-0D45-BC2F-7911DDECF33C}" type="slidenum">
              <a:rPr lang="en-US" smtClean="0"/>
              <a:t>‹#›</a:t>
            </a:fld>
            <a:endParaRPr lang="en-US"/>
          </a:p>
        </p:txBody>
      </p:sp>
    </p:spTree>
    <p:extLst>
      <p:ext uri="{BB962C8B-B14F-4D97-AF65-F5344CB8AC3E}">
        <p14:creationId xmlns:p14="http://schemas.microsoft.com/office/powerpoint/2010/main" val="2258883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A9540-4FA3-14F3-5E05-5382424CFAF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10C99C1-CAF3-6E92-6F0D-F6682E730C4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E6D552-7543-7D15-577E-F05EC5D56C61}"/>
              </a:ext>
            </a:extLst>
          </p:cNvPr>
          <p:cNvSpPr>
            <a:spLocks noGrp="1"/>
          </p:cNvSpPr>
          <p:nvPr>
            <p:ph type="dt" sz="half" idx="10"/>
          </p:nvPr>
        </p:nvSpPr>
        <p:spPr/>
        <p:txBody>
          <a:bodyPr/>
          <a:lstStyle/>
          <a:p>
            <a:fld id="{39C8AA89-6741-A14D-8F37-A3012A52967C}" type="datetimeFigureOut">
              <a:rPr lang="en-US" smtClean="0"/>
              <a:t>6/29/2026</a:t>
            </a:fld>
            <a:endParaRPr lang="en-US"/>
          </a:p>
        </p:txBody>
      </p:sp>
      <p:sp>
        <p:nvSpPr>
          <p:cNvPr id="5" name="Footer Placeholder 4">
            <a:extLst>
              <a:ext uri="{FF2B5EF4-FFF2-40B4-BE49-F238E27FC236}">
                <a16:creationId xmlns:a16="http://schemas.microsoft.com/office/drawing/2014/main" id="{5525A917-605C-BF5A-773E-7B2A6DE61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ACAB7-4F9A-1B4A-72D4-2C8D9ED1A51F}"/>
              </a:ext>
            </a:extLst>
          </p:cNvPr>
          <p:cNvSpPr>
            <a:spLocks noGrp="1"/>
          </p:cNvSpPr>
          <p:nvPr>
            <p:ph type="sldNum" sz="quarter" idx="12"/>
          </p:nvPr>
        </p:nvSpPr>
        <p:spPr/>
        <p:txBody>
          <a:bodyPr/>
          <a:lstStyle/>
          <a:p>
            <a:fld id="{1F9001C3-9F0A-0D45-BC2F-7911DDECF33C}" type="slidenum">
              <a:rPr lang="en-US" smtClean="0"/>
              <a:t>‹#›</a:t>
            </a:fld>
            <a:endParaRPr lang="en-US"/>
          </a:p>
        </p:txBody>
      </p:sp>
    </p:spTree>
    <p:extLst>
      <p:ext uri="{BB962C8B-B14F-4D97-AF65-F5344CB8AC3E}">
        <p14:creationId xmlns:p14="http://schemas.microsoft.com/office/powerpoint/2010/main" val="1961946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56814E-77EB-D474-13BD-4669DC4EA13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6FA31D-2657-62B8-CEDB-53465BD003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6DE607-C740-798B-ADB5-20A7382C416D}"/>
              </a:ext>
            </a:extLst>
          </p:cNvPr>
          <p:cNvSpPr>
            <a:spLocks noGrp="1"/>
          </p:cNvSpPr>
          <p:nvPr>
            <p:ph type="dt" sz="half" idx="10"/>
          </p:nvPr>
        </p:nvSpPr>
        <p:spPr/>
        <p:txBody>
          <a:bodyPr/>
          <a:lstStyle/>
          <a:p>
            <a:fld id="{39C8AA89-6741-A14D-8F37-A3012A52967C}" type="datetimeFigureOut">
              <a:rPr lang="en-US" smtClean="0"/>
              <a:t>6/29/2026</a:t>
            </a:fld>
            <a:endParaRPr lang="en-US"/>
          </a:p>
        </p:txBody>
      </p:sp>
      <p:sp>
        <p:nvSpPr>
          <p:cNvPr id="5" name="Footer Placeholder 4">
            <a:extLst>
              <a:ext uri="{FF2B5EF4-FFF2-40B4-BE49-F238E27FC236}">
                <a16:creationId xmlns:a16="http://schemas.microsoft.com/office/drawing/2014/main" id="{A359347F-29E8-74CA-E374-A35354D21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63A63-7FC4-D3D3-7A14-94AB1517AEA5}"/>
              </a:ext>
            </a:extLst>
          </p:cNvPr>
          <p:cNvSpPr>
            <a:spLocks noGrp="1"/>
          </p:cNvSpPr>
          <p:nvPr>
            <p:ph type="sldNum" sz="quarter" idx="12"/>
          </p:nvPr>
        </p:nvSpPr>
        <p:spPr/>
        <p:txBody>
          <a:bodyPr/>
          <a:lstStyle/>
          <a:p>
            <a:fld id="{1F9001C3-9F0A-0D45-BC2F-7911DDECF33C}" type="slidenum">
              <a:rPr lang="en-US" smtClean="0"/>
              <a:t>‹#›</a:t>
            </a:fld>
            <a:endParaRPr lang="en-US"/>
          </a:p>
        </p:txBody>
      </p:sp>
    </p:spTree>
    <p:extLst>
      <p:ext uri="{BB962C8B-B14F-4D97-AF65-F5344CB8AC3E}">
        <p14:creationId xmlns:p14="http://schemas.microsoft.com/office/powerpoint/2010/main" val="2861846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Light Front P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2064E0-370D-D248-AA34-E2AE1A1142F6}"/>
              </a:ext>
              <a:ext uri="{C183D7F6-B498-43B3-948B-1728B52AA6E4}">
                <adec:decorative xmlns:adec="http://schemas.microsoft.com/office/drawing/2017/decorative" val="1"/>
              </a:ext>
            </a:extLst>
          </p:cNvPr>
          <p:cNvSpPr/>
          <p:nvPr userDrawn="1"/>
        </p:nvSpPr>
        <p:spPr>
          <a:xfrm>
            <a:off x="0" y="6642900"/>
            <a:ext cx="6825343" cy="157150"/>
          </a:xfrm>
          <a:prstGeom prst="rect">
            <a:avLst/>
          </a:prstGeom>
          <a:solidFill>
            <a:srgbClr val="8CD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300278-49C0-894B-94E2-B364F93108C9}"/>
              </a:ext>
              <a:ext uri="{C183D7F6-B498-43B3-948B-1728B52AA6E4}">
                <adec:decorative xmlns:adec="http://schemas.microsoft.com/office/drawing/2017/decorative" val="1"/>
              </a:ext>
            </a:extLst>
          </p:cNvPr>
          <p:cNvSpPr/>
          <p:nvPr userDrawn="1"/>
        </p:nvSpPr>
        <p:spPr>
          <a:xfrm>
            <a:off x="3147237" y="6642900"/>
            <a:ext cx="9044764" cy="157150"/>
          </a:xfrm>
          <a:prstGeom prst="rect">
            <a:avLst/>
          </a:prstGeom>
          <a:solidFill>
            <a:srgbClr val="5FC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NASP Logo">
            <a:extLst>
              <a:ext uri="{FF2B5EF4-FFF2-40B4-BE49-F238E27FC236}">
                <a16:creationId xmlns:a16="http://schemas.microsoft.com/office/drawing/2014/main" id="{717580D7-6269-0044-BB8C-1F5F455B1094}"/>
              </a:ext>
            </a:extLst>
          </p:cNvPr>
          <p:cNvPicPr>
            <a:picLocks noChangeAspect="1"/>
          </p:cNvPicPr>
          <p:nvPr userDrawn="1"/>
        </p:nvPicPr>
        <p:blipFill>
          <a:blip r:embed="rId2"/>
          <a:srcRect/>
          <a:stretch/>
        </p:blipFill>
        <p:spPr>
          <a:xfrm>
            <a:off x="715926" y="637953"/>
            <a:ext cx="4572000" cy="2514600"/>
          </a:xfrm>
          <a:prstGeom prst="rect">
            <a:avLst/>
          </a:prstGeom>
        </p:spPr>
      </p:pic>
      <p:pic>
        <p:nvPicPr>
          <p:cNvPr id="13" name="Picture 12">
            <a:extLst>
              <a:ext uri="{FF2B5EF4-FFF2-40B4-BE49-F238E27FC236}">
                <a16:creationId xmlns:a16="http://schemas.microsoft.com/office/drawing/2014/main" id="{B41A4B84-87AF-294B-8502-3C0BFF8654F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260466" y="0"/>
            <a:ext cx="5931534" cy="3923414"/>
          </a:xfrm>
          <a:prstGeom prst="rect">
            <a:avLst/>
          </a:prstGeom>
        </p:spPr>
      </p:pic>
      <p:sp>
        <p:nvSpPr>
          <p:cNvPr id="14" name="Title 1">
            <a:extLst>
              <a:ext uri="{FF2B5EF4-FFF2-40B4-BE49-F238E27FC236}">
                <a16:creationId xmlns:a16="http://schemas.microsoft.com/office/drawing/2014/main" id="{F7442519-7DB8-3844-A771-A49E9B946382}"/>
              </a:ext>
            </a:extLst>
          </p:cNvPr>
          <p:cNvSpPr>
            <a:spLocks noGrp="1"/>
          </p:cNvSpPr>
          <p:nvPr>
            <p:ph type="ctrTitle" hasCustomPrompt="1"/>
          </p:nvPr>
        </p:nvSpPr>
        <p:spPr>
          <a:xfrm>
            <a:off x="3019647" y="3169675"/>
            <a:ext cx="7648352" cy="1373295"/>
          </a:xfrm>
          <a:prstGeom prst="rect">
            <a:avLst/>
          </a:prstGeom>
          <a:noFill/>
        </p:spPr>
        <p:txBody>
          <a:bodyPr anchor="t"/>
          <a:lstStyle>
            <a:lvl1pPr algn="l">
              <a:defRPr sz="4000">
                <a:solidFill>
                  <a:srgbClr val="EF4D84"/>
                </a:solidFill>
              </a:defRPr>
            </a:lvl1pPr>
          </a:lstStyle>
          <a:p>
            <a:r>
              <a:rPr lang="en-US"/>
              <a:t>Title to go here</a:t>
            </a:r>
            <a:br>
              <a:rPr lang="en-US"/>
            </a:br>
            <a:r>
              <a:rPr lang="en-US"/>
              <a:t>40pt Arial font</a:t>
            </a:r>
          </a:p>
        </p:txBody>
      </p:sp>
      <p:sp>
        <p:nvSpPr>
          <p:cNvPr id="15" name="Subtitle 2">
            <a:extLst>
              <a:ext uri="{FF2B5EF4-FFF2-40B4-BE49-F238E27FC236}">
                <a16:creationId xmlns:a16="http://schemas.microsoft.com/office/drawing/2014/main" id="{7F14BE79-3E89-BF47-A14F-088A634A92E6}"/>
              </a:ext>
            </a:extLst>
          </p:cNvPr>
          <p:cNvSpPr>
            <a:spLocks noGrp="1"/>
          </p:cNvSpPr>
          <p:nvPr>
            <p:ph type="subTitle" idx="1" hasCustomPrompt="1"/>
          </p:nvPr>
        </p:nvSpPr>
        <p:spPr>
          <a:xfrm>
            <a:off x="3019646" y="4715898"/>
            <a:ext cx="7648353" cy="1060339"/>
          </a:xfrm>
        </p:spPr>
        <p:txBody>
          <a:bodyPr/>
          <a:lstStyle>
            <a:lvl1pPr marL="0" indent="0" algn="l">
              <a:buNone/>
              <a:defRPr sz="2000">
                <a:solidFill>
                  <a:srgbClr val="2E3A4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heading if needed</a:t>
            </a:r>
          </a:p>
          <a:p>
            <a:r>
              <a:rPr lang="en-US"/>
              <a:t>20pt Arial</a:t>
            </a:r>
          </a:p>
        </p:txBody>
      </p:sp>
      <p:pic>
        <p:nvPicPr>
          <p:cNvPr id="16" name="Picture 15" descr="Painting Easel, computer screen and book icons.">
            <a:extLst>
              <a:ext uri="{FF2B5EF4-FFF2-40B4-BE49-F238E27FC236}">
                <a16:creationId xmlns:a16="http://schemas.microsoft.com/office/drawing/2014/main" id="{A10EE1A4-9EF3-BE4B-A260-BA9E2AB285CE}"/>
              </a:ext>
            </a:extLst>
          </p:cNvPr>
          <p:cNvPicPr>
            <a:picLocks noChangeAspect="1"/>
          </p:cNvPicPr>
          <p:nvPr userDrawn="1"/>
        </p:nvPicPr>
        <p:blipFill>
          <a:blip r:embed="rId4"/>
          <a:stretch>
            <a:fillRect/>
          </a:stretch>
        </p:blipFill>
        <p:spPr>
          <a:xfrm flipH="1">
            <a:off x="8120616" y="3855417"/>
            <a:ext cx="3733800" cy="2781300"/>
          </a:xfrm>
          <a:prstGeom prst="rect">
            <a:avLst/>
          </a:prstGeom>
          <a:ln>
            <a:noFill/>
          </a:ln>
        </p:spPr>
      </p:pic>
    </p:spTree>
    <p:extLst>
      <p:ext uri="{BB962C8B-B14F-4D97-AF65-F5344CB8AC3E}">
        <p14:creationId xmlns:p14="http://schemas.microsoft.com/office/powerpoint/2010/main" val="897123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 Section Title Page">
  <p:cSld name="Sub Section Title Page">
    <p:spTree>
      <p:nvGrpSpPr>
        <p:cNvPr id="1" name="Shape 25"/>
        <p:cNvGrpSpPr/>
        <p:nvPr/>
      </p:nvGrpSpPr>
      <p:grpSpPr>
        <a:xfrm>
          <a:off x="0" y="0"/>
          <a:ext cx="0" cy="0"/>
          <a:chOff x="0" y="0"/>
          <a:chExt cx="0" cy="0"/>
        </a:xfrm>
      </p:grpSpPr>
      <p:sp>
        <p:nvSpPr>
          <p:cNvPr id="26" name="Google Shape;26;p10"/>
          <p:cNvSpPr txBox="1">
            <a:spLocks noGrp="1"/>
          </p:cNvSpPr>
          <p:nvPr>
            <p:ph type="body" idx="1"/>
          </p:nvPr>
        </p:nvSpPr>
        <p:spPr>
          <a:xfrm>
            <a:off x="838200" y="2998381"/>
            <a:ext cx="10515600" cy="2817628"/>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2E3A4D"/>
              </a:buClr>
              <a:buSzPts val="2000"/>
              <a:buChar char="•"/>
              <a:defRPr b="0" i="0">
                <a:solidFill>
                  <a:srgbClr val="2E3A4D"/>
                </a:solidFill>
                <a:latin typeface="Trebuchet MS" panose="020B0703020202090204" pitchFamily="34" charset="0"/>
              </a:defRPr>
            </a:lvl1pPr>
            <a:lvl2pPr marL="914400" lvl="1" indent="-355600" algn="l">
              <a:lnSpc>
                <a:spcPct val="90000"/>
              </a:lnSpc>
              <a:spcBef>
                <a:spcPts val="500"/>
              </a:spcBef>
              <a:spcAft>
                <a:spcPts val="0"/>
              </a:spcAft>
              <a:buClr>
                <a:srgbClr val="2E3A4D"/>
              </a:buClr>
              <a:buSzPts val="2000"/>
              <a:buChar char="•"/>
              <a:defRPr>
                <a:solidFill>
                  <a:srgbClr val="2E3A4D"/>
                </a:solidFill>
              </a:defRPr>
            </a:lvl2pPr>
            <a:lvl3pPr marL="1371600" lvl="2" indent="-355600" algn="l">
              <a:lnSpc>
                <a:spcPct val="90000"/>
              </a:lnSpc>
              <a:spcBef>
                <a:spcPts val="500"/>
              </a:spcBef>
              <a:spcAft>
                <a:spcPts val="0"/>
              </a:spcAft>
              <a:buClr>
                <a:srgbClr val="2E3A4D"/>
              </a:buClr>
              <a:buSzPts val="2000"/>
              <a:buChar char="•"/>
              <a:defRPr>
                <a:solidFill>
                  <a:srgbClr val="2E3A4D"/>
                </a:solidFill>
              </a:defRPr>
            </a:lvl3pPr>
            <a:lvl4pPr marL="1828800" lvl="3" indent="-355600" algn="l">
              <a:lnSpc>
                <a:spcPct val="90000"/>
              </a:lnSpc>
              <a:spcBef>
                <a:spcPts val="500"/>
              </a:spcBef>
              <a:spcAft>
                <a:spcPts val="0"/>
              </a:spcAft>
              <a:buClr>
                <a:srgbClr val="2E3A4D"/>
              </a:buClr>
              <a:buSzPts val="2000"/>
              <a:buChar char="•"/>
              <a:defRPr>
                <a:solidFill>
                  <a:srgbClr val="2E3A4D"/>
                </a:solidFill>
              </a:defRPr>
            </a:lvl4pPr>
            <a:lvl5pPr marL="2286000" lvl="4" indent="-355600" algn="l">
              <a:lnSpc>
                <a:spcPct val="90000"/>
              </a:lnSpc>
              <a:spcBef>
                <a:spcPts val="500"/>
              </a:spcBef>
              <a:spcAft>
                <a:spcPts val="0"/>
              </a:spcAft>
              <a:buClr>
                <a:srgbClr val="2E3A4D"/>
              </a:buClr>
              <a:buSzPts val="2000"/>
              <a:buChar char="•"/>
              <a:defRPr>
                <a:solidFill>
                  <a:srgbClr val="2E3A4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0"/>
          <p:cNvSpPr txBox="1">
            <a:spLocks noGrp="1"/>
          </p:cNvSpPr>
          <p:nvPr>
            <p:ph type="title"/>
          </p:nvPr>
        </p:nvSpPr>
        <p:spPr>
          <a:xfrm>
            <a:off x="838200" y="1548733"/>
            <a:ext cx="10515600" cy="1258262"/>
          </a:xfrm>
          <a:prstGeom prst="rect">
            <a:avLst/>
          </a:prstGeom>
          <a:solidFill>
            <a:schemeClr val="lt1"/>
          </a:solid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F4D84"/>
              </a:buClr>
              <a:buSzPts val="1800"/>
              <a:buNone/>
              <a:defRPr b="0" i="0">
                <a:latin typeface="Trebuchet MS" panose="020B070302020209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10"/>
          <p:cNvPicPr preferRelativeResize="0"/>
          <p:nvPr/>
        </p:nvPicPr>
        <p:blipFill rotWithShape="1">
          <a:blip r:embed="rId2">
            <a:alphaModFix amt="20000"/>
          </a:blip>
          <a:srcRect/>
          <a:stretch/>
        </p:blipFill>
        <p:spPr>
          <a:xfrm>
            <a:off x="6260466" y="0"/>
            <a:ext cx="5931534" cy="3923414"/>
          </a:xfrm>
          <a:prstGeom prst="rect">
            <a:avLst/>
          </a:prstGeom>
          <a:noFill/>
          <a:ln>
            <a:noFill/>
          </a:ln>
        </p:spPr>
      </p:pic>
      <p:sp>
        <p:nvSpPr>
          <p:cNvPr id="29" name="Google Shape;29;p10"/>
          <p:cNvSpPr txBox="1">
            <a:spLocks noGrp="1"/>
          </p:cNvSpPr>
          <p:nvPr>
            <p:ph type="ftr" idx="11"/>
          </p:nvPr>
        </p:nvSpPr>
        <p:spPr>
          <a:xfrm>
            <a:off x="136456" y="6356350"/>
            <a:ext cx="8016944"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a:p>
        </p:txBody>
      </p:sp>
      <p:sp>
        <p:nvSpPr>
          <p:cNvPr id="30" name="Google Shape;30;p10"/>
          <p:cNvSpPr txBox="1">
            <a:spLocks noGrp="1"/>
          </p:cNvSpPr>
          <p:nvPr>
            <p:ph type="sldNum" idx="12"/>
          </p:nvPr>
        </p:nvSpPr>
        <p:spPr>
          <a:xfrm>
            <a:off x="9312344" y="6260653"/>
            <a:ext cx="2743200"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r>
              <a:rPr lang="en-US">
                <a:latin typeface="Trebuchet MS" panose="020B0703020202090204" pitchFamily="34" charset="0"/>
              </a:rPr>
              <a:t>Page </a:t>
            </a:r>
            <a:fld id="{00000000-1234-1234-1234-123412341234}" type="slidenum">
              <a:rPr lang="en-US" smtClean="0">
                <a:latin typeface="Trebuchet MS" panose="020B0703020202090204" pitchFamily="34" charset="0"/>
              </a:rPr>
              <a:pPr/>
              <a:t>‹#›</a:t>
            </a:fld>
            <a:endParaRPr>
              <a:latin typeface="Trebuchet MS" panose="020B0703020202090204" pitchFamily="34" charset="0"/>
            </a:endParaRPr>
          </a:p>
        </p:txBody>
      </p:sp>
    </p:spTree>
    <p:extLst>
      <p:ext uri="{BB962C8B-B14F-4D97-AF65-F5344CB8AC3E}">
        <p14:creationId xmlns:p14="http://schemas.microsoft.com/office/powerpoint/2010/main" val="1615535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ack P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2064E0-370D-D248-AA34-E2AE1A1142F6}"/>
              </a:ext>
              <a:ext uri="{C183D7F6-B498-43B3-948B-1728B52AA6E4}">
                <adec:decorative xmlns:adec="http://schemas.microsoft.com/office/drawing/2017/decorative" val="1"/>
              </a:ext>
            </a:extLst>
          </p:cNvPr>
          <p:cNvSpPr/>
          <p:nvPr userDrawn="1"/>
        </p:nvSpPr>
        <p:spPr>
          <a:xfrm>
            <a:off x="0" y="6642900"/>
            <a:ext cx="6825343" cy="157150"/>
          </a:xfrm>
          <a:prstGeom prst="rect">
            <a:avLst/>
          </a:prstGeom>
          <a:solidFill>
            <a:srgbClr val="8CD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300278-49C0-894B-94E2-B364F93108C9}"/>
              </a:ext>
              <a:ext uri="{C183D7F6-B498-43B3-948B-1728B52AA6E4}">
                <adec:decorative xmlns:adec="http://schemas.microsoft.com/office/drawing/2017/decorative" val="1"/>
              </a:ext>
            </a:extLst>
          </p:cNvPr>
          <p:cNvSpPr/>
          <p:nvPr userDrawn="1"/>
        </p:nvSpPr>
        <p:spPr>
          <a:xfrm>
            <a:off x="3147237" y="6642900"/>
            <a:ext cx="9044764" cy="157150"/>
          </a:xfrm>
          <a:prstGeom prst="rect">
            <a:avLst/>
          </a:prstGeom>
          <a:solidFill>
            <a:srgbClr val="5FC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NASP Logo">
            <a:extLst>
              <a:ext uri="{FF2B5EF4-FFF2-40B4-BE49-F238E27FC236}">
                <a16:creationId xmlns:a16="http://schemas.microsoft.com/office/drawing/2014/main" id="{717580D7-6269-0044-BB8C-1F5F455B1094}"/>
              </a:ext>
            </a:extLst>
          </p:cNvPr>
          <p:cNvPicPr>
            <a:picLocks noChangeAspect="1"/>
          </p:cNvPicPr>
          <p:nvPr userDrawn="1"/>
        </p:nvPicPr>
        <p:blipFill>
          <a:blip r:embed="rId2"/>
          <a:srcRect/>
          <a:stretch/>
        </p:blipFill>
        <p:spPr>
          <a:xfrm>
            <a:off x="715926" y="637953"/>
            <a:ext cx="4572000" cy="2514600"/>
          </a:xfrm>
          <a:prstGeom prst="rect">
            <a:avLst/>
          </a:prstGeom>
        </p:spPr>
      </p:pic>
      <p:pic>
        <p:nvPicPr>
          <p:cNvPr id="13" name="Picture 12">
            <a:extLst>
              <a:ext uri="{FF2B5EF4-FFF2-40B4-BE49-F238E27FC236}">
                <a16:creationId xmlns:a16="http://schemas.microsoft.com/office/drawing/2014/main" id="{B41A4B84-87AF-294B-8502-3C0BFF8654F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260466" y="0"/>
            <a:ext cx="5931534" cy="3923414"/>
          </a:xfrm>
          <a:prstGeom prst="rect">
            <a:avLst/>
          </a:prstGeom>
        </p:spPr>
      </p:pic>
      <p:sp>
        <p:nvSpPr>
          <p:cNvPr id="15" name="Subtitle 2">
            <a:extLst>
              <a:ext uri="{FF2B5EF4-FFF2-40B4-BE49-F238E27FC236}">
                <a16:creationId xmlns:a16="http://schemas.microsoft.com/office/drawing/2014/main" id="{7F14BE79-3E89-BF47-A14F-088A634A92E6}"/>
              </a:ext>
            </a:extLst>
          </p:cNvPr>
          <p:cNvSpPr>
            <a:spLocks noGrp="1"/>
          </p:cNvSpPr>
          <p:nvPr>
            <p:ph type="subTitle" idx="1" hasCustomPrompt="1"/>
          </p:nvPr>
        </p:nvSpPr>
        <p:spPr>
          <a:xfrm>
            <a:off x="3306726" y="3705448"/>
            <a:ext cx="7361273" cy="2070789"/>
          </a:xfrm>
        </p:spPr>
        <p:txBody>
          <a:bodyPr/>
          <a:lstStyle>
            <a:lvl1pPr marL="0" indent="0" algn="l">
              <a:buNone/>
              <a:defRPr sz="2000">
                <a:solidFill>
                  <a:srgbClr val="2E3A4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heading if needed</a:t>
            </a:r>
          </a:p>
          <a:p>
            <a:r>
              <a:rPr lang="en-US"/>
              <a:t>20pt Arial</a:t>
            </a:r>
          </a:p>
        </p:txBody>
      </p:sp>
      <p:sp>
        <p:nvSpPr>
          <p:cNvPr id="12" name="Slide Number Placeholder 5">
            <a:extLst>
              <a:ext uri="{FF2B5EF4-FFF2-40B4-BE49-F238E27FC236}">
                <a16:creationId xmlns:a16="http://schemas.microsoft.com/office/drawing/2014/main" id="{6D69C179-397E-8340-BCAB-CE1F52278CD0}"/>
              </a:ext>
            </a:extLst>
          </p:cNvPr>
          <p:cNvSpPr>
            <a:spLocks noGrp="1"/>
          </p:cNvSpPr>
          <p:nvPr>
            <p:ph type="sldNum" sz="quarter" idx="4"/>
          </p:nvPr>
        </p:nvSpPr>
        <p:spPr>
          <a:xfrm>
            <a:off x="9312344" y="6260653"/>
            <a:ext cx="2743200" cy="365125"/>
          </a:xfrm>
          <a:prstGeom prst="rect">
            <a:avLst/>
          </a:prstGeom>
        </p:spPr>
        <p:txBody>
          <a:bodyPr vert="horz" lIns="91440" tIns="45720" rIns="91440" bIns="45720" rtlCol="0" anchor="b"/>
          <a:lstStyle>
            <a:lvl1pPr algn="r">
              <a:defRPr sz="1000">
                <a:solidFill>
                  <a:schemeClr val="tx1">
                    <a:tint val="75000"/>
                  </a:schemeClr>
                </a:solidFill>
              </a:defRPr>
            </a:lvl1pPr>
          </a:lstStyle>
          <a:p>
            <a:r>
              <a:rPr lang="en-US"/>
              <a:t>Page </a:t>
            </a:r>
            <a:fld id="{6CD04867-206E-8E42-A1B6-AF5E95E31B30}" type="slidenum">
              <a:rPr lang="en-US" smtClean="0"/>
              <a:pPr/>
              <a:t>‹#›</a:t>
            </a:fld>
            <a:endParaRPr lang="en-US" sz="1000"/>
          </a:p>
        </p:txBody>
      </p:sp>
      <p:sp>
        <p:nvSpPr>
          <p:cNvPr id="14" name="Footer Placeholder 13">
            <a:extLst>
              <a:ext uri="{FF2B5EF4-FFF2-40B4-BE49-F238E27FC236}">
                <a16:creationId xmlns:a16="http://schemas.microsoft.com/office/drawing/2014/main" id="{27C4457B-C7A7-8247-AC29-2D761B9E9209}"/>
              </a:ext>
            </a:extLst>
          </p:cNvPr>
          <p:cNvSpPr>
            <a:spLocks noGrp="1"/>
          </p:cNvSpPr>
          <p:nvPr>
            <p:ph type="ftr" sz="quarter" idx="11"/>
          </p:nvPr>
        </p:nvSpPr>
        <p:spPr>
          <a:xfrm>
            <a:off x="136456" y="6356350"/>
            <a:ext cx="8016944" cy="365125"/>
          </a:xfrm>
          <a:prstGeom prst="rect">
            <a:avLst/>
          </a:prstGeom>
        </p:spPr>
        <p:txBody>
          <a:bodyPr/>
          <a:lstStyle>
            <a:lvl1pPr algn="l">
              <a:defRPr sz="1000"/>
            </a:lvl1pPr>
          </a:lstStyle>
          <a:p>
            <a:pPr algn="l"/>
            <a:r>
              <a:rPr lang="en-US"/>
              <a:t>Title of section in the footer for accessible purposes</a:t>
            </a:r>
          </a:p>
        </p:txBody>
      </p:sp>
    </p:spTree>
    <p:extLst>
      <p:ext uri="{BB962C8B-B14F-4D97-AF65-F5344CB8AC3E}">
        <p14:creationId xmlns:p14="http://schemas.microsoft.com/office/powerpoint/2010/main" val="378583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ub Section Title Page">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7AD10C5-26A1-294A-B502-539EF9CFA54D}"/>
              </a:ext>
            </a:extLst>
          </p:cNvPr>
          <p:cNvSpPr>
            <a:spLocks noGrp="1"/>
          </p:cNvSpPr>
          <p:nvPr>
            <p:ph idx="1" hasCustomPrompt="1"/>
          </p:nvPr>
        </p:nvSpPr>
        <p:spPr>
          <a:xfrm>
            <a:off x="838200" y="2998381"/>
            <a:ext cx="10515600" cy="2817628"/>
          </a:xfrm>
          <a:prstGeom prst="rect">
            <a:avLst/>
          </a:prstGeom>
        </p:spPr>
        <p:txBody>
          <a:bodyPr vert="horz" lIns="91440" tIns="45720" rIns="91440" bIns="45720" rtlCol="0">
            <a:noAutofit/>
          </a:bodyPr>
          <a:lstStyle>
            <a:lvl1pPr>
              <a:defRPr>
                <a:solidFill>
                  <a:srgbClr val="2E3A4D"/>
                </a:solidFill>
              </a:defRPr>
            </a:lvl1pPr>
            <a:lvl2pPr>
              <a:defRPr>
                <a:solidFill>
                  <a:srgbClr val="2E3A4D"/>
                </a:solidFill>
              </a:defRPr>
            </a:lvl2pPr>
            <a:lvl3pPr>
              <a:defRPr>
                <a:solidFill>
                  <a:srgbClr val="2E3A4D"/>
                </a:solidFill>
              </a:defRPr>
            </a:lvl3pPr>
            <a:lvl4pPr>
              <a:defRPr>
                <a:solidFill>
                  <a:srgbClr val="2E3A4D"/>
                </a:solidFill>
              </a:defRPr>
            </a:lvl4pPr>
            <a:lvl5pPr>
              <a:defRPr>
                <a:solidFill>
                  <a:srgbClr val="2E3A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4">
            <a:extLst>
              <a:ext uri="{FF2B5EF4-FFF2-40B4-BE49-F238E27FC236}">
                <a16:creationId xmlns:a16="http://schemas.microsoft.com/office/drawing/2014/main" id="{CC640AA3-AFF8-634E-840B-6EB5F427C0D8}"/>
              </a:ext>
            </a:extLst>
          </p:cNvPr>
          <p:cNvSpPr>
            <a:spLocks noGrp="1"/>
          </p:cNvSpPr>
          <p:nvPr>
            <p:ph type="title"/>
          </p:nvPr>
        </p:nvSpPr>
        <p:spPr>
          <a:xfrm>
            <a:off x="838200" y="1548733"/>
            <a:ext cx="10515600" cy="1258262"/>
          </a:xfrm>
          <a:prstGeom prst="rect">
            <a:avLst/>
          </a:prstGeom>
          <a:solidFill>
            <a:schemeClr val="bg1"/>
          </a:solidFill>
        </p:spPr>
        <p:txBody>
          <a:bodyPr vert="horz" lIns="91440" tIns="45720" rIns="91440" bIns="45720" rtlCol="0" anchor="ctr" anchorCtr="0">
            <a:noAutofit/>
          </a:bodyPr>
          <a:lstStyle/>
          <a:p>
            <a:r>
              <a:rPr lang="en-US"/>
              <a:t>Click to edit Master title style</a:t>
            </a:r>
          </a:p>
        </p:txBody>
      </p:sp>
      <p:pic>
        <p:nvPicPr>
          <p:cNvPr id="11" name="Picture 10">
            <a:extLst>
              <a:ext uri="{FF2B5EF4-FFF2-40B4-BE49-F238E27FC236}">
                <a16:creationId xmlns:a16="http://schemas.microsoft.com/office/drawing/2014/main" id="{1B415892-B1FB-714C-AE82-B3486DBD9ED2}"/>
              </a:ext>
              <a:ext uri="{C183D7F6-B498-43B3-948B-1728B52AA6E4}">
                <adec:decorative xmlns:adec="http://schemas.microsoft.com/office/drawing/2017/decorative" val="1"/>
              </a:ext>
            </a:extLst>
          </p:cNvPr>
          <p:cNvPicPr>
            <a:picLocks noChangeAspect="1"/>
          </p:cNvPicPr>
          <p:nvPr userDrawn="1"/>
        </p:nvPicPr>
        <p:blipFill>
          <a:blip r:embed="rId2">
            <a:alphaModFix amt="20000"/>
          </a:blip>
          <a:stretch>
            <a:fillRect/>
          </a:stretch>
        </p:blipFill>
        <p:spPr>
          <a:xfrm>
            <a:off x="6260466" y="0"/>
            <a:ext cx="5931534" cy="3923414"/>
          </a:xfrm>
          <a:prstGeom prst="rect">
            <a:avLst/>
          </a:prstGeom>
        </p:spPr>
      </p:pic>
      <p:sp>
        <p:nvSpPr>
          <p:cNvPr id="14" name="Footer Placeholder 13">
            <a:extLst>
              <a:ext uri="{FF2B5EF4-FFF2-40B4-BE49-F238E27FC236}">
                <a16:creationId xmlns:a16="http://schemas.microsoft.com/office/drawing/2014/main" id="{5EC8B91F-BC1E-F547-852B-5F0E65049672}"/>
              </a:ext>
            </a:extLst>
          </p:cNvPr>
          <p:cNvSpPr>
            <a:spLocks noGrp="1"/>
          </p:cNvSpPr>
          <p:nvPr>
            <p:ph type="ftr" sz="quarter" idx="11"/>
          </p:nvPr>
        </p:nvSpPr>
        <p:spPr>
          <a:xfrm>
            <a:off x="136456" y="6356350"/>
            <a:ext cx="8016944" cy="365125"/>
          </a:xfrm>
          <a:prstGeom prst="rect">
            <a:avLst/>
          </a:prstGeom>
        </p:spPr>
        <p:txBody>
          <a:bodyPr/>
          <a:lstStyle>
            <a:lvl1pPr algn="l">
              <a:defRPr sz="1000"/>
            </a:lvl1pPr>
          </a:lstStyle>
          <a:p>
            <a:pPr algn="l"/>
            <a:r>
              <a:rPr lang="en-US"/>
              <a:t>Title of section in the footer for accessible purposes</a:t>
            </a:r>
          </a:p>
        </p:txBody>
      </p:sp>
      <p:sp>
        <p:nvSpPr>
          <p:cNvPr id="15" name="Slide Number Placeholder 14">
            <a:extLst>
              <a:ext uri="{FF2B5EF4-FFF2-40B4-BE49-F238E27FC236}">
                <a16:creationId xmlns:a16="http://schemas.microsoft.com/office/drawing/2014/main" id="{A056BF34-0AB8-C548-B2E4-98FE053119DA}"/>
              </a:ext>
            </a:extLst>
          </p:cNvPr>
          <p:cNvSpPr>
            <a:spLocks noGrp="1"/>
          </p:cNvSpPr>
          <p:nvPr>
            <p:ph type="sldNum" sz="quarter" idx="12"/>
          </p:nvPr>
        </p:nvSpPr>
        <p:spPr/>
        <p:txBody>
          <a:bodyPr/>
          <a:lstStyle/>
          <a:p>
            <a:r>
              <a:rPr lang="en-US"/>
              <a:t>Page </a:t>
            </a:r>
            <a:fld id="{6CD04867-206E-8E42-A1B6-AF5E95E31B30}" type="slidenum">
              <a:rPr lang="en-US" smtClean="0"/>
              <a:pPr/>
              <a:t>‹#›</a:t>
            </a:fld>
            <a:endParaRPr lang="en-US" sz="1000"/>
          </a:p>
        </p:txBody>
      </p:sp>
      <p:sp>
        <p:nvSpPr>
          <p:cNvPr id="2" name="Rectangle 1">
            <a:extLst>
              <a:ext uri="{FF2B5EF4-FFF2-40B4-BE49-F238E27FC236}">
                <a16:creationId xmlns:a16="http://schemas.microsoft.com/office/drawing/2014/main" id="{BE2A5A5A-2D5E-D878-72CC-DE1979092541}"/>
              </a:ext>
              <a:ext uri="{C183D7F6-B498-43B3-948B-1728B52AA6E4}">
                <adec:decorative xmlns:adec="http://schemas.microsoft.com/office/drawing/2017/decorative" val="1"/>
              </a:ext>
            </a:extLst>
          </p:cNvPr>
          <p:cNvSpPr/>
          <p:nvPr userDrawn="1"/>
        </p:nvSpPr>
        <p:spPr>
          <a:xfrm>
            <a:off x="0" y="6642900"/>
            <a:ext cx="6825343" cy="157150"/>
          </a:xfrm>
          <a:prstGeom prst="rect">
            <a:avLst/>
          </a:prstGeom>
          <a:solidFill>
            <a:srgbClr val="8CD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80EB834-A247-AA5E-2150-68D4255CDEBA}"/>
              </a:ext>
              <a:ext uri="{C183D7F6-B498-43B3-948B-1728B52AA6E4}">
                <adec:decorative xmlns:adec="http://schemas.microsoft.com/office/drawing/2017/decorative" val="1"/>
              </a:ext>
            </a:extLst>
          </p:cNvPr>
          <p:cNvSpPr/>
          <p:nvPr userDrawn="1"/>
        </p:nvSpPr>
        <p:spPr>
          <a:xfrm>
            <a:off x="3147237" y="6642900"/>
            <a:ext cx="9044764" cy="157150"/>
          </a:xfrm>
          <a:prstGeom prst="rect">
            <a:avLst/>
          </a:prstGeom>
          <a:solidFill>
            <a:srgbClr val="5FC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179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6F42-0FC0-DE95-20C9-6CDCE80A77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4B7714-ABAF-60B0-0B3E-06CE3AD7DB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DC0359-DFE5-8305-CB2F-15A8E11B320D}"/>
              </a:ext>
            </a:extLst>
          </p:cNvPr>
          <p:cNvSpPr>
            <a:spLocks noGrp="1"/>
          </p:cNvSpPr>
          <p:nvPr>
            <p:ph type="dt" sz="half" idx="10"/>
          </p:nvPr>
        </p:nvSpPr>
        <p:spPr/>
        <p:txBody>
          <a:bodyPr/>
          <a:lstStyle/>
          <a:p>
            <a:fld id="{CDF53685-2C23-485F-89AC-42D1D51C69EE}" type="datetimeFigureOut">
              <a:rPr lang="en-GB" smtClean="0"/>
              <a:t>29/06/2026</a:t>
            </a:fld>
            <a:endParaRPr lang="en-GB"/>
          </a:p>
        </p:txBody>
      </p:sp>
      <p:sp>
        <p:nvSpPr>
          <p:cNvPr id="5" name="Footer Placeholder 4">
            <a:extLst>
              <a:ext uri="{FF2B5EF4-FFF2-40B4-BE49-F238E27FC236}">
                <a16:creationId xmlns:a16="http://schemas.microsoft.com/office/drawing/2014/main" id="{41550F83-1A0A-7C54-DEBC-D32DA80D4A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6B1B1C-A0B9-88F4-5F1F-C422D8996ABF}"/>
              </a:ext>
            </a:extLst>
          </p:cNvPr>
          <p:cNvSpPr>
            <a:spLocks noGrp="1"/>
          </p:cNvSpPr>
          <p:nvPr>
            <p:ph type="sldNum" sz="quarter" idx="12"/>
          </p:nvPr>
        </p:nvSpPr>
        <p:spPr/>
        <p:txBody>
          <a:bodyPr/>
          <a:lstStyle/>
          <a:p>
            <a:fld id="{559FD881-441C-4157-8069-08435632DDF0}" type="slidenum">
              <a:rPr lang="en-GB" smtClean="0"/>
              <a:t>‹#›</a:t>
            </a:fld>
            <a:endParaRPr lang="en-GB"/>
          </a:p>
        </p:txBody>
      </p:sp>
    </p:spTree>
    <p:extLst>
      <p:ext uri="{BB962C8B-B14F-4D97-AF65-F5344CB8AC3E}">
        <p14:creationId xmlns:p14="http://schemas.microsoft.com/office/powerpoint/2010/main" val="3280495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0163E-A547-BC51-861A-1F3D8A94A6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5D7582-A837-1FA5-C013-5B5A721A8F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A5809D-6149-0805-6625-98E706B5615E}"/>
              </a:ext>
            </a:extLst>
          </p:cNvPr>
          <p:cNvSpPr>
            <a:spLocks noGrp="1"/>
          </p:cNvSpPr>
          <p:nvPr>
            <p:ph type="dt" sz="half" idx="10"/>
          </p:nvPr>
        </p:nvSpPr>
        <p:spPr/>
        <p:txBody>
          <a:bodyPr/>
          <a:lstStyle/>
          <a:p>
            <a:fld id="{CDF53685-2C23-485F-89AC-42D1D51C69EE}" type="datetimeFigureOut">
              <a:rPr lang="en-GB" smtClean="0"/>
              <a:t>29/06/2026</a:t>
            </a:fld>
            <a:endParaRPr lang="en-GB"/>
          </a:p>
        </p:txBody>
      </p:sp>
      <p:sp>
        <p:nvSpPr>
          <p:cNvPr id="5" name="Footer Placeholder 4">
            <a:extLst>
              <a:ext uri="{FF2B5EF4-FFF2-40B4-BE49-F238E27FC236}">
                <a16:creationId xmlns:a16="http://schemas.microsoft.com/office/drawing/2014/main" id="{B17A21C5-D06B-D73F-8904-C52D18BF88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904816-534E-4A62-4AC7-92A5E3049785}"/>
              </a:ext>
            </a:extLst>
          </p:cNvPr>
          <p:cNvSpPr>
            <a:spLocks noGrp="1"/>
          </p:cNvSpPr>
          <p:nvPr>
            <p:ph type="sldNum" sz="quarter" idx="12"/>
          </p:nvPr>
        </p:nvSpPr>
        <p:spPr/>
        <p:txBody>
          <a:bodyPr/>
          <a:lstStyle/>
          <a:p>
            <a:fld id="{559FD881-441C-4157-8069-08435632DDF0}" type="slidenum">
              <a:rPr lang="en-GB" smtClean="0"/>
              <a:t>‹#›</a:t>
            </a:fld>
            <a:endParaRPr lang="en-GB"/>
          </a:p>
        </p:txBody>
      </p:sp>
    </p:spTree>
    <p:extLst>
      <p:ext uri="{BB962C8B-B14F-4D97-AF65-F5344CB8AC3E}">
        <p14:creationId xmlns:p14="http://schemas.microsoft.com/office/powerpoint/2010/main" val="1729029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57FF8-60ED-9DE0-BB77-8BC72CF262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64D04E-2B6B-25E8-7ABE-151BEFF873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A5DDC6-EBFB-16E4-E54C-008DAA4BDF4C}"/>
              </a:ext>
            </a:extLst>
          </p:cNvPr>
          <p:cNvSpPr>
            <a:spLocks noGrp="1"/>
          </p:cNvSpPr>
          <p:nvPr>
            <p:ph type="dt" sz="half" idx="10"/>
          </p:nvPr>
        </p:nvSpPr>
        <p:spPr/>
        <p:txBody>
          <a:bodyPr/>
          <a:lstStyle/>
          <a:p>
            <a:fld id="{CDF53685-2C23-485F-89AC-42D1D51C69EE}" type="datetimeFigureOut">
              <a:rPr lang="en-GB" smtClean="0"/>
              <a:t>29/06/2026</a:t>
            </a:fld>
            <a:endParaRPr lang="en-GB"/>
          </a:p>
        </p:txBody>
      </p:sp>
      <p:sp>
        <p:nvSpPr>
          <p:cNvPr id="5" name="Footer Placeholder 4">
            <a:extLst>
              <a:ext uri="{FF2B5EF4-FFF2-40B4-BE49-F238E27FC236}">
                <a16:creationId xmlns:a16="http://schemas.microsoft.com/office/drawing/2014/main" id="{EA46AEF1-8965-1943-4EB0-983F73444B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406A1A-EC04-2142-1E82-6E2D889B0791}"/>
              </a:ext>
            </a:extLst>
          </p:cNvPr>
          <p:cNvSpPr>
            <a:spLocks noGrp="1"/>
          </p:cNvSpPr>
          <p:nvPr>
            <p:ph type="sldNum" sz="quarter" idx="12"/>
          </p:nvPr>
        </p:nvSpPr>
        <p:spPr/>
        <p:txBody>
          <a:bodyPr/>
          <a:lstStyle/>
          <a:p>
            <a:fld id="{559FD881-441C-4157-8069-08435632DDF0}" type="slidenum">
              <a:rPr lang="en-GB" smtClean="0"/>
              <a:t>‹#›</a:t>
            </a:fld>
            <a:endParaRPr lang="en-GB"/>
          </a:p>
        </p:txBody>
      </p:sp>
    </p:spTree>
    <p:extLst>
      <p:ext uri="{BB962C8B-B14F-4D97-AF65-F5344CB8AC3E}">
        <p14:creationId xmlns:p14="http://schemas.microsoft.com/office/powerpoint/2010/main" val="3563936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8F34B-00A0-0A5D-482C-38E290185F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B37A9B-FE91-7283-2F45-51AD0ECC86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8F5A4D-1ABA-320F-335B-A00EA21DB5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AB193B-EEED-BF0E-A1DF-BAA39E00FB8C}"/>
              </a:ext>
            </a:extLst>
          </p:cNvPr>
          <p:cNvSpPr>
            <a:spLocks noGrp="1"/>
          </p:cNvSpPr>
          <p:nvPr>
            <p:ph type="dt" sz="half" idx="10"/>
          </p:nvPr>
        </p:nvSpPr>
        <p:spPr/>
        <p:txBody>
          <a:bodyPr/>
          <a:lstStyle/>
          <a:p>
            <a:fld id="{CDF53685-2C23-485F-89AC-42D1D51C69EE}" type="datetimeFigureOut">
              <a:rPr lang="en-GB" smtClean="0"/>
              <a:t>29/06/2026</a:t>
            </a:fld>
            <a:endParaRPr lang="en-GB"/>
          </a:p>
        </p:txBody>
      </p:sp>
      <p:sp>
        <p:nvSpPr>
          <p:cNvPr id="6" name="Footer Placeholder 5">
            <a:extLst>
              <a:ext uri="{FF2B5EF4-FFF2-40B4-BE49-F238E27FC236}">
                <a16:creationId xmlns:a16="http://schemas.microsoft.com/office/drawing/2014/main" id="{213F780E-95E3-13B9-FDD3-B325A340BC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5E953F-E47D-738C-BEE3-F3624621B61F}"/>
              </a:ext>
            </a:extLst>
          </p:cNvPr>
          <p:cNvSpPr>
            <a:spLocks noGrp="1"/>
          </p:cNvSpPr>
          <p:nvPr>
            <p:ph type="sldNum" sz="quarter" idx="12"/>
          </p:nvPr>
        </p:nvSpPr>
        <p:spPr/>
        <p:txBody>
          <a:bodyPr/>
          <a:lstStyle/>
          <a:p>
            <a:fld id="{559FD881-441C-4157-8069-08435632DDF0}" type="slidenum">
              <a:rPr lang="en-GB" smtClean="0"/>
              <a:t>‹#›</a:t>
            </a:fld>
            <a:endParaRPr lang="en-GB"/>
          </a:p>
        </p:txBody>
      </p:sp>
    </p:spTree>
    <p:extLst>
      <p:ext uri="{BB962C8B-B14F-4D97-AF65-F5344CB8AC3E}">
        <p14:creationId xmlns:p14="http://schemas.microsoft.com/office/powerpoint/2010/main" val="1090171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D279A-4DF1-BA13-13E5-9E564F09C66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97A35E6-507C-229F-3FE6-F70562FA1E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94FFCC-6796-7F8C-8B82-BD21F255CDE4}"/>
              </a:ext>
            </a:extLst>
          </p:cNvPr>
          <p:cNvSpPr>
            <a:spLocks noGrp="1"/>
          </p:cNvSpPr>
          <p:nvPr>
            <p:ph type="dt" sz="half" idx="10"/>
          </p:nvPr>
        </p:nvSpPr>
        <p:spPr/>
        <p:txBody>
          <a:bodyPr/>
          <a:lstStyle/>
          <a:p>
            <a:fld id="{39C8AA89-6741-A14D-8F37-A3012A52967C}" type="datetimeFigureOut">
              <a:rPr lang="en-US" smtClean="0"/>
              <a:t>6/29/2026</a:t>
            </a:fld>
            <a:endParaRPr lang="en-US"/>
          </a:p>
        </p:txBody>
      </p:sp>
      <p:sp>
        <p:nvSpPr>
          <p:cNvPr id="5" name="Footer Placeholder 4">
            <a:extLst>
              <a:ext uri="{FF2B5EF4-FFF2-40B4-BE49-F238E27FC236}">
                <a16:creationId xmlns:a16="http://schemas.microsoft.com/office/drawing/2014/main" id="{E90C3117-834C-1E42-69BA-F1BAC390D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E14C9-3482-7394-DEB3-AD4AAC399A7B}"/>
              </a:ext>
            </a:extLst>
          </p:cNvPr>
          <p:cNvSpPr>
            <a:spLocks noGrp="1"/>
          </p:cNvSpPr>
          <p:nvPr>
            <p:ph type="sldNum" sz="quarter" idx="12"/>
          </p:nvPr>
        </p:nvSpPr>
        <p:spPr/>
        <p:txBody>
          <a:bodyPr/>
          <a:lstStyle/>
          <a:p>
            <a:fld id="{1F9001C3-9F0A-0D45-BC2F-7911DDECF33C}" type="slidenum">
              <a:rPr lang="en-US" smtClean="0"/>
              <a:t>‹#›</a:t>
            </a:fld>
            <a:endParaRPr lang="en-US"/>
          </a:p>
        </p:txBody>
      </p:sp>
    </p:spTree>
    <p:extLst>
      <p:ext uri="{BB962C8B-B14F-4D97-AF65-F5344CB8AC3E}">
        <p14:creationId xmlns:p14="http://schemas.microsoft.com/office/powerpoint/2010/main" val="4160237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83EA7-6B31-D41E-FA91-1527B9BBDC0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53F5E2-1CC8-770A-458C-86A36DF1B3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74D01A-DBBC-4575-F472-F9CA2303E2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1E4AC1-5FA5-0A8B-4B40-7CABCF964C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50BFEE-2DDB-ED1F-282D-F9701E6087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C1D510-506A-B6F7-52E9-13C3CBB33105}"/>
              </a:ext>
            </a:extLst>
          </p:cNvPr>
          <p:cNvSpPr>
            <a:spLocks noGrp="1"/>
          </p:cNvSpPr>
          <p:nvPr>
            <p:ph type="dt" sz="half" idx="10"/>
          </p:nvPr>
        </p:nvSpPr>
        <p:spPr/>
        <p:txBody>
          <a:bodyPr/>
          <a:lstStyle/>
          <a:p>
            <a:fld id="{CDF53685-2C23-485F-89AC-42D1D51C69EE}" type="datetimeFigureOut">
              <a:rPr lang="en-GB" smtClean="0"/>
              <a:t>29/06/2026</a:t>
            </a:fld>
            <a:endParaRPr lang="en-GB"/>
          </a:p>
        </p:txBody>
      </p:sp>
      <p:sp>
        <p:nvSpPr>
          <p:cNvPr id="8" name="Footer Placeholder 7">
            <a:extLst>
              <a:ext uri="{FF2B5EF4-FFF2-40B4-BE49-F238E27FC236}">
                <a16:creationId xmlns:a16="http://schemas.microsoft.com/office/drawing/2014/main" id="{CF7B68F6-A105-931E-81C5-A7C81B09C7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9DB378-25DE-BBF2-56DA-7B86EE76C51F}"/>
              </a:ext>
            </a:extLst>
          </p:cNvPr>
          <p:cNvSpPr>
            <a:spLocks noGrp="1"/>
          </p:cNvSpPr>
          <p:nvPr>
            <p:ph type="sldNum" sz="quarter" idx="12"/>
          </p:nvPr>
        </p:nvSpPr>
        <p:spPr/>
        <p:txBody>
          <a:bodyPr/>
          <a:lstStyle/>
          <a:p>
            <a:fld id="{559FD881-441C-4157-8069-08435632DDF0}" type="slidenum">
              <a:rPr lang="en-GB" smtClean="0"/>
              <a:t>‹#›</a:t>
            </a:fld>
            <a:endParaRPr lang="en-GB"/>
          </a:p>
        </p:txBody>
      </p:sp>
    </p:spTree>
    <p:extLst>
      <p:ext uri="{BB962C8B-B14F-4D97-AF65-F5344CB8AC3E}">
        <p14:creationId xmlns:p14="http://schemas.microsoft.com/office/powerpoint/2010/main" val="474703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FFB3-FABC-F02A-79B1-93902D8791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F31F5C-4840-B2DC-C61B-17CE0B241EBC}"/>
              </a:ext>
            </a:extLst>
          </p:cNvPr>
          <p:cNvSpPr>
            <a:spLocks noGrp="1"/>
          </p:cNvSpPr>
          <p:nvPr>
            <p:ph type="dt" sz="half" idx="10"/>
          </p:nvPr>
        </p:nvSpPr>
        <p:spPr/>
        <p:txBody>
          <a:bodyPr/>
          <a:lstStyle/>
          <a:p>
            <a:fld id="{CDF53685-2C23-485F-89AC-42D1D51C69EE}" type="datetimeFigureOut">
              <a:rPr lang="en-GB" smtClean="0"/>
              <a:t>29/06/2026</a:t>
            </a:fld>
            <a:endParaRPr lang="en-GB"/>
          </a:p>
        </p:txBody>
      </p:sp>
      <p:sp>
        <p:nvSpPr>
          <p:cNvPr id="4" name="Footer Placeholder 3">
            <a:extLst>
              <a:ext uri="{FF2B5EF4-FFF2-40B4-BE49-F238E27FC236}">
                <a16:creationId xmlns:a16="http://schemas.microsoft.com/office/drawing/2014/main" id="{5427C7A0-7AC0-1412-24CD-84328DE93E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77DB7C-43D3-6CBF-D5F4-71B4B09AD2E3}"/>
              </a:ext>
            </a:extLst>
          </p:cNvPr>
          <p:cNvSpPr>
            <a:spLocks noGrp="1"/>
          </p:cNvSpPr>
          <p:nvPr>
            <p:ph type="sldNum" sz="quarter" idx="12"/>
          </p:nvPr>
        </p:nvSpPr>
        <p:spPr/>
        <p:txBody>
          <a:bodyPr/>
          <a:lstStyle/>
          <a:p>
            <a:fld id="{559FD881-441C-4157-8069-08435632DDF0}" type="slidenum">
              <a:rPr lang="en-GB" smtClean="0"/>
              <a:t>‹#›</a:t>
            </a:fld>
            <a:endParaRPr lang="en-GB"/>
          </a:p>
        </p:txBody>
      </p:sp>
    </p:spTree>
    <p:extLst>
      <p:ext uri="{BB962C8B-B14F-4D97-AF65-F5344CB8AC3E}">
        <p14:creationId xmlns:p14="http://schemas.microsoft.com/office/powerpoint/2010/main" val="2163787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B1EB1D-FC93-F95D-2740-1BD2570B4F2B}"/>
              </a:ext>
            </a:extLst>
          </p:cNvPr>
          <p:cNvSpPr>
            <a:spLocks noGrp="1"/>
          </p:cNvSpPr>
          <p:nvPr>
            <p:ph type="dt" sz="half" idx="10"/>
          </p:nvPr>
        </p:nvSpPr>
        <p:spPr/>
        <p:txBody>
          <a:bodyPr/>
          <a:lstStyle/>
          <a:p>
            <a:fld id="{CDF53685-2C23-485F-89AC-42D1D51C69EE}" type="datetimeFigureOut">
              <a:rPr lang="en-GB" smtClean="0"/>
              <a:t>29/06/2026</a:t>
            </a:fld>
            <a:endParaRPr lang="en-GB"/>
          </a:p>
        </p:txBody>
      </p:sp>
      <p:sp>
        <p:nvSpPr>
          <p:cNvPr id="3" name="Footer Placeholder 2">
            <a:extLst>
              <a:ext uri="{FF2B5EF4-FFF2-40B4-BE49-F238E27FC236}">
                <a16:creationId xmlns:a16="http://schemas.microsoft.com/office/drawing/2014/main" id="{FFE0C5A8-DC9E-5EB9-41D7-B0824680075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9C5941-75C9-83E9-5DDD-62ABEFEB9C95}"/>
              </a:ext>
            </a:extLst>
          </p:cNvPr>
          <p:cNvSpPr>
            <a:spLocks noGrp="1"/>
          </p:cNvSpPr>
          <p:nvPr>
            <p:ph type="sldNum" sz="quarter" idx="12"/>
          </p:nvPr>
        </p:nvSpPr>
        <p:spPr/>
        <p:txBody>
          <a:bodyPr/>
          <a:lstStyle/>
          <a:p>
            <a:fld id="{559FD881-441C-4157-8069-08435632DDF0}" type="slidenum">
              <a:rPr lang="en-GB" smtClean="0"/>
              <a:t>‹#›</a:t>
            </a:fld>
            <a:endParaRPr lang="en-GB"/>
          </a:p>
        </p:txBody>
      </p:sp>
    </p:spTree>
    <p:extLst>
      <p:ext uri="{BB962C8B-B14F-4D97-AF65-F5344CB8AC3E}">
        <p14:creationId xmlns:p14="http://schemas.microsoft.com/office/powerpoint/2010/main" val="1220942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6925-1406-A09B-FFA0-5F4DFB523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96C0AD-317C-593D-C291-4304D3B76B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1A39FE-9662-4488-895B-9A0C04DC15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22636-6F23-AB61-8F11-6D2AEF9CAA35}"/>
              </a:ext>
            </a:extLst>
          </p:cNvPr>
          <p:cNvSpPr>
            <a:spLocks noGrp="1"/>
          </p:cNvSpPr>
          <p:nvPr>
            <p:ph type="dt" sz="half" idx="10"/>
          </p:nvPr>
        </p:nvSpPr>
        <p:spPr/>
        <p:txBody>
          <a:bodyPr/>
          <a:lstStyle/>
          <a:p>
            <a:fld id="{CDF53685-2C23-485F-89AC-42D1D51C69EE}" type="datetimeFigureOut">
              <a:rPr lang="en-GB" smtClean="0"/>
              <a:t>29/06/2026</a:t>
            </a:fld>
            <a:endParaRPr lang="en-GB"/>
          </a:p>
        </p:txBody>
      </p:sp>
      <p:sp>
        <p:nvSpPr>
          <p:cNvPr id="6" name="Footer Placeholder 5">
            <a:extLst>
              <a:ext uri="{FF2B5EF4-FFF2-40B4-BE49-F238E27FC236}">
                <a16:creationId xmlns:a16="http://schemas.microsoft.com/office/drawing/2014/main" id="{B96DC298-5406-AD98-5256-FEEF10F547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C5EA98-6FC2-E783-ED89-6ABDF1FF3460}"/>
              </a:ext>
            </a:extLst>
          </p:cNvPr>
          <p:cNvSpPr>
            <a:spLocks noGrp="1"/>
          </p:cNvSpPr>
          <p:nvPr>
            <p:ph type="sldNum" sz="quarter" idx="12"/>
          </p:nvPr>
        </p:nvSpPr>
        <p:spPr/>
        <p:txBody>
          <a:bodyPr/>
          <a:lstStyle/>
          <a:p>
            <a:fld id="{559FD881-441C-4157-8069-08435632DDF0}" type="slidenum">
              <a:rPr lang="en-GB" smtClean="0"/>
              <a:t>‹#›</a:t>
            </a:fld>
            <a:endParaRPr lang="en-GB"/>
          </a:p>
        </p:txBody>
      </p:sp>
    </p:spTree>
    <p:extLst>
      <p:ext uri="{BB962C8B-B14F-4D97-AF65-F5344CB8AC3E}">
        <p14:creationId xmlns:p14="http://schemas.microsoft.com/office/powerpoint/2010/main" val="3881430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99A7-80A3-4909-5CB1-0F331B37D4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825C42-65B3-C9F8-417C-1820ED001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33BE755-AFA0-C85A-CC1F-444C469E6D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4EC675-BA4F-F51B-AEBA-5C9AFAF751FC}"/>
              </a:ext>
            </a:extLst>
          </p:cNvPr>
          <p:cNvSpPr>
            <a:spLocks noGrp="1"/>
          </p:cNvSpPr>
          <p:nvPr>
            <p:ph type="dt" sz="half" idx="10"/>
          </p:nvPr>
        </p:nvSpPr>
        <p:spPr/>
        <p:txBody>
          <a:bodyPr/>
          <a:lstStyle/>
          <a:p>
            <a:fld id="{CDF53685-2C23-485F-89AC-42D1D51C69EE}" type="datetimeFigureOut">
              <a:rPr lang="en-GB" smtClean="0"/>
              <a:t>29/06/2026</a:t>
            </a:fld>
            <a:endParaRPr lang="en-GB"/>
          </a:p>
        </p:txBody>
      </p:sp>
      <p:sp>
        <p:nvSpPr>
          <p:cNvPr id="6" name="Footer Placeholder 5">
            <a:extLst>
              <a:ext uri="{FF2B5EF4-FFF2-40B4-BE49-F238E27FC236}">
                <a16:creationId xmlns:a16="http://schemas.microsoft.com/office/drawing/2014/main" id="{12962B82-B1DE-A7A8-BED0-D89D82689C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40BE62-FCAD-8817-CE10-45DE542926E9}"/>
              </a:ext>
            </a:extLst>
          </p:cNvPr>
          <p:cNvSpPr>
            <a:spLocks noGrp="1"/>
          </p:cNvSpPr>
          <p:nvPr>
            <p:ph type="sldNum" sz="quarter" idx="12"/>
          </p:nvPr>
        </p:nvSpPr>
        <p:spPr/>
        <p:txBody>
          <a:bodyPr/>
          <a:lstStyle/>
          <a:p>
            <a:fld id="{559FD881-441C-4157-8069-08435632DDF0}" type="slidenum">
              <a:rPr lang="en-GB" smtClean="0"/>
              <a:t>‹#›</a:t>
            </a:fld>
            <a:endParaRPr lang="en-GB"/>
          </a:p>
        </p:txBody>
      </p:sp>
    </p:spTree>
    <p:extLst>
      <p:ext uri="{BB962C8B-B14F-4D97-AF65-F5344CB8AC3E}">
        <p14:creationId xmlns:p14="http://schemas.microsoft.com/office/powerpoint/2010/main" val="2004037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4CE2-B3AA-C666-CF67-44AE3DAEA8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F06E37-044C-A729-7195-704A1FC2C9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B2AE63-7E71-293F-7201-2AAC6EFA548D}"/>
              </a:ext>
            </a:extLst>
          </p:cNvPr>
          <p:cNvSpPr>
            <a:spLocks noGrp="1"/>
          </p:cNvSpPr>
          <p:nvPr>
            <p:ph type="dt" sz="half" idx="10"/>
          </p:nvPr>
        </p:nvSpPr>
        <p:spPr/>
        <p:txBody>
          <a:bodyPr/>
          <a:lstStyle/>
          <a:p>
            <a:fld id="{CDF53685-2C23-485F-89AC-42D1D51C69EE}" type="datetimeFigureOut">
              <a:rPr lang="en-GB" smtClean="0"/>
              <a:t>29/06/2026</a:t>
            </a:fld>
            <a:endParaRPr lang="en-GB"/>
          </a:p>
        </p:txBody>
      </p:sp>
      <p:sp>
        <p:nvSpPr>
          <p:cNvPr id="5" name="Footer Placeholder 4">
            <a:extLst>
              <a:ext uri="{FF2B5EF4-FFF2-40B4-BE49-F238E27FC236}">
                <a16:creationId xmlns:a16="http://schemas.microsoft.com/office/drawing/2014/main" id="{15A80EBE-75E9-7C40-C8F2-A7AC669E32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465C2E-DF23-3546-18F7-A74D6127A84A}"/>
              </a:ext>
            </a:extLst>
          </p:cNvPr>
          <p:cNvSpPr>
            <a:spLocks noGrp="1"/>
          </p:cNvSpPr>
          <p:nvPr>
            <p:ph type="sldNum" sz="quarter" idx="12"/>
          </p:nvPr>
        </p:nvSpPr>
        <p:spPr/>
        <p:txBody>
          <a:bodyPr/>
          <a:lstStyle/>
          <a:p>
            <a:fld id="{559FD881-441C-4157-8069-08435632DDF0}" type="slidenum">
              <a:rPr lang="en-GB" smtClean="0"/>
              <a:t>‹#›</a:t>
            </a:fld>
            <a:endParaRPr lang="en-GB"/>
          </a:p>
        </p:txBody>
      </p:sp>
    </p:spTree>
    <p:extLst>
      <p:ext uri="{BB962C8B-B14F-4D97-AF65-F5344CB8AC3E}">
        <p14:creationId xmlns:p14="http://schemas.microsoft.com/office/powerpoint/2010/main" val="147744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0DB6FB-FD46-0A0C-9850-E2E87C8BE6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1791B5-7DF3-8FCA-FB4D-A291F35018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E9107A-3ADC-E777-184D-B2B9FB1AB4B8}"/>
              </a:ext>
            </a:extLst>
          </p:cNvPr>
          <p:cNvSpPr>
            <a:spLocks noGrp="1"/>
          </p:cNvSpPr>
          <p:nvPr>
            <p:ph type="dt" sz="half" idx="10"/>
          </p:nvPr>
        </p:nvSpPr>
        <p:spPr/>
        <p:txBody>
          <a:bodyPr/>
          <a:lstStyle/>
          <a:p>
            <a:fld id="{CDF53685-2C23-485F-89AC-42D1D51C69EE}" type="datetimeFigureOut">
              <a:rPr lang="en-GB" smtClean="0"/>
              <a:t>29/06/2026</a:t>
            </a:fld>
            <a:endParaRPr lang="en-GB"/>
          </a:p>
        </p:txBody>
      </p:sp>
      <p:sp>
        <p:nvSpPr>
          <p:cNvPr id="5" name="Footer Placeholder 4">
            <a:extLst>
              <a:ext uri="{FF2B5EF4-FFF2-40B4-BE49-F238E27FC236}">
                <a16:creationId xmlns:a16="http://schemas.microsoft.com/office/drawing/2014/main" id="{C9EB4EC2-312B-4D51-84BD-A62A487DCC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4A74FE-5056-0057-BF1F-5C97B1565A95}"/>
              </a:ext>
            </a:extLst>
          </p:cNvPr>
          <p:cNvSpPr>
            <a:spLocks noGrp="1"/>
          </p:cNvSpPr>
          <p:nvPr>
            <p:ph type="sldNum" sz="quarter" idx="12"/>
          </p:nvPr>
        </p:nvSpPr>
        <p:spPr/>
        <p:txBody>
          <a:bodyPr/>
          <a:lstStyle/>
          <a:p>
            <a:fld id="{559FD881-441C-4157-8069-08435632DDF0}" type="slidenum">
              <a:rPr lang="en-GB" smtClean="0"/>
              <a:t>‹#›</a:t>
            </a:fld>
            <a:endParaRPr lang="en-GB"/>
          </a:p>
        </p:txBody>
      </p:sp>
    </p:spTree>
    <p:extLst>
      <p:ext uri="{BB962C8B-B14F-4D97-AF65-F5344CB8AC3E}">
        <p14:creationId xmlns:p14="http://schemas.microsoft.com/office/powerpoint/2010/main" val="548870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34" name="Picture 33" descr="A crowd of people walking&#10;&#10;Description automatically generated">
            <a:extLst>
              <a:ext uri="{FF2B5EF4-FFF2-40B4-BE49-F238E27FC236}">
                <a16:creationId xmlns:a16="http://schemas.microsoft.com/office/drawing/2014/main" id="{E0F0CFAD-63D7-C8BE-51E2-98A5A95904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40839"/>
          <a:stretch/>
        </p:blipFill>
        <p:spPr>
          <a:xfrm>
            <a:off x="0" y="-1"/>
            <a:ext cx="12192000" cy="4724365"/>
          </a:xfrm>
          <a:prstGeom prst="rect">
            <a:avLst/>
          </a:prstGeom>
        </p:spPr>
      </p:pic>
      <p:sp>
        <p:nvSpPr>
          <p:cNvPr id="7" name="Rectangle 6">
            <a:extLst>
              <a:ext uri="{FF2B5EF4-FFF2-40B4-BE49-F238E27FC236}">
                <a16:creationId xmlns:a16="http://schemas.microsoft.com/office/drawing/2014/main" id="{B8E3D471-F942-1933-53DA-E2B67273C816}"/>
              </a:ext>
            </a:extLst>
          </p:cNvPr>
          <p:cNvSpPr/>
          <p:nvPr userDrawn="1"/>
        </p:nvSpPr>
        <p:spPr>
          <a:xfrm>
            <a:off x="838198" y="1041399"/>
            <a:ext cx="10515600" cy="4775201"/>
          </a:xfrm>
          <a:prstGeom prst="rect">
            <a:avLst/>
          </a:prstGeom>
          <a:solidFill>
            <a:srgbClr val="007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CCCE52E-12B7-40F7-69E5-7DCCAF6A8F38}"/>
              </a:ext>
            </a:extLst>
          </p:cNvPr>
          <p:cNvSpPr>
            <a:spLocks noGrp="1"/>
          </p:cNvSpPr>
          <p:nvPr>
            <p:ph type="ctrTitle" hasCustomPrompt="1"/>
          </p:nvPr>
        </p:nvSpPr>
        <p:spPr>
          <a:xfrm>
            <a:off x="1320932" y="2194774"/>
            <a:ext cx="9524868" cy="2590735"/>
          </a:xfrm>
        </p:spPr>
        <p:txBody>
          <a:bodyPr anchor="b">
            <a:noAutofit/>
          </a:bodyPr>
          <a:lstStyle>
            <a:lvl1pPr algn="l">
              <a:defRPr sz="7200" b="1">
                <a:solidFill>
                  <a:schemeClr val="bg1"/>
                </a:solidFill>
                <a:latin typeface="Arial Nova Cond" panose="020B0506020202020204" pitchFamily="34" charset="0"/>
                <a:cs typeface="Arial" panose="020B0604020202020204" pitchFamily="34" charset="0"/>
              </a:defRPr>
            </a:lvl1pPr>
          </a:lstStyle>
          <a:p>
            <a:r>
              <a:rPr lang="en-US"/>
              <a:t>Click to add title</a:t>
            </a:r>
            <a:endParaRPr lang="en-GB"/>
          </a:p>
        </p:txBody>
      </p:sp>
      <p:sp>
        <p:nvSpPr>
          <p:cNvPr id="3" name="Subtitle 2">
            <a:extLst>
              <a:ext uri="{FF2B5EF4-FFF2-40B4-BE49-F238E27FC236}">
                <a16:creationId xmlns:a16="http://schemas.microsoft.com/office/drawing/2014/main" id="{1B0C25A0-FD16-A20F-A4D5-90F96246B52C}"/>
              </a:ext>
            </a:extLst>
          </p:cNvPr>
          <p:cNvSpPr>
            <a:spLocks noGrp="1"/>
          </p:cNvSpPr>
          <p:nvPr>
            <p:ph type="subTitle" idx="1" hasCustomPrompt="1"/>
          </p:nvPr>
        </p:nvSpPr>
        <p:spPr>
          <a:xfrm>
            <a:off x="1320932" y="4919293"/>
            <a:ext cx="9524868" cy="469900"/>
          </a:xfrm>
        </p:spPr>
        <p:txBody>
          <a:bodyPr anchor="b">
            <a:normAutofit/>
          </a:bodyPr>
          <a:lstStyle>
            <a:lvl1pPr marL="0" indent="0" algn="l">
              <a:buNone/>
              <a:defRPr sz="2800">
                <a:solidFill>
                  <a:schemeClr val="bg1"/>
                </a:solidFill>
                <a:latin typeface="Arial Nova Light" panose="020B03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subheading</a:t>
            </a:r>
            <a:endParaRPr lang="en-GB"/>
          </a:p>
        </p:txBody>
      </p:sp>
      <p:pic>
        <p:nvPicPr>
          <p:cNvPr id="17" name="Picture 16" descr="A black and white logo&#10;&#10;Description automatically generated">
            <a:extLst>
              <a:ext uri="{FF2B5EF4-FFF2-40B4-BE49-F238E27FC236}">
                <a16:creationId xmlns:a16="http://schemas.microsoft.com/office/drawing/2014/main" id="{4BD1E856-D63C-211B-6956-FC8CB5581C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3337" y="1468807"/>
            <a:ext cx="1269863" cy="540000"/>
          </a:xfrm>
          <a:prstGeom prst="rect">
            <a:avLst/>
          </a:prstGeom>
        </p:spPr>
      </p:pic>
    </p:spTree>
    <p:extLst>
      <p:ext uri="{BB962C8B-B14F-4D97-AF65-F5344CB8AC3E}">
        <p14:creationId xmlns:p14="http://schemas.microsoft.com/office/powerpoint/2010/main" val="14722802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ub Section Title Page">
  <p:cSld name="Sub Section Title Page">
    <p:spTree>
      <p:nvGrpSpPr>
        <p:cNvPr id="1" name="Shape 25"/>
        <p:cNvGrpSpPr/>
        <p:nvPr/>
      </p:nvGrpSpPr>
      <p:grpSpPr>
        <a:xfrm>
          <a:off x="0" y="0"/>
          <a:ext cx="0" cy="0"/>
          <a:chOff x="0" y="0"/>
          <a:chExt cx="0" cy="0"/>
        </a:xfrm>
      </p:grpSpPr>
      <p:sp>
        <p:nvSpPr>
          <p:cNvPr id="26" name="Google Shape;26;p10"/>
          <p:cNvSpPr txBox="1">
            <a:spLocks noGrp="1"/>
          </p:cNvSpPr>
          <p:nvPr>
            <p:ph type="body" idx="1"/>
          </p:nvPr>
        </p:nvSpPr>
        <p:spPr>
          <a:xfrm>
            <a:off x="838200" y="2998381"/>
            <a:ext cx="10515600" cy="2817628"/>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2E3A4D"/>
              </a:buClr>
              <a:buSzPts val="2000"/>
              <a:buChar char="•"/>
              <a:defRPr b="0" i="0">
                <a:solidFill>
                  <a:srgbClr val="2E3A4D"/>
                </a:solidFill>
                <a:latin typeface="Trebuchet MS" panose="020B0703020202090204" pitchFamily="34" charset="0"/>
              </a:defRPr>
            </a:lvl1pPr>
            <a:lvl2pPr marL="914400" lvl="1" indent="-355600" algn="l">
              <a:lnSpc>
                <a:spcPct val="90000"/>
              </a:lnSpc>
              <a:spcBef>
                <a:spcPts val="500"/>
              </a:spcBef>
              <a:spcAft>
                <a:spcPts val="0"/>
              </a:spcAft>
              <a:buClr>
                <a:srgbClr val="2E3A4D"/>
              </a:buClr>
              <a:buSzPts val="2000"/>
              <a:buChar char="•"/>
              <a:defRPr>
                <a:solidFill>
                  <a:srgbClr val="2E3A4D"/>
                </a:solidFill>
              </a:defRPr>
            </a:lvl2pPr>
            <a:lvl3pPr marL="1371600" lvl="2" indent="-355600" algn="l">
              <a:lnSpc>
                <a:spcPct val="90000"/>
              </a:lnSpc>
              <a:spcBef>
                <a:spcPts val="500"/>
              </a:spcBef>
              <a:spcAft>
                <a:spcPts val="0"/>
              </a:spcAft>
              <a:buClr>
                <a:srgbClr val="2E3A4D"/>
              </a:buClr>
              <a:buSzPts val="2000"/>
              <a:buChar char="•"/>
              <a:defRPr>
                <a:solidFill>
                  <a:srgbClr val="2E3A4D"/>
                </a:solidFill>
              </a:defRPr>
            </a:lvl3pPr>
            <a:lvl4pPr marL="1828800" lvl="3" indent="-355600" algn="l">
              <a:lnSpc>
                <a:spcPct val="90000"/>
              </a:lnSpc>
              <a:spcBef>
                <a:spcPts val="500"/>
              </a:spcBef>
              <a:spcAft>
                <a:spcPts val="0"/>
              </a:spcAft>
              <a:buClr>
                <a:srgbClr val="2E3A4D"/>
              </a:buClr>
              <a:buSzPts val="2000"/>
              <a:buChar char="•"/>
              <a:defRPr>
                <a:solidFill>
                  <a:srgbClr val="2E3A4D"/>
                </a:solidFill>
              </a:defRPr>
            </a:lvl4pPr>
            <a:lvl5pPr marL="2286000" lvl="4" indent="-355600" algn="l">
              <a:lnSpc>
                <a:spcPct val="90000"/>
              </a:lnSpc>
              <a:spcBef>
                <a:spcPts val="500"/>
              </a:spcBef>
              <a:spcAft>
                <a:spcPts val="0"/>
              </a:spcAft>
              <a:buClr>
                <a:srgbClr val="2E3A4D"/>
              </a:buClr>
              <a:buSzPts val="2000"/>
              <a:buChar char="•"/>
              <a:defRPr>
                <a:solidFill>
                  <a:srgbClr val="2E3A4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0"/>
          <p:cNvSpPr txBox="1">
            <a:spLocks noGrp="1"/>
          </p:cNvSpPr>
          <p:nvPr>
            <p:ph type="title"/>
          </p:nvPr>
        </p:nvSpPr>
        <p:spPr>
          <a:xfrm>
            <a:off x="838200" y="1548733"/>
            <a:ext cx="10515600" cy="1258262"/>
          </a:xfrm>
          <a:prstGeom prst="rect">
            <a:avLst/>
          </a:prstGeom>
          <a:solidFill>
            <a:schemeClr val="lt1"/>
          </a:solid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F4D84"/>
              </a:buClr>
              <a:buSzPts val="1800"/>
              <a:buNone/>
              <a:defRPr b="0" i="0">
                <a:latin typeface="Trebuchet MS" panose="020B070302020209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10"/>
          <p:cNvPicPr preferRelativeResize="0"/>
          <p:nvPr/>
        </p:nvPicPr>
        <p:blipFill rotWithShape="1">
          <a:blip r:embed="rId2">
            <a:alphaModFix amt="20000"/>
          </a:blip>
          <a:srcRect/>
          <a:stretch/>
        </p:blipFill>
        <p:spPr>
          <a:xfrm>
            <a:off x="6260466" y="0"/>
            <a:ext cx="5931534" cy="3923414"/>
          </a:xfrm>
          <a:prstGeom prst="rect">
            <a:avLst/>
          </a:prstGeom>
          <a:noFill/>
          <a:ln>
            <a:noFill/>
          </a:ln>
        </p:spPr>
      </p:pic>
      <p:sp>
        <p:nvSpPr>
          <p:cNvPr id="29" name="Google Shape;29;p10"/>
          <p:cNvSpPr txBox="1">
            <a:spLocks noGrp="1"/>
          </p:cNvSpPr>
          <p:nvPr>
            <p:ph type="ftr" idx="11"/>
          </p:nvPr>
        </p:nvSpPr>
        <p:spPr>
          <a:xfrm>
            <a:off x="136456" y="6356350"/>
            <a:ext cx="8016944"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a:p>
        </p:txBody>
      </p:sp>
      <p:sp>
        <p:nvSpPr>
          <p:cNvPr id="30" name="Google Shape;30;p10"/>
          <p:cNvSpPr txBox="1">
            <a:spLocks noGrp="1"/>
          </p:cNvSpPr>
          <p:nvPr>
            <p:ph type="sldNum" idx="12"/>
          </p:nvPr>
        </p:nvSpPr>
        <p:spPr>
          <a:xfrm>
            <a:off x="9312344" y="6260653"/>
            <a:ext cx="2743200"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r>
              <a:rPr lang="en-US">
                <a:latin typeface="Trebuchet MS" panose="020B0703020202090204" pitchFamily="34" charset="0"/>
              </a:rPr>
              <a:t>Page </a:t>
            </a:r>
            <a:fld id="{00000000-1234-1234-1234-123412341234}" type="slidenum">
              <a:rPr lang="en-US" smtClean="0">
                <a:latin typeface="Trebuchet MS" panose="020B0703020202090204" pitchFamily="34" charset="0"/>
              </a:rPr>
              <a:pPr/>
              <a:t>‹#›</a:t>
            </a:fld>
            <a:endParaRPr>
              <a:latin typeface="Trebuchet MS" panose="020B0703020202090204" pitchFamily="34" charset="0"/>
            </a:endParaRPr>
          </a:p>
        </p:txBody>
      </p:sp>
    </p:spTree>
    <p:extLst>
      <p:ext uri="{BB962C8B-B14F-4D97-AF65-F5344CB8AC3E}">
        <p14:creationId xmlns:p14="http://schemas.microsoft.com/office/powerpoint/2010/main" val="404028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93EE1-29B8-21D4-BFE7-7AE4C5A780E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653967C-1119-F678-BC01-3DBF3C4CF3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BE255AA-DBFB-D0F6-4578-F84CC5EFE99A}"/>
              </a:ext>
            </a:extLst>
          </p:cNvPr>
          <p:cNvSpPr>
            <a:spLocks noGrp="1"/>
          </p:cNvSpPr>
          <p:nvPr>
            <p:ph type="dt" sz="half" idx="10"/>
          </p:nvPr>
        </p:nvSpPr>
        <p:spPr/>
        <p:txBody>
          <a:bodyPr/>
          <a:lstStyle/>
          <a:p>
            <a:fld id="{39C8AA89-6741-A14D-8F37-A3012A52967C}" type="datetimeFigureOut">
              <a:rPr lang="en-US" smtClean="0"/>
              <a:t>6/29/2026</a:t>
            </a:fld>
            <a:endParaRPr lang="en-US"/>
          </a:p>
        </p:txBody>
      </p:sp>
      <p:sp>
        <p:nvSpPr>
          <p:cNvPr id="5" name="Footer Placeholder 4">
            <a:extLst>
              <a:ext uri="{FF2B5EF4-FFF2-40B4-BE49-F238E27FC236}">
                <a16:creationId xmlns:a16="http://schemas.microsoft.com/office/drawing/2014/main" id="{E2A39946-A356-4802-B3A1-D3D73CC28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ACB31-FC52-70BE-BF0B-2D6657243DA6}"/>
              </a:ext>
            </a:extLst>
          </p:cNvPr>
          <p:cNvSpPr>
            <a:spLocks noGrp="1"/>
          </p:cNvSpPr>
          <p:nvPr>
            <p:ph type="sldNum" sz="quarter" idx="12"/>
          </p:nvPr>
        </p:nvSpPr>
        <p:spPr/>
        <p:txBody>
          <a:bodyPr/>
          <a:lstStyle/>
          <a:p>
            <a:fld id="{1F9001C3-9F0A-0D45-BC2F-7911DDECF33C}" type="slidenum">
              <a:rPr lang="en-US" smtClean="0"/>
              <a:t>‹#›</a:t>
            </a:fld>
            <a:endParaRPr lang="en-US"/>
          </a:p>
        </p:txBody>
      </p:sp>
    </p:spTree>
    <p:extLst>
      <p:ext uri="{BB962C8B-B14F-4D97-AF65-F5344CB8AC3E}">
        <p14:creationId xmlns:p14="http://schemas.microsoft.com/office/powerpoint/2010/main" val="220671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0E76C-96FF-677E-AD98-26B3B7CBC93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77951A8-0133-4C36-C4D4-9040907C542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989E00C-F608-6A95-1DBE-E295AE64876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8A9C8E9-26DA-7A23-BDDB-00AD07DA8A23}"/>
              </a:ext>
            </a:extLst>
          </p:cNvPr>
          <p:cNvSpPr>
            <a:spLocks noGrp="1"/>
          </p:cNvSpPr>
          <p:nvPr>
            <p:ph type="dt" sz="half" idx="10"/>
          </p:nvPr>
        </p:nvSpPr>
        <p:spPr/>
        <p:txBody>
          <a:bodyPr/>
          <a:lstStyle/>
          <a:p>
            <a:fld id="{39C8AA89-6741-A14D-8F37-A3012A52967C}" type="datetimeFigureOut">
              <a:rPr lang="en-US" smtClean="0"/>
              <a:t>6/29/2026</a:t>
            </a:fld>
            <a:endParaRPr lang="en-US"/>
          </a:p>
        </p:txBody>
      </p:sp>
      <p:sp>
        <p:nvSpPr>
          <p:cNvPr id="6" name="Footer Placeholder 5">
            <a:extLst>
              <a:ext uri="{FF2B5EF4-FFF2-40B4-BE49-F238E27FC236}">
                <a16:creationId xmlns:a16="http://schemas.microsoft.com/office/drawing/2014/main" id="{5E4E8A37-919A-F2BA-363F-BBE2FE81AA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5DF698-DDE7-F7A7-7494-B161E3925DAD}"/>
              </a:ext>
            </a:extLst>
          </p:cNvPr>
          <p:cNvSpPr>
            <a:spLocks noGrp="1"/>
          </p:cNvSpPr>
          <p:nvPr>
            <p:ph type="sldNum" sz="quarter" idx="12"/>
          </p:nvPr>
        </p:nvSpPr>
        <p:spPr/>
        <p:txBody>
          <a:bodyPr/>
          <a:lstStyle/>
          <a:p>
            <a:fld id="{1F9001C3-9F0A-0D45-BC2F-7911DDECF33C}" type="slidenum">
              <a:rPr lang="en-US" smtClean="0"/>
              <a:t>‹#›</a:t>
            </a:fld>
            <a:endParaRPr lang="en-US"/>
          </a:p>
        </p:txBody>
      </p:sp>
    </p:spTree>
    <p:extLst>
      <p:ext uri="{BB962C8B-B14F-4D97-AF65-F5344CB8AC3E}">
        <p14:creationId xmlns:p14="http://schemas.microsoft.com/office/powerpoint/2010/main" val="1279770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7DA6-0F99-CED3-F93B-EB1471185DB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E8E8AE4-CD38-FD76-5F1C-0F1E23F88B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C2A5D77-4554-2043-30C0-5C4EFEF3CDD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26A705E-B13A-CEF0-B8CC-84AE210060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54C1C0E-D6FD-FCF1-CC2B-7E6CC349CF4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E26E64B-7F3A-01F9-D006-4B870D276FC7}"/>
              </a:ext>
            </a:extLst>
          </p:cNvPr>
          <p:cNvSpPr>
            <a:spLocks noGrp="1"/>
          </p:cNvSpPr>
          <p:nvPr>
            <p:ph type="dt" sz="half" idx="10"/>
          </p:nvPr>
        </p:nvSpPr>
        <p:spPr/>
        <p:txBody>
          <a:bodyPr/>
          <a:lstStyle/>
          <a:p>
            <a:fld id="{39C8AA89-6741-A14D-8F37-A3012A52967C}" type="datetimeFigureOut">
              <a:rPr lang="en-US" smtClean="0"/>
              <a:t>6/29/2026</a:t>
            </a:fld>
            <a:endParaRPr lang="en-US"/>
          </a:p>
        </p:txBody>
      </p:sp>
      <p:sp>
        <p:nvSpPr>
          <p:cNvPr id="8" name="Footer Placeholder 7">
            <a:extLst>
              <a:ext uri="{FF2B5EF4-FFF2-40B4-BE49-F238E27FC236}">
                <a16:creationId xmlns:a16="http://schemas.microsoft.com/office/drawing/2014/main" id="{8D3AAD63-8D76-07DE-48A3-BCB4577450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F2A87E-40CE-38DE-865C-1A433ADAC741}"/>
              </a:ext>
            </a:extLst>
          </p:cNvPr>
          <p:cNvSpPr>
            <a:spLocks noGrp="1"/>
          </p:cNvSpPr>
          <p:nvPr>
            <p:ph type="sldNum" sz="quarter" idx="12"/>
          </p:nvPr>
        </p:nvSpPr>
        <p:spPr/>
        <p:txBody>
          <a:bodyPr/>
          <a:lstStyle/>
          <a:p>
            <a:fld id="{1F9001C3-9F0A-0D45-BC2F-7911DDECF33C}" type="slidenum">
              <a:rPr lang="en-US" smtClean="0"/>
              <a:t>‹#›</a:t>
            </a:fld>
            <a:endParaRPr lang="en-US"/>
          </a:p>
        </p:txBody>
      </p:sp>
    </p:spTree>
    <p:extLst>
      <p:ext uri="{BB962C8B-B14F-4D97-AF65-F5344CB8AC3E}">
        <p14:creationId xmlns:p14="http://schemas.microsoft.com/office/powerpoint/2010/main" val="52292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0605-B098-A43A-25CF-D6A56427BD6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720D316-DCD2-0AF0-66D1-3E5F1BEFB821}"/>
              </a:ext>
            </a:extLst>
          </p:cNvPr>
          <p:cNvSpPr>
            <a:spLocks noGrp="1"/>
          </p:cNvSpPr>
          <p:nvPr>
            <p:ph type="dt" sz="half" idx="10"/>
          </p:nvPr>
        </p:nvSpPr>
        <p:spPr/>
        <p:txBody>
          <a:bodyPr/>
          <a:lstStyle/>
          <a:p>
            <a:fld id="{39C8AA89-6741-A14D-8F37-A3012A52967C}" type="datetimeFigureOut">
              <a:rPr lang="en-US" smtClean="0"/>
              <a:t>6/29/2026</a:t>
            </a:fld>
            <a:endParaRPr lang="en-US"/>
          </a:p>
        </p:txBody>
      </p:sp>
      <p:sp>
        <p:nvSpPr>
          <p:cNvPr id="4" name="Footer Placeholder 3">
            <a:extLst>
              <a:ext uri="{FF2B5EF4-FFF2-40B4-BE49-F238E27FC236}">
                <a16:creationId xmlns:a16="http://schemas.microsoft.com/office/drawing/2014/main" id="{F595CB02-6804-0F4B-A6E5-219CE2EB4B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B78823-6BE8-2522-92D8-0833B4FC1FF0}"/>
              </a:ext>
            </a:extLst>
          </p:cNvPr>
          <p:cNvSpPr>
            <a:spLocks noGrp="1"/>
          </p:cNvSpPr>
          <p:nvPr>
            <p:ph type="sldNum" sz="quarter" idx="12"/>
          </p:nvPr>
        </p:nvSpPr>
        <p:spPr/>
        <p:txBody>
          <a:bodyPr/>
          <a:lstStyle/>
          <a:p>
            <a:fld id="{1F9001C3-9F0A-0D45-BC2F-7911DDECF33C}" type="slidenum">
              <a:rPr lang="en-US" smtClean="0"/>
              <a:t>‹#›</a:t>
            </a:fld>
            <a:endParaRPr lang="en-US"/>
          </a:p>
        </p:txBody>
      </p:sp>
    </p:spTree>
    <p:extLst>
      <p:ext uri="{BB962C8B-B14F-4D97-AF65-F5344CB8AC3E}">
        <p14:creationId xmlns:p14="http://schemas.microsoft.com/office/powerpoint/2010/main" val="335153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BB3511-FF55-90F9-84B2-A88D52A63220}"/>
              </a:ext>
            </a:extLst>
          </p:cNvPr>
          <p:cNvSpPr>
            <a:spLocks noGrp="1"/>
          </p:cNvSpPr>
          <p:nvPr>
            <p:ph type="dt" sz="half" idx="10"/>
          </p:nvPr>
        </p:nvSpPr>
        <p:spPr/>
        <p:txBody>
          <a:bodyPr/>
          <a:lstStyle/>
          <a:p>
            <a:fld id="{39C8AA89-6741-A14D-8F37-A3012A52967C}" type="datetimeFigureOut">
              <a:rPr lang="en-US" smtClean="0"/>
              <a:t>6/29/2026</a:t>
            </a:fld>
            <a:endParaRPr lang="en-US"/>
          </a:p>
        </p:txBody>
      </p:sp>
      <p:sp>
        <p:nvSpPr>
          <p:cNvPr id="3" name="Footer Placeholder 2">
            <a:extLst>
              <a:ext uri="{FF2B5EF4-FFF2-40B4-BE49-F238E27FC236}">
                <a16:creationId xmlns:a16="http://schemas.microsoft.com/office/drawing/2014/main" id="{25DD18E5-736D-53C5-FE4E-02692CDA5F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D84428-B3DF-483B-0018-B452D4ED2F09}"/>
              </a:ext>
            </a:extLst>
          </p:cNvPr>
          <p:cNvSpPr>
            <a:spLocks noGrp="1"/>
          </p:cNvSpPr>
          <p:nvPr>
            <p:ph type="sldNum" sz="quarter" idx="12"/>
          </p:nvPr>
        </p:nvSpPr>
        <p:spPr/>
        <p:txBody>
          <a:bodyPr/>
          <a:lstStyle/>
          <a:p>
            <a:fld id="{1F9001C3-9F0A-0D45-BC2F-7911DDECF33C}" type="slidenum">
              <a:rPr lang="en-US" smtClean="0"/>
              <a:t>‹#›</a:t>
            </a:fld>
            <a:endParaRPr lang="en-US"/>
          </a:p>
        </p:txBody>
      </p:sp>
    </p:spTree>
    <p:extLst>
      <p:ext uri="{BB962C8B-B14F-4D97-AF65-F5344CB8AC3E}">
        <p14:creationId xmlns:p14="http://schemas.microsoft.com/office/powerpoint/2010/main" val="2935122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4833-7F78-A5B7-A260-F22A28884B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2BBED92-B27B-AF03-7FF0-BC688FC776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C776275-8D94-EE9B-003A-587AE4660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BBFBF5-0217-C70B-4253-EB10911E6E8F}"/>
              </a:ext>
            </a:extLst>
          </p:cNvPr>
          <p:cNvSpPr>
            <a:spLocks noGrp="1"/>
          </p:cNvSpPr>
          <p:nvPr>
            <p:ph type="dt" sz="half" idx="10"/>
          </p:nvPr>
        </p:nvSpPr>
        <p:spPr/>
        <p:txBody>
          <a:bodyPr/>
          <a:lstStyle/>
          <a:p>
            <a:fld id="{39C8AA89-6741-A14D-8F37-A3012A52967C}" type="datetimeFigureOut">
              <a:rPr lang="en-US" smtClean="0"/>
              <a:t>6/29/2026</a:t>
            </a:fld>
            <a:endParaRPr lang="en-US"/>
          </a:p>
        </p:txBody>
      </p:sp>
      <p:sp>
        <p:nvSpPr>
          <p:cNvPr id="6" name="Footer Placeholder 5">
            <a:extLst>
              <a:ext uri="{FF2B5EF4-FFF2-40B4-BE49-F238E27FC236}">
                <a16:creationId xmlns:a16="http://schemas.microsoft.com/office/drawing/2014/main" id="{9DFEDA7E-8591-FEB0-0C5B-6EAD91A78D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377443-3896-414F-A723-1C9FB6691039}"/>
              </a:ext>
            </a:extLst>
          </p:cNvPr>
          <p:cNvSpPr>
            <a:spLocks noGrp="1"/>
          </p:cNvSpPr>
          <p:nvPr>
            <p:ph type="sldNum" sz="quarter" idx="12"/>
          </p:nvPr>
        </p:nvSpPr>
        <p:spPr/>
        <p:txBody>
          <a:bodyPr/>
          <a:lstStyle/>
          <a:p>
            <a:fld id="{1F9001C3-9F0A-0D45-BC2F-7911DDECF33C}" type="slidenum">
              <a:rPr lang="en-US" smtClean="0"/>
              <a:t>‹#›</a:t>
            </a:fld>
            <a:endParaRPr lang="en-US"/>
          </a:p>
        </p:txBody>
      </p:sp>
    </p:spTree>
    <p:extLst>
      <p:ext uri="{BB962C8B-B14F-4D97-AF65-F5344CB8AC3E}">
        <p14:creationId xmlns:p14="http://schemas.microsoft.com/office/powerpoint/2010/main" val="640621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30017-9814-3E21-B9D1-03F713FB92B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5EA9300-5917-039E-1915-EF70BD49FF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B4D51-96FD-0D0F-5878-4333F8C67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383794-098D-1F02-619A-88FD90E18FDC}"/>
              </a:ext>
            </a:extLst>
          </p:cNvPr>
          <p:cNvSpPr>
            <a:spLocks noGrp="1"/>
          </p:cNvSpPr>
          <p:nvPr>
            <p:ph type="dt" sz="half" idx="10"/>
          </p:nvPr>
        </p:nvSpPr>
        <p:spPr/>
        <p:txBody>
          <a:bodyPr/>
          <a:lstStyle/>
          <a:p>
            <a:fld id="{39C8AA89-6741-A14D-8F37-A3012A52967C}" type="datetimeFigureOut">
              <a:rPr lang="en-US" smtClean="0"/>
              <a:t>6/29/2026</a:t>
            </a:fld>
            <a:endParaRPr lang="en-US"/>
          </a:p>
        </p:txBody>
      </p:sp>
      <p:sp>
        <p:nvSpPr>
          <p:cNvPr id="6" name="Footer Placeholder 5">
            <a:extLst>
              <a:ext uri="{FF2B5EF4-FFF2-40B4-BE49-F238E27FC236}">
                <a16:creationId xmlns:a16="http://schemas.microsoft.com/office/drawing/2014/main" id="{7DDBD648-22A9-C114-3D3B-65963EEAEE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98C5D8-5550-47FF-F380-76C4C6B64EB1}"/>
              </a:ext>
            </a:extLst>
          </p:cNvPr>
          <p:cNvSpPr>
            <a:spLocks noGrp="1"/>
          </p:cNvSpPr>
          <p:nvPr>
            <p:ph type="sldNum" sz="quarter" idx="12"/>
          </p:nvPr>
        </p:nvSpPr>
        <p:spPr/>
        <p:txBody>
          <a:bodyPr/>
          <a:lstStyle/>
          <a:p>
            <a:fld id="{1F9001C3-9F0A-0D45-BC2F-7911DDECF33C}" type="slidenum">
              <a:rPr lang="en-US" smtClean="0"/>
              <a:t>‹#›</a:t>
            </a:fld>
            <a:endParaRPr lang="en-US"/>
          </a:p>
        </p:txBody>
      </p:sp>
    </p:spTree>
    <p:extLst>
      <p:ext uri="{BB962C8B-B14F-4D97-AF65-F5344CB8AC3E}">
        <p14:creationId xmlns:p14="http://schemas.microsoft.com/office/powerpoint/2010/main" val="39942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E42319-8810-C168-3BBB-FEFA211AD2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F5168E1-21AE-0848-9069-850B6B954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0DA41B-3B6B-C87C-63AE-5D18697E9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8AA89-6741-A14D-8F37-A3012A52967C}" type="datetimeFigureOut">
              <a:rPr lang="en-US" smtClean="0"/>
              <a:t>6/29/2026</a:t>
            </a:fld>
            <a:endParaRPr lang="en-US"/>
          </a:p>
        </p:txBody>
      </p:sp>
      <p:sp>
        <p:nvSpPr>
          <p:cNvPr id="5" name="Footer Placeholder 4">
            <a:extLst>
              <a:ext uri="{FF2B5EF4-FFF2-40B4-BE49-F238E27FC236}">
                <a16:creationId xmlns:a16="http://schemas.microsoft.com/office/drawing/2014/main" id="{FA32DCF0-79E5-74F8-1E0A-1881D3650A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22B0A5-42F6-3CA6-E3E6-CBCB7A303B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001C3-9F0A-0D45-BC2F-7911DDECF33C}" type="slidenum">
              <a:rPr lang="en-US" smtClean="0"/>
              <a:t>‹#›</a:t>
            </a:fld>
            <a:endParaRPr lang="en-US"/>
          </a:p>
        </p:txBody>
      </p:sp>
    </p:spTree>
    <p:extLst>
      <p:ext uri="{BB962C8B-B14F-4D97-AF65-F5344CB8AC3E}">
        <p14:creationId xmlns:p14="http://schemas.microsoft.com/office/powerpoint/2010/main" val="3450888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71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82AB6D-06C8-6679-F830-09709EF9B8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8E1197-7472-8F44-7A25-5EC5EE88C8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D205FC-C65B-9DA3-CFBD-B3945F9E13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F53685-2C23-485F-89AC-42D1D51C69EE}" type="datetimeFigureOut">
              <a:rPr lang="en-GB" smtClean="0"/>
              <a:t>29/06/2026</a:t>
            </a:fld>
            <a:endParaRPr lang="en-GB"/>
          </a:p>
        </p:txBody>
      </p:sp>
      <p:sp>
        <p:nvSpPr>
          <p:cNvPr id="5" name="Footer Placeholder 4">
            <a:extLst>
              <a:ext uri="{FF2B5EF4-FFF2-40B4-BE49-F238E27FC236}">
                <a16:creationId xmlns:a16="http://schemas.microsoft.com/office/drawing/2014/main" id="{94890D21-E36C-5533-C752-140FD5B7E6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760FA4D-0111-977C-2402-B55FA63EE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9FD881-441C-4157-8069-08435632DDF0}" type="slidenum">
              <a:rPr lang="en-GB" smtClean="0"/>
              <a:t>‹#›</a:t>
            </a:fld>
            <a:endParaRPr lang="en-GB"/>
          </a:p>
        </p:txBody>
      </p:sp>
    </p:spTree>
    <p:extLst>
      <p:ext uri="{BB962C8B-B14F-4D97-AF65-F5344CB8AC3E}">
        <p14:creationId xmlns:p14="http://schemas.microsoft.com/office/powerpoint/2010/main" val="201674501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71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hyperlink" Target="https://socialprescribingacademy.org.uk/resources/launch-of-the-green-social-prescribing-practitioner-guidance/" TargetMode="External"/><Relationship Id="rId3" Type="http://schemas.openxmlformats.org/officeDocument/2006/relationships/image" Target="../media/image23.jpeg"/><Relationship Id="rId7"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14.xml"/><Relationship Id="rId6" Type="http://schemas.openxmlformats.org/officeDocument/2006/relationships/hyperlink" Target="mailto:training@thrive.org.uk" TargetMode="External"/><Relationship Id="rId5" Type="http://schemas.openxmlformats.org/officeDocument/2006/relationships/hyperlink" Target="mailto:Info@thrive.org.uk" TargetMode="External"/><Relationship Id="rId4" Type="http://schemas.openxmlformats.org/officeDocument/2006/relationships/hyperlink" Target="mailto:Hello@nasp.info"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tfb.institute/" TargetMode="External"/><Relationship Id="rId13" Type="http://schemas.openxmlformats.org/officeDocument/2006/relationships/hyperlink" Target="https://www.aliss.org/" TargetMode="External"/><Relationship Id="rId3" Type="http://schemas.openxmlformats.org/officeDocument/2006/relationships/hyperlink" Target="https://www.trellisscotland.org.uk/professional-development" TargetMode="External"/><Relationship Id="rId7" Type="http://schemas.openxmlformats.org/officeDocument/2006/relationships/hyperlink" Target="https://circleofliferediscovery.com/" TargetMode="External"/><Relationship Id="rId12" Type="http://schemas.openxmlformats.org/officeDocument/2006/relationships/hyperlink" Target="https://www.rspb.org.uk/helping-nature/what-we-do/nature-prescriptions" TargetMode="External"/><Relationship Id="rId2" Type="http://schemas.openxmlformats.org/officeDocument/2006/relationships/hyperlink" Target="https://www.meccgateway.co.uk/nenc" TargetMode="External"/><Relationship Id="rId1" Type="http://schemas.openxmlformats.org/officeDocument/2006/relationships/slideLayout" Target="../slideLayouts/slideLayout13.xml"/><Relationship Id="rId6" Type="http://schemas.openxmlformats.org/officeDocument/2006/relationships/hyperlink" Target="https://www.forestryengland.uk/forest-bathing" TargetMode="External"/><Relationship Id="rId11" Type="http://schemas.openxmlformats.org/officeDocument/2006/relationships/hyperlink" Target="https://www.nottinghamcvs.co.uk/projects/greenspace/big-green-book" TargetMode="External"/><Relationship Id="rId5" Type="http://schemas.openxmlformats.org/officeDocument/2006/relationships/hyperlink" Target="https://www.naturalacademy.org/" TargetMode="External"/><Relationship Id="rId10" Type="http://schemas.openxmlformats.org/officeDocument/2006/relationships/hyperlink" Target="https://www.nationaltrust.org.uk/discover/nature/trees-plants/a-beginners-guide-to-forest-bathing" TargetMode="External"/><Relationship Id="rId4" Type="http://schemas.openxmlformats.org/officeDocument/2006/relationships/hyperlink" Target="https://gardening4health.co.uk/" TargetMode="External"/><Relationship Id="rId9" Type="http://schemas.openxmlformats.org/officeDocument/2006/relationships/hyperlink" Target="https://rfs.org.uk/news-list/forest-bathing-benefits/" TargetMode="External"/><Relationship Id="rId14" Type="http://schemas.openxmlformats.org/officeDocument/2006/relationships/hyperlink" Target="mailto:https://www.linkedin.com/posts/edge-hill-university-research-office-b0840b328_celebrating-one-year-of-aprin-growing-share-7383782298120392704-N2oc/?utm_source=share&amp;utm_medium=member_desktop&amp;rcm=ACoAADpX6q8B3Kpyyc03KohEQtfo2WrVlzV8G-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bmjopen.bmj.com/content/13/7/e07018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randd.defra.gov.uk/ProjectDetails?ProjectId=20772"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hyperlink" Target="https://socialprescribingacademy.org.uk/what-is-social-prescribing/green-social-prescribing/green-toolki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hyperlink" Target="https://www.thrive.org.uk/files/images/MH-Levels-V8-14.05.2024.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1.emf"/><Relationship Id="rId4" Type="http://schemas.openxmlformats.org/officeDocument/2006/relationships/diagramLayout" Target="../diagrams/layout1.xml"/><Relationship Id="rId9" Type="http://schemas.openxmlformats.org/officeDocument/2006/relationships/hyperlink" Target="https://greenme-project.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1E27-888D-CE42-A541-F5A60BCD3933}"/>
              </a:ext>
            </a:extLst>
          </p:cNvPr>
          <p:cNvSpPr>
            <a:spLocks noGrp="1"/>
          </p:cNvSpPr>
          <p:nvPr>
            <p:ph type="ctrTitle"/>
          </p:nvPr>
        </p:nvSpPr>
        <p:spPr>
          <a:xfrm>
            <a:off x="489097" y="3650672"/>
            <a:ext cx="10662391" cy="1259876"/>
          </a:xfrm>
        </p:spPr>
        <p:txBody>
          <a:bodyPr>
            <a:normAutofit fontScale="90000"/>
          </a:bodyPr>
          <a:lstStyle/>
          <a:p>
            <a:r>
              <a:rPr lang="en-US" sz="2800" b="1">
                <a:solidFill>
                  <a:schemeClr val="tx1"/>
                </a:solidFill>
                <a:latin typeface="Trebuchet MS"/>
              </a:rPr>
              <a:t>NASP Webinar: Green Social Prescribing Practitioner Guidance -ensuring safe and effective referrals from the health system</a:t>
            </a:r>
            <a:br>
              <a:rPr lang="en-US" sz="3000"/>
            </a:br>
            <a:endParaRPr lang="en-US" sz="3000">
              <a:solidFill>
                <a:srgbClr val="000000"/>
              </a:solidFill>
              <a:ea typeface="+mj-lt"/>
              <a:cs typeface="+mj-lt"/>
            </a:endParaRPr>
          </a:p>
        </p:txBody>
      </p:sp>
      <p:sp>
        <p:nvSpPr>
          <p:cNvPr id="6" name="TextBox 5">
            <a:extLst>
              <a:ext uri="{FF2B5EF4-FFF2-40B4-BE49-F238E27FC236}">
                <a16:creationId xmlns:a16="http://schemas.microsoft.com/office/drawing/2014/main" id="{C8CDD013-436B-424A-F9FA-E917F86D379C}"/>
              </a:ext>
            </a:extLst>
          </p:cNvPr>
          <p:cNvSpPr txBox="1"/>
          <p:nvPr/>
        </p:nvSpPr>
        <p:spPr>
          <a:xfrm>
            <a:off x="489097" y="4918364"/>
            <a:ext cx="8534400" cy="461665"/>
          </a:xfrm>
          <a:prstGeom prst="rect">
            <a:avLst/>
          </a:prstGeom>
          <a:noFill/>
        </p:spPr>
        <p:txBody>
          <a:bodyPr wrap="square" rtlCol="0">
            <a:spAutoFit/>
          </a:bodyPr>
          <a:lstStyle/>
          <a:p>
            <a:r>
              <a:rPr lang="en-GB" sz="2400">
                <a:latin typeface="Trebuchet MS" panose="020B0603020202020204" pitchFamily="34" charset="0"/>
              </a:rPr>
              <a:t>Thank you for joining us. The webinar will begin shortly. </a:t>
            </a:r>
          </a:p>
        </p:txBody>
      </p:sp>
      <p:pic>
        <p:nvPicPr>
          <p:cNvPr id="4" name="Picture 3" descr="Thrive">
            <a:extLst>
              <a:ext uri="{FF2B5EF4-FFF2-40B4-BE49-F238E27FC236}">
                <a16:creationId xmlns:a16="http://schemas.microsoft.com/office/drawing/2014/main" id="{EE8D1182-5FCA-F34A-EB5B-952FA347F5DB}"/>
              </a:ext>
            </a:extLst>
          </p:cNvPr>
          <p:cNvPicPr>
            <a:picLocks noChangeAspect="1"/>
          </p:cNvPicPr>
          <p:nvPr/>
        </p:nvPicPr>
        <p:blipFill>
          <a:blip r:embed="rId3"/>
          <a:stretch>
            <a:fillRect/>
          </a:stretch>
        </p:blipFill>
        <p:spPr>
          <a:xfrm>
            <a:off x="5456518" y="1003938"/>
            <a:ext cx="3574923" cy="1777222"/>
          </a:xfrm>
          <a:prstGeom prst="rect">
            <a:avLst/>
          </a:prstGeom>
        </p:spPr>
      </p:pic>
    </p:spTree>
    <p:extLst>
      <p:ext uri="{BB962C8B-B14F-4D97-AF65-F5344CB8AC3E}">
        <p14:creationId xmlns:p14="http://schemas.microsoft.com/office/powerpoint/2010/main" val="3237793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789979-61BB-DC99-2507-7362832FE71E}"/>
              </a:ext>
            </a:extLst>
          </p:cNvPr>
          <p:cNvSpPr>
            <a:spLocks noGrp="1"/>
          </p:cNvSpPr>
          <p:nvPr>
            <p:ph type="body" idx="1"/>
          </p:nvPr>
        </p:nvSpPr>
        <p:spPr>
          <a:xfrm>
            <a:off x="998783" y="3518096"/>
            <a:ext cx="9662290" cy="2817628"/>
          </a:xfrm>
        </p:spPr>
        <p:txBody>
          <a:bodyPr/>
          <a:lstStyle/>
          <a:p>
            <a:pPr marL="101600" indent="0">
              <a:buSzPts val="2800"/>
              <a:buNone/>
            </a:pPr>
            <a:r>
              <a:rPr lang="en-GB" dirty="0">
                <a:solidFill>
                  <a:srgbClr val="212529"/>
                </a:solidFill>
                <a:latin typeface="Trebuchet MS"/>
              </a:rPr>
              <a:t>Damien Newman, Training, Education and Consultancy Manager, Thrive</a:t>
            </a:r>
            <a:endParaRPr lang="en-GB" sz="2800" b="0" i="0" u="none" strike="noStrike" dirty="0">
              <a:solidFill>
                <a:srgbClr val="212529"/>
              </a:solidFill>
              <a:effectLst/>
              <a:latin typeface="Trebuchet MS"/>
            </a:endParaRPr>
          </a:p>
        </p:txBody>
      </p:sp>
      <p:sp>
        <p:nvSpPr>
          <p:cNvPr id="4" name="Title 2">
            <a:extLst>
              <a:ext uri="{FF2B5EF4-FFF2-40B4-BE49-F238E27FC236}">
                <a16:creationId xmlns:a16="http://schemas.microsoft.com/office/drawing/2014/main" id="{C8FD1EA7-041E-AC4F-FFDD-7AAAF534D1C5}"/>
              </a:ext>
            </a:extLst>
          </p:cNvPr>
          <p:cNvSpPr>
            <a:spLocks noGrp="1"/>
          </p:cNvSpPr>
          <p:nvPr>
            <p:ph type="title"/>
          </p:nvPr>
        </p:nvSpPr>
        <p:spPr>
          <a:xfrm>
            <a:off x="1107888" y="2762248"/>
            <a:ext cx="8868119" cy="1258262"/>
          </a:xfrm>
          <a:noFill/>
        </p:spPr>
        <p:txBody>
          <a:bodyPr/>
          <a:lstStyle/>
          <a:p>
            <a:r>
              <a:rPr lang="en-US" dirty="0">
                <a:solidFill>
                  <a:srgbClr val="00B0F0"/>
                </a:solidFill>
                <a:latin typeface="Trebuchet MS"/>
              </a:rPr>
              <a:t>Developing the Guidance</a:t>
            </a:r>
            <a:endParaRPr lang="en-US" dirty="0">
              <a:solidFill>
                <a:srgbClr val="00B0F0"/>
              </a:solidFill>
            </a:endParaRPr>
          </a:p>
          <a:p>
            <a:br>
              <a:rPr lang="en-US" dirty="0">
                <a:latin typeface="Trebuchet MS" panose="020B0703020202090204" pitchFamily="34" charset="0"/>
              </a:rPr>
            </a:br>
            <a:endParaRPr lang="en-US" dirty="0">
              <a:solidFill>
                <a:srgbClr val="00B0F0"/>
              </a:solidFill>
              <a:latin typeface="Trebuchet MS" panose="020B0703020202090204" pitchFamily="34" charset="0"/>
            </a:endParaRPr>
          </a:p>
        </p:txBody>
      </p:sp>
      <p:pic>
        <p:nvPicPr>
          <p:cNvPr id="5" name="Picture 4" descr="Thrive">
            <a:extLst>
              <a:ext uri="{FF2B5EF4-FFF2-40B4-BE49-F238E27FC236}">
                <a16:creationId xmlns:a16="http://schemas.microsoft.com/office/drawing/2014/main" id="{7519973E-3B74-072B-DB90-0C246E1F04FF}"/>
              </a:ext>
            </a:extLst>
          </p:cNvPr>
          <p:cNvPicPr>
            <a:picLocks noChangeAspect="1"/>
          </p:cNvPicPr>
          <p:nvPr/>
        </p:nvPicPr>
        <p:blipFill>
          <a:blip r:embed="rId2"/>
          <a:stretch>
            <a:fillRect/>
          </a:stretch>
        </p:blipFill>
        <p:spPr>
          <a:xfrm>
            <a:off x="8285381" y="4759154"/>
            <a:ext cx="3574923" cy="1777222"/>
          </a:xfrm>
          <a:prstGeom prst="rect">
            <a:avLst/>
          </a:prstGeom>
        </p:spPr>
      </p:pic>
    </p:spTree>
    <p:extLst>
      <p:ext uri="{BB962C8B-B14F-4D97-AF65-F5344CB8AC3E}">
        <p14:creationId xmlns:p14="http://schemas.microsoft.com/office/powerpoint/2010/main" val="982039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7A576-D364-DEAD-C48B-C55C686C3B0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EDE0D01-1B52-EBA1-E3DB-8AE4392226EE}"/>
              </a:ext>
            </a:extLst>
          </p:cNvPr>
          <p:cNvSpPr>
            <a:spLocks noGrp="1"/>
          </p:cNvSpPr>
          <p:nvPr>
            <p:ph type="body" idx="1"/>
          </p:nvPr>
        </p:nvSpPr>
        <p:spPr>
          <a:xfrm>
            <a:off x="401136" y="1471155"/>
            <a:ext cx="10515600" cy="2817628"/>
          </a:xfrm>
        </p:spPr>
        <p:txBody>
          <a:bodyPr/>
          <a:lstStyle/>
          <a:p>
            <a:pPr marL="101600" indent="0">
              <a:buNone/>
            </a:pPr>
            <a:r>
              <a:rPr lang="en-GB" sz="3200">
                <a:latin typeface="Trebuchet MS"/>
              </a:rPr>
              <a:t>NASP created a Commissioning document to enlist Thrive to lead on the development of the document.</a:t>
            </a:r>
            <a:endParaRPr lang="en-US" sz="3200">
              <a:latin typeface="Trebuchet MS"/>
            </a:endParaRPr>
          </a:p>
          <a:p>
            <a:pPr marL="101600" indent="0">
              <a:buNone/>
            </a:pPr>
            <a:r>
              <a:rPr lang="en-GB" sz="3200">
                <a:latin typeface="Trebuchet MS"/>
              </a:rPr>
              <a:t>•Audience</a:t>
            </a:r>
          </a:p>
          <a:p>
            <a:pPr marL="101600" indent="0">
              <a:buNone/>
            </a:pPr>
            <a:r>
              <a:rPr lang="en-GB" sz="3200">
                <a:latin typeface="Trebuchet MS"/>
              </a:rPr>
              <a:t>•Aim </a:t>
            </a:r>
          </a:p>
          <a:p>
            <a:pPr marL="101600" indent="0">
              <a:buNone/>
            </a:pPr>
            <a:r>
              <a:rPr lang="en-GB" sz="3200">
                <a:latin typeface="Trebuchet MS"/>
              </a:rPr>
              <a:t>•Objectives</a:t>
            </a:r>
          </a:p>
          <a:p>
            <a:pPr marL="101600" indent="0">
              <a:buNone/>
            </a:pPr>
            <a:r>
              <a:rPr lang="en-GB" sz="3200">
                <a:latin typeface="Trebuchet MS"/>
              </a:rPr>
              <a:t>•Scope of content</a:t>
            </a:r>
          </a:p>
          <a:p>
            <a:pPr marL="101600" indent="0">
              <a:buSzPts val="2800"/>
              <a:buNone/>
            </a:pPr>
            <a:endParaRPr lang="en-GB" sz="4400" b="0" i="0" u="none" strike="noStrike" dirty="0">
              <a:effectLst/>
              <a:latin typeface="Aptos Display"/>
            </a:endParaRPr>
          </a:p>
        </p:txBody>
      </p:sp>
      <p:sp>
        <p:nvSpPr>
          <p:cNvPr id="4" name="Title 2">
            <a:extLst>
              <a:ext uri="{FF2B5EF4-FFF2-40B4-BE49-F238E27FC236}">
                <a16:creationId xmlns:a16="http://schemas.microsoft.com/office/drawing/2014/main" id="{CFDF489D-1F94-E1FA-7B70-989C14181DDC}"/>
              </a:ext>
            </a:extLst>
          </p:cNvPr>
          <p:cNvSpPr>
            <a:spLocks noGrp="1"/>
          </p:cNvSpPr>
          <p:nvPr>
            <p:ph type="title"/>
          </p:nvPr>
        </p:nvSpPr>
        <p:spPr>
          <a:xfrm>
            <a:off x="515435" y="924654"/>
            <a:ext cx="8868119" cy="1258262"/>
          </a:xfrm>
          <a:noFill/>
        </p:spPr>
        <p:txBody>
          <a:bodyPr/>
          <a:lstStyle/>
          <a:p>
            <a:r>
              <a:rPr lang="en-US" dirty="0">
                <a:solidFill>
                  <a:srgbClr val="00B0F0"/>
                </a:solidFill>
              </a:rPr>
              <a:t>Process</a:t>
            </a:r>
          </a:p>
          <a:p>
            <a:br>
              <a:rPr lang="en-US" dirty="0">
                <a:latin typeface="Trebuchet MS" panose="020B0703020202090204" pitchFamily="34" charset="0"/>
              </a:rPr>
            </a:br>
            <a:endParaRPr lang="en-US" dirty="0">
              <a:solidFill>
                <a:srgbClr val="00B0F0"/>
              </a:solidFill>
              <a:latin typeface="Trebuchet MS" panose="020B0703020202090204" pitchFamily="34" charset="0"/>
            </a:endParaRPr>
          </a:p>
        </p:txBody>
      </p:sp>
      <p:pic>
        <p:nvPicPr>
          <p:cNvPr id="5" name="Picture 4" descr="Thrive">
            <a:extLst>
              <a:ext uri="{FF2B5EF4-FFF2-40B4-BE49-F238E27FC236}">
                <a16:creationId xmlns:a16="http://schemas.microsoft.com/office/drawing/2014/main" id="{AECAC5F4-116C-6AC1-469F-99CA62FF73D1}"/>
              </a:ext>
            </a:extLst>
          </p:cNvPr>
          <p:cNvPicPr>
            <a:picLocks noChangeAspect="1"/>
          </p:cNvPicPr>
          <p:nvPr/>
        </p:nvPicPr>
        <p:blipFill>
          <a:blip r:embed="rId2"/>
          <a:stretch>
            <a:fillRect/>
          </a:stretch>
        </p:blipFill>
        <p:spPr>
          <a:xfrm>
            <a:off x="9500596" y="5396643"/>
            <a:ext cx="2309904" cy="1149693"/>
          </a:xfrm>
          <a:prstGeom prst="rect">
            <a:avLst/>
          </a:prstGeom>
        </p:spPr>
      </p:pic>
    </p:spTree>
    <p:extLst>
      <p:ext uri="{BB962C8B-B14F-4D97-AF65-F5344CB8AC3E}">
        <p14:creationId xmlns:p14="http://schemas.microsoft.com/office/powerpoint/2010/main" val="2730626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BF252-9952-A0B5-F29D-DE18A73B6F2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173B33B-7C30-E7F0-9773-3ADB05B28234}"/>
              </a:ext>
            </a:extLst>
          </p:cNvPr>
          <p:cNvSpPr>
            <a:spLocks noGrp="1"/>
          </p:cNvSpPr>
          <p:nvPr>
            <p:ph type="body" idx="1"/>
          </p:nvPr>
        </p:nvSpPr>
        <p:spPr>
          <a:xfrm>
            <a:off x="401136" y="1471155"/>
            <a:ext cx="10515600" cy="2817628"/>
          </a:xfrm>
        </p:spPr>
        <p:txBody>
          <a:bodyPr/>
          <a:lstStyle/>
          <a:p>
            <a:pPr marL="101600" indent="0">
              <a:buNone/>
            </a:pPr>
            <a:endParaRPr lang="en-GB" sz="2400" dirty="0">
              <a:latin typeface="Aptos Display"/>
            </a:endParaRPr>
          </a:p>
          <a:p>
            <a:pPr marL="101600" indent="0">
              <a:buSzPts val="2800"/>
              <a:buNone/>
            </a:pPr>
            <a:endParaRPr lang="en-GB" sz="4400" b="0" i="0" u="none" strike="noStrike" dirty="0">
              <a:effectLst/>
              <a:latin typeface="Aptos Display"/>
            </a:endParaRPr>
          </a:p>
        </p:txBody>
      </p:sp>
      <p:sp>
        <p:nvSpPr>
          <p:cNvPr id="4" name="Title 2">
            <a:extLst>
              <a:ext uri="{FF2B5EF4-FFF2-40B4-BE49-F238E27FC236}">
                <a16:creationId xmlns:a16="http://schemas.microsoft.com/office/drawing/2014/main" id="{27F30F19-3E1A-08C8-13FB-E978904A5B11}"/>
              </a:ext>
            </a:extLst>
          </p:cNvPr>
          <p:cNvSpPr>
            <a:spLocks noGrp="1"/>
          </p:cNvSpPr>
          <p:nvPr>
            <p:ph type="title"/>
          </p:nvPr>
        </p:nvSpPr>
        <p:spPr>
          <a:xfrm>
            <a:off x="401135" y="3431330"/>
            <a:ext cx="11617295" cy="1258262"/>
          </a:xfrm>
          <a:noFill/>
        </p:spPr>
        <p:txBody>
          <a:bodyPr/>
          <a:lstStyle/>
          <a:p>
            <a:r>
              <a:rPr lang="en-US" sz="2400" b="1" dirty="0">
                <a:solidFill>
                  <a:srgbClr val="ED4D83"/>
                </a:solidFill>
                <a:latin typeface="Trebuchet MS"/>
              </a:rPr>
              <a:t>Audience:</a:t>
            </a:r>
          </a:p>
          <a:p>
            <a:r>
              <a:rPr lang="en-US" sz="2400" dirty="0">
                <a:solidFill>
                  <a:srgbClr val="2E3A4D"/>
                </a:solidFill>
                <a:latin typeface="Trebuchet MS"/>
              </a:rPr>
              <a:t>Nature Practitioners delivering green social prescribing activities</a:t>
            </a:r>
            <a:br>
              <a:rPr lang="en-US" sz="2400" dirty="0">
                <a:solidFill>
                  <a:srgbClr val="2E3A4D"/>
                </a:solidFill>
                <a:latin typeface="Trebuchet MS"/>
              </a:rPr>
            </a:br>
            <a:endParaRPr lang="en-US" sz="2400" dirty="0">
              <a:solidFill>
                <a:srgbClr val="2E3A4D"/>
              </a:solidFill>
              <a:latin typeface="Trebuchet MS"/>
            </a:endParaRPr>
          </a:p>
          <a:p>
            <a:r>
              <a:rPr lang="en-US" sz="2400" b="1" dirty="0">
                <a:solidFill>
                  <a:srgbClr val="ED4D83"/>
                </a:solidFill>
                <a:latin typeface="Trebuchet MS"/>
              </a:rPr>
              <a:t>Aim:</a:t>
            </a:r>
          </a:p>
          <a:p>
            <a:r>
              <a:rPr lang="en-US" sz="2400" dirty="0">
                <a:solidFill>
                  <a:srgbClr val="2E3A4D"/>
                </a:solidFill>
                <a:latin typeface="Trebuchet MS"/>
              </a:rPr>
              <a:t>To develop clear, practical, and applicable practitioner guidance for nature-based activity providers, ensuring safe and informed referrals from social prescribers.</a:t>
            </a:r>
          </a:p>
          <a:p>
            <a:br>
              <a:rPr lang="en-US" sz="2400" b="1" dirty="0">
                <a:solidFill>
                  <a:srgbClr val="2E3A4D"/>
                </a:solidFill>
                <a:latin typeface="Trebuchet MS"/>
              </a:rPr>
            </a:br>
            <a:r>
              <a:rPr lang="en-US" sz="2400" b="1" dirty="0">
                <a:solidFill>
                  <a:srgbClr val="ED4D83"/>
                </a:solidFill>
                <a:latin typeface="Trebuchet MS"/>
              </a:rPr>
              <a:t>Objectives:</a:t>
            </a:r>
          </a:p>
          <a:p>
            <a:r>
              <a:rPr lang="en-US" sz="2400" dirty="0">
                <a:solidFill>
                  <a:srgbClr val="2E3A4D"/>
                </a:solidFill>
                <a:latin typeface="Trebuchet MS"/>
              </a:rPr>
              <a:t>•Outline minimum principles to consider for safe and effective practice.</a:t>
            </a:r>
          </a:p>
          <a:p>
            <a:r>
              <a:rPr lang="en-US" sz="2400" dirty="0">
                <a:solidFill>
                  <a:srgbClr val="2E3A4D"/>
                </a:solidFill>
                <a:latin typeface="Trebuchet MS"/>
              </a:rPr>
              <a:t>•Outline competencies and skills to consider for practitioners.</a:t>
            </a:r>
          </a:p>
          <a:p>
            <a:r>
              <a:rPr lang="en-US" sz="2400" dirty="0">
                <a:solidFill>
                  <a:srgbClr val="2E3A4D"/>
                </a:solidFill>
                <a:latin typeface="Trebuchet MS"/>
              </a:rPr>
              <a:t>•Outline guidance on supervision, training needs, and continuous professional development.</a:t>
            </a:r>
          </a:p>
          <a:p>
            <a:r>
              <a:rPr lang="en-US" sz="2400" dirty="0">
                <a:solidFill>
                  <a:srgbClr val="2E3A4D"/>
                </a:solidFill>
                <a:latin typeface="Trebuchet MS"/>
              </a:rPr>
              <a:t>•Suggest quality improvement principles to enhance standards over time.</a:t>
            </a:r>
          </a:p>
          <a:p>
            <a:r>
              <a:rPr lang="en-US" sz="2400" dirty="0">
                <a:solidFill>
                  <a:srgbClr val="2E3A4D"/>
                </a:solidFill>
                <a:latin typeface="Trebuchet MS"/>
              </a:rPr>
              <a:t>•Suggest clear processes for receiving referrals, providing feedback to referrers, and ensuring effective referral pathways.</a:t>
            </a:r>
          </a:p>
          <a:p>
            <a:r>
              <a:rPr lang="en-US" sz="2400" dirty="0">
                <a:solidFill>
                  <a:srgbClr val="2E3A4D"/>
                </a:solidFill>
                <a:latin typeface="Trebuchet MS"/>
              </a:rPr>
              <a:t>•Ensure the document is accessible, practical, and easy to implement for providers across different settings.</a:t>
            </a:r>
          </a:p>
          <a:p>
            <a:br>
              <a:rPr lang="en-US" dirty="0">
                <a:latin typeface="Trebuchet MS" panose="020B0703020202090204" pitchFamily="34" charset="0"/>
              </a:rPr>
            </a:br>
            <a:endParaRPr lang="en-US" dirty="0">
              <a:solidFill>
                <a:srgbClr val="00B0F0"/>
              </a:solidFill>
              <a:latin typeface="Trebuchet MS" panose="020B0703020202090204" pitchFamily="34" charset="0"/>
            </a:endParaRPr>
          </a:p>
        </p:txBody>
      </p:sp>
    </p:spTree>
    <p:extLst>
      <p:ext uri="{BB962C8B-B14F-4D97-AF65-F5344CB8AC3E}">
        <p14:creationId xmlns:p14="http://schemas.microsoft.com/office/powerpoint/2010/main" val="34047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92AF7-4062-C5F1-80B2-749BC280696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D96A17D-C1F4-D9F2-E457-934511052926}"/>
              </a:ext>
            </a:extLst>
          </p:cNvPr>
          <p:cNvSpPr>
            <a:spLocks noGrp="1"/>
          </p:cNvSpPr>
          <p:nvPr>
            <p:ph type="body" idx="1"/>
          </p:nvPr>
        </p:nvSpPr>
        <p:spPr>
          <a:xfrm>
            <a:off x="401136" y="1471155"/>
            <a:ext cx="10600266" cy="2817628"/>
          </a:xfrm>
        </p:spPr>
        <p:txBody>
          <a:bodyPr/>
          <a:lstStyle/>
          <a:p>
            <a:pPr marL="101600" indent="0">
              <a:buNone/>
            </a:pPr>
            <a:r>
              <a:rPr lang="en-GB" sz="2000" b="1">
                <a:latin typeface="Trebuchet MS"/>
              </a:rPr>
              <a:t>Minimum Principles &amp; Practitioner Competencies</a:t>
            </a:r>
            <a:endParaRPr lang="en-US" sz="2000" b="1"/>
          </a:p>
          <a:p>
            <a:pPr marL="101600" indent="0">
              <a:buNone/>
            </a:pPr>
            <a:r>
              <a:rPr lang="en-GB" sz="2000">
                <a:latin typeface="Trebuchet MS"/>
              </a:rPr>
              <a:t>•Outline baseline principles for practitioners to consider, ensuring alignment with existing frameworks and suggest support, supervision and training needs</a:t>
            </a:r>
            <a:endParaRPr lang="en-GB" sz="2000"/>
          </a:p>
          <a:p>
            <a:pPr marL="101600" indent="0">
              <a:buNone/>
            </a:pPr>
            <a:r>
              <a:rPr lang="en-GB" sz="2000">
                <a:latin typeface="Trebuchet MS"/>
              </a:rPr>
              <a:t>•Identify essential knowledge, skills, and confidence levels suitable to address diverse social and health needs.</a:t>
            </a:r>
            <a:endParaRPr lang="en-GB" sz="2000"/>
          </a:p>
          <a:p>
            <a:pPr marL="101600" indent="0">
              <a:buNone/>
            </a:pPr>
            <a:r>
              <a:rPr lang="en-GB" sz="2000">
                <a:latin typeface="Trebuchet MS"/>
              </a:rPr>
              <a:t>•Consider complexity in care needs and the scope of practice for different levels of practitioners</a:t>
            </a:r>
            <a:endParaRPr lang="en-GB" sz="2000"/>
          </a:p>
          <a:p>
            <a:pPr marL="101600" indent="0">
              <a:buNone/>
            </a:pPr>
            <a:r>
              <a:rPr lang="en-GB" sz="2000" b="1">
                <a:latin typeface="Trebuchet MS"/>
              </a:rPr>
              <a:t>Supervision &amp; Support Guidance</a:t>
            </a:r>
            <a:endParaRPr lang="en-GB" sz="2000" b="1"/>
          </a:p>
          <a:p>
            <a:pPr marL="101600" indent="0">
              <a:buNone/>
            </a:pPr>
            <a:r>
              <a:rPr lang="en-GB" sz="2000">
                <a:latin typeface="Trebuchet MS"/>
              </a:rPr>
              <a:t>•Suggest guidance on supervision, including principles, best practices, and when it is required.</a:t>
            </a:r>
            <a:endParaRPr lang="en-GB" sz="2000"/>
          </a:p>
          <a:p>
            <a:pPr marL="101600" indent="0">
              <a:buNone/>
            </a:pPr>
            <a:r>
              <a:rPr lang="en-GB" sz="2000">
                <a:latin typeface="Trebuchet MS"/>
              </a:rPr>
              <a:t>•Outline policy commitments needed for supervision to be effective.</a:t>
            </a:r>
            <a:endParaRPr lang="en-GB" sz="2000"/>
          </a:p>
          <a:p>
            <a:pPr marL="101600" indent="0">
              <a:buNone/>
            </a:pPr>
            <a:r>
              <a:rPr lang="en-GB" sz="2000" b="1">
                <a:latin typeface="Trebuchet MS"/>
              </a:rPr>
              <a:t>Training &amp; Development Needs</a:t>
            </a:r>
            <a:endParaRPr lang="en-GB" sz="2000" b="1"/>
          </a:p>
          <a:p>
            <a:pPr marL="101600" indent="0">
              <a:buNone/>
            </a:pPr>
            <a:r>
              <a:rPr lang="en-GB" sz="2000">
                <a:latin typeface="Trebuchet MS"/>
              </a:rPr>
              <a:t>•Review existing accessible, free training and suggest training offers for levels of need.</a:t>
            </a:r>
            <a:endParaRPr lang="en-GB" sz="2000"/>
          </a:p>
          <a:p>
            <a:pPr marL="101600" indent="0">
              <a:buNone/>
            </a:pPr>
            <a:endParaRPr lang="en-GB" sz="3200" dirty="0">
              <a:latin typeface="Trebuchet MS"/>
            </a:endParaRPr>
          </a:p>
          <a:p>
            <a:pPr marL="101600" indent="0">
              <a:buSzPts val="2800"/>
              <a:buNone/>
            </a:pPr>
            <a:endParaRPr lang="en-GB" sz="4400" b="0" i="0" u="none" strike="noStrike" dirty="0">
              <a:effectLst/>
              <a:latin typeface="Aptos Display"/>
            </a:endParaRPr>
          </a:p>
        </p:txBody>
      </p:sp>
      <p:sp>
        <p:nvSpPr>
          <p:cNvPr id="4" name="Title 2">
            <a:extLst>
              <a:ext uri="{FF2B5EF4-FFF2-40B4-BE49-F238E27FC236}">
                <a16:creationId xmlns:a16="http://schemas.microsoft.com/office/drawing/2014/main" id="{A239AD1A-EEF9-802D-27FB-9412009736D7}"/>
              </a:ext>
            </a:extLst>
          </p:cNvPr>
          <p:cNvSpPr>
            <a:spLocks noGrp="1"/>
          </p:cNvSpPr>
          <p:nvPr>
            <p:ph type="title"/>
          </p:nvPr>
        </p:nvSpPr>
        <p:spPr>
          <a:xfrm>
            <a:off x="485802" y="1299722"/>
            <a:ext cx="8868119" cy="1258262"/>
          </a:xfrm>
          <a:noFill/>
        </p:spPr>
        <p:txBody>
          <a:bodyPr/>
          <a:lstStyle/>
          <a:p>
            <a:r>
              <a:rPr lang="en-US" dirty="0">
                <a:solidFill>
                  <a:srgbClr val="00B0F0"/>
                </a:solidFill>
                <a:latin typeface="Trebuchet MS"/>
              </a:rPr>
              <a:t>Scope of Work and Content</a:t>
            </a:r>
            <a:endParaRPr lang="en-US" dirty="0">
              <a:solidFill>
                <a:srgbClr val="00B0F0"/>
              </a:solidFill>
            </a:endParaRPr>
          </a:p>
          <a:p>
            <a:endParaRPr lang="en-US" dirty="0">
              <a:solidFill>
                <a:srgbClr val="00B0F0"/>
              </a:solidFill>
            </a:endParaRPr>
          </a:p>
          <a:p>
            <a:br>
              <a:rPr lang="en-US" dirty="0">
                <a:latin typeface="Trebuchet MS" panose="020B0703020202090204" pitchFamily="34" charset="0"/>
              </a:rPr>
            </a:br>
            <a:endParaRPr lang="en-US" dirty="0">
              <a:solidFill>
                <a:srgbClr val="00B0F0"/>
              </a:solidFill>
              <a:latin typeface="Trebuchet MS" panose="020B0703020202090204" pitchFamily="34" charset="0"/>
            </a:endParaRPr>
          </a:p>
        </p:txBody>
      </p:sp>
    </p:spTree>
    <p:extLst>
      <p:ext uri="{BB962C8B-B14F-4D97-AF65-F5344CB8AC3E}">
        <p14:creationId xmlns:p14="http://schemas.microsoft.com/office/powerpoint/2010/main" val="182388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53DF8-357D-4494-475F-D8DF4C4564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5EAF158-A30C-3C27-21A6-E9B386459BD0}"/>
              </a:ext>
            </a:extLst>
          </p:cNvPr>
          <p:cNvSpPr>
            <a:spLocks noGrp="1"/>
          </p:cNvSpPr>
          <p:nvPr>
            <p:ph type="body" idx="1"/>
          </p:nvPr>
        </p:nvSpPr>
        <p:spPr>
          <a:xfrm>
            <a:off x="401136" y="1635508"/>
            <a:ext cx="10600266" cy="2817628"/>
          </a:xfrm>
        </p:spPr>
        <p:txBody>
          <a:bodyPr/>
          <a:lstStyle/>
          <a:p>
            <a:pPr marL="101600" indent="0">
              <a:buNone/>
            </a:pPr>
            <a:r>
              <a:rPr lang="en-GB">
                <a:latin typeface="Trebuchet MS"/>
              </a:rPr>
              <a:t>The final product will reflect a collaborative approach informed by on the group practice, involving key stakeholders, including NASP and expert contributors from the social prescribing and green care sector.</a:t>
            </a:r>
            <a:endParaRPr lang="en-US"/>
          </a:p>
          <a:p>
            <a:pPr marL="101600" indent="0">
              <a:buNone/>
            </a:pPr>
            <a:r>
              <a:rPr lang="en-GB">
                <a:latin typeface="Trebuchet MS"/>
              </a:rPr>
              <a:t>Delivery group- Practitioners and Nature based Intervention(NBI) organisations managers from wider NBI approaches.</a:t>
            </a:r>
            <a:endParaRPr lang="en-GB"/>
          </a:p>
          <a:p>
            <a:pPr marL="101600" indent="0">
              <a:buNone/>
            </a:pPr>
            <a:r>
              <a:rPr lang="en-GB">
                <a:latin typeface="Trebuchet MS"/>
              </a:rPr>
              <a:t>Expert group- Policy and research understanding, test and learn site involvement, long standing expertise in NBI and input from integrated care boards and link worker.</a:t>
            </a:r>
            <a:r>
              <a:rPr lang="en-GB" sz="1800" b="1" dirty="0">
                <a:latin typeface="Trebuchet MS"/>
              </a:rPr>
              <a:t> </a:t>
            </a:r>
            <a:endParaRPr lang="en-GB" sz="1800"/>
          </a:p>
          <a:p>
            <a:pPr marL="101600" indent="0">
              <a:buNone/>
            </a:pPr>
            <a:endParaRPr lang="en-GB" sz="2000" b="1" dirty="0"/>
          </a:p>
          <a:p>
            <a:pPr marL="101600" indent="0">
              <a:buNone/>
            </a:pPr>
            <a:endParaRPr lang="en-GB" sz="3200" dirty="0">
              <a:latin typeface="Trebuchet MS"/>
            </a:endParaRPr>
          </a:p>
          <a:p>
            <a:pPr marL="101600" indent="0">
              <a:buSzPts val="2800"/>
              <a:buNone/>
            </a:pPr>
            <a:endParaRPr lang="en-GB" sz="4400" b="0" i="0" u="none" strike="noStrike" dirty="0">
              <a:effectLst/>
              <a:latin typeface="Aptos Display"/>
            </a:endParaRPr>
          </a:p>
        </p:txBody>
      </p:sp>
      <p:sp>
        <p:nvSpPr>
          <p:cNvPr id="4" name="Title 2">
            <a:extLst>
              <a:ext uri="{FF2B5EF4-FFF2-40B4-BE49-F238E27FC236}">
                <a16:creationId xmlns:a16="http://schemas.microsoft.com/office/drawing/2014/main" id="{09E94B33-5866-20E4-E2DA-91E5DCF6A44A}"/>
              </a:ext>
            </a:extLst>
          </p:cNvPr>
          <p:cNvSpPr>
            <a:spLocks noGrp="1"/>
          </p:cNvSpPr>
          <p:nvPr>
            <p:ph type="title"/>
          </p:nvPr>
        </p:nvSpPr>
        <p:spPr>
          <a:xfrm>
            <a:off x="540586" y="1294741"/>
            <a:ext cx="8868119" cy="1258262"/>
          </a:xfrm>
          <a:noFill/>
        </p:spPr>
        <p:txBody>
          <a:bodyPr/>
          <a:lstStyle/>
          <a:p>
            <a:r>
              <a:rPr lang="en-US">
                <a:solidFill>
                  <a:srgbClr val="00B0F0"/>
                </a:solidFill>
                <a:latin typeface="Trebuchet MS"/>
              </a:rPr>
              <a:t>Consultation</a:t>
            </a:r>
            <a:endParaRPr lang="en-US" dirty="0">
              <a:solidFill>
                <a:srgbClr val="00B0F0"/>
              </a:solidFill>
            </a:endParaRPr>
          </a:p>
          <a:p>
            <a:endParaRPr lang="en-US" dirty="0">
              <a:solidFill>
                <a:srgbClr val="00B0F0"/>
              </a:solidFill>
            </a:endParaRPr>
          </a:p>
          <a:p>
            <a:br>
              <a:rPr lang="en-US" dirty="0">
                <a:latin typeface="Trebuchet MS" panose="020B0703020202090204" pitchFamily="34" charset="0"/>
              </a:rPr>
            </a:br>
            <a:endParaRPr lang="en-US">
              <a:solidFill>
                <a:srgbClr val="00B0F0"/>
              </a:solidFill>
              <a:latin typeface="Trebuchet MS" panose="020B0703020202090204" pitchFamily="34" charset="0"/>
            </a:endParaRPr>
          </a:p>
        </p:txBody>
      </p:sp>
    </p:spTree>
    <p:extLst>
      <p:ext uri="{BB962C8B-B14F-4D97-AF65-F5344CB8AC3E}">
        <p14:creationId xmlns:p14="http://schemas.microsoft.com/office/powerpoint/2010/main" val="101075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0DD0D-2798-2456-8EEC-ACCD87150A3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CE80BAD-98B5-57AA-46A7-65A5AFD49B80}"/>
              </a:ext>
            </a:extLst>
          </p:cNvPr>
          <p:cNvSpPr>
            <a:spLocks noGrp="1"/>
          </p:cNvSpPr>
          <p:nvPr>
            <p:ph type="body" idx="1"/>
          </p:nvPr>
        </p:nvSpPr>
        <p:spPr>
          <a:xfrm>
            <a:off x="406331" y="1453667"/>
            <a:ext cx="10600266" cy="2319589"/>
          </a:xfrm>
        </p:spPr>
        <p:txBody>
          <a:bodyPr/>
          <a:lstStyle/>
          <a:p>
            <a:pPr marL="101600" indent="0">
              <a:buNone/>
            </a:pPr>
            <a:r>
              <a:rPr lang="en-GB" dirty="0">
                <a:latin typeface="Trebuchet MS"/>
              </a:rPr>
              <a:t>•Aligning NBIs with different levels of mental health </a:t>
            </a:r>
            <a:endParaRPr lang="en-GB" dirty="0"/>
          </a:p>
          <a:p>
            <a:pPr marL="101600" indent="0">
              <a:buNone/>
            </a:pPr>
            <a:r>
              <a:rPr lang="en-GB" dirty="0">
                <a:latin typeface="Trebuchet MS"/>
              </a:rPr>
              <a:t>•Foundational principles for safe and effective practice</a:t>
            </a:r>
            <a:endParaRPr lang="en-GB" dirty="0"/>
          </a:p>
          <a:p>
            <a:pPr marL="101600" indent="0">
              <a:buNone/>
            </a:pPr>
            <a:r>
              <a:rPr lang="en-GB" dirty="0">
                <a:latin typeface="Trebuchet MS"/>
              </a:rPr>
              <a:t>•Legal obligations and guidance</a:t>
            </a:r>
            <a:endParaRPr lang="en-GB" dirty="0"/>
          </a:p>
          <a:p>
            <a:pPr marL="101600" indent="0">
              <a:buNone/>
            </a:pPr>
            <a:r>
              <a:rPr lang="en-GB" dirty="0">
                <a:latin typeface="Trebuchet MS"/>
              </a:rPr>
              <a:t>•Recommended competency and skills</a:t>
            </a:r>
            <a:endParaRPr lang="en-GB" dirty="0"/>
          </a:p>
          <a:p>
            <a:pPr marL="101600" indent="0">
              <a:buNone/>
            </a:pPr>
            <a:r>
              <a:rPr lang="en-GB" dirty="0">
                <a:latin typeface="Trebuchet MS"/>
              </a:rPr>
              <a:t>•Supervision for Practitioners</a:t>
            </a:r>
            <a:endParaRPr lang="en-GB" dirty="0"/>
          </a:p>
          <a:p>
            <a:pPr marL="101600" indent="0">
              <a:buNone/>
            </a:pPr>
            <a:r>
              <a:rPr lang="en-GB" dirty="0">
                <a:latin typeface="Trebuchet MS"/>
              </a:rPr>
              <a:t>•Training and Continuous Professional Development (CPD) recommendations</a:t>
            </a:r>
            <a:endParaRPr lang="en-GB" dirty="0"/>
          </a:p>
          <a:p>
            <a:pPr marL="101600" indent="0">
              <a:buNone/>
            </a:pPr>
            <a:r>
              <a:rPr lang="en-GB" dirty="0">
                <a:latin typeface="Trebuchet MS"/>
              </a:rPr>
              <a:t>•Quality improvement principles to support continuous development</a:t>
            </a:r>
            <a:endParaRPr lang="en-GB" sz="2400" dirty="0"/>
          </a:p>
          <a:p>
            <a:pPr marL="101600" indent="0">
              <a:buNone/>
            </a:pPr>
            <a:endParaRPr lang="en-GB" sz="1800" b="1" dirty="0"/>
          </a:p>
          <a:p>
            <a:pPr marL="101600" indent="0">
              <a:buNone/>
            </a:pPr>
            <a:endParaRPr lang="en-GB" sz="2000" b="1" dirty="0"/>
          </a:p>
          <a:p>
            <a:pPr marL="101600" indent="0">
              <a:buNone/>
            </a:pPr>
            <a:endParaRPr lang="en-GB" sz="3200" dirty="0">
              <a:latin typeface="Trebuchet MS"/>
            </a:endParaRPr>
          </a:p>
          <a:p>
            <a:pPr marL="101600" indent="0">
              <a:buSzPts val="2800"/>
              <a:buNone/>
            </a:pPr>
            <a:endParaRPr lang="en-GB" sz="4400" b="0" i="0" u="none" strike="noStrike" dirty="0">
              <a:effectLst/>
              <a:latin typeface="Aptos Display"/>
            </a:endParaRPr>
          </a:p>
        </p:txBody>
      </p:sp>
      <p:sp>
        <p:nvSpPr>
          <p:cNvPr id="4" name="Title 2">
            <a:extLst>
              <a:ext uri="{FF2B5EF4-FFF2-40B4-BE49-F238E27FC236}">
                <a16:creationId xmlns:a16="http://schemas.microsoft.com/office/drawing/2014/main" id="{A87EB6FF-007C-ECB8-5D6F-7FF6EA8E5394}"/>
              </a:ext>
            </a:extLst>
          </p:cNvPr>
          <p:cNvSpPr>
            <a:spLocks noGrp="1"/>
          </p:cNvSpPr>
          <p:nvPr>
            <p:ph type="title"/>
          </p:nvPr>
        </p:nvSpPr>
        <p:spPr>
          <a:xfrm>
            <a:off x="540586" y="1294741"/>
            <a:ext cx="8868119" cy="1258262"/>
          </a:xfrm>
          <a:noFill/>
        </p:spPr>
        <p:txBody>
          <a:bodyPr/>
          <a:lstStyle/>
          <a:p>
            <a:r>
              <a:rPr lang="en-US">
                <a:solidFill>
                  <a:srgbClr val="00B0F0"/>
                </a:solidFill>
                <a:latin typeface="Trebuchet MS"/>
              </a:rPr>
              <a:t>Areas of Guidance</a:t>
            </a:r>
            <a:endParaRPr lang="en-US" dirty="0">
              <a:solidFill>
                <a:srgbClr val="00B0F0"/>
              </a:solidFill>
            </a:endParaRPr>
          </a:p>
          <a:p>
            <a:endParaRPr lang="en-US" dirty="0">
              <a:solidFill>
                <a:srgbClr val="00B0F0"/>
              </a:solidFill>
            </a:endParaRPr>
          </a:p>
          <a:p>
            <a:br>
              <a:rPr lang="en-US" dirty="0">
                <a:latin typeface="Trebuchet MS" panose="020B0703020202090204" pitchFamily="34" charset="0"/>
              </a:rPr>
            </a:br>
            <a:endParaRPr lang="en-US">
              <a:solidFill>
                <a:srgbClr val="00B0F0"/>
              </a:solidFill>
              <a:latin typeface="Trebuchet MS" panose="020B0703020202090204" pitchFamily="34" charset="0"/>
            </a:endParaRPr>
          </a:p>
        </p:txBody>
      </p:sp>
    </p:spTree>
    <p:extLst>
      <p:ext uri="{BB962C8B-B14F-4D97-AF65-F5344CB8AC3E}">
        <p14:creationId xmlns:p14="http://schemas.microsoft.com/office/powerpoint/2010/main" val="2711165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BC922-47A8-DECA-C487-0625E1CB2FC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A1AD145-2E98-3161-56E2-9F8C408F1A10}"/>
              </a:ext>
            </a:extLst>
          </p:cNvPr>
          <p:cNvSpPr>
            <a:spLocks noGrp="1"/>
          </p:cNvSpPr>
          <p:nvPr>
            <p:ph type="body" idx="1"/>
          </p:nvPr>
        </p:nvSpPr>
        <p:spPr>
          <a:xfrm>
            <a:off x="465881" y="1924370"/>
            <a:ext cx="11262658" cy="2319589"/>
          </a:xfrm>
        </p:spPr>
        <p:txBody>
          <a:bodyPr/>
          <a:lstStyle/>
          <a:p>
            <a:pPr marL="101600" indent="0">
              <a:buNone/>
            </a:pPr>
            <a:r>
              <a:rPr lang="en-GB" sz="2400">
                <a:latin typeface="Trebuchet MS"/>
              </a:rPr>
              <a:t>Presented across 2 levels in line with the mental </a:t>
            </a:r>
            <a:r>
              <a:rPr lang="en-GB" sz="2400" dirty="0">
                <a:latin typeface="Trebuchet MS"/>
              </a:rPr>
              <a:t>health levels introduced.</a:t>
            </a:r>
            <a:endParaRPr lang="en-GB" sz="2400"/>
          </a:p>
          <a:p>
            <a:pPr marL="101600" indent="0">
              <a:buNone/>
            </a:pPr>
            <a:r>
              <a:rPr lang="en-GB" sz="2400">
                <a:latin typeface="Trebuchet MS"/>
              </a:rPr>
              <a:t>Generally linear, in line with the general journey people engage in within NBIs. Placing value on how we induct, and planning for the end of access.</a:t>
            </a:r>
            <a:endParaRPr lang="en-GB" sz="2400"/>
          </a:p>
          <a:p>
            <a:pPr marL="101600" indent="0">
              <a:buNone/>
            </a:pPr>
            <a:r>
              <a:rPr lang="en-GB" sz="2400">
                <a:latin typeface="Trebuchet MS"/>
              </a:rPr>
              <a:t>Recognising the importance of information exchange, ensuring NBIs are well placed to identify and manage risk in relation to their specific use of nature.</a:t>
            </a:r>
            <a:endParaRPr lang="en-GB" sz="2400"/>
          </a:p>
          <a:p>
            <a:pPr marL="101600" indent="0">
              <a:buNone/>
            </a:pPr>
            <a:r>
              <a:rPr lang="en-GB" sz="2400">
                <a:latin typeface="Trebuchet MS"/>
              </a:rPr>
              <a:t>Recognising the skillsets and processes practitioners use to ensure people access a service that feels safe and accessible.</a:t>
            </a:r>
            <a:endParaRPr lang="en-GB" sz="2400"/>
          </a:p>
          <a:p>
            <a:pPr marL="101600" indent="0">
              <a:buNone/>
            </a:pPr>
            <a:r>
              <a:rPr lang="en-GB" sz="2400">
                <a:latin typeface="Trebuchet MS"/>
              </a:rPr>
              <a:t>Levels representing real world delivery at different levels of NBIs and the utilising of wider methodologies and underpinning philosophy of care.</a:t>
            </a:r>
            <a:endParaRPr lang="en-GB"/>
          </a:p>
          <a:p>
            <a:pPr marL="101600" indent="0">
              <a:buNone/>
            </a:pPr>
            <a:endParaRPr lang="en-GB" sz="3200" dirty="0"/>
          </a:p>
          <a:p>
            <a:pPr marL="101600" indent="0">
              <a:buNone/>
            </a:pPr>
            <a:endParaRPr lang="en-GB" sz="1800" b="1" dirty="0"/>
          </a:p>
          <a:p>
            <a:pPr marL="101600" indent="0">
              <a:buNone/>
            </a:pPr>
            <a:endParaRPr lang="en-GB" sz="2000" b="1" dirty="0"/>
          </a:p>
          <a:p>
            <a:pPr marL="101600" indent="0">
              <a:buNone/>
            </a:pPr>
            <a:endParaRPr lang="en-GB" sz="3200" dirty="0">
              <a:latin typeface="Trebuchet MS"/>
            </a:endParaRPr>
          </a:p>
          <a:p>
            <a:pPr marL="101600" indent="0">
              <a:buSzPts val="2800"/>
              <a:buNone/>
            </a:pPr>
            <a:endParaRPr lang="en-GB" sz="4400" b="0" i="0" u="none" strike="noStrike" dirty="0">
              <a:effectLst/>
              <a:latin typeface="Aptos Display"/>
            </a:endParaRPr>
          </a:p>
        </p:txBody>
      </p:sp>
      <p:sp>
        <p:nvSpPr>
          <p:cNvPr id="4" name="Title 2">
            <a:extLst>
              <a:ext uri="{FF2B5EF4-FFF2-40B4-BE49-F238E27FC236}">
                <a16:creationId xmlns:a16="http://schemas.microsoft.com/office/drawing/2014/main" id="{83DEBB95-737D-DC1E-EDEB-D886D87B98E0}"/>
              </a:ext>
            </a:extLst>
          </p:cNvPr>
          <p:cNvSpPr>
            <a:spLocks noGrp="1"/>
          </p:cNvSpPr>
          <p:nvPr>
            <p:ph type="title"/>
          </p:nvPr>
        </p:nvSpPr>
        <p:spPr>
          <a:xfrm>
            <a:off x="540586" y="1294741"/>
            <a:ext cx="8868119" cy="1258262"/>
          </a:xfrm>
          <a:noFill/>
        </p:spPr>
        <p:txBody>
          <a:bodyPr/>
          <a:lstStyle/>
          <a:p>
            <a:r>
              <a:rPr lang="en-US">
                <a:solidFill>
                  <a:srgbClr val="00B0F0"/>
                </a:solidFill>
                <a:latin typeface="Trebuchet MS"/>
              </a:rPr>
              <a:t>Foundational principles for safe and effective practice</a:t>
            </a:r>
            <a:endParaRPr lang="en-US" dirty="0">
              <a:solidFill>
                <a:srgbClr val="00B0F0"/>
              </a:solidFill>
            </a:endParaRPr>
          </a:p>
          <a:p>
            <a:endParaRPr lang="en-US" dirty="0">
              <a:solidFill>
                <a:srgbClr val="00B0F0"/>
              </a:solidFill>
            </a:endParaRPr>
          </a:p>
          <a:p>
            <a:br>
              <a:rPr lang="en-US" dirty="0">
                <a:latin typeface="Trebuchet MS" panose="020B0703020202090204" pitchFamily="34" charset="0"/>
              </a:rPr>
            </a:br>
            <a:endParaRPr lang="en-US">
              <a:solidFill>
                <a:srgbClr val="00B0F0"/>
              </a:solidFill>
              <a:latin typeface="Trebuchet MS" panose="020B0703020202090204" pitchFamily="34" charset="0"/>
            </a:endParaRPr>
          </a:p>
        </p:txBody>
      </p:sp>
    </p:spTree>
    <p:extLst>
      <p:ext uri="{BB962C8B-B14F-4D97-AF65-F5344CB8AC3E}">
        <p14:creationId xmlns:p14="http://schemas.microsoft.com/office/powerpoint/2010/main" val="71254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F162F-54AA-0AED-CC5C-A6F5CBB4BBE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C86705C-EAA0-05B7-1EF1-164E16086C02}"/>
              </a:ext>
            </a:extLst>
          </p:cNvPr>
          <p:cNvSpPr>
            <a:spLocks noGrp="1"/>
          </p:cNvSpPr>
          <p:nvPr>
            <p:ph type="body" idx="1"/>
          </p:nvPr>
        </p:nvSpPr>
        <p:spPr>
          <a:xfrm>
            <a:off x="465881" y="1809821"/>
            <a:ext cx="11262658" cy="2319589"/>
          </a:xfrm>
        </p:spPr>
        <p:txBody>
          <a:bodyPr/>
          <a:lstStyle/>
          <a:p>
            <a:pPr marL="444500" indent="-342900"/>
            <a:r>
              <a:rPr lang="en-GB" sz="3600" dirty="0">
                <a:latin typeface="Trebuchet MS"/>
              </a:rPr>
              <a:t>Signposting to green care quality </a:t>
            </a:r>
            <a:r>
              <a:rPr lang="en-GB" sz="3600">
                <a:latin typeface="Trebuchet MS"/>
              </a:rPr>
              <a:t>mark</a:t>
            </a:r>
            <a:endParaRPr lang="en-GB" sz="3600"/>
          </a:p>
          <a:p>
            <a:pPr marL="444500" indent="-342900"/>
            <a:r>
              <a:rPr lang="en-GB" sz="3600">
                <a:latin typeface="Trebuchet MS"/>
              </a:rPr>
              <a:t>Existing frameworks for safeguarding</a:t>
            </a:r>
            <a:endParaRPr lang="en-GB" sz="3600"/>
          </a:p>
          <a:p>
            <a:pPr marL="101600" indent="0">
              <a:buNone/>
            </a:pPr>
            <a:endParaRPr lang="en-GB" sz="1800" b="1" dirty="0"/>
          </a:p>
          <a:p>
            <a:pPr marL="101600" indent="0">
              <a:buNone/>
            </a:pPr>
            <a:endParaRPr lang="en-GB" sz="2000" b="1" dirty="0"/>
          </a:p>
          <a:p>
            <a:pPr marL="101600" indent="0">
              <a:buNone/>
            </a:pPr>
            <a:endParaRPr lang="en-GB" sz="3200" dirty="0"/>
          </a:p>
          <a:p>
            <a:pPr marL="101600" indent="0">
              <a:buSzPts val="2800"/>
              <a:buNone/>
            </a:pPr>
            <a:endParaRPr lang="en-GB" sz="4400" dirty="0">
              <a:latin typeface="Aptos Display"/>
            </a:endParaRPr>
          </a:p>
        </p:txBody>
      </p:sp>
      <p:sp>
        <p:nvSpPr>
          <p:cNvPr id="4" name="Title 2">
            <a:extLst>
              <a:ext uri="{FF2B5EF4-FFF2-40B4-BE49-F238E27FC236}">
                <a16:creationId xmlns:a16="http://schemas.microsoft.com/office/drawing/2014/main" id="{95F6E4D7-42AA-9F62-0C50-1C2CEE4C80B4}"/>
              </a:ext>
            </a:extLst>
          </p:cNvPr>
          <p:cNvSpPr>
            <a:spLocks noGrp="1"/>
          </p:cNvSpPr>
          <p:nvPr>
            <p:ph type="title"/>
          </p:nvPr>
        </p:nvSpPr>
        <p:spPr>
          <a:xfrm>
            <a:off x="540586" y="1294741"/>
            <a:ext cx="8868119" cy="1258262"/>
          </a:xfrm>
          <a:noFill/>
        </p:spPr>
        <p:txBody>
          <a:bodyPr/>
          <a:lstStyle/>
          <a:p>
            <a:r>
              <a:rPr lang="en-US">
                <a:solidFill>
                  <a:srgbClr val="00B0F0"/>
                </a:solidFill>
                <a:latin typeface="Trebuchet MS"/>
              </a:rPr>
              <a:t>Legal obligations and guidance </a:t>
            </a:r>
            <a:endParaRPr lang="en-US" dirty="0">
              <a:solidFill>
                <a:srgbClr val="00B0F0"/>
              </a:solidFill>
            </a:endParaRPr>
          </a:p>
          <a:p>
            <a:endParaRPr lang="en-US" dirty="0">
              <a:solidFill>
                <a:srgbClr val="00B0F0"/>
              </a:solidFill>
            </a:endParaRPr>
          </a:p>
          <a:p>
            <a:br>
              <a:rPr lang="en-US" dirty="0">
                <a:latin typeface="Trebuchet MS" panose="020B0703020202090204" pitchFamily="34" charset="0"/>
              </a:rPr>
            </a:br>
            <a:endParaRPr lang="en-US">
              <a:solidFill>
                <a:srgbClr val="00B0F0"/>
              </a:solidFill>
              <a:latin typeface="Trebuchet MS" panose="020B0703020202090204" pitchFamily="34" charset="0"/>
            </a:endParaRPr>
          </a:p>
        </p:txBody>
      </p:sp>
    </p:spTree>
    <p:extLst>
      <p:ext uri="{BB962C8B-B14F-4D97-AF65-F5344CB8AC3E}">
        <p14:creationId xmlns:p14="http://schemas.microsoft.com/office/powerpoint/2010/main" val="405019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009F4-93D3-B9AE-6A24-1265FE99B03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BFC70CE-3AE6-37FE-1ACD-B272F94F8932}"/>
              </a:ext>
            </a:extLst>
          </p:cNvPr>
          <p:cNvSpPr>
            <a:spLocks noGrp="1"/>
          </p:cNvSpPr>
          <p:nvPr>
            <p:ph type="body" idx="1"/>
          </p:nvPr>
        </p:nvSpPr>
        <p:spPr>
          <a:xfrm>
            <a:off x="465881" y="1809821"/>
            <a:ext cx="11262658" cy="2319589"/>
          </a:xfrm>
        </p:spPr>
        <p:txBody>
          <a:bodyPr/>
          <a:lstStyle/>
          <a:p>
            <a:pPr marL="101600" indent="0">
              <a:buNone/>
            </a:pPr>
            <a:endParaRPr lang="en-GB" sz="3600" dirty="0"/>
          </a:p>
          <a:p>
            <a:pPr marL="101600" indent="0">
              <a:buNone/>
            </a:pPr>
            <a:endParaRPr lang="en-GB" sz="3200" dirty="0"/>
          </a:p>
          <a:p>
            <a:pPr marL="101600" indent="0">
              <a:buSzPts val="2800"/>
              <a:buNone/>
            </a:pPr>
            <a:endParaRPr lang="en-GB" sz="4400" dirty="0">
              <a:latin typeface="Aptos Display"/>
            </a:endParaRPr>
          </a:p>
        </p:txBody>
      </p:sp>
      <p:sp>
        <p:nvSpPr>
          <p:cNvPr id="4" name="Title 2">
            <a:extLst>
              <a:ext uri="{FF2B5EF4-FFF2-40B4-BE49-F238E27FC236}">
                <a16:creationId xmlns:a16="http://schemas.microsoft.com/office/drawing/2014/main" id="{971D9452-3897-6293-3043-D3238F6BD8CE}"/>
              </a:ext>
            </a:extLst>
          </p:cNvPr>
          <p:cNvSpPr>
            <a:spLocks noGrp="1"/>
          </p:cNvSpPr>
          <p:nvPr>
            <p:ph type="title"/>
          </p:nvPr>
        </p:nvSpPr>
        <p:spPr>
          <a:xfrm>
            <a:off x="540586" y="1294741"/>
            <a:ext cx="8868119" cy="1258262"/>
          </a:xfrm>
          <a:noFill/>
        </p:spPr>
        <p:txBody>
          <a:bodyPr/>
          <a:lstStyle/>
          <a:p>
            <a:r>
              <a:rPr lang="en-US">
                <a:solidFill>
                  <a:srgbClr val="00B0F0"/>
                </a:solidFill>
                <a:latin typeface="Trebuchet MS"/>
              </a:rPr>
              <a:t>Competencies and skills</a:t>
            </a:r>
            <a:br>
              <a:rPr lang="en-US" dirty="0">
                <a:solidFill>
                  <a:srgbClr val="00B0F0"/>
                </a:solidFill>
                <a:latin typeface="Trebuchet MS"/>
              </a:rPr>
            </a:br>
            <a:r>
              <a:rPr lang="en-US" sz="3600">
                <a:solidFill>
                  <a:srgbClr val="00B0F0"/>
                </a:solidFill>
                <a:latin typeface="Trebuchet MS"/>
              </a:rPr>
              <a:t>Training </a:t>
            </a:r>
            <a:r>
              <a:rPr lang="en-US" sz="3600" dirty="0">
                <a:solidFill>
                  <a:srgbClr val="00B0F0"/>
                </a:solidFill>
                <a:latin typeface="Trebuchet MS"/>
              </a:rPr>
              <a:t>and CPD</a:t>
            </a:r>
            <a:endParaRPr lang="en-US" sz="4000" dirty="0">
              <a:solidFill>
                <a:srgbClr val="00B0F0"/>
              </a:solidFill>
            </a:endParaRPr>
          </a:p>
          <a:p>
            <a:endParaRPr lang="en-US" dirty="0">
              <a:solidFill>
                <a:srgbClr val="00B0F0"/>
              </a:solidFill>
            </a:endParaRPr>
          </a:p>
          <a:p>
            <a:br>
              <a:rPr lang="en-US" dirty="0">
                <a:latin typeface="Trebuchet MS" panose="020B0703020202090204" pitchFamily="34" charset="0"/>
              </a:rPr>
            </a:br>
            <a:endParaRPr lang="en-US">
              <a:solidFill>
                <a:srgbClr val="00B0F0"/>
              </a:solidFill>
              <a:latin typeface="Trebuchet MS" panose="020B0703020202090204" pitchFamily="34" charset="0"/>
            </a:endParaRPr>
          </a:p>
        </p:txBody>
      </p:sp>
      <p:sp>
        <p:nvSpPr>
          <p:cNvPr id="3" name="TextBox 2">
            <a:extLst>
              <a:ext uri="{FF2B5EF4-FFF2-40B4-BE49-F238E27FC236}">
                <a16:creationId xmlns:a16="http://schemas.microsoft.com/office/drawing/2014/main" id="{2DF6982B-64D1-8494-267A-52B5F68844E2}"/>
              </a:ext>
            </a:extLst>
          </p:cNvPr>
          <p:cNvSpPr txBox="1"/>
          <p:nvPr/>
        </p:nvSpPr>
        <p:spPr>
          <a:xfrm>
            <a:off x="542863" y="1810373"/>
            <a:ext cx="11051490"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rtl="0">
              <a:buFont typeface="Arial"/>
              <a:buChar char="•"/>
            </a:pPr>
            <a:r>
              <a:rPr lang="en-GB" sz="2800" spc="0">
                <a:solidFill>
                  <a:srgbClr val="2E3A4D"/>
                </a:solidFill>
                <a:latin typeface="Trebuchet MS"/>
              </a:rPr>
              <a:t>Presented in line with the 2 levels of foundational principles</a:t>
            </a:r>
            <a:endParaRPr lang="en-US"/>
          </a:p>
          <a:p>
            <a:pPr marL="457200" indent="-457200" algn="l" rtl="0">
              <a:buFont typeface="Arial"/>
              <a:buChar char="•"/>
            </a:pPr>
            <a:r>
              <a:rPr lang="en-GB" sz="2800" spc="0">
                <a:solidFill>
                  <a:srgbClr val="2E3A4D"/>
                </a:solidFill>
                <a:latin typeface="Trebuchet MS"/>
              </a:rPr>
              <a:t>Split between skills/knowledge and attitudes/values</a:t>
            </a:r>
          </a:p>
          <a:p>
            <a:pPr marL="457200" indent="-457200" algn="l" rtl="0">
              <a:buFont typeface="Arial"/>
              <a:buChar char="•"/>
            </a:pPr>
            <a:r>
              <a:rPr lang="en-GB" sz="2800" spc="0">
                <a:solidFill>
                  <a:srgbClr val="2E3A4D"/>
                </a:solidFill>
                <a:latin typeface="Trebuchet MS"/>
              </a:rPr>
              <a:t>Recognising the existing skillsets found across the NBI sector</a:t>
            </a:r>
          </a:p>
          <a:p>
            <a:pPr marL="457200" indent="-457200" algn="l" rtl="0">
              <a:buFont typeface="Arial"/>
              <a:buChar char="•"/>
            </a:pPr>
            <a:r>
              <a:rPr lang="en-GB" sz="2800" spc="0">
                <a:solidFill>
                  <a:srgbClr val="2E3A4D"/>
                </a:solidFill>
                <a:latin typeface="Trebuchet MS"/>
              </a:rPr>
              <a:t>Supportive of NBIs to plan training and recruitment.</a:t>
            </a:r>
          </a:p>
          <a:p>
            <a:pPr marL="457200" indent="-457200" algn="l" rtl="0">
              <a:buFont typeface="Arial"/>
              <a:buChar char="•"/>
            </a:pPr>
            <a:r>
              <a:rPr lang="en-GB" sz="2800" spc="0">
                <a:solidFill>
                  <a:srgbClr val="2E3A4D"/>
                </a:solidFill>
                <a:latin typeface="Trebuchet MS"/>
              </a:rPr>
              <a:t>Training and CPD</a:t>
            </a:r>
          </a:p>
          <a:p>
            <a:pPr marL="457200" indent="-457200" algn="l" rtl="0">
              <a:buFont typeface="Arial"/>
              <a:buChar char="•"/>
            </a:pPr>
            <a:r>
              <a:rPr lang="en-GB" sz="2800" spc="0">
                <a:solidFill>
                  <a:srgbClr val="2E3A4D"/>
                </a:solidFill>
                <a:latin typeface="Trebuchet MS"/>
              </a:rPr>
              <a:t>Lists the key training new practitioners could engage in or how others could round of their skills.</a:t>
            </a:r>
          </a:p>
          <a:p>
            <a:pPr marL="457200" indent="-457200" algn="l" rtl="0">
              <a:buFont typeface="Arial"/>
              <a:buChar char="•"/>
            </a:pPr>
            <a:r>
              <a:rPr lang="en-GB" sz="2800" spc="0">
                <a:solidFill>
                  <a:srgbClr val="2E3A4D"/>
                </a:solidFill>
                <a:latin typeface="Trebuchet MS"/>
              </a:rPr>
              <a:t>Recognises the breadth of potential CPD areas. </a:t>
            </a:r>
          </a:p>
          <a:p>
            <a:pPr algn="ctr"/>
            <a:endParaRPr lang="en-GB"/>
          </a:p>
        </p:txBody>
      </p:sp>
    </p:spTree>
    <p:extLst>
      <p:ext uri="{BB962C8B-B14F-4D97-AF65-F5344CB8AC3E}">
        <p14:creationId xmlns:p14="http://schemas.microsoft.com/office/powerpoint/2010/main" val="3922983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DA57B-4C7B-A4ED-45DA-F4F21F3BE6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41EDD99-4646-A731-B9F0-E742DD2849B0}"/>
              </a:ext>
            </a:extLst>
          </p:cNvPr>
          <p:cNvSpPr>
            <a:spLocks noGrp="1"/>
          </p:cNvSpPr>
          <p:nvPr>
            <p:ph type="body" idx="1"/>
          </p:nvPr>
        </p:nvSpPr>
        <p:spPr>
          <a:xfrm>
            <a:off x="465881" y="1809821"/>
            <a:ext cx="11262658" cy="2319589"/>
          </a:xfrm>
        </p:spPr>
        <p:txBody>
          <a:bodyPr/>
          <a:lstStyle/>
          <a:p>
            <a:pPr marL="101600" indent="0">
              <a:buNone/>
            </a:pPr>
            <a:endParaRPr lang="en-GB" sz="3600" dirty="0"/>
          </a:p>
          <a:p>
            <a:pPr marL="101600" indent="0">
              <a:buNone/>
            </a:pPr>
            <a:endParaRPr lang="en-GB" sz="3200" dirty="0"/>
          </a:p>
          <a:p>
            <a:pPr marL="101600" indent="0">
              <a:buSzPts val="2800"/>
              <a:buNone/>
            </a:pPr>
            <a:endParaRPr lang="en-GB" sz="4400" dirty="0">
              <a:latin typeface="Aptos Display"/>
            </a:endParaRPr>
          </a:p>
        </p:txBody>
      </p:sp>
      <p:sp>
        <p:nvSpPr>
          <p:cNvPr id="4" name="Title 2">
            <a:extLst>
              <a:ext uri="{FF2B5EF4-FFF2-40B4-BE49-F238E27FC236}">
                <a16:creationId xmlns:a16="http://schemas.microsoft.com/office/drawing/2014/main" id="{683539F5-5685-8771-5DD9-C046B2BB69AE}"/>
              </a:ext>
            </a:extLst>
          </p:cNvPr>
          <p:cNvSpPr>
            <a:spLocks noGrp="1"/>
          </p:cNvSpPr>
          <p:nvPr>
            <p:ph type="title"/>
          </p:nvPr>
        </p:nvSpPr>
        <p:spPr>
          <a:xfrm>
            <a:off x="540586" y="1294741"/>
            <a:ext cx="8868119" cy="1258262"/>
          </a:xfrm>
          <a:noFill/>
        </p:spPr>
        <p:txBody>
          <a:bodyPr/>
          <a:lstStyle/>
          <a:p>
            <a:r>
              <a:rPr lang="en-US">
                <a:solidFill>
                  <a:srgbClr val="00B0F0"/>
                </a:solidFill>
                <a:latin typeface="Trebuchet MS"/>
              </a:rPr>
              <a:t>Supervision</a:t>
            </a:r>
            <a:r>
              <a:rPr lang="en-US" dirty="0">
                <a:solidFill>
                  <a:srgbClr val="00B0F0"/>
                </a:solidFill>
                <a:latin typeface="Trebuchet MS"/>
              </a:rPr>
              <a:t> for practitioners</a:t>
            </a:r>
            <a:endParaRPr lang="en-US" sz="3600" dirty="0">
              <a:solidFill>
                <a:srgbClr val="00B0F0"/>
              </a:solidFill>
            </a:endParaRPr>
          </a:p>
          <a:p>
            <a:endParaRPr lang="en-US" dirty="0">
              <a:solidFill>
                <a:srgbClr val="00B0F0"/>
              </a:solidFill>
            </a:endParaRPr>
          </a:p>
          <a:p>
            <a:br>
              <a:rPr lang="en-US" dirty="0">
                <a:latin typeface="Trebuchet MS" panose="020B0703020202090204" pitchFamily="34" charset="0"/>
              </a:rPr>
            </a:br>
            <a:endParaRPr lang="en-US">
              <a:solidFill>
                <a:srgbClr val="00B0F0"/>
              </a:solidFill>
              <a:latin typeface="Trebuchet MS" panose="020B0703020202090204" pitchFamily="34" charset="0"/>
            </a:endParaRPr>
          </a:p>
        </p:txBody>
      </p:sp>
      <p:sp>
        <p:nvSpPr>
          <p:cNvPr id="3" name="TextBox 2">
            <a:extLst>
              <a:ext uri="{FF2B5EF4-FFF2-40B4-BE49-F238E27FC236}">
                <a16:creationId xmlns:a16="http://schemas.microsoft.com/office/drawing/2014/main" id="{F06921E3-464C-A673-5ECF-711746BC7D26}"/>
              </a:ext>
            </a:extLst>
          </p:cNvPr>
          <p:cNvSpPr txBox="1"/>
          <p:nvPr/>
        </p:nvSpPr>
        <p:spPr>
          <a:xfrm>
            <a:off x="542863" y="1810373"/>
            <a:ext cx="1105149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a:solidFill>
                  <a:srgbClr val="2E3A4D"/>
                </a:solidFill>
                <a:latin typeface="Trebuchet MS"/>
              </a:rPr>
              <a:t>Recognises the challenge of supervision in a diverse and emerging sector.</a:t>
            </a:r>
            <a:endParaRPr lang="en-GB" sz="2800" dirty="0">
              <a:solidFill>
                <a:srgbClr val="2E3A4D"/>
              </a:solidFill>
              <a:latin typeface="Trebuchet MS"/>
            </a:endParaRPr>
          </a:p>
          <a:p>
            <a:pPr marL="457200" indent="-457200">
              <a:buFont typeface="Arial"/>
              <a:buChar char="•"/>
            </a:pPr>
            <a:r>
              <a:rPr lang="en-GB" sz="2800">
                <a:solidFill>
                  <a:srgbClr val="2E3A4D"/>
                </a:solidFill>
                <a:latin typeface="Trebuchet MS"/>
              </a:rPr>
              <a:t>Recognises how reflection and supervision are interlinked in providing full value for practitioners to manage their health and workload, and practice challenges.</a:t>
            </a:r>
            <a:endParaRPr lang="en-GB">
              <a:solidFill>
                <a:srgbClr val="2E3A4D"/>
              </a:solidFill>
              <a:ea typeface="Calibri"/>
              <a:cs typeface="Calibri"/>
            </a:endParaRPr>
          </a:p>
          <a:p>
            <a:pPr marL="457200" indent="-457200">
              <a:buFont typeface="Arial"/>
              <a:buChar char="•"/>
            </a:pPr>
            <a:r>
              <a:rPr lang="en-GB" sz="2800">
                <a:solidFill>
                  <a:srgbClr val="2E3A4D"/>
                </a:solidFill>
                <a:latin typeface="Trebuchet MS"/>
              </a:rPr>
              <a:t>Defines how supervision supports practice</a:t>
            </a:r>
            <a:endParaRPr lang="en-GB">
              <a:solidFill>
                <a:srgbClr val="2E3A4D"/>
              </a:solidFill>
              <a:ea typeface="Calibri"/>
              <a:cs typeface="Calibri"/>
            </a:endParaRPr>
          </a:p>
          <a:p>
            <a:pPr marL="457200" indent="-457200">
              <a:buFont typeface="Arial"/>
              <a:buChar char="•"/>
            </a:pPr>
            <a:r>
              <a:rPr lang="en-GB" sz="2800">
                <a:solidFill>
                  <a:srgbClr val="2E3A4D"/>
                </a:solidFill>
                <a:latin typeface="Trebuchet MS"/>
              </a:rPr>
              <a:t>Stipulates that supervision can be critical to good practice, and recommends who can support with the processes</a:t>
            </a:r>
            <a:endParaRPr lang="en-GB"/>
          </a:p>
          <a:p>
            <a:pPr marL="457200" indent="-457200" algn="l">
              <a:buFont typeface="Arial"/>
              <a:buChar char="•"/>
            </a:pPr>
            <a:endParaRPr lang="en-GB" sz="2800" spc="0" dirty="0">
              <a:solidFill>
                <a:srgbClr val="2E3A4D"/>
              </a:solidFill>
              <a:latin typeface="Trebuchet MS"/>
            </a:endParaRPr>
          </a:p>
          <a:p>
            <a:pPr algn="ctr"/>
            <a:endParaRPr lang="en-GB"/>
          </a:p>
        </p:txBody>
      </p:sp>
    </p:spTree>
    <p:extLst>
      <p:ext uri="{BB962C8B-B14F-4D97-AF65-F5344CB8AC3E}">
        <p14:creationId xmlns:p14="http://schemas.microsoft.com/office/powerpoint/2010/main" val="276375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4" name="Google Shape;124;p2" descr="Hand shake icon"/>
          <p:cNvPicPr preferRelativeResize="0"/>
          <p:nvPr/>
        </p:nvPicPr>
        <p:blipFill rotWithShape="1">
          <a:blip r:embed="rId3">
            <a:alphaModFix/>
          </a:blip>
          <a:srcRect/>
          <a:stretch/>
        </p:blipFill>
        <p:spPr>
          <a:xfrm>
            <a:off x="10064159" y="5231809"/>
            <a:ext cx="1866900" cy="1168400"/>
          </a:xfrm>
          <a:prstGeom prst="rect">
            <a:avLst/>
          </a:prstGeom>
          <a:noFill/>
          <a:ln>
            <a:noFill/>
          </a:ln>
        </p:spPr>
      </p:pic>
      <p:sp>
        <p:nvSpPr>
          <p:cNvPr id="127" name="Google Shape;127;p2"/>
          <p:cNvSpPr txBox="1"/>
          <p:nvPr/>
        </p:nvSpPr>
        <p:spPr>
          <a:xfrm>
            <a:off x="452994" y="1663288"/>
            <a:ext cx="9328316" cy="5570715"/>
          </a:xfrm>
          <a:prstGeom prst="rect">
            <a:avLst/>
          </a:prstGeom>
          <a:noFill/>
          <a:ln>
            <a:noFill/>
          </a:ln>
        </p:spPr>
        <p:txBody>
          <a:bodyPr spcFirstLastPara="1" wrap="square" lIns="91425" tIns="45700" rIns="91425" bIns="45700" anchor="t" anchorCtr="0">
            <a:spAutoFit/>
          </a:bodyPr>
          <a:lstStyle/>
          <a:p>
            <a:pPr marL="342900" indent="-342900">
              <a:buFont typeface="Arial"/>
              <a:buChar char="•"/>
            </a:pPr>
            <a:r>
              <a:rPr lang="en-US" sz="2400">
                <a:solidFill>
                  <a:schemeClr val="dk1"/>
                </a:solidFill>
                <a:latin typeface="Trebuchet MS"/>
                <a:sym typeface="Arial"/>
              </a:rPr>
              <a:t>Please note we are </a:t>
            </a:r>
            <a:r>
              <a:rPr lang="en-US" sz="2400" b="1">
                <a:solidFill>
                  <a:schemeClr val="dk1"/>
                </a:solidFill>
                <a:latin typeface="Trebuchet MS"/>
                <a:sym typeface="Arial"/>
              </a:rPr>
              <a:t>recording</a:t>
            </a:r>
            <a:r>
              <a:rPr lang="en-US" sz="2400">
                <a:solidFill>
                  <a:schemeClr val="dk1"/>
                </a:solidFill>
                <a:latin typeface="Trebuchet MS"/>
                <a:sym typeface="Arial"/>
              </a:rPr>
              <a:t> this webinar - you will be sent the slides and the link to the recording, and they will be on NASP's website too.</a:t>
            </a:r>
            <a:br>
              <a:rPr lang="en-US" sz="2400" i="1">
                <a:latin typeface="Trebuchet MS" panose="020B0603020202020204" pitchFamily="34" charset="0"/>
              </a:rPr>
            </a:br>
            <a:endParaRPr lang="en-US" sz="2400" i="1">
              <a:solidFill>
                <a:schemeClr val="dk1"/>
              </a:solidFill>
              <a:latin typeface="Trebuchet MS" panose="020B0603020202020204" pitchFamily="34" charset="0"/>
            </a:endParaRPr>
          </a:p>
          <a:p>
            <a:pPr marL="342900" indent="-342900">
              <a:buClr>
                <a:schemeClr val="dk1"/>
              </a:buClr>
              <a:buSzPts val="2400"/>
              <a:buFont typeface="Arial"/>
              <a:buChar char="•"/>
            </a:pPr>
            <a:r>
              <a:rPr lang="en-US" sz="2400">
                <a:solidFill>
                  <a:schemeClr val="dk1"/>
                </a:solidFill>
                <a:latin typeface="Trebuchet MS"/>
              </a:rPr>
              <a:t>Please submit questions via the </a:t>
            </a:r>
            <a:r>
              <a:rPr lang="en-US" sz="2400" b="1">
                <a:solidFill>
                  <a:schemeClr val="dk1"/>
                </a:solidFill>
                <a:latin typeface="Trebuchet MS"/>
              </a:rPr>
              <a:t>Q&amp;A function. </a:t>
            </a:r>
            <a:r>
              <a:rPr lang="en-US" sz="2400">
                <a:solidFill>
                  <a:schemeClr val="dk1"/>
                </a:solidFill>
                <a:latin typeface="Trebuchet MS"/>
              </a:rPr>
              <a:t>We will hold a Q&amp;A session at the end of the presentation. </a:t>
            </a:r>
            <a:br>
              <a:rPr lang="en-US" sz="2400" b="1">
                <a:latin typeface="Trebuchet MS" panose="020B0603020202020204" pitchFamily="34" charset="0"/>
              </a:rPr>
            </a:br>
            <a:endParaRPr lang="en-US" sz="2400" b="1">
              <a:solidFill>
                <a:schemeClr val="dk1"/>
              </a:solidFill>
              <a:latin typeface="Trebuchet MS" panose="020B0603020202020204" pitchFamily="34" charset="0"/>
              <a:ea typeface="Calibri" panose="020F0502020204030204"/>
              <a:cs typeface="Calibri" panose="020F0502020204030204"/>
            </a:endParaRPr>
          </a:p>
          <a:p>
            <a:pPr marL="342900" indent="-342900">
              <a:buClr>
                <a:schemeClr val="dk1"/>
              </a:buClr>
              <a:buSzPts val="2400"/>
              <a:buFont typeface="Arial"/>
              <a:buChar char="•"/>
            </a:pPr>
            <a:r>
              <a:rPr lang="en-US" sz="2400">
                <a:solidFill>
                  <a:schemeClr val="dk1"/>
                </a:solidFill>
                <a:latin typeface="Trebuchet MS"/>
              </a:rPr>
              <a:t>Please use the </a:t>
            </a:r>
            <a:r>
              <a:rPr lang="en-US" sz="2400" b="1">
                <a:solidFill>
                  <a:schemeClr val="dk1"/>
                </a:solidFill>
                <a:latin typeface="Trebuchet MS"/>
              </a:rPr>
              <a:t>chat function</a:t>
            </a:r>
            <a:r>
              <a:rPr lang="en-US" sz="2400">
                <a:solidFill>
                  <a:schemeClr val="dk1"/>
                </a:solidFill>
                <a:latin typeface="Trebuchet MS"/>
              </a:rPr>
              <a:t> for introducing yourself and networking. If you have any technical issues, please raise these in the chat, and a member of the NASP team will assist. </a:t>
            </a:r>
            <a:br>
              <a:rPr lang="en-US" sz="2400">
                <a:latin typeface="Trebuchet MS" panose="020B0603020202020204" pitchFamily="34" charset="0"/>
              </a:rPr>
            </a:br>
            <a:endParaRPr lang="en-US" sz="2400">
              <a:solidFill>
                <a:schemeClr val="dk1"/>
              </a:solidFill>
              <a:latin typeface="Trebuchet MS" panose="020B0603020202020204" pitchFamily="34" charset="0"/>
            </a:endParaRPr>
          </a:p>
          <a:p>
            <a:pPr marL="285750" indent="-285750">
              <a:buClr>
                <a:srgbClr val="000000"/>
              </a:buClr>
              <a:buSzPts val="2400"/>
              <a:buFont typeface="Arial"/>
              <a:buChar char="•"/>
            </a:pPr>
            <a:r>
              <a:rPr lang="en-US" sz="2400" b="1">
                <a:solidFill>
                  <a:schemeClr val="dk1"/>
                </a:solidFill>
                <a:latin typeface="Trebuchet MS" panose="020B0603020202020204" pitchFamily="34" charset="0"/>
                <a:cs typeface="Calibri"/>
              </a:rPr>
              <a:t>Closed Captions </a:t>
            </a:r>
            <a:r>
              <a:rPr lang="en-US" sz="2400">
                <a:solidFill>
                  <a:schemeClr val="dk1"/>
                </a:solidFill>
                <a:latin typeface="Trebuchet MS" panose="020B0603020202020204" pitchFamily="34" charset="0"/>
                <a:cs typeface="Calibri"/>
              </a:rPr>
              <a:t>are available </a:t>
            </a:r>
            <a:r>
              <a:rPr lang="en-US" sz="2000">
                <a:solidFill>
                  <a:schemeClr val="dk1"/>
                </a:solidFill>
                <a:latin typeface="Trebuchet MS" panose="020B0603020202020204" pitchFamily="34" charset="0"/>
                <a:cs typeface="Calibri"/>
              </a:rPr>
              <a:t>(turn these on at the bottom of your screen.)</a:t>
            </a:r>
            <a:endParaRPr lang="en-US" sz="2000" b="1">
              <a:solidFill>
                <a:schemeClr val="dk1"/>
              </a:solidFill>
              <a:latin typeface="Trebuchet MS" panose="020B0603020202020204" pitchFamily="34" charset="0"/>
              <a:cs typeface="Calibri"/>
            </a:endParaRPr>
          </a:p>
          <a:p>
            <a:pPr>
              <a:buClr>
                <a:schemeClr val="dk1"/>
              </a:buClr>
              <a:buSzPts val="2400"/>
            </a:pPr>
            <a:br>
              <a:rPr lang="en-US" sz="2400">
                <a:latin typeface="Trebuchet MS"/>
              </a:rPr>
            </a:br>
            <a:endParaRPr lang="en-GB" sz="2400">
              <a:solidFill>
                <a:schemeClr val="dk1"/>
              </a:solidFill>
              <a:latin typeface="Trebuchet MS" panose="020B0603020202020204" pitchFamily="34" charset="0"/>
            </a:endParaRPr>
          </a:p>
        </p:txBody>
      </p:sp>
      <p:sp>
        <p:nvSpPr>
          <p:cNvPr id="4" name="Google Shape;123;p2">
            <a:extLst>
              <a:ext uri="{FF2B5EF4-FFF2-40B4-BE49-F238E27FC236}">
                <a16:creationId xmlns:a16="http://schemas.microsoft.com/office/drawing/2014/main" id="{A8D9EDD4-B558-4F6C-B5DA-DE0B89414DFF}"/>
              </a:ext>
            </a:extLst>
          </p:cNvPr>
          <p:cNvSpPr txBox="1">
            <a:spLocks noGrp="1"/>
          </p:cNvSpPr>
          <p:nvPr>
            <p:ph type="title"/>
          </p:nvPr>
        </p:nvSpPr>
        <p:spPr>
          <a:xfrm>
            <a:off x="2185551" y="176643"/>
            <a:ext cx="7584197" cy="1258262"/>
          </a:xfrm>
          <a:prstGeom prst="rect">
            <a:avLst/>
          </a:prstGeom>
          <a:noFill/>
          <a:ln>
            <a:noFill/>
          </a:ln>
        </p:spPr>
        <p:txBody>
          <a:bodyPr spcFirstLastPara="1" wrap="square" lIns="91425" tIns="45700" rIns="91425" bIns="45700" anchor="ctr" anchorCtr="0">
            <a:noAutofit/>
          </a:bodyPr>
          <a:lstStyle/>
          <a:p>
            <a:pPr>
              <a:buSzPts val="4000"/>
            </a:pPr>
            <a:r>
              <a:rPr lang="en-US">
                <a:solidFill>
                  <a:srgbClr val="00B0F0"/>
                </a:solidFill>
                <a:latin typeface="Trebuchet MS" panose="020B0603020202020204" pitchFamily="34" charset="0"/>
              </a:rPr>
              <a:t>Housekeeping</a:t>
            </a:r>
          </a:p>
        </p:txBody>
      </p:sp>
      <p:pic>
        <p:nvPicPr>
          <p:cNvPr id="2" name="Picture 1" descr="A logo with circles and lines&#10;&#10;Description automatically generated">
            <a:extLst>
              <a:ext uri="{FF2B5EF4-FFF2-40B4-BE49-F238E27FC236}">
                <a16:creationId xmlns:a16="http://schemas.microsoft.com/office/drawing/2014/main" id="{59E8BCDB-98B5-D7A2-EA06-42B6A90F2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2185550" cy="1434905"/>
          </a:xfrm>
          <a:prstGeom prst="rect">
            <a:avLst/>
          </a:prstGeom>
        </p:spPr>
      </p:pic>
    </p:spTree>
    <p:extLst>
      <p:ext uri="{BB962C8B-B14F-4D97-AF65-F5344CB8AC3E}">
        <p14:creationId xmlns:p14="http://schemas.microsoft.com/office/powerpoint/2010/main" val="3615292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9614E-E849-AAF7-3E8F-B7CF2188F05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FA1829B-E726-B36E-0687-BAF210BD03C1}"/>
              </a:ext>
            </a:extLst>
          </p:cNvPr>
          <p:cNvSpPr>
            <a:spLocks noGrp="1"/>
          </p:cNvSpPr>
          <p:nvPr>
            <p:ph type="body" idx="1"/>
          </p:nvPr>
        </p:nvSpPr>
        <p:spPr>
          <a:xfrm>
            <a:off x="465881" y="1809821"/>
            <a:ext cx="11262658" cy="2319589"/>
          </a:xfrm>
        </p:spPr>
        <p:txBody>
          <a:bodyPr/>
          <a:lstStyle/>
          <a:p>
            <a:pPr marL="101600" indent="0">
              <a:buNone/>
            </a:pPr>
            <a:endParaRPr lang="en-GB" sz="3600" dirty="0"/>
          </a:p>
          <a:p>
            <a:pPr marL="101600" indent="0">
              <a:buNone/>
            </a:pPr>
            <a:endParaRPr lang="en-GB" sz="3200" dirty="0"/>
          </a:p>
          <a:p>
            <a:pPr marL="101600" indent="0">
              <a:buSzPts val="2800"/>
              <a:buNone/>
            </a:pPr>
            <a:endParaRPr lang="en-GB" sz="4400" dirty="0">
              <a:latin typeface="Aptos Display"/>
            </a:endParaRPr>
          </a:p>
        </p:txBody>
      </p:sp>
      <p:sp>
        <p:nvSpPr>
          <p:cNvPr id="4" name="Title 2">
            <a:extLst>
              <a:ext uri="{FF2B5EF4-FFF2-40B4-BE49-F238E27FC236}">
                <a16:creationId xmlns:a16="http://schemas.microsoft.com/office/drawing/2014/main" id="{6F0E6AD6-6E5C-3187-6012-35CCB8B51AC2}"/>
              </a:ext>
            </a:extLst>
          </p:cNvPr>
          <p:cNvSpPr>
            <a:spLocks noGrp="1"/>
          </p:cNvSpPr>
          <p:nvPr>
            <p:ph type="title"/>
          </p:nvPr>
        </p:nvSpPr>
        <p:spPr>
          <a:xfrm>
            <a:off x="540586" y="1294741"/>
            <a:ext cx="8868119" cy="1258262"/>
          </a:xfrm>
          <a:noFill/>
        </p:spPr>
        <p:txBody>
          <a:bodyPr/>
          <a:lstStyle/>
          <a:p>
            <a:r>
              <a:rPr lang="en-US">
                <a:solidFill>
                  <a:srgbClr val="00B0F0"/>
                </a:solidFill>
                <a:latin typeface="Trebuchet MS"/>
              </a:rPr>
              <a:t>Quality improvement principles to support continuous development</a:t>
            </a:r>
            <a:endParaRPr lang="en-US">
              <a:solidFill>
                <a:srgbClr val="00B0F0"/>
              </a:solidFill>
            </a:endParaRPr>
          </a:p>
          <a:p>
            <a:endParaRPr lang="en-US" dirty="0">
              <a:solidFill>
                <a:srgbClr val="00B0F0"/>
              </a:solidFill>
            </a:endParaRPr>
          </a:p>
          <a:p>
            <a:br>
              <a:rPr lang="en-US" dirty="0">
                <a:latin typeface="Trebuchet MS" panose="020B0703020202090204" pitchFamily="34" charset="0"/>
              </a:rPr>
            </a:br>
            <a:endParaRPr lang="en-US">
              <a:solidFill>
                <a:srgbClr val="00B0F0"/>
              </a:solidFill>
              <a:latin typeface="Trebuchet MS" panose="020B0703020202090204" pitchFamily="34" charset="0"/>
            </a:endParaRPr>
          </a:p>
        </p:txBody>
      </p:sp>
      <p:sp>
        <p:nvSpPr>
          <p:cNvPr id="3" name="TextBox 2">
            <a:extLst>
              <a:ext uri="{FF2B5EF4-FFF2-40B4-BE49-F238E27FC236}">
                <a16:creationId xmlns:a16="http://schemas.microsoft.com/office/drawing/2014/main" id="{A0E2A4EF-E222-0CF7-9573-E4FCA0BFCEC6}"/>
              </a:ext>
            </a:extLst>
          </p:cNvPr>
          <p:cNvSpPr txBox="1"/>
          <p:nvPr/>
        </p:nvSpPr>
        <p:spPr>
          <a:xfrm>
            <a:off x="463461" y="1923872"/>
            <a:ext cx="11051490"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dirty="0">
                <a:solidFill>
                  <a:srgbClr val="2E3A4D"/>
                </a:solidFill>
                <a:latin typeface="Trebuchet MS"/>
              </a:rPr>
              <a:t>As with other areas of the document, it identifies how standards of practice are dependent upon organisational resources and culture.</a:t>
            </a:r>
          </a:p>
          <a:p>
            <a:endParaRPr lang="en-GB" sz="1400" dirty="0">
              <a:solidFill>
                <a:srgbClr val="2E3A4D"/>
              </a:solidFill>
              <a:latin typeface="Trebuchet MS"/>
            </a:endParaRPr>
          </a:p>
          <a:p>
            <a:pPr marL="457200" indent="-457200">
              <a:buFont typeface="Arial"/>
              <a:buChar char="•"/>
            </a:pPr>
            <a:r>
              <a:rPr lang="en-GB" sz="2800" dirty="0">
                <a:solidFill>
                  <a:srgbClr val="2E3A4D"/>
                </a:solidFill>
                <a:latin typeface="Trebuchet MS"/>
              </a:rPr>
              <a:t>Highlights the importance of engaging with stakeholders and in particular people accessing the service for health needs.</a:t>
            </a:r>
            <a:endParaRPr lang="en-GB" dirty="0"/>
          </a:p>
          <a:p>
            <a:endParaRPr lang="en-GB" sz="1400" dirty="0">
              <a:solidFill>
                <a:srgbClr val="2E3A4D"/>
              </a:solidFill>
              <a:latin typeface="Trebuchet MS"/>
            </a:endParaRPr>
          </a:p>
          <a:p>
            <a:pPr marL="457200" indent="-457200">
              <a:buFont typeface="Arial"/>
              <a:buChar char="•"/>
            </a:pPr>
            <a:r>
              <a:rPr lang="en-GB" sz="2800" dirty="0">
                <a:solidFill>
                  <a:srgbClr val="2E3A4D"/>
                </a:solidFill>
                <a:latin typeface="Trebuchet MS"/>
              </a:rPr>
              <a:t>Highlights the importance of evaluation and good culture to create continuous development.</a:t>
            </a:r>
            <a:endParaRPr lang="en-GB" dirty="0"/>
          </a:p>
          <a:p>
            <a:pPr marL="457200" indent="-457200">
              <a:buFont typeface="Arial"/>
              <a:buChar char="•"/>
            </a:pPr>
            <a:endParaRPr lang="en-GB" sz="2800" spc="0" dirty="0">
              <a:solidFill>
                <a:srgbClr val="2E3A4D"/>
              </a:solidFill>
              <a:latin typeface="Trebuchet MS"/>
            </a:endParaRPr>
          </a:p>
          <a:p>
            <a:pPr algn="ctr"/>
            <a:endParaRPr lang="en-GB" dirty="0"/>
          </a:p>
        </p:txBody>
      </p:sp>
    </p:spTree>
    <p:extLst>
      <p:ext uri="{BB962C8B-B14F-4D97-AF65-F5344CB8AC3E}">
        <p14:creationId xmlns:p14="http://schemas.microsoft.com/office/powerpoint/2010/main" val="3455980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1DA7C-3901-A036-FE49-931BAAD264A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2AD6968-F66D-5B46-6602-FD7E23FD4A96}"/>
              </a:ext>
            </a:extLst>
          </p:cNvPr>
          <p:cNvSpPr>
            <a:spLocks noGrp="1"/>
          </p:cNvSpPr>
          <p:nvPr>
            <p:ph type="body" idx="1"/>
          </p:nvPr>
        </p:nvSpPr>
        <p:spPr>
          <a:xfrm>
            <a:off x="968901" y="3134606"/>
            <a:ext cx="10515600" cy="2817628"/>
          </a:xfrm>
        </p:spPr>
        <p:txBody>
          <a:bodyPr/>
          <a:lstStyle/>
          <a:p>
            <a:pPr marL="101600" indent="0">
              <a:buSzPts val="2800"/>
              <a:buNone/>
            </a:pPr>
            <a:r>
              <a:rPr lang="en-GB" sz="3600">
                <a:solidFill>
                  <a:srgbClr val="212529"/>
                </a:solidFill>
                <a:latin typeface="Trebuchet MS"/>
              </a:rPr>
              <a:t>Chief Executive Officer, Thrive</a:t>
            </a:r>
            <a:endParaRPr lang="en-GB" sz="3600" b="0" i="0" u="none" strike="noStrike">
              <a:solidFill>
                <a:srgbClr val="212529"/>
              </a:solidFill>
              <a:effectLst/>
              <a:latin typeface="Trebuchet MS"/>
            </a:endParaRPr>
          </a:p>
        </p:txBody>
      </p:sp>
      <p:sp>
        <p:nvSpPr>
          <p:cNvPr id="4" name="Title 2">
            <a:extLst>
              <a:ext uri="{FF2B5EF4-FFF2-40B4-BE49-F238E27FC236}">
                <a16:creationId xmlns:a16="http://schemas.microsoft.com/office/drawing/2014/main" id="{A52F6455-ABC0-EBA8-067B-DDC79DCC0DDE}"/>
              </a:ext>
            </a:extLst>
          </p:cNvPr>
          <p:cNvSpPr>
            <a:spLocks noGrp="1"/>
          </p:cNvSpPr>
          <p:nvPr>
            <p:ph type="title"/>
          </p:nvPr>
        </p:nvSpPr>
        <p:spPr>
          <a:xfrm>
            <a:off x="1103371" y="1259878"/>
            <a:ext cx="11089373" cy="2543203"/>
          </a:xfrm>
          <a:noFill/>
        </p:spPr>
        <p:txBody>
          <a:bodyPr/>
          <a:lstStyle/>
          <a:p>
            <a:r>
              <a:rPr lang="en-US" sz="6000">
                <a:solidFill>
                  <a:srgbClr val="00B0F0"/>
                </a:solidFill>
                <a:latin typeface="Trebuchet MS"/>
              </a:rPr>
              <a:t>Ben Thomas</a:t>
            </a:r>
            <a:endParaRPr lang="en-US" sz="6000">
              <a:solidFill>
                <a:srgbClr val="00B0F0"/>
              </a:solidFill>
            </a:endParaRPr>
          </a:p>
        </p:txBody>
      </p:sp>
      <p:pic>
        <p:nvPicPr>
          <p:cNvPr id="5" name="Picture 4" descr="Thrive">
            <a:extLst>
              <a:ext uri="{FF2B5EF4-FFF2-40B4-BE49-F238E27FC236}">
                <a16:creationId xmlns:a16="http://schemas.microsoft.com/office/drawing/2014/main" id="{9B92C419-3D0E-6BDD-CC6A-EFC885F57AA1}"/>
              </a:ext>
            </a:extLst>
          </p:cNvPr>
          <p:cNvPicPr>
            <a:picLocks noChangeAspect="1"/>
          </p:cNvPicPr>
          <p:nvPr/>
        </p:nvPicPr>
        <p:blipFill>
          <a:blip r:embed="rId2"/>
          <a:stretch>
            <a:fillRect/>
          </a:stretch>
        </p:blipFill>
        <p:spPr>
          <a:xfrm>
            <a:off x="8130990" y="4719310"/>
            <a:ext cx="3679510" cy="1827026"/>
          </a:xfrm>
          <a:prstGeom prst="rect">
            <a:avLst/>
          </a:prstGeom>
        </p:spPr>
      </p:pic>
    </p:spTree>
    <p:extLst>
      <p:ext uri="{BB962C8B-B14F-4D97-AF65-F5344CB8AC3E}">
        <p14:creationId xmlns:p14="http://schemas.microsoft.com/office/powerpoint/2010/main" val="706795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egaphone icon">
            <a:extLst>
              <a:ext uri="{FF2B5EF4-FFF2-40B4-BE49-F238E27FC236}">
                <a16:creationId xmlns:a16="http://schemas.microsoft.com/office/drawing/2014/main" id="{E662DDEE-8231-2B4D-819B-310EA40FC74E}"/>
              </a:ext>
            </a:extLst>
          </p:cNvPr>
          <p:cNvPicPr>
            <a:picLocks noChangeAspect="1"/>
          </p:cNvPicPr>
          <p:nvPr/>
        </p:nvPicPr>
        <p:blipFill>
          <a:blip r:embed="rId2"/>
          <a:stretch>
            <a:fillRect/>
          </a:stretch>
        </p:blipFill>
        <p:spPr>
          <a:xfrm>
            <a:off x="9196321" y="4657078"/>
            <a:ext cx="2887328" cy="1807035"/>
          </a:xfrm>
          <a:prstGeom prst="rect">
            <a:avLst/>
          </a:prstGeom>
        </p:spPr>
      </p:pic>
      <p:pic>
        <p:nvPicPr>
          <p:cNvPr id="3" name="Picture 2">
            <a:extLst>
              <a:ext uri="{FF2B5EF4-FFF2-40B4-BE49-F238E27FC236}">
                <a16:creationId xmlns:a16="http://schemas.microsoft.com/office/drawing/2014/main" id="{F53AEBDB-4DE2-E14F-88FE-2E5705B6CC7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20869" y="3061396"/>
            <a:ext cx="5310588" cy="3191363"/>
          </a:xfrm>
          <a:prstGeom prst="rect">
            <a:avLst/>
          </a:prstGeom>
        </p:spPr>
      </p:pic>
      <p:sp>
        <p:nvSpPr>
          <p:cNvPr id="2" name="Subtitle 1">
            <a:extLst>
              <a:ext uri="{FF2B5EF4-FFF2-40B4-BE49-F238E27FC236}">
                <a16:creationId xmlns:a16="http://schemas.microsoft.com/office/drawing/2014/main" id="{B5F4C6D7-ACD5-4E49-8D81-3837F05B06D8}"/>
              </a:ext>
            </a:extLst>
          </p:cNvPr>
          <p:cNvSpPr>
            <a:spLocks noGrp="1"/>
          </p:cNvSpPr>
          <p:nvPr>
            <p:ph type="subTitle" idx="1"/>
          </p:nvPr>
        </p:nvSpPr>
        <p:spPr>
          <a:xfrm>
            <a:off x="711900" y="3623860"/>
            <a:ext cx="4097758" cy="2070789"/>
          </a:xfrm>
        </p:spPr>
        <p:txBody>
          <a:bodyPr vert="horz" lIns="91440" tIns="45720" rIns="91440" bIns="45720" rtlCol="0" anchor="t">
            <a:normAutofit fontScale="85000" lnSpcReduction="20000"/>
          </a:bodyPr>
          <a:lstStyle/>
          <a:p>
            <a:r>
              <a:rPr lang="en-US" b="1">
                <a:latin typeface="Trebuchet MS" panose="020B0703020202090204" pitchFamily="34" charset="0"/>
              </a:rPr>
              <a:t>Get in touch</a:t>
            </a:r>
          </a:p>
          <a:p>
            <a:r>
              <a:rPr lang="en-US">
                <a:latin typeface="Trebuchet MS"/>
              </a:rPr>
              <a:t>Socialprescribingacademy.org.uk </a:t>
            </a:r>
            <a:endParaRPr lang="en-US">
              <a:latin typeface="Trebuchet MS" panose="020B0703020202090204" pitchFamily="34" charset="0"/>
            </a:endParaRPr>
          </a:p>
          <a:p>
            <a:r>
              <a:rPr lang="en-US">
                <a:latin typeface="Trebuchet MS"/>
                <a:ea typeface="+mn-lt"/>
                <a:cs typeface="+mn-lt"/>
                <a:hlinkClick r:id="rId4"/>
              </a:rPr>
              <a:t>Hello@nasp.info</a:t>
            </a:r>
          </a:p>
          <a:p>
            <a:r>
              <a:rPr lang="en-US">
                <a:latin typeface="Trebuchet MS"/>
                <a:ea typeface="+mn-lt"/>
                <a:cs typeface="+mn-lt"/>
              </a:rPr>
              <a:t>Thrive.org.uk</a:t>
            </a:r>
          </a:p>
          <a:p>
            <a:r>
              <a:rPr lang="en-US">
                <a:latin typeface="Trebuchet MS"/>
                <a:ea typeface="+mn-lt"/>
                <a:cs typeface="+mn-lt"/>
                <a:hlinkClick r:id="rId5"/>
              </a:rPr>
              <a:t>Info@thrive.org.uk</a:t>
            </a:r>
            <a:r>
              <a:rPr lang="en-US">
                <a:latin typeface="Trebuchet MS"/>
                <a:ea typeface="+mn-lt"/>
                <a:cs typeface="+mn-lt"/>
              </a:rPr>
              <a:t> for general enquiries </a:t>
            </a:r>
          </a:p>
          <a:p>
            <a:r>
              <a:rPr lang="en-US">
                <a:latin typeface="Trebuchet MS"/>
                <a:ea typeface="+mn-lt"/>
                <a:cs typeface="+mn-lt"/>
                <a:hlinkClick r:id="rId6"/>
              </a:rPr>
              <a:t>Training@thrive.org.uk</a:t>
            </a:r>
            <a:r>
              <a:rPr lang="en-US">
                <a:latin typeface="Trebuchet MS"/>
                <a:ea typeface="+mn-lt"/>
                <a:cs typeface="+mn-lt"/>
              </a:rPr>
              <a:t> for education enquiries</a:t>
            </a:r>
            <a:endParaRPr lang="en-US"/>
          </a:p>
        </p:txBody>
      </p:sp>
      <p:sp>
        <p:nvSpPr>
          <p:cNvPr id="4" name="Google Shape;123;p2">
            <a:extLst>
              <a:ext uri="{FF2B5EF4-FFF2-40B4-BE49-F238E27FC236}">
                <a16:creationId xmlns:a16="http://schemas.microsoft.com/office/drawing/2014/main" id="{FC4960A5-01B8-040D-0186-67EEF60BEDB2}"/>
              </a:ext>
            </a:extLst>
          </p:cNvPr>
          <p:cNvSpPr txBox="1">
            <a:spLocks/>
          </p:cNvSpPr>
          <p:nvPr/>
        </p:nvSpPr>
        <p:spPr>
          <a:xfrm>
            <a:off x="5942802" y="4239299"/>
            <a:ext cx="7584197" cy="1258262"/>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000"/>
            </a:pPr>
            <a:r>
              <a:rPr lang="en-US" sz="13800" dirty="0">
                <a:solidFill>
                  <a:srgbClr val="00B0F0"/>
                </a:solidFill>
                <a:latin typeface="Trebuchet MS" panose="020B0603020202020204" pitchFamily="34" charset="0"/>
              </a:rPr>
              <a:t>Q&amp;A</a:t>
            </a:r>
          </a:p>
        </p:txBody>
      </p:sp>
      <p:pic>
        <p:nvPicPr>
          <p:cNvPr id="6" name="Picture 5" descr="Thrive">
            <a:extLst>
              <a:ext uri="{FF2B5EF4-FFF2-40B4-BE49-F238E27FC236}">
                <a16:creationId xmlns:a16="http://schemas.microsoft.com/office/drawing/2014/main" id="{720A369C-0952-C738-16A6-89167CC2FF0D}"/>
              </a:ext>
            </a:extLst>
          </p:cNvPr>
          <p:cNvPicPr>
            <a:picLocks noChangeAspect="1"/>
          </p:cNvPicPr>
          <p:nvPr/>
        </p:nvPicPr>
        <p:blipFill>
          <a:blip r:embed="rId7"/>
          <a:stretch>
            <a:fillRect/>
          </a:stretch>
        </p:blipFill>
        <p:spPr>
          <a:xfrm>
            <a:off x="5486400" y="1153349"/>
            <a:ext cx="3370726" cy="1677614"/>
          </a:xfrm>
          <a:prstGeom prst="rect">
            <a:avLst/>
          </a:prstGeom>
        </p:spPr>
      </p:pic>
      <p:sp>
        <p:nvSpPr>
          <p:cNvPr id="7" name="TextBox 6">
            <a:extLst>
              <a:ext uri="{FF2B5EF4-FFF2-40B4-BE49-F238E27FC236}">
                <a16:creationId xmlns:a16="http://schemas.microsoft.com/office/drawing/2014/main" id="{CE6C7D7B-7532-C48C-FB51-92E86B7CB985}"/>
              </a:ext>
            </a:extLst>
          </p:cNvPr>
          <p:cNvSpPr txBox="1"/>
          <p:nvPr/>
        </p:nvSpPr>
        <p:spPr>
          <a:xfrm>
            <a:off x="472823" y="6252759"/>
            <a:ext cx="11367656" cy="800219"/>
          </a:xfrm>
          <a:prstGeom prst="rect">
            <a:avLst/>
          </a:prstGeom>
          <a:noFill/>
        </p:spPr>
        <p:txBody>
          <a:bodyPr wrap="square">
            <a:spAutoFit/>
          </a:bodyPr>
          <a:lstStyle/>
          <a:p>
            <a:r>
              <a:rPr lang="en-GB" sz="1400" b="1" dirty="0">
                <a:hlinkClick r:id="rId8"/>
              </a:rPr>
              <a:t>Read the guidance: https://socialprescribingacademy.org.uk/resources/launch-of-the-green-social-prescribing-practitioner-guidance/</a:t>
            </a:r>
            <a:endParaRPr lang="en-GB" sz="1400" b="1" dirty="0"/>
          </a:p>
          <a:p>
            <a:endParaRPr lang="en-GB" sz="1400" b="1" dirty="0"/>
          </a:p>
          <a:p>
            <a:endParaRPr lang="en-GB" dirty="0"/>
          </a:p>
        </p:txBody>
      </p:sp>
    </p:spTree>
    <p:extLst>
      <p:ext uri="{BB962C8B-B14F-4D97-AF65-F5344CB8AC3E}">
        <p14:creationId xmlns:p14="http://schemas.microsoft.com/office/powerpoint/2010/main" val="3145739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8F0BD-637B-9E13-EAC9-587ADD72369D}"/>
            </a:ext>
          </a:extLst>
        </p:cNvPr>
        <p:cNvGrpSpPr/>
        <p:nvPr/>
      </p:nvGrpSpPr>
      <p:grpSpPr>
        <a:xfrm>
          <a:off x="0" y="0"/>
          <a:ext cx="0" cy="0"/>
          <a:chOff x="0" y="0"/>
          <a:chExt cx="0" cy="0"/>
        </a:xfrm>
      </p:grpSpPr>
      <p:sp>
        <p:nvSpPr>
          <p:cNvPr id="9" name="Subtitle 8">
            <a:extLst>
              <a:ext uri="{FF2B5EF4-FFF2-40B4-BE49-F238E27FC236}">
                <a16:creationId xmlns:a16="http://schemas.microsoft.com/office/drawing/2014/main" id="{808BCB23-DC3C-0699-C15D-27F6250A892C}"/>
              </a:ext>
            </a:extLst>
          </p:cNvPr>
          <p:cNvSpPr txBox="1">
            <a:spLocks/>
          </p:cNvSpPr>
          <p:nvPr/>
        </p:nvSpPr>
        <p:spPr>
          <a:xfrm>
            <a:off x="444031" y="833470"/>
            <a:ext cx="11100269" cy="2865694"/>
          </a:xfrm>
          <a:prstGeom prst="rect">
            <a:avLst/>
          </a:prstGeom>
          <a:noFill/>
          <a:ln>
            <a:noFill/>
          </a:ln>
        </p:spPr>
        <p:txBody>
          <a:bodyPr spcFirstLastPara="1" vert="horz" wrap="square" lIns="91425" tIns="45700" rIns="91425" bIns="45700" rtlCol="0" anchor="t" anchorCtr="0">
            <a:normAutofit fontScale="25000" lnSpcReduction="20000"/>
          </a:bodyPr>
          <a:lstStyle>
            <a:lvl1pPr marL="457200" lvl="0" indent="-355600" algn="l" defTabSz="914400" rtl="0" eaLnBrk="1" latinLnBrk="0" hangingPunct="1">
              <a:lnSpc>
                <a:spcPct val="90000"/>
              </a:lnSpc>
              <a:spcBef>
                <a:spcPts val="1000"/>
              </a:spcBef>
              <a:spcAft>
                <a:spcPts val="0"/>
              </a:spcAft>
              <a:buClr>
                <a:srgbClr val="2E3A4D"/>
              </a:buClr>
              <a:buSzPts val="2000"/>
              <a:buFont typeface="Arial" panose="020B0604020202020204" pitchFamily="34" charset="0"/>
              <a:buChar char="•"/>
              <a:defRPr sz="2800" b="0" i="0" kern="1200">
                <a:solidFill>
                  <a:srgbClr val="2E3A4D"/>
                </a:solidFill>
                <a:latin typeface="Trebuchet MS" panose="020B0703020202090204" pitchFamily="34" charset="0"/>
                <a:ea typeface="+mn-ea"/>
                <a:cs typeface="+mn-cs"/>
              </a:defRPr>
            </a:lvl1pPr>
            <a:lvl2pPr marL="914400" lvl="1" indent="-355600" algn="l" defTabSz="914400" rtl="0" eaLnBrk="1" latinLnBrk="0" hangingPunct="1">
              <a:lnSpc>
                <a:spcPct val="90000"/>
              </a:lnSpc>
              <a:spcBef>
                <a:spcPts val="500"/>
              </a:spcBef>
              <a:spcAft>
                <a:spcPts val="0"/>
              </a:spcAft>
              <a:buClr>
                <a:srgbClr val="2E3A4D"/>
              </a:buClr>
              <a:buSzPts val="2000"/>
              <a:buFont typeface="Arial" panose="020B0604020202020204" pitchFamily="34" charset="0"/>
              <a:buChar char="•"/>
              <a:defRPr sz="2400" kern="1200">
                <a:solidFill>
                  <a:srgbClr val="2E3A4D"/>
                </a:solidFill>
                <a:latin typeface="+mn-lt"/>
                <a:ea typeface="+mn-ea"/>
                <a:cs typeface="+mn-cs"/>
              </a:defRPr>
            </a:lvl2pPr>
            <a:lvl3pPr marL="1371600" lvl="2" indent="-355600" algn="l" defTabSz="914400" rtl="0" eaLnBrk="1" latinLnBrk="0" hangingPunct="1">
              <a:lnSpc>
                <a:spcPct val="90000"/>
              </a:lnSpc>
              <a:spcBef>
                <a:spcPts val="500"/>
              </a:spcBef>
              <a:spcAft>
                <a:spcPts val="0"/>
              </a:spcAft>
              <a:buClr>
                <a:srgbClr val="2E3A4D"/>
              </a:buClr>
              <a:buSzPts val="2000"/>
              <a:buFont typeface="Arial" panose="020B0604020202020204" pitchFamily="34" charset="0"/>
              <a:buChar char="•"/>
              <a:defRPr sz="2000" kern="1200">
                <a:solidFill>
                  <a:srgbClr val="2E3A4D"/>
                </a:solidFill>
                <a:latin typeface="+mn-lt"/>
                <a:ea typeface="+mn-ea"/>
                <a:cs typeface="+mn-cs"/>
              </a:defRPr>
            </a:lvl3pPr>
            <a:lvl4pPr marL="1828800" lvl="3" indent="-355600" algn="l" defTabSz="914400" rtl="0" eaLnBrk="1" latinLnBrk="0" hangingPunct="1">
              <a:lnSpc>
                <a:spcPct val="90000"/>
              </a:lnSpc>
              <a:spcBef>
                <a:spcPts val="500"/>
              </a:spcBef>
              <a:spcAft>
                <a:spcPts val="0"/>
              </a:spcAft>
              <a:buClr>
                <a:srgbClr val="2E3A4D"/>
              </a:buClr>
              <a:buSzPts val="2000"/>
              <a:buFont typeface="Arial" panose="020B0604020202020204" pitchFamily="34" charset="0"/>
              <a:buChar char="•"/>
              <a:defRPr sz="1800" kern="1200">
                <a:solidFill>
                  <a:srgbClr val="2E3A4D"/>
                </a:solidFill>
                <a:latin typeface="+mn-lt"/>
                <a:ea typeface="+mn-ea"/>
                <a:cs typeface="+mn-cs"/>
              </a:defRPr>
            </a:lvl4pPr>
            <a:lvl5pPr marL="2286000" lvl="4" indent="-355600" algn="l" defTabSz="914400" rtl="0" eaLnBrk="1" latinLnBrk="0" hangingPunct="1">
              <a:lnSpc>
                <a:spcPct val="90000"/>
              </a:lnSpc>
              <a:spcBef>
                <a:spcPts val="500"/>
              </a:spcBef>
              <a:spcAft>
                <a:spcPts val="0"/>
              </a:spcAft>
              <a:buClr>
                <a:srgbClr val="2E3A4D"/>
              </a:buClr>
              <a:buSzPts val="2000"/>
              <a:buFont typeface="Arial" panose="020B0604020202020204" pitchFamily="34" charset="0"/>
              <a:buChar char="•"/>
              <a:defRPr sz="1800" kern="1200">
                <a:solidFill>
                  <a:srgbClr val="2E3A4D"/>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101600" indent="0">
              <a:buNone/>
            </a:pPr>
            <a:r>
              <a:rPr lang="en-GB" sz="11200" b="1" dirty="0"/>
              <a:t>Links mentioned in the chat during the webinar…</a:t>
            </a:r>
          </a:p>
          <a:p>
            <a:pPr marL="101600" indent="0">
              <a:buNone/>
            </a:pPr>
            <a:endParaRPr lang="en-GB" sz="8000" dirty="0"/>
          </a:p>
          <a:p>
            <a:r>
              <a:rPr lang="en-GB" sz="8000" dirty="0">
                <a:hlinkClick r:id="rId2"/>
              </a:rPr>
              <a:t>https://www.meccgateway.co.uk/nenc</a:t>
            </a:r>
            <a:endParaRPr lang="en-GB" sz="8000" dirty="0"/>
          </a:p>
          <a:p>
            <a:r>
              <a:rPr lang="en-GB" sz="8000" dirty="0">
                <a:hlinkClick r:id="rId3"/>
              </a:rPr>
              <a:t>https://www.trellisscotland.org.uk/professional-development</a:t>
            </a:r>
            <a:endParaRPr lang="en-GB" sz="8000" dirty="0"/>
          </a:p>
          <a:p>
            <a:r>
              <a:rPr lang="en-GB" sz="8000" dirty="0">
                <a:hlinkClick r:id="rId4"/>
              </a:rPr>
              <a:t>https://gardening4health.co.uk</a:t>
            </a:r>
            <a:endParaRPr lang="en-GB" sz="8000" dirty="0"/>
          </a:p>
          <a:p>
            <a:r>
              <a:rPr lang="en-GB" sz="8000" dirty="0">
                <a:hlinkClick r:id="rId5"/>
              </a:rPr>
              <a:t>https://www.naturalacademy.org/</a:t>
            </a:r>
            <a:endParaRPr lang="en-GB" sz="8000" dirty="0"/>
          </a:p>
          <a:p>
            <a:r>
              <a:rPr lang="en-GB" sz="8000" dirty="0">
                <a:hlinkClick r:id="rId6"/>
              </a:rPr>
              <a:t>https://www.forestryengland.uk/forest-bathing</a:t>
            </a:r>
            <a:endParaRPr lang="en-GB" sz="8000" dirty="0"/>
          </a:p>
          <a:p>
            <a:r>
              <a:rPr lang="en-GB" sz="8000" dirty="0">
                <a:hlinkClick r:id="rId7"/>
              </a:rPr>
              <a:t>https://circleofliferediscovery.com/</a:t>
            </a:r>
            <a:endParaRPr lang="en-GB" sz="8000" dirty="0"/>
          </a:p>
          <a:p>
            <a:r>
              <a:rPr lang="en-GB" sz="8000" dirty="0">
                <a:hlinkClick r:id="rId8"/>
              </a:rPr>
              <a:t>https://tfb.institute/</a:t>
            </a:r>
            <a:endParaRPr lang="en-GB" sz="8000" dirty="0"/>
          </a:p>
          <a:p>
            <a:r>
              <a:rPr lang="en-GB" sz="8000" dirty="0">
                <a:hlinkClick r:id="rId9"/>
              </a:rPr>
              <a:t>https://rfs.org.uk/news-list/forest-bathing-benefits/</a:t>
            </a:r>
            <a:endParaRPr lang="en-GB" sz="8000" dirty="0"/>
          </a:p>
          <a:p>
            <a:r>
              <a:rPr lang="en-GB" sz="8000" dirty="0">
                <a:hlinkClick r:id="rId10"/>
              </a:rPr>
              <a:t>https://www.nationaltrust.org.uk/discover/nature/trees-plants/a-beginners-guide-to-forest-bathing</a:t>
            </a:r>
            <a:endParaRPr lang="en-GB" sz="8000" dirty="0"/>
          </a:p>
          <a:p>
            <a:r>
              <a:rPr lang="en-GB" sz="8000" dirty="0">
                <a:hlinkClick r:id="rId11"/>
              </a:rPr>
              <a:t>https://www.nottinghamcvs.co.uk/projects/greenspace/big-green-book</a:t>
            </a:r>
            <a:endParaRPr lang="en-GB" sz="8000" dirty="0"/>
          </a:p>
          <a:p>
            <a:r>
              <a:rPr lang="en-GB" sz="8000" dirty="0">
                <a:hlinkClick r:id="rId12"/>
              </a:rPr>
              <a:t>https://www.rspb.org.uk/helping-nature/what-we-do/nature-prescriptions</a:t>
            </a:r>
            <a:endParaRPr lang="en-GB" sz="8000" dirty="0"/>
          </a:p>
          <a:p>
            <a:r>
              <a:rPr lang="en-GB" sz="8000" dirty="0">
                <a:hlinkClick r:id="rId13"/>
              </a:rPr>
              <a:t>https://www.aliss.org/</a:t>
            </a:r>
            <a:endParaRPr lang="en-GB" sz="8000" dirty="0"/>
          </a:p>
          <a:p>
            <a:r>
              <a:rPr lang="en-GB" sz="8000" dirty="0">
                <a:hlinkClick r:id="rId14"/>
              </a:rPr>
              <a:t>Academic and Practitioner Internation Research in Nature Network</a:t>
            </a:r>
            <a:endParaRPr lang="en-GB" sz="8000" dirty="0"/>
          </a:p>
        </p:txBody>
      </p:sp>
    </p:spTree>
    <p:extLst>
      <p:ext uri="{BB962C8B-B14F-4D97-AF65-F5344CB8AC3E}">
        <p14:creationId xmlns:p14="http://schemas.microsoft.com/office/powerpoint/2010/main" val="328033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4DE162-168A-3D4C-8EC0-7286CD1E58DA}"/>
              </a:ext>
            </a:extLst>
          </p:cNvPr>
          <p:cNvSpPr>
            <a:spLocks noGrp="1"/>
          </p:cNvSpPr>
          <p:nvPr>
            <p:ph idx="1"/>
          </p:nvPr>
        </p:nvSpPr>
        <p:spPr>
          <a:xfrm>
            <a:off x="593642" y="1440925"/>
            <a:ext cx="11296290" cy="4284427"/>
          </a:xfrm>
        </p:spPr>
        <p:txBody>
          <a:bodyPr vert="horz" lIns="91440" tIns="45720" rIns="91440" bIns="45720" rtlCol="0" anchor="t">
            <a:noAutofit/>
          </a:bodyPr>
          <a:lstStyle/>
          <a:p>
            <a:pPr marL="101600" indent="0">
              <a:buSzPts val="2800"/>
              <a:buNone/>
            </a:pPr>
            <a:r>
              <a:rPr lang="en-GB" sz="2400" b="1">
                <a:solidFill>
                  <a:srgbClr val="000000"/>
                </a:solidFill>
                <a:latin typeface="Trebuchet MS"/>
              </a:rPr>
              <a:t>Chair: </a:t>
            </a:r>
            <a:endParaRPr lang="en-US"/>
          </a:p>
          <a:p>
            <a:pPr marL="101600" indent="0">
              <a:buSzPts val="2800"/>
              <a:buNone/>
            </a:pPr>
            <a:r>
              <a:rPr lang="en-GB" sz="2400">
                <a:solidFill>
                  <a:srgbClr val="000000"/>
                </a:solidFill>
                <a:latin typeface="Trebuchet MS"/>
              </a:rPr>
              <a:t>Molly </a:t>
            </a:r>
            <a:r>
              <a:rPr lang="en-GB" sz="2400" err="1">
                <a:solidFill>
                  <a:srgbClr val="000000"/>
                </a:solidFill>
                <a:latin typeface="Trebuchet MS"/>
              </a:rPr>
              <a:t>Aldam</a:t>
            </a:r>
            <a:r>
              <a:rPr lang="en-GB" sz="2400">
                <a:solidFill>
                  <a:srgbClr val="000000"/>
                </a:solidFill>
                <a:latin typeface="Trebuchet MS"/>
              </a:rPr>
              <a:t>, National Lead for the Natural Environment, National Academy for Social Prescribing</a:t>
            </a:r>
            <a:endParaRPr lang="en-GB"/>
          </a:p>
          <a:p>
            <a:pPr marL="101600" indent="0">
              <a:buClr>
                <a:srgbClr val="2E3A4D"/>
              </a:buClr>
              <a:buSzPts val="2800"/>
              <a:buNone/>
            </a:pPr>
            <a:endParaRPr lang="en-GB" sz="2400">
              <a:solidFill>
                <a:srgbClr val="000000"/>
              </a:solidFill>
            </a:endParaRPr>
          </a:p>
          <a:p>
            <a:pPr marL="101600" indent="0">
              <a:buSzPts val="2800"/>
              <a:buNone/>
            </a:pPr>
            <a:r>
              <a:rPr lang="en-GB" sz="2400" b="1">
                <a:solidFill>
                  <a:srgbClr val="000000"/>
                </a:solidFill>
                <a:latin typeface="Trebuchet MS"/>
              </a:rPr>
              <a:t>Speakers</a:t>
            </a:r>
            <a:r>
              <a:rPr lang="en-GB" sz="2400">
                <a:solidFill>
                  <a:srgbClr val="000000"/>
                </a:solidFill>
                <a:latin typeface="Trebuchet MS"/>
              </a:rPr>
              <a:t>: </a:t>
            </a:r>
          </a:p>
          <a:p>
            <a:pPr>
              <a:buSzPts val="2800"/>
            </a:pPr>
            <a:r>
              <a:rPr lang="en-GB" sz="2400">
                <a:solidFill>
                  <a:schemeClr val="tx1"/>
                </a:solidFill>
                <a:latin typeface="Trebuchet MS"/>
              </a:rPr>
              <a:t>Molly </a:t>
            </a:r>
            <a:r>
              <a:rPr lang="en-GB" sz="2400" err="1">
                <a:solidFill>
                  <a:schemeClr val="tx1"/>
                </a:solidFill>
                <a:latin typeface="Trebuchet MS"/>
              </a:rPr>
              <a:t>Aldam</a:t>
            </a:r>
            <a:r>
              <a:rPr lang="en-GB" sz="2400">
                <a:solidFill>
                  <a:schemeClr val="tx1"/>
                </a:solidFill>
                <a:latin typeface="Trebuchet MS"/>
              </a:rPr>
              <a:t>, National Lead for the Natural Environment, National Academy for Social Prescribing</a:t>
            </a:r>
            <a:endParaRPr lang="en-GB" sz="2400">
              <a:solidFill>
                <a:schemeClr val="tx1"/>
              </a:solidFill>
            </a:endParaRPr>
          </a:p>
          <a:p>
            <a:pPr>
              <a:buSzPts val="2800"/>
            </a:pPr>
            <a:r>
              <a:rPr lang="en-GB" sz="2400">
                <a:solidFill>
                  <a:schemeClr val="tx1"/>
                </a:solidFill>
                <a:latin typeface="Trebuchet MS"/>
              </a:rPr>
              <a:t>Damien Newman, Training, Education and Consultancy Manager, Thrive</a:t>
            </a:r>
          </a:p>
          <a:p>
            <a:pPr>
              <a:buSzPts val="2800"/>
            </a:pPr>
            <a:r>
              <a:rPr lang="en-GB" sz="2400">
                <a:solidFill>
                  <a:schemeClr val="tx1"/>
                </a:solidFill>
                <a:latin typeface="Trebuchet MS"/>
              </a:rPr>
              <a:t>Ben Thomas, Chief Executive Officer, Thrive</a:t>
            </a:r>
          </a:p>
          <a:p>
            <a:pPr marL="101600" indent="0">
              <a:buClr>
                <a:srgbClr val="2E3A4D"/>
              </a:buClr>
              <a:buSzPts val="2800"/>
              <a:buNone/>
            </a:pPr>
            <a:br>
              <a:rPr lang="en-GB" sz="2400">
                <a:latin typeface="Trebuchet MS"/>
              </a:rPr>
            </a:br>
            <a:endParaRPr lang="en-GB" sz="2400">
              <a:solidFill>
                <a:srgbClr val="000000"/>
              </a:solidFill>
              <a:latin typeface="Trebuchet MS"/>
            </a:endParaRPr>
          </a:p>
          <a:p>
            <a:pPr marL="101600" indent="0">
              <a:buClr>
                <a:srgbClr val="2E3A4D"/>
              </a:buClr>
              <a:buSzPts val="2800"/>
              <a:buNone/>
            </a:pPr>
            <a:endParaRPr lang="en-GB" sz="2400">
              <a:solidFill>
                <a:srgbClr val="000000"/>
              </a:solidFill>
              <a:latin typeface="Trebuchet MS"/>
            </a:endParaRPr>
          </a:p>
        </p:txBody>
      </p:sp>
      <p:sp>
        <p:nvSpPr>
          <p:cNvPr id="3" name="Title 2">
            <a:extLst>
              <a:ext uri="{FF2B5EF4-FFF2-40B4-BE49-F238E27FC236}">
                <a16:creationId xmlns:a16="http://schemas.microsoft.com/office/drawing/2014/main" id="{9651E648-B728-774F-94FA-89A9E72356B2}"/>
              </a:ext>
            </a:extLst>
          </p:cNvPr>
          <p:cNvSpPr>
            <a:spLocks noGrp="1"/>
          </p:cNvSpPr>
          <p:nvPr>
            <p:ph type="title"/>
          </p:nvPr>
        </p:nvSpPr>
        <p:spPr>
          <a:xfrm>
            <a:off x="1994826" y="176643"/>
            <a:ext cx="8868119" cy="1258262"/>
          </a:xfrm>
          <a:noFill/>
        </p:spPr>
        <p:txBody>
          <a:bodyPr/>
          <a:lstStyle/>
          <a:p>
            <a:r>
              <a:rPr lang="en-US">
                <a:solidFill>
                  <a:srgbClr val="00B0F0"/>
                </a:solidFill>
                <a:latin typeface="Trebuchet MS"/>
              </a:rPr>
              <a:t>Overview</a:t>
            </a:r>
            <a:endParaRPr lang="en-US">
              <a:solidFill>
                <a:srgbClr val="00B0F0"/>
              </a:solidFill>
              <a:latin typeface="Trebuchet MS" panose="020B0703020202090204" pitchFamily="34" charset="0"/>
            </a:endParaRPr>
          </a:p>
        </p:txBody>
      </p:sp>
      <p:pic>
        <p:nvPicPr>
          <p:cNvPr id="15" name="Picture 14" descr="Computer screen and book icon">
            <a:extLst>
              <a:ext uri="{FF2B5EF4-FFF2-40B4-BE49-F238E27FC236}">
                <a16:creationId xmlns:a16="http://schemas.microsoft.com/office/drawing/2014/main" id="{F1B374B1-5B64-D746-B3BD-4D499ED600D7}"/>
              </a:ext>
            </a:extLst>
          </p:cNvPr>
          <p:cNvPicPr>
            <a:picLocks noChangeAspect="1"/>
          </p:cNvPicPr>
          <p:nvPr/>
        </p:nvPicPr>
        <p:blipFill>
          <a:blip r:embed="rId2"/>
          <a:stretch>
            <a:fillRect/>
          </a:stretch>
        </p:blipFill>
        <p:spPr>
          <a:xfrm>
            <a:off x="9555480" y="5244547"/>
            <a:ext cx="2449471" cy="1533002"/>
          </a:xfrm>
          <a:prstGeom prst="rect">
            <a:avLst/>
          </a:prstGeom>
        </p:spPr>
      </p:pic>
      <p:pic>
        <p:nvPicPr>
          <p:cNvPr id="5" name="Picture 4" descr="A logo with circles and lines&#10;&#10;Description automatically generated">
            <a:extLst>
              <a:ext uri="{FF2B5EF4-FFF2-40B4-BE49-F238E27FC236}">
                <a16:creationId xmlns:a16="http://schemas.microsoft.com/office/drawing/2014/main" id="{2AC39770-24D0-3898-B4CC-BBD3C6503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185550" cy="1434905"/>
          </a:xfrm>
          <a:prstGeom prst="rect">
            <a:avLst/>
          </a:prstGeom>
        </p:spPr>
      </p:pic>
    </p:spTree>
    <p:extLst>
      <p:ext uri="{BB962C8B-B14F-4D97-AF65-F5344CB8AC3E}">
        <p14:creationId xmlns:p14="http://schemas.microsoft.com/office/powerpoint/2010/main" val="167467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2" name="Title 1"/>
          <p:cNvSpPr>
            <a:spLocks noGrp="1"/>
          </p:cNvSpPr>
          <p:nvPr>
            <p:ph type="title"/>
          </p:nvPr>
        </p:nvSpPr>
        <p:spPr>
          <a:xfrm>
            <a:off x="2234182" y="296634"/>
            <a:ext cx="8775922" cy="1258262"/>
          </a:xfrm>
          <a:noFill/>
        </p:spPr>
        <p:txBody>
          <a:bodyPr/>
          <a:lstStyle/>
          <a:p>
            <a:r>
              <a:rPr lang="en-US" sz="4000">
                <a:solidFill>
                  <a:srgbClr val="00B0F0"/>
                </a:solidFill>
                <a:latin typeface="Trebuchet MS"/>
              </a:rPr>
              <a:t>The National Academy for Social Prescribing</a:t>
            </a:r>
            <a:endParaRPr lang="en-GB" sz="4000">
              <a:solidFill>
                <a:srgbClr val="00B0F0"/>
              </a:solidFill>
              <a:latin typeface="Trebuchet MS"/>
            </a:endParaRPr>
          </a:p>
        </p:txBody>
      </p:sp>
      <p:sp>
        <p:nvSpPr>
          <p:cNvPr id="4" name="AutoShape 2" descr="https://ukc-powerpoint.officeapps.live.com/pods/GetClipboardImage.ashx?Id=b35f7067-a6ea-4858-b076-37222f998171&amp;DC=GUK1&amp;pkey=7d050462-3bf4-426e-ac48-7cfedc010503&amp;wdoverrides=GetClipboardImageEnabled:true"/>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Trebuchet MS" panose="020B0703020202090204" pitchFamily="34" charset="0"/>
            </a:endParaRPr>
          </a:p>
        </p:txBody>
      </p:sp>
      <p:sp>
        <p:nvSpPr>
          <p:cNvPr id="13" name="TextBox 12">
            <a:extLst>
              <a:ext uri="{FF2B5EF4-FFF2-40B4-BE49-F238E27FC236}">
                <a16:creationId xmlns:a16="http://schemas.microsoft.com/office/drawing/2014/main" id="{4890C7A8-9119-01A8-158A-D60546E7043A}"/>
              </a:ext>
            </a:extLst>
          </p:cNvPr>
          <p:cNvSpPr txBox="1"/>
          <p:nvPr/>
        </p:nvSpPr>
        <p:spPr>
          <a:xfrm>
            <a:off x="618686" y="1554896"/>
            <a:ext cx="11569803" cy="2369880"/>
          </a:xfrm>
          <a:prstGeom prst="rect">
            <a:avLst/>
          </a:prstGeom>
          <a:noFill/>
        </p:spPr>
        <p:txBody>
          <a:bodyPr wrap="square">
            <a:spAutoFit/>
          </a:bodyPr>
          <a:lstStyle/>
          <a:p>
            <a:r>
              <a:rPr lang="en-GB" sz="2800">
                <a:latin typeface="Trebuchet MS" panose="020B0603020202020204" pitchFamily="34" charset="0"/>
              </a:rPr>
              <a:t>NASP is a national charity that champions social prescribing. We support and connect people, communities and organisations so that more people across the UK can enjoy better health and wellbeing.</a:t>
            </a:r>
          </a:p>
          <a:p>
            <a:pPr marL="285750" indent="-285750">
              <a:buFont typeface="Arial" panose="020B0604020202020204" pitchFamily="34" charset="0"/>
              <a:buChar char="•"/>
            </a:pPr>
            <a:endParaRPr lang="en-GB" sz="2800">
              <a:latin typeface="Trebuchet MS" panose="020B0603020202020204" pitchFamily="34" charset="0"/>
            </a:endParaRPr>
          </a:p>
          <a:p>
            <a:pPr marL="285750" indent="-285750">
              <a:buFont typeface="Arial" panose="020B0604020202020204" pitchFamily="34" charset="0"/>
              <a:buChar char="•"/>
            </a:pPr>
            <a:endParaRPr lang="en-GB">
              <a:latin typeface="Trebuchet MS" panose="020B0603020202020204" pitchFamily="34" charset="0"/>
            </a:endParaRPr>
          </a:p>
          <a:p>
            <a:endParaRPr lang="en-GB">
              <a:latin typeface="Trebuchet MS" panose="020B0603020202020204" pitchFamily="34" charset="0"/>
            </a:endParaRPr>
          </a:p>
        </p:txBody>
      </p:sp>
      <p:sp>
        <p:nvSpPr>
          <p:cNvPr id="3" name="Oval 2">
            <a:extLst>
              <a:ext uri="{FF2B5EF4-FFF2-40B4-BE49-F238E27FC236}">
                <a16:creationId xmlns:a16="http://schemas.microsoft.com/office/drawing/2014/main" id="{70D16E1E-21B8-E32D-EACD-8092DC46D588}"/>
              </a:ext>
            </a:extLst>
          </p:cNvPr>
          <p:cNvSpPr/>
          <p:nvPr/>
        </p:nvSpPr>
        <p:spPr>
          <a:xfrm>
            <a:off x="466286" y="3437440"/>
            <a:ext cx="1765754" cy="1812251"/>
          </a:xfrm>
          <a:prstGeom prst="ellipse">
            <a:avLst/>
          </a:prstGeom>
          <a:solidFill>
            <a:schemeClr val="bg1"/>
          </a:solidFill>
          <a:ln w="38100">
            <a:solidFill>
              <a:srgbClr val="F890B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4475D47-8F83-5D51-1DC1-1FBA045D520D}"/>
              </a:ext>
            </a:extLst>
          </p:cNvPr>
          <p:cNvSpPr/>
          <p:nvPr/>
        </p:nvSpPr>
        <p:spPr>
          <a:xfrm>
            <a:off x="2830333" y="3437441"/>
            <a:ext cx="1765754" cy="1812251"/>
          </a:xfrm>
          <a:prstGeom prst="ellipse">
            <a:avLst/>
          </a:prstGeom>
          <a:solidFill>
            <a:schemeClr val="bg1"/>
          </a:solidFill>
          <a:ln w="38100">
            <a:solidFill>
              <a:srgbClr val="F890B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A3B89EE-739C-00E0-6357-ABB073A05476}"/>
              </a:ext>
            </a:extLst>
          </p:cNvPr>
          <p:cNvSpPr/>
          <p:nvPr/>
        </p:nvSpPr>
        <p:spPr>
          <a:xfrm>
            <a:off x="5194380" y="3437441"/>
            <a:ext cx="1765754" cy="1812251"/>
          </a:xfrm>
          <a:prstGeom prst="ellipse">
            <a:avLst/>
          </a:prstGeom>
          <a:solidFill>
            <a:schemeClr val="bg1"/>
          </a:solidFill>
          <a:ln w="38100">
            <a:solidFill>
              <a:srgbClr val="F890B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A91174-66CE-B3AA-B364-C66DFBC78DB8}"/>
              </a:ext>
            </a:extLst>
          </p:cNvPr>
          <p:cNvSpPr/>
          <p:nvPr/>
        </p:nvSpPr>
        <p:spPr>
          <a:xfrm>
            <a:off x="7558427" y="3437441"/>
            <a:ext cx="1765754" cy="1812251"/>
          </a:xfrm>
          <a:prstGeom prst="ellipse">
            <a:avLst/>
          </a:prstGeom>
          <a:solidFill>
            <a:schemeClr val="bg1"/>
          </a:solidFill>
          <a:ln w="38100">
            <a:solidFill>
              <a:srgbClr val="F890B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0AF35D-7B75-20AC-A0F1-1F2E7F1FFDF1}"/>
              </a:ext>
            </a:extLst>
          </p:cNvPr>
          <p:cNvSpPr/>
          <p:nvPr/>
        </p:nvSpPr>
        <p:spPr>
          <a:xfrm>
            <a:off x="9922474" y="3437440"/>
            <a:ext cx="1765754" cy="1812251"/>
          </a:xfrm>
          <a:prstGeom prst="ellipse">
            <a:avLst/>
          </a:prstGeom>
          <a:solidFill>
            <a:schemeClr val="bg1"/>
          </a:solidFill>
          <a:ln w="38100">
            <a:solidFill>
              <a:srgbClr val="F890B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orange and black logo&#10;&#10;Description automatically generated with medium confidence">
            <a:extLst>
              <a:ext uri="{FF2B5EF4-FFF2-40B4-BE49-F238E27FC236}">
                <a16:creationId xmlns:a16="http://schemas.microsoft.com/office/drawing/2014/main" id="{8941CFA8-044F-A381-E0C0-529C11C2B6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686" y="3627094"/>
            <a:ext cx="1506093" cy="1506093"/>
          </a:xfrm>
          <a:prstGeom prst="rect">
            <a:avLst/>
          </a:prstGeom>
        </p:spPr>
      </p:pic>
      <p:pic>
        <p:nvPicPr>
          <p:cNvPr id="15" name="Picture 14" descr="A light bulb with rays of light&#10;&#10;Description automatically generated">
            <a:extLst>
              <a:ext uri="{FF2B5EF4-FFF2-40B4-BE49-F238E27FC236}">
                <a16:creationId xmlns:a16="http://schemas.microsoft.com/office/drawing/2014/main" id="{531CB088-77BC-F9C3-3253-6A7B4E6819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04019" y="3528635"/>
            <a:ext cx="1618381" cy="1629859"/>
          </a:xfrm>
          <a:prstGeom prst="rect">
            <a:avLst/>
          </a:prstGeom>
        </p:spPr>
      </p:pic>
      <p:pic>
        <p:nvPicPr>
          <p:cNvPr id="17" name="Picture 16" descr="A blue and white symbol in a circle with dots&#10;&#10;Description automatically generated">
            <a:extLst>
              <a:ext uri="{FF2B5EF4-FFF2-40B4-BE49-F238E27FC236}">
                <a16:creationId xmlns:a16="http://schemas.microsoft.com/office/drawing/2014/main" id="{F701B87A-BC7E-1C91-0C3E-5B144D545D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86647" y="3677526"/>
            <a:ext cx="1341525" cy="1332078"/>
          </a:xfrm>
          <a:prstGeom prst="rect">
            <a:avLst/>
          </a:prstGeom>
        </p:spPr>
      </p:pic>
      <p:pic>
        <p:nvPicPr>
          <p:cNvPr id="19" name="Picture 18" descr="A clipboard and pen&#10;&#10;Description automatically generated">
            <a:extLst>
              <a:ext uri="{FF2B5EF4-FFF2-40B4-BE49-F238E27FC236}">
                <a16:creationId xmlns:a16="http://schemas.microsoft.com/office/drawing/2014/main" id="{86A3992A-8AD6-DF14-BE4F-94707ED08C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47738" y="3592696"/>
            <a:ext cx="1408795" cy="1398873"/>
          </a:xfrm>
          <a:prstGeom prst="rect">
            <a:avLst/>
          </a:prstGeom>
        </p:spPr>
      </p:pic>
      <p:pic>
        <p:nvPicPr>
          <p:cNvPr id="21" name="Picture 20" descr="A blue and black megaphone&#10;&#10;Description automatically generated">
            <a:extLst>
              <a:ext uri="{FF2B5EF4-FFF2-40B4-BE49-F238E27FC236}">
                <a16:creationId xmlns:a16="http://schemas.microsoft.com/office/drawing/2014/main" id="{3472F94F-8480-D5C3-F389-C9602EEC84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57660" y="3544441"/>
            <a:ext cx="1495382" cy="1495382"/>
          </a:xfrm>
          <a:prstGeom prst="rect">
            <a:avLst/>
          </a:prstGeom>
        </p:spPr>
      </p:pic>
      <p:sp>
        <p:nvSpPr>
          <p:cNvPr id="22" name="TextBox 21">
            <a:extLst>
              <a:ext uri="{FF2B5EF4-FFF2-40B4-BE49-F238E27FC236}">
                <a16:creationId xmlns:a16="http://schemas.microsoft.com/office/drawing/2014/main" id="{BEA579BA-442A-8361-4BD2-185D529CAD54}"/>
              </a:ext>
            </a:extLst>
          </p:cNvPr>
          <p:cNvSpPr txBox="1"/>
          <p:nvPr/>
        </p:nvSpPr>
        <p:spPr>
          <a:xfrm>
            <a:off x="313886" y="5330266"/>
            <a:ext cx="2030349" cy="477054"/>
          </a:xfrm>
          <a:prstGeom prst="rect">
            <a:avLst/>
          </a:prstGeom>
          <a:noFill/>
        </p:spPr>
        <p:txBody>
          <a:bodyPr wrap="square" rtlCol="0">
            <a:spAutoFit/>
          </a:bodyPr>
          <a:lstStyle/>
          <a:p>
            <a:pPr algn="ctr"/>
            <a:r>
              <a:rPr lang="en-US" sz="2500">
                <a:latin typeface="Trebuchet MS" panose="020B0703020202090204" pitchFamily="34" charset="0"/>
              </a:rPr>
              <a:t>Connection</a:t>
            </a:r>
          </a:p>
        </p:txBody>
      </p:sp>
      <p:sp>
        <p:nvSpPr>
          <p:cNvPr id="23" name="TextBox 22">
            <a:extLst>
              <a:ext uri="{FF2B5EF4-FFF2-40B4-BE49-F238E27FC236}">
                <a16:creationId xmlns:a16="http://schemas.microsoft.com/office/drawing/2014/main" id="{4DD50B85-198C-3BC4-C79F-054BB5F668E9}"/>
              </a:ext>
            </a:extLst>
          </p:cNvPr>
          <p:cNvSpPr txBox="1"/>
          <p:nvPr/>
        </p:nvSpPr>
        <p:spPr>
          <a:xfrm>
            <a:off x="2698034" y="5324800"/>
            <a:ext cx="2030349" cy="477054"/>
          </a:xfrm>
          <a:prstGeom prst="rect">
            <a:avLst/>
          </a:prstGeom>
          <a:noFill/>
        </p:spPr>
        <p:txBody>
          <a:bodyPr wrap="square" rtlCol="0">
            <a:spAutoFit/>
          </a:bodyPr>
          <a:lstStyle/>
          <a:p>
            <a:pPr algn="ctr"/>
            <a:r>
              <a:rPr lang="en-US" sz="2500">
                <a:latin typeface="Trebuchet MS" panose="020B0703020202090204" pitchFamily="34" charset="0"/>
              </a:rPr>
              <a:t>Innovation</a:t>
            </a:r>
          </a:p>
        </p:txBody>
      </p:sp>
      <p:sp>
        <p:nvSpPr>
          <p:cNvPr id="24" name="TextBox 23">
            <a:extLst>
              <a:ext uri="{FF2B5EF4-FFF2-40B4-BE49-F238E27FC236}">
                <a16:creationId xmlns:a16="http://schemas.microsoft.com/office/drawing/2014/main" id="{C35D02A8-87BD-8A19-EB6D-A0EE8E16E0C9}"/>
              </a:ext>
            </a:extLst>
          </p:cNvPr>
          <p:cNvSpPr txBox="1"/>
          <p:nvPr/>
        </p:nvSpPr>
        <p:spPr>
          <a:xfrm>
            <a:off x="5042234" y="5324800"/>
            <a:ext cx="2030349" cy="477054"/>
          </a:xfrm>
          <a:prstGeom prst="rect">
            <a:avLst/>
          </a:prstGeom>
          <a:noFill/>
        </p:spPr>
        <p:txBody>
          <a:bodyPr wrap="square" rtlCol="0">
            <a:spAutoFit/>
          </a:bodyPr>
          <a:lstStyle/>
          <a:p>
            <a:pPr algn="ctr"/>
            <a:r>
              <a:rPr lang="en-US" sz="2500">
                <a:latin typeface="Trebuchet MS" panose="020B0703020202090204" pitchFamily="34" charset="0"/>
              </a:rPr>
              <a:t>Investment</a:t>
            </a:r>
          </a:p>
        </p:txBody>
      </p:sp>
      <p:sp>
        <p:nvSpPr>
          <p:cNvPr id="25" name="TextBox 24">
            <a:extLst>
              <a:ext uri="{FF2B5EF4-FFF2-40B4-BE49-F238E27FC236}">
                <a16:creationId xmlns:a16="http://schemas.microsoft.com/office/drawing/2014/main" id="{F998B859-B3BC-DCDB-2ABF-0207BDFD15E9}"/>
              </a:ext>
            </a:extLst>
          </p:cNvPr>
          <p:cNvSpPr txBox="1"/>
          <p:nvPr/>
        </p:nvSpPr>
        <p:spPr>
          <a:xfrm>
            <a:off x="7436960" y="5324800"/>
            <a:ext cx="2030349" cy="477054"/>
          </a:xfrm>
          <a:prstGeom prst="rect">
            <a:avLst/>
          </a:prstGeom>
          <a:noFill/>
        </p:spPr>
        <p:txBody>
          <a:bodyPr wrap="square" rtlCol="0">
            <a:spAutoFit/>
          </a:bodyPr>
          <a:lstStyle/>
          <a:p>
            <a:pPr algn="ctr"/>
            <a:r>
              <a:rPr lang="en-US" sz="2500">
                <a:latin typeface="Trebuchet MS" panose="020B0703020202090204" pitchFamily="34" charset="0"/>
              </a:rPr>
              <a:t>Evidence</a:t>
            </a:r>
          </a:p>
        </p:txBody>
      </p:sp>
      <p:sp>
        <p:nvSpPr>
          <p:cNvPr id="26" name="TextBox 25">
            <a:extLst>
              <a:ext uri="{FF2B5EF4-FFF2-40B4-BE49-F238E27FC236}">
                <a16:creationId xmlns:a16="http://schemas.microsoft.com/office/drawing/2014/main" id="{43718323-4460-768B-824C-062EABD96044}"/>
              </a:ext>
            </a:extLst>
          </p:cNvPr>
          <p:cNvSpPr txBox="1"/>
          <p:nvPr/>
        </p:nvSpPr>
        <p:spPr>
          <a:xfrm>
            <a:off x="9790176" y="5324800"/>
            <a:ext cx="2030349" cy="477054"/>
          </a:xfrm>
          <a:prstGeom prst="rect">
            <a:avLst/>
          </a:prstGeom>
          <a:noFill/>
        </p:spPr>
        <p:txBody>
          <a:bodyPr wrap="square" rtlCol="0">
            <a:spAutoFit/>
          </a:bodyPr>
          <a:lstStyle/>
          <a:p>
            <a:pPr algn="ctr"/>
            <a:r>
              <a:rPr lang="en-US" sz="2500">
                <a:latin typeface="Trebuchet MS" panose="020B0703020202090204" pitchFamily="34" charset="0"/>
              </a:rPr>
              <a:t>Awareness</a:t>
            </a:r>
          </a:p>
        </p:txBody>
      </p:sp>
      <p:pic>
        <p:nvPicPr>
          <p:cNvPr id="6" name="Picture 5" descr="A logo with circles and lines&#10;&#10;Description automatically generated">
            <a:extLst>
              <a:ext uri="{FF2B5EF4-FFF2-40B4-BE49-F238E27FC236}">
                <a16:creationId xmlns:a16="http://schemas.microsoft.com/office/drawing/2014/main" id="{80047BA6-5932-11C0-0E9C-5A327DC8D7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2185550" cy="1434905"/>
          </a:xfrm>
          <a:prstGeom prst="rect">
            <a:avLst/>
          </a:prstGeom>
        </p:spPr>
      </p:pic>
    </p:spTree>
    <p:extLst>
      <p:ext uri="{BB962C8B-B14F-4D97-AF65-F5344CB8AC3E}">
        <p14:creationId xmlns:p14="http://schemas.microsoft.com/office/powerpoint/2010/main" val="398996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6">
          <a:extLst>
            <a:ext uri="{FF2B5EF4-FFF2-40B4-BE49-F238E27FC236}">
              <a16:creationId xmlns:a16="http://schemas.microsoft.com/office/drawing/2014/main" id="{505E9FBE-2465-77AF-CDBF-F73EA1B89111}"/>
            </a:ext>
          </a:extLst>
        </p:cNvPr>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CB47834D-A6B9-63B5-E769-411ABE1AE1E4}"/>
              </a:ext>
            </a:extLst>
          </p:cNvPr>
          <p:cNvSpPr txBox="1">
            <a:spLocks/>
          </p:cNvSpPr>
          <p:nvPr/>
        </p:nvSpPr>
        <p:spPr>
          <a:xfrm>
            <a:off x="527344" y="1404469"/>
            <a:ext cx="11516417" cy="42497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2E3A4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E3A4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E3A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2E3A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2E3A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defRPr/>
            </a:pPr>
            <a:r>
              <a:rPr kumimoji="0" lang="en-GB" b="0" u="none" strike="noStrike" kern="1200" cap="none" spc="0" normalizeH="0" baseline="0" noProof="0">
                <a:ln>
                  <a:noFill/>
                </a:ln>
                <a:solidFill>
                  <a:srgbClr val="000000"/>
                </a:solidFill>
                <a:effectLst/>
                <a:uLnTx/>
                <a:uFillTx/>
                <a:latin typeface="Trebuchet MS"/>
                <a:ea typeface="Calibri"/>
                <a:cs typeface="Times New Roman"/>
              </a:rPr>
              <a:t>“A means for trusted individuals in </a:t>
            </a:r>
            <a:r>
              <a:rPr kumimoji="0" lang="en-GB" b="1" u="none" strike="noStrike" kern="1200" cap="none" spc="0" normalizeH="0" baseline="0" noProof="0">
                <a:ln>
                  <a:noFill/>
                </a:ln>
                <a:solidFill>
                  <a:srgbClr val="ED4D83"/>
                </a:solidFill>
                <a:effectLst/>
                <a:uLnTx/>
                <a:uFillTx/>
                <a:latin typeface="Trebuchet MS"/>
                <a:ea typeface="Calibri"/>
                <a:cs typeface="Times New Roman"/>
              </a:rPr>
              <a:t>clinical and community settings</a:t>
            </a:r>
            <a:r>
              <a:rPr kumimoji="0" lang="en-GB" b="0" u="none" strike="noStrike" kern="1200" cap="none" spc="0" normalizeH="0" baseline="0" noProof="0">
                <a:ln>
                  <a:noFill/>
                </a:ln>
                <a:solidFill>
                  <a:srgbClr val="FF0000"/>
                </a:solidFill>
                <a:effectLst/>
                <a:uLnTx/>
                <a:uFillTx/>
                <a:latin typeface="Trebuchet MS"/>
                <a:ea typeface="Calibri"/>
                <a:cs typeface="Times New Roman"/>
              </a:rPr>
              <a:t> </a:t>
            </a:r>
            <a:r>
              <a:rPr kumimoji="0" lang="en-GB" b="0" u="none" strike="noStrike" kern="1200" cap="none" spc="0" normalizeH="0" baseline="0" noProof="0">
                <a:ln>
                  <a:noFill/>
                </a:ln>
                <a:solidFill>
                  <a:srgbClr val="000000"/>
                </a:solidFill>
                <a:effectLst/>
                <a:uLnTx/>
                <a:uFillTx/>
                <a:latin typeface="Trebuchet MS"/>
                <a:ea typeface="Calibri"/>
                <a:cs typeface="Times New Roman"/>
              </a:rPr>
              <a:t>to identify that a person has non-medical, health-related social needs and to subsequently </a:t>
            </a:r>
            <a:r>
              <a:rPr kumimoji="0" lang="en-GB" b="1" u="none" strike="noStrike" kern="1200" cap="none" spc="0" normalizeH="0" baseline="0" noProof="0">
                <a:ln>
                  <a:noFill/>
                </a:ln>
                <a:solidFill>
                  <a:srgbClr val="ED4D83"/>
                </a:solidFill>
                <a:effectLst/>
                <a:uLnTx/>
                <a:uFillTx/>
                <a:latin typeface="Trebuchet MS"/>
                <a:ea typeface="Calibri"/>
                <a:cs typeface="Times New Roman"/>
              </a:rPr>
              <a:t>connect them</a:t>
            </a:r>
            <a:r>
              <a:rPr kumimoji="0" lang="en-GB" b="0" u="none" strike="noStrike" kern="1200" cap="none" spc="0" normalizeH="0" baseline="0" noProof="0">
                <a:ln>
                  <a:noFill/>
                </a:ln>
                <a:solidFill>
                  <a:srgbClr val="FF0000"/>
                </a:solidFill>
                <a:effectLst/>
                <a:uLnTx/>
                <a:uFillTx/>
                <a:latin typeface="Trebuchet MS"/>
                <a:ea typeface="Calibri"/>
                <a:cs typeface="Times New Roman"/>
              </a:rPr>
              <a:t> </a:t>
            </a:r>
            <a:r>
              <a:rPr kumimoji="0" lang="en-GB" b="1" u="none" strike="noStrike" kern="1200" cap="none" spc="0" normalizeH="0" baseline="0" noProof="0">
                <a:ln>
                  <a:noFill/>
                </a:ln>
                <a:solidFill>
                  <a:srgbClr val="ED4D83"/>
                </a:solidFill>
                <a:effectLst/>
                <a:uLnTx/>
                <a:uFillTx/>
                <a:latin typeface="Trebuchet MS"/>
                <a:ea typeface="Calibri"/>
                <a:cs typeface="Times New Roman"/>
              </a:rPr>
              <a:t>to non-clinical supports and services within the community</a:t>
            </a:r>
            <a:r>
              <a:rPr kumimoji="0" lang="en-GB" b="0" u="none" strike="noStrike" kern="1200" cap="none" spc="0" normalizeH="0" baseline="0" noProof="0">
                <a:ln>
                  <a:noFill/>
                </a:ln>
                <a:solidFill>
                  <a:srgbClr val="FF0000"/>
                </a:solidFill>
                <a:effectLst/>
                <a:uLnTx/>
                <a:uFillTx/>
                <a:latin typeface="Trebuchet MS"/>
                <a:ea typeface="Calibri"/>
                <a:cs typeface="Times New Roman"/>
              </a:rPr>
              <a:t> </a:t>
            </a:r>
            <a:r>
              <a:rPr kumimoji="0" lang="en-GB" b="0" u="none" strike="noStrike" kern="1200" cap="none" spc="0" normalizeH="0" baseline="0" noProof="0">
                <a:ln>
                  <a:noFill/>
                </a:ln>
                <a:solidFill>
                  <a:srgbClr val="000000"/>
                </a:solidFill>
                <a:effectLst/>
                <a:uLnTx/>
                <a:uFillTx/>
                <a:latin typeface="Trebuchet MS"/>
                <a:ea typeface="Calibri"/>
                <a:cs typeface="Times New Roman"/>
              </a:rPr>
              <a:t>by </a:t>
            </a:r>
            <a:r>
              <a:rPr lang="en-GB" b="1">
                <a:solidFill>
                  <a:srgbClr val="ED4D83"/>
                </a:solidFill>
                <a:latin typeface="Trebuchet MS"/>
                <a:ea typeface="Calibri"/>
                <a:cs typeface="Times New Roman"/>
              </a:rPr>
              <a:t>co-producing</a:t>
            </a:r>
            <a:r>
              <a:rPr kumimoji="0" lang="en-GB" b="0" u="none" strike="noStrike" kern="1200" cap="none" spc="0" normalizeH="0" baseline="0" noProof="0">
                <a:ln>
                  <a:noFill/>
                </a:ln>
                <a:solidFill>
                  <a:srgbClr val="000000"/>
                </a:solidFill>
                <a:effectLst/>
                <a:uLnTx/>
                <a:uFillTx/>
                <a:latin typeface="Trebuchet MS"/>
                <a:ea typeface="Calibri"/>
                <a:cs typeface="Times New Roman"/>
              </a:rPr>
              <a:t> a social prescription—a non-medical prescription, to improve health and well-being and to strengthen community connections.” </a:t>
            </a:r>
            <a:endParaRPr lang="en-GB">
              <a:latin typeface="Trebuchet MS"/>
            </a:endParaRPr>
          </a:p>
          <a:p>
            <a:pPr marL="0" indent="0" algn="ctr">
              <a:lnSpc>
                <a:spcPct val="107000"/>
              </a:lnSpc>
              <a:spcAft>
                <a:spcPts val="800"/>
              </a:spcAft>
              <a:buNone/>
              <a:defRPr/>
            </a:pPr>
            <a:endParaRPr lang="en-GB" sz="1200" b="0" i="0" u="none" strike="noStrike" kern="1200" cap="none" spc="0" normalizeH="0" baseline="0" noProof="0">
              <a:ln>
                <a:noFill/>
              </a:ln>
              <a:solidFill>
                <a:srgbClr val="212121"/>
              </a:solidFill>
              <a:effectLst/>
              <a:uLnTx/>
              <a:uFillTx/>
              <a:latin typeface="Trebuchet MS"/>
              <a:ea typeface="Times New Roman" panose="02020603050405020304" pitchFamily="18" charset="0"/>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endParaRPr kumimoji="0" lang="en-GB" sz="3200" b="0" i="0" u="none" strike="noStrike" kern="1200" cap="none" spc="0" normalizeH="0" baseline="0" noProof="0">
              <a:ln>
                <a:noFill/>
              </a:ln>
              <a:solidFill>
                <a:srgbClr val="2E3A4D"/>
              </a:solidFill>
              <a:effectLst/>
              <a:uLnTx/>
              <a:uFillTx/>
              <a:latin typeface="Trebuchet MS" panose="020B0603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90000"/>
              </a:lnSpc>
              <a:spcBef>
                <a:spcPts val="1000"/>
              </a:spcBef>
              <a:spcAft>
                <a:spcPts val="0"/>
              </a:spcAft>
              <a:buClrTx/>
              <a:buSzTx/>
              <a:buFont typeface="Symbol" panose="05050102010706020507" pitchFamily="18" charset="2"/>
              <a:buChar char=""/>
              <a:tabLst/>
              <a:defRPr/>
            </a:pPr>
            <a:endParaRPr kumimoji="0" lang="en-GB" sz="1800" b="0" i="0" u="none" strike="noStrike" kern="1200" cap="none" spc="0" normalizeH="0" baseline="0" noProof="0">
              <a:ln>
                <a:noFill/>
              </a:ln>
              <a:solidFill>
                <a:srgbClr val="2E3A4D"/>
              </a:solidFill>
              <a:effectLst/>
              <a:uLnTx/>
              <a:uFillTx/>
              <a:latin typeface="Calibri" panose="020F0502020204030204" pitchFamily="34" charset="0"/>
              <a:ea typeface="Aptos" panose="020B0004020202020204" pitchFamily="34" charset="0"/>
              <a:cs typeface="+mn-cs"/>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2E3A4D"/>
              </a:solidFill>
              <a:effectLst/>
              <a:uLnTx/>
              <a:uFillTx/>
              <a:latin typeface="Arial" panose="020B0604020202020204"/>
              <a:ea typeface="Calibri" panose="020F0502020204030204" pitchFamily="34" charset="0"/>
              <a:cs typeface="Times New Roman" panose="02020603050405020304" pitchFamily="18" charset="0"/>
            </a:endParaRPr>
          </a:p>
          <a:p>
            <a:pPr>
              <a:defRPr/>
            </a:pPr>
            <a:endParaRPr lang="en-GB" sz="1800" b="0" i="0" u="none" strike="noStrike" kern="1200" cap="none" spc="0" normalizeH="0" baseline="0" noProof="0">
              <a:ln>
                <a:noFill/>
              </a:ln>
              <a:solidFill>
                <a:srgbClr val="2E3A4D"/>
              </a:solidFill>
              <a:effectLst/>
              <a:uLnTx/>
              <a:uFillTx/>
              <a:latin typeface="Arial" panose="020B0604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srgbClr val="EF4D84"/>
              </a:solidFill>
              <a:effectLst/>
              <a:uLnTx/>
              <a:uFillTx/>
              <a:latin typeface="Trebuchet MS" panose="020B0703020202090204" pitchFamily="34" charset="0"/>
              <a:ea typeface="+mn-ea"/>
              <a:cs typeface="+mn-cs"/>
            </a:endParaRPr>
          </a:p>
        </p:txBody>
      </p:sp>
      <p:sp>
        <p:nvSpPr>
          <p:cNvPr id="4" name="AutoShape 2" descr="https://ukc-powerpoint.officeapps.live.com/pods/GetClipboardImage.ashx?Id=b35f7067-a6ea-4858-b076-37222f998171&amp;DC=GUK1&amp;pkey=7d050462-3bf4-426e-ac48-7cfedc010503&amp;wdoverrides=GetClipboardImageEnabled:true">
            <a:extLst>
              <a:ext uri="{FF2B5EF4-FFF2-40B4-BE49-F238E27FC236}">
                <a16:creationId xmlns:a16="http://schemas.microsoft.com/office/drawing/2014/main" id="{3980FBCA-2EFC-D45C-039B-E616B9854C3B}"/>
              </a:ext>
            </a:extLst>
          </p:cNvPr>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Trebuchet MS" panose="020B0703020202090204" pitchFamily="34" charset="0"/>
            </a:endParaRPr>
          </a:p>
        </p:txBody>
      </p:sp>
      <p:sp>
        <p:nvSpPr>
          <p:cNvPr id="9" name="Title 2">
            <a:extLst>
              <a:ext uri="{FF2B5EF4-FFF2-40B4-BE49-F238E27FC236}">
                <a16:creationId xmlns:a16="http://schemas.microsoft.com/office/drawing/2014/main" id="{78E52B85-667E-B89D-6AF1-1C6ED756905B}"/>
              </a:ext>
            </a:extLst>
          </p:cNvPr>
          <p:cNvSpPr>
            <a:spLocks noGrp="1"/>
          </p:cNvSpPr>
          <p:nvPr>
            <p:ph type="title"/>
          </p:nvPr>
        </p:nvSpPr>
        <p:spPr>
          <a:xfrm>
            <a:off x="1973363" y="380720"/>
            <a:ext cx="8624377" cy="932835"/>
          </a:xfrm>
          <a:noFill/>
          <a:ln>
            <a:noFill/>
          </a:ln>
        </p:spPr>
        <p:txBody>
          <a:bodyPr/>
          <a:lstStyle/>
          <a:p>
            <a:pPr algn="ctr"/>
            <a:r>
              <a:rPr lang="en-US" sz="4000">
                <a:solidFill>
                  <a:srgbClr val="00B0F0"/>
                </a:solidFill>
                <a:latin typeface="Trebuchet MS"/>
              </a:rPr>
              <a:t>What is Social Prescribing? </a:t>
            </a:r>
            <a:endParaRPr lang="en-US" sz="3200">
              <a:solidFill>
                <a:srgbClr val="00B0F0"/>
              </a:solidFill>
              <a:latin typeface="Trebuchet MS" panose="020B0703020202090204" pitchFamily="34" charset="0"/>
            </a:endParaRPr>
          </a:p>
        </p:txBody>
      </p:sp>
      <p:sp>
        <p:nvSpPr>
          <p:cNvPr id="16" name="Oval 15">
            <a:extLst>
              <a:ext uri="{FF2B5EF4-FFF2-40B4-BE49-F238E27FC236}">
                <a16:creationId xmlns:a16="http://schemas.microsoft.com/office/drawing/2014/main" id="{2504A632-03D9-5E8F-B900-3CDAB5E059ED}"/>
              </a:ext>
            </a:extLst>
          </p:cNvPr>
          <p:cNvSpPr/>
          <p:nvPr/>
        </p:nvSpPr>
        <p:spPr>
          <a:xfrm>
            <a:off x="3114594" y="3537972"/>
            <a:ext cx="2279073" cy="2306205"/>
          </a:xfrm>
          <a:prstGeom prst="ellipse">
            <a:avLst/>
          </a:prstGeom>
          <a:solidFill>
            <a:srgbClr val="47AFE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Trebuchet MS"/>
              </a:rPr>
              <a:t>Trusted individuals </a:t>
            </a:r>
            <a:endParaRPr lang="en-GB" sz="2000" b="1" i="0" u="none" strike="noStrike" kern="1200" cap="none" spc="0" normalizeH="0" baseline="0" noProof="0">
              <a:ln>
                <a:noFill/>
              </a:ln>
              <a:solidFill>
                <a:prstClr val="white"/>
              </a:solidFill>
              <a:effectLst/>
              <a:uLnTx/>
              <a:uFillTx/>
              <a:latin typeface="Trebuchet M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a:solidFill>
                  <a:prstClr val="white"/>
                </a:solidFill>
                <a:latin typeface="Trebuchet MS"/>
              </a:rPr>
              <a:t>in clinical</a:t>
            </a:r>
            <a:r>
              <a:rPr kumimoji="0" lang="en-GB" sz="2000" b="0" i="0" u="none" strike="noStrike" kern="1200" cap="none" spc="0" normalizeH="0" baseline="0" noProof="0">
                <a:ln>
                  <a:noFill/>
                </a:ln>
                <a:solidFill>
                  <a:prstClr val="white"/>
                </a:solidFill>
                <a:effectLst/>
                <a:uLnTx/>
                <a:uFillTx/>
                <a:latin typeface="Trebuchet MS"/>
              </a:rPr>
              <a:t> or community setting</a:t>
            </a:r>
            <a:endParaRPr lang="en-GB" sz="2000" b="0" i="0" u="none" strike="noStrike" kern="1200" cap="none" spc="0" normalizeH="0" baseline="0" noProof="0">
              <a:ln>
                <a:noFill/>
              </a:ln>
              <a:solidFill>
                <a:prstClr val="white"/>
              </a:solidFill>
              <a:effectLst/>
              <a:uLnTx/>
              <a:uFillTx/>
              <a:latin typeface="Trebuchet MS"/>
            </a:endParaRPr>
          </a:p>
        </p:txBody>
      </p:sp>
      <p:sp>
        <p:nvSpPr>
          <p:cNvPr id="18" name="Oval 17">
            <a:extLst>
              <a:ext uri="{FF2B5EF4-FFF2-40B4-BE49-F238E27FC236}">
                <a16:creationId xmlns:a16="http://schemas.microsoft.com/office/drawing/2014/main" id="{4849E23A-BD3F-376D-A04E-E3CC350306E9}"/>
              </a:ext>
            </a:extLst>
          </p:cNvPr>
          <p:cNvSpPr/>
          <p:nvPr/>
        </p:nvSpPr>
        <p:spPr>
          <a:xfrm>
            <a:off x="7112995" y="3550672"/>
            <a:ext cx="2310823" cy="2293505"/>
          </a:xfrm>
          <a:prstGeom prst="ellipse">
            <a:avLst/>
          </a:prstGeom>
          <a:solidFill>
            <a:srgbClr val="00738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Trebuchet MS"/>
              </a:rPr>
              <a:t>Support and services</a:t>
            </a:r>
            <a:endParaRPr lang="en-GB" sz="2000" b="1" i="0" u="none" strike="noStrike" kern="1200" cap="none" spc="0" normalizeH="0" baseline="0" noProof="0">
              <a:ln>
                <a:noFill/>
              </a:ln>
              <a:solidFill>
                <a:prstClr val="white"/>
              </a:solidFill>
              <a:effectLst/>
              <a:uLnTx/>
              <a:uFillTx/>
              <a:latin typeface="Trebuchet M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a:solidFill>
                  <a:prstClr val="white"/>
                </a:solidFill>
                <a:latin typeface="Trebuchet MS"/>
              </a:rPr>
              <a:t>in</a:t>
            </a:r>
            <a:r>
              <a:rPr kumimoji="0" lang="en-GB" sz="2000" i="0" u="none" strike="noStrike" kern="1200" cap="none" spc="0" normalizeH="0" baseline="0" noProof="0">
                <a:ln>
                  <a:noFill/>
                </a:ln>
                <a:solidFill>
                  <a:prstClr val="white"/>
                </a:solidFill>
                <a:effectLst/>
                <a:uLnTx/>
                <a:uFillTx/>
                <a:latin typeface="Trebuchet MS"/>
              </a:rPr>
              <a:t> the </a:t>
            </a:r>
            <a:r>
              <a:rPr lang="en-GB" sz="2000">
                <a:solidFill>
                  <a:prstClr val="white"/>
                </a:solidFill>
                <a:latin typeface="Trebuchet MS"/>
              </a:rPr>
              <a:t>community</a:t>
            </a:r>
            <a:r>
              <a:rPr kumimoji="0" lang="en-GB" sz="2000" i="0" u="none" strike="noStrike" kern="1200" cap="none" spc="0" normalizeH="0" baseline="0" noProof="0">
                <a:ln>
                  <a:noFill/>
                </a:ln>
                <a:solidFill>
                  <a:prstClr val="white"/>
                </a:solidFill>
                <a:effectLst/>
                <a:uLnTx/>
                <a:uFillTx/>
                <a:latin typeface="Trebuchet MS"/>
              </a:rPr>
              <a:t>  </a:t>
            </a:r>
            <a:endParaRPr lang="en-GB" sz="2000" i="0" u="none" strike="noStrike" kern="1200" cap="none" spc="0" normalizeH="0" baseline="0" noProof="0">
              <a:ln>
                <a:noFill/>
              </a:ln>
              <a:solidFill>
                <a:prstClr val="white"/>
              </a:solidFill>
              <a:effectLst/>
              <a:uLnTx/>
              <a:uFillTx/>
              <a:latin typeface="Trebuchet MS"/>
            </a:endParaRPr>
          </a:p>
        </p:txBody>
      </p:sp>
      <p:pic>
        <p:nvPicPr>
          <p:cNvPr id="20" name="Graphic 19" descr="Share with solid fill">
            <a:extLst>
              <a:ext uri="{FF2B5EF4-FFF2-40B4-BE49-F238E27FC236}">
                <a16:creationId xmlns:a16="http://schemas.microsoft.com/office/drawing/2014/main" id="{557D74A8-05A5-F445-A3A0-307C6884A30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96106" y="4231646"/>
            <a:ext cx="1314450" cy="1314450"/>
          </a:xfrm>
          <a:prstGeom prst="rect">
            <a:avLst/>
          </a:prstGeom>
        </p:spPr>
      </p:pic>
      <p:sp>
        <p:nvSpPr>
          <p:cNvPr id="22" name="TextBox 21">
            <a:extLst>
              <a:ext uri="{FF2B5EF4-FFF2-40B4-BE49-F238E27FC236}">
                <a16:creationId xmlns:a16="http://schemas.microsoft.com/office/drawing/2014/main" id="{5190C96C-5BF0-5832-4DCC-B931D6C81D1E}"/>
              </a:ext>
            </a:extLst>
          </p:cNvPr>
          <p:cNvSpPr txBox="1"/>
          <p:nvPr/>
        </p:nvSpPr>
        <p:spPr>
          <a:xfrm>
            <a:off x="5114352" y="3635634"/>
            <a:ext cx="2269527" cy="6463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a:ln>
                  <a:noFill/>
                </a:ln>
                <a:solidFill>
                  <a:srgbClr val="ED4D83"/>
                </a:solidFill>
                <a:effectLst/>
                <a:uLnTx/>
                <a:uFillTx/>
                <a:latin typeface="Trebuchet MS"/>
              </a:rPr>
              <a:t>Co-produced prescription</a:t>
            </a:r>
            <a:endParaRPr lang="en-GB" i="0" u="none" strike="noStrike" kern="1200" cap="none" spc="0" normalizeH="0" baseline="0" noProof="0">
              <a:ln>
                <a:noFill/>
              </a:ln>
              <a:solidFill>
                <a:srgbClr val="ED4D83"/>
              </a:solidFill>
              <a:effectLst/>
              <a:uLnTx/>
              <a:uFillTx/>
              <a:latin typeface="Trebuchet MS"/>
            </a:endParaRPr>
          </a:p>
        </p:txBody>
      </p:sp>
      <p:sp>
        <p:nvSpPr>
          <p:cNvPr id="24" name="Arrow: Right 23">
            <a:extLst>
              <a:ext uri="{FF2B5EF4-FFF2-40B4-BE49-F238E27FC236}">
                <a16:creationId xmlns:a16="http://schemas.microsoft.com/office/drawing/2014/main" id="{D4CD9704-960C-4EBE-762E-B7DE65491D2E}"/>
              </a:ext>
            </a:extLst>
          </p:cNvPr>
          <p:cNvSpPr/>
          <p:nvPr/>
        </p:nvSpPr>
        <p:spPr>
          <a:xfrm>
            <a:off x="3839879" y="5704995"/>
            <a:ext cx="4818471" cy="874225"/>
          </a:xfrm>
          <a:prstGeom prst="rightArrow">
            <a:avLst/>
          </a:prstGeom>
          <a:solidFill>
            <a:srgbClr val="5FC3B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Trebuchet MS"/>
              </a:rPr>
              <a:t>Improved health and wellbeing </a:t>
            </a:r>
          </a:p>
        </p:txBody>
      </p:sp>
      <p:sp>
        <p:nvSpPr>
          <p:cNvPr id="2" name="Rectangle 1">
            <a:extLst>
              <a:ext uri="{FF2B5EF4-FFF2-40B4-BE49-F238E27FC236}">
                <a16:creationId xmlns:a16="http://schemas.microsoft.com/office/drawing/2014/main" id="{C79BE7D5-7449-8BF7-CF8E-DA43FB52187B}"/>
              </a:ext>
            </a:extLst>
          </p:cNvPr>
          <p:cNvSpPr/>
          <p:nvPr/>
        </p:nvSpPr>
        <p:spPr>
          <a:xfrm>
            <a:off x="3471542" y="2767347"/>
            <a:ext cx="8720458" cy="246221"/>
          </a:xfrm>
          <a:prstGeom prst="rect">
            <a:avLst/>
          </a:prstGeom>
        </p:spPr>
        <p:txBody>
          <a:bodyPr wrap="square" lIns="91440" tIns="45720" rIns="91440" bIns="45720" anchor="t">
            <a:spAutoFit/>
          </a:bodyPr>
          <a:lstStyle/>
          <a:p>
            <a:r>
              <a:rPr lang="en-US" sz="1000">
                <a:solidFill>
                  <a:srgbClr val="0563C1"/>
                </a:solidFill>
                <a:latin typeface="Trebuchet MS"/>
                <a:cs typeface="Arial" panose="020B0604020202020204"/>
                <a:hlinkClick r:id="rId4">
                  <a:extLst>
                    <a:ext uri="{A12FA001-AC4F-418D-AE19-62706E023703}">
                      <ahyp:hlinkClr xmlns:ahyp="http://schemas.microsoft.com/office/drawing/2018/hyperlinkcolor" val="tx"/>
                    </a:ext>
                  </a:extLst>
                </a:hlinkClick>
              </a:rPr>
              <a:t>Establishing internationally accepted conceptual and operational definitions of social prescribing through expert consensus: a </a:t>
            </a:r>
            <a:r>
              <a:rPr lang="en-US" sz="1000">
                <a:solidFill>
                  <a:srgbClr val="0563C1"/>
                </a:solidFill>
                <a:latin typeface="Trebuchet MS"/>
                <a:cs typeface="Arial" panose="020B0604020202020204"/>
                <a:hlinkClick r:id="rId4"/>
              </a:rPr>
              <a:t>Delphi study</a:t>
            </a:r>
            <a:endParaRPr lang="en-US" sz="1100">
              <a:solidFill>
                <a:srgbClr val="2E3A4D"/>
              </a:solidFill>
              <a:latin typeface="Trebuchet MS"/>
            </a:endParaRPr>
          </a:p>
        </p:txBody>
      </p:sp>
      <p:sp>
        <p:nvSpPr>
          <p:cNvPr id="5" name="Oval 4">
            <a:extLst>
              <a:ext uri="{FF2B5EF4-FFF2-40B4-BE49-F238E27FC236}">
                <a16:creationId xmlns:a16="http://schemas.microsoft.com/office/drawing/2014/main" id="{358108BA-F928-0F35-FB9D-E90B5A7317B2}"/>
              </a:ext>
            </a:extLst>
          </p:cNvPr>
          <p:cNvSpPr/>
          <p:nvPr/>
        </p:nvSpPr>
        <p:spPr>
          <a:xfrm>
            <a:off x="8878653" y="4160996"/>
            <a:ext cx="1855136" cy="1198740"/>
          </a:xfrm>
          <a:prstGeom prst="ellipse">
            <a:avLst/>
          </a:prstGeom>
          <a:solidFill>
            <a:srgbClr val="92D050"/>
          </a:solidFill>
          <a:ln w="25400" cap="flat" cmpd="sng" algn="ctr">
            <a:noFill/>
            <a:prstDash val="solid"/>
            <a:round/>
            <a:headEnd type="none" w="med" len="med"/>
            <a:tailEnd type="none" w="med" len="me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ln w="9525" cap="flat" cmpd="sng" algn="ctr">
                  <a:noFill/>
                  <a:prstDash val="solid"/>
                  <a:round/>
                  <a:headEnd type="none" w="med" len="med"/>
                  <a:tailEnd type="none" w="med" len="med"/>
                </a:ln>
                <a:solidFill>
                  <a:schemeClr val="bg1"/>
                </a:solidFill>
                <a:latin typeface="Trebuchet MS" panose="020B0603020202020204" pitchFamily="34" charset="0"/>
                <a:ea typeface="Arial"/>
                <a:cs typeface="Arial"/>
                <a:sym typeface="Wingdings"/>
              </a:rPr>
              <a:t>e.g. nature-based interventions</a:t>
            </a:r>
            <a:endParaRPr kumimoji="0" lang="en-GB" sz="1400" b="0" i="0" u="none" strike="noStrike" kern="1200" cap="none" spc="0" normalizeH="0" baseline="0" noProof="0">
              <a:ln w="9525" cap="flat" cmpd="sng" algn="ctr">
                <a:noFill/>
                <a:prstDash val="solid"/>
                <a:round/>
                <a:headEnd type="none" w="med" len="med"/>
                <a:tailEnd type="none" w="med" len="med"/>
              </a:ln>
              <a:solidFill>
                <a:schemeClr val="bg1"/>
              </a:solidFill>
              <a:effectLst/>
              <a:uLnTx/>
              <a:uFillTx/>
              <a:latin typeface="Trebuchet MS" panose="020B0603020202020204" pitchFamily="34" charset="0"/>
              <a:ea typeface="Arial"/>
              <a:cs typeface="Arial"/>
              <a:sym typeface="Wingdings"/>
            </a:endParaRPr>
          </a:p>
        </p:txBody>
      </p:sp>
    </p:spTree>
    <p:extLst>
      <p:ext uri="{BB962C8B-B14F-4D97-AF65-F5344CB8AC3E}">
        <p14:creationId xmlns:p14="http://schemas.microsoft.com/office/powerpoint/2010/main" val="2113503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6">
          <a:extLst>
            <a:ext uri="{FF2B5EF4-FFF2-40B4-BE49-F238E27FC236}">
              <a16:creationId xmlns:a16="http://schemas.microsoft.com/office/drawing/2014/main" id="{53725AAD-6AF5-BEA6-E486-94E9438D9A97}"/>
            </a:ext>
          </a:extLst>
        </p:cNvPr>
        <p:cNvGrpSpPr/>
        <p:nvPr/>
      </p:nvGrpSpPr>
      <p:grpSpPr>
        <a:xfrm>
          <a:off x="0" y="0"/>
          <a:ext cx="0" cy="0"/>
          <a:chOff x="0" y="0"/>
          <a:chExt cx="0" cy="0"/>
        </a:xfrm>
      </p:grpSpPr>
      <p:sp>
        <p:nvSpPr>
          <p:cNvPr id="4" name="AutoShape 2" descr="https://ukc-powerpoint.officeapps.live.com/pods/GetClipboardImage.ashx?Id=b35f7067-a6ea-4858-b076-37222f998171&amp;DC=GUK1&amp;pkey=7d050462-3bf4-426e-ac48-7cfedc010503&amp;wdoverrides=GetClipboardImageEnabled:true">
            <a:extLst>
              <a:ext uri="{FF2B5EF4-FFF2-40B4-BE49-F238E27FC236}">
                <a16:creationId xmlns:a16="http://schemas.microsoft.com/office/drawing/2014/main" id="{BCE08E53-D4EE-6D6F-1D9C-9AE59B6C2263}"/>
              </a:ext>
            </a:extLst>
          </p:cNvPr>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Trebuchet MS" panose="020B0703020202090204" pitchFamily="34" charset="0"/>
            </a:endParaRPr>
          </a:p>
        </p:txBody>
      </p:sp>
      <p:sp>
        <p:nvSpPr>
          <p:cNvPr id="9" name="Title 2">
            <a:extLst>
              <a:ext uri="{FF2B5EF4-FFF2-40B4-BE49-F238E27FC236}">
                <a16:creationId xmlns:a16="http://schemas.microsoft.com/office/drawing/2014/main" id="{2BE9AAFC-2CC6-5DE6-63B6-5E1E7CB5CAFB}"/>
              </a:ext>
            </a:extLst>
          </p:cNvPr>
          <p:cNvSpPr>
            <a:spLocks noGrp="1"/>
          </p:cNvSpPr>
          <p:nvPr>
            <p:ph type="title"/>
          </p:nvPr>
        </p:nvSpPr>
        <p:spPr>
          <a:xfrm>
            <a:off x="140417" y="553317"/>
            <a:ext cx="11621130" cy="932835"/>
          </a:xfrm>
          <a:noFill/>
          <a:ln>
            <a:noFill/>
          </a:ln>
        </p:spPr>
        <p:txBody>
          <a:bodyPr/>
          <a:lstStyle/>
          <a:p>
            <a:pPr algn="ctr"/>
            <a:r>
              <a:rPr lang="en-US" sz="4000" b="1" dirty="0">
                <a:solidFill>
                  <a:srgbClr val="ED4D83"/>
                </a:solidFill>
                <a:latin typeface="Trebuchet MS"/>
              </a:rPr>
              <a:t>Cross-Govt Green Social Prescribing </a:t>
            </a:r>
            <a:r>
              <a:rPr lang="en-US" sz="4000" b="1" dirty="0" err="1">
                <a:solidFill>
                  <a:srgbClr val="ED4D83"/>
                </a:solidFill>
                <a:latin typeface="Trebuchet MS"/>
              </a:rPr>
              <a:t>Programme</a:t>
            </a:r>
            <a:r>
              <a:rPr lang="en-US" sz="4000" b="1" dirty="0">
                <a:solidFill>
                  <a:srgbClr val="ED4D83"/>
                </a:solidFill>
                <a:latin typeface="Trebuchet MS"/>
              </a:rPr>
              <a:t> to tackle and prevent mental ill health</a:t>
            </a:r>
            <a:endParaRPr lang="en-US" sz="3200" dirty="0">
              <a:solidFill>
                <a:srgbClr val="006EAB"/>
              </a:solidFill>
              <a:latin typeface="Trebuchet MS" panose="020B0703020202090204" pitchFamily="34" charset="0"/>
            </a:endParaRPr>
          </a:p>
        </p:txBody>
      </p:sp>
      <p:sp>
        <p:nvSpPr>
          <p:cNvPr id="2" name="Content Placeholder 4">
            <a:extLst>
              <a:ext uri="{FF2B5EF4-FFF2-40B4-BE49-F238E27FC236}">
                <a16:creationId xmlns:a16="http://schemas.microsoft.com/office/drawing/2014/main" id="{F93EC0B3-AA4F-055C-F117-B5815A19C137}"/>
              </a:ext>
            </a:extLst>
          </p:cNvPr>
          <p:cNvSpPr>
            <a:spLocks noGrp="1"/>
          </p:cNvSpPr>
          <p:nvPr>
            <p:ph idx="1"/>
          </p:nvPr>
        </p:nvSpPr>
        <p:spPr>
          <a:xfrm>
            <a:off x="371475" y="1712217"/>
            <a:ext cx="5924119" cy="4419590"/>
          </a:xfrm>
        </p:spPr>
        <p:txBody>
          <a:bodyPr vert="horz" lIns="91440" tIns="45720" rIns="91440" bIns="45720" rtlCol="0" anchor="t">
            <a:noAutofit/>
          </a:bodyPr>
          <a:lstStyle/>
          <a:p>
            <a:pPr>
              <a:lnSpc>
                <a:spcPts val="2555"/>
              </a:lnSpc>
              <a:spcBef>
                <a:spcPct val="0"/>
              </a:spcBef>
            </a:pPr>
            <a:r>
              <a:rPr lang="en-GB" sz="2000">
                <a:solidFill>
                  <a:schemeClr val="tx1"/>
                </a:solidFill>
                <a:latin typeface="Trebuchet MS"/>
              </a:rPr>
              <a:t>£5.77m funded by Treasury and core partners in 2021-2023, with £2.3m extension 2024-5</a:t>
            </a:r>
          </a:p>
          <a:p>
            <a:pPr marL="0" indent="0">
              <a:lnSpc>
                <a:spcPts val="2555"/>
              </a:lnSpc>
              <a:spcBef>
                <a:spcPct val="0"/>
              </a:spcBef>
              <a:buNone/>
            </a:pPr>
            <a:endParaRPr lang="en-GB" sz="2000">
              <a:solidFill>
                <a:schemeClr val="tx1"/>
              </a:solidFill>
              <a:latin typeface="Trebuchet MS" panose="020B0603020202020204" pitchFamily="34" charset="0"/>
            </a:endParaRPr>
          </a:p>
          <a:p>
            <a:pPr>
              <a:lnSpc>
                <a:spcPts val="2555"/>
              </a:lnSpc>
              <a:spcBef>
                <a:spcPct val="0"/>
              </a:spcBef>
            </a:pPr>
            <a:r>
              <a:rPr lang="en-GB" sz="2000">
                <a:solidFill>
                  <a:schemeClr val="tx1"/>
                </a:solidFill>
                <a:latin typeface="Trebuchet MS"/>
              </a:rPr>
              <a:t>Aimed to test how</a:t>
            </a:r>
            <a:r>
              <a:rPr lang="en-GB" sz="2000">
                <a:solidFill>
                  <a:schemeClr val="tx1"/>
                </a:solidFill>
                <a:latin typeface="Trebuchet MS"/>
                <a:ea typeface="+mn-lt"/>
                <a:cs typeface="+mn-lt"/>
              </a:rPr>
              <a:t> to embed nature-based interventions into our health system via social prescribing, and the efficacy of GSP</a:t>
            </a:r>
          </a:p>
          <a:p>
            <a:pPr>
              <a:lnSpc>
                <a:spcPts val="2555"/>
              </a:lnSpc>
              <a:spcBef>
                <a:spcPct val="0"/>
              </a:spcBef>
            </a:pPr>
            <a:endParaRPr lang="en-GB" sz="2000">
              <a:solidFill>
                <a:schemeClr val="tx1"/>
              </a:solidFill>
              <a:latin typeface="Trebuchet MS" panose="020B0603020202020204" pitchFamily="34" charset="0"/>
            </a:endParaRPr>
          </a:p>
          <a:p>
            <a:pPr>
              <a:lnSpc>
                <a:spcPts val="2555"/>
              </a:lnSpc>
              <a:spcBef>
                <a:spcPct val="0"/>
              </a:spcBef>
            </a:pPr>
            <a:r>
              <a:rPr lang="en-GB" sz="2000">
                <a:solidFill>
                  <a:schemeClr val="tx1"/>
                </a:solidFill>
                <a:latin typeface="Trebuchet MS"/>
              </a:rPr>
              <a:t>7 test and learn sites across England</a:t>
            </a:r>
            <a:endParaRPr lang="en-US" sz="2000" spc="88">
              <a:solidFill>
                <a:schemeClr val="tx1"/>
              </a:solidFill>
              <a:latin typeface="Trebuchet MS"/>
              <a:ea typeface="+mn-lt"/>
              <a:cs typeface="+mn-lt"/>
            </a:endParaRPr>
          </a:p>
          <a:p>
            <a:pPr>
              <a:lnSpc>
                <a:spcPts val="2555"/>
              </a:lnSpc>
              <a:spcBef>
                <a:spcPct val="0"/>
              </a:spcBef>
            </a:pPr>
            <a:endParaRPr lang="en-GB" sz="2000">
              <a:solidFill>
                <a:schemeClr val="tx1"/>
              </a:solidFill>
              <a:latin typeface="Trebuchet MS"/>
              <a:ea typeface="+mn-lt"/>
              <a:cs typeface="+mn-lt"/>
            </a:endParaRPr>
          </a:p>
          <a:p>
            <a:pPr>
              <a:lnSpc>
                <a:spcPts val="2555"/>
              </a:lnSpc>
              <a:spcBef>
                <a:spcPct val="0"/>
              </a:spcBef>
            </a:pPr>
            <a:r>
              <a:rPr lang="en-US" sz="2000" spc="88">
                <a:solidFill>
                  <a:srgbClr val="0D0D0D"/>
                </a:solidFill>
                <a:latin typeface="Trebuchet MS"/>
                <a:ea typeface="+mn-lt"/>
                <a:cs typeface="+mn-lt"/>
              </a:rPr>
              <a:t>Evaluation found 57% of participants were from socio-economically deprived areas, ONS4 wellbeing scores rose significantly post intervention, and there was a Social Return on Investment of £2.42 per £1 invested by Treasury</a:t>
            </a:r>
            <a:endParaRPr lang="en-US" sz="2000" spc="88">
              <a:solidFill>
                <a:srgbClr val="0D0D0D"/>
              </a:solidFill>
              <a:latin typeface="Trebuchet MS"/>
            </a:endParaRPr>
          </a:p>
        </p:txBody>
      </p:sp>
      <p:pic>
        <p:nvPicPr>
          <p:cNvPr id="3" name="Picture 2" descr="A green map with white text&#10;&#10;Description automatically generated">
            <a:extLst>
              <a:ext uri="{FF2B5EF4-FFF2-40B4-BE49-F238E27FC236}">
                <a16:creationId xmlns:a16="http://schemas.microsoft.com/office/drawing/2014/main" id="{8097F03F-2805-E1B3-1C52-53F3CF4FA88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56409" y="1879131"/>
            <a:ext cx="5935591" cy="4020448"/>
          </a:xfrm>
          <a:prstGeom prst="rect">
            <a:avLst/>
          </a:prstGeom>
        </p:spPr>
      </p:pic>
    </p:spTree>
    <p:extLst>
      <p:ext uri="{BB962C8B-B14F-4D97-AF65-F5344CB8AC3E}">
        <p14:creationId xmlns:p14="http://schemas.microsoft.com/office/powerpoint/2010/main" val="3994671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6">
          <a:extLst>
            <a:ext uri="{FF2B5EF4-FFF2-40B4-BE49-F238E27FC236}">
              <a16:creationId xmlns:a16="http://schemas.microsoft.com/office/drawing/2014/main" id="{10657BD9-F597-074C-ADD1-0F3F39A5520C}"/>
            </a:ext>
          </a:extLst>
        </p:cNvPr>
        <p:cNvGrpSpPr/>
        <p:nvPr/>
      </p:nvGrpSpPr>
      <p:grpSpPr>
        <a:xfrm>
          <a:off x="0" y="0"/>
          <a:ext cx="0" cy="0"/>
          <a:chOff x="0" y="0"/>
          <a:chExt cx="0" cy="0"/>
        </a:xfrm>
      </p:grpSpPr>
      <p:sp>
        <p:nvSpPr>
          <p:cNvPr id="4" name="AutoShape 2" descr="https://ukc-powerpoint.officeapps.live.com/pods/GetClipboardImage.ashx?Id=b35f7067-a6ea-4858-b076-37222f998171&amp;DC=GUK1&amp;pkey=7d050462-3bf4-426e-ac48-7cfedc010503&amp;wdoverrides=GetClipboardImageEnabled:true">
            <a:extLst>
              <a:ext uri="{FF2B5EF4-FFF2-40B4-BE49-F238E27FC236}">
                <a16:creationId xmlns:a16="http://schemas.microsoft.com/office/drawing/2014/main" id="{AD1A4406-7559-C8F2-C217-6817A46CD2BA}"/>
              </a:ext>
            </a:extLst>
          </p:cNvPr>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Trebuchet MS" panose="020B0703020202090204" pitchFamily="34" charset="0"/>
            </a:endParaRPr>
          </a:p>
        </p:txBody>
      </p:sp>
      <p:sp>
        <p:nvSpPr>
          <p:cNvPr id="12" name="TextBox 11">
            <a:extLst>
              <a:ext uri="{FF2B5EF4-FFF2-40B4-BE49-F238E27FC236}">
                <a16:creationId xmlns:a16="http://schemas.microsoft.com/office/drawing/2014/main" id="{904A62A6-B258-5F52-0B09-2AC24365276E}"/>
              </a:ext>
            </a:extLst>
          </p:cNvPr>
          <p:cNvSpPr txBox="1"/>
          <p:nvPr/>
        </p:nvSpPr>
        <p:spPr>
          <a:xfrm>
            <a:off x="422439" y="1256110"/>
            <a:ext cx="9528714" cy="4093428"/>
          </a:xfrm>
          <a:prstGeom prst="rect">
            <a:avLst/>
          </a:prstGeom>
          <a:noFill/>
        </p:spPr>
        <p:txBody>
          <a:bodyPr wrap="square" lIns="91440" tIns="45720" rIns="91440" bIns="45720" rtlCol="0" anchor="t">
            <a:spAutoFit/>
          </a:bodyPr>
          <a:lstStyle/>
          <a:p>
            <a:r>
              <a:rPr lang="en-GB" sz="2000" b="1" dirty="0">
                <a:latin typeface="Trebuchet MS"/>
              </a:rPr>
              <a:t>To grow and develop nature-based providers to ensure there are a range of appropriate, diverse, geographically spread GSP opportunities.</a:t>
            </a:r>
          </a:p>
          <a:p>
            <a:endParaRPr lang="en-GB" sz="2000" b="1" dirty="0">
              <a:latin typeface="Trebuchet MS"/>
              <a:ea typeface="Calibri"/>
              <a:cs typeface="Calibri"/>
            </a:endParaRPr>
          </a:p>
          <a:p>
            <a:r>
              <a:rPr lang="en-GB" sz="2000" dirty="0">
                <a:latin typeface="Trebuchet MS"/>
                <a:ea typeface="Calibri"/>
                <a:cs typeface="Calibri"/>
              </a:rPr>
              <a:t>Recommendation</a:t>
            </a:r>
            <a:r>
              <a:rPr lang="en-GB" sz="2000" dirty="0">
                <a:latin typeface="Trebuchet MS"/>
                <a:ea typeface="+mn-lt"/>
                <a:cs typeface="+mn-lt"/>
              </a:rPr>
              <a:t>: "investment for nature-based providers, co design of referral pathways and the introduction and maintenance of “trusted provider” information resources"</a:t>
            </a:r>
            <a:endParaRPr lang="en-GB" sz="2000" dirty="0">
              <a:latin typeface="Trebuchet MS"/>
              <a:ea typeface="Calibri"/>
              <a:cs typeface="Calibri"/>
            </a:endParaRPr>
          </a:p>
          <a:p>
            <a:endParaRPr lang="en-GB" sz="2000" b="1" dirty="0">
              <a:latin typeface="Trebuchet MS"/>
              <a:ea typeface="Calibri"/>
              <a:cs typeface="Calibri"/>
            </a:endParaRPr>
          </a:p>
          <a:p>
            <a:r>
              <a:rPr lang="en-GB" sz="2000" b="1" dirty="0">
                <a:latin typeface="Trebuchet MS"/>
              </a:rPr>
              <a:t>To improve information flow and feedback loops between providers, Link Workers, referrers and funders to create more efficient and effective pathways. </a:t>
            </a:r>
          </a:p>
          <a:p>
            <a:endParaRPr lang="en-GB" sz="2000" b="1" dirty="0">
              <a:latin typeface="Trebuchet MS"/>
              <a:ea typeface="Calibri"/>
              <a:cs typeface="Calibri"/>
            </a:endParaRPr>
          </a:p>
          <a:p>
            <a:r>
              <a:rPr lang="en-GB" sz="2000" dirty="0">
                <a:latin typeface="Trebuchet MS"/>
                <a:ea typeface="Calibri"/>
                <a:cs typeface="Calibri"/>
              </a:rPr>
              <a:t>Recommendation: "</a:t>
            </a:r>
            <a:r>
              <a:rPr lang="en-GB" sz="2000" dirty="0">
                <a:latin typeface="Trebuchet MS"/>
                <a:ea typeface="+mn-lt"/>
                <a:cs typeface="+mn-lt"/>
              </a:rPr>
              <a:t>Improving understanding and communication about what levels of need can be supported by which activities"</a:t>
            </a:r>
            <a:endParaRPr lang="en-GB" b="1" dirty="0">
              <a:latin typeface="Trebuchet MS"/>
              <a:ea typeface="Calibri"/>
              <a:cs typeface="Calibri"/>
            </a:endParaRPr>
          </a:p>
        </p:txBody>
      </p:sp>
      <p:sp>
        <p:nvSpPr>
          <p:cNvPr id="14" name="TextBox 13">
            <a:extLst>
              <a:ext uri="{FF2B5EF4-FFF2-40B4-BE49-F238E27FC236}">
                <a16:creationId xmlns:a16="http://schemas.microsoft.com/office/drawing/2014/main" id="{75C867D6-6FE4-02A5-977D-FF6E3A243948}"/>
              </a:ext>
            </a:extLst>
          </p:cNvPr>
          <p:cNvSpPr txBox="1"/>
          <p:nvPr/>
        </p:nvSpPr>
        <p:spPr>
          <a:xfrm>
            <a:off x="422439" y="5673437"/>
            <a:ext cx="5073361" cy="369332"/>
          </a:xfrm>
          <a:prstGeom prst="rect">
            <a:avLst/>
          </a:prstGeom>
          <a:noFill/>
        </p:spPr>
        <p:txBody>
          <a:bodyPr wrap="square">
            <a:spAutoFit/>
          </a:bodyPr>
          <a:lstStyle/>
          <a:p>
            <a:r>
              <a:rPr lang="en-GB" dirty="0">
                <a:latin typeface="Trebuchet MS" panose="020B0603020202020204" pitchFamily="34" charset="0"/>
                <a:hlinkClick r:id="rId3"/>
              </a:rPr>
              <a:t>Green Social Prescribing Project Evaluation</a:t>
            </a:r>
            <a:endParaRPr lang="en-GB" dirty="0">
              <a:latin typeface="Trebuchet MS" panose="020B0603020202020204" pitchFamily="34" charset="0"/>
            </a:endParaRPr>
          </a:p>
        </p:txBody>
      </p:sp>
      <p:sp>
        <p:nvSpPr>
          <p:cNvPr id="16" name="TextBox 15">
            <a:extLst>
              <a:ext uri="{FF2B5EF4-FFF2-40B4-BE49-F238E27FC236}">
                <a16:creationId xmlns:a16="http://schemas.microsoft.com/office/drawing/2014/main" id="{D639BAF7-AC7E-41D0-B138-3F1D951177C5}"/>
              </a:ext>
            </a:extLst>
          </p:cNvPr>
          <p:cNvSpPr txBox="1"/>
          <p:nvPr/>
        </p:nvSpPr>
        <p:spPr>
          <a:xfrm>
            <a:off x="7829726" y="5712209"/>
            <a:ext cx="3521495" cy="369332"/>
          </a:xfrm>
          <a:prstGeom prst="rect">
            <a:avLst/>
          </a:prstGeom>
          <a:noFill/>
        </p:spPr>
        <p:txBody>
          <a:bodyPr wrap="square">
            <a:spAutoFit/>
          </a:bodyPr>
          <a:lstStyle/>
          <a:p>
            <a:r>
              <a:rPr lang="en-GB" dirty="0">
                <a:hlinkClick r:id="rId4"/>
              </a:rPr>
              <a:t>Green Social </a:t>
            </a:r>
            <a:r>
              <a:rPr lang="en-GB" dirty="0">
                <a:latin typeface="Trebuchet MS" panose="020B0603020202020204" pitchFamily="34" charset="0"/>
                <a:hlinkClick r:id="rId4"/>
              </a:rPr>
              <a:t>Prescribing</a:t>
            </a:r>
            <a:r>
              <a:rPr lang="en-GB" dirty="0">
                <a:hlinkClick r:id="rId4"/>
              </a:rPr>
              <a:t> Toolkit</a:t>
            </a:r>
            <a:endParaRPr lang="en-GB" dirty="0"/>
          </a:p>
        </p:txBody>
      </p:sp>
      <p:pic>
        <p:nvPicPr>
          <p:cNvPr id="18" name="Picture 17" descr="Recommendations around Workforce Support&#10;&#10;AI-generated content may be incorrect.">
            <a:extLst>
              <a:ext uri="{FF2B5EF4-FFF2-40B4-BE49-F238E27FC236}">
                <a16:creationId xmlns:a16="http://schemas.microsoft.com/office/drawing/2014/main" id="{C86F8F94-E314-B985-23EC-1C78A55E3F88}"/>
              </a:ext>
            </a:extLst>
          </p:cNvPr>
          <p:cNvPicPr>
            <a:picLocks noChangeAspect="1"/>
          </p:cNvPicPr>
          <p:nvPr/>
        </p:nvPicPr>
        <p:blipFill>
          <a:blip r:embed="rId5"/>
          <a:stretch>
            <a:fillRect/>
          </a:stretch>
        </p:blipFill>
        <p:spPr>
          <a:xfrm>
            <a:off x="219075" y="359993"/>
            <a:ext cx="11327350" cy="1066892"/>
          </a:xfrm>
          <a:prstGeom prst="rect">
            <a:avLst/>
          </a:prstGeom>
        </p:spPr>
      </p:pic>
    </p:spTree>
    <p:extLst>
      <p:ext uri="{BB962C8B-B14F-4D97-AF65-F5344CB8AC3E}">
        <p14:creationId xmlns:p14="http://schemas.microsoft.com/office/powerpoint/2010/main" val="825258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750A3-6ACA-DB85-6557-D351449ADF5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9288FB7-41BA-68C4-A7BE-2A266472899A}"/>
              </a:ext>
            </a:extLst>
          </p:cNvPr>
          <p:cNvPicPr>
            <a:picLocks noChangeAspect="1"/>
          </p:cNvPicPr>
          <p:nvPr/>
        </p:nvPicPr>
        <p:blipFill>
          <a:blip r:embed="rId3"/>
          <a:stretch>
            <a:fillRect/>
          </a:stretch>
        </p:blipFill>
        <p:spPr>
          <a:xfrm>
            <a:off x="825358" y="1542423"/>
            <a:ext cx="10867062" cy="4839119"/>
          </a:xfrm>
          <a:prstGeom prst="rect">
            <a:avLst/>
          </a:prstGeom>
        </p:spPr>
      </p:pic>
      <p:sp>
        <p:nvSpPr>
          <p:cNvPr id="5" name="Oval 4">
            <a:extLst>
              <a:ext uri="{FF2B5EF4-FFF2-40B4-BE49-F238E27FC236}">
                <a16:creationId xmlns:a16="http://schemas.microsoft.com/office/drawing/2014/main" id="{74315426-384B-AAE0-2A98-66D80941CBB4}"/>
              </a:ext>
            </a:extLst>
          </p:cNvPr>
          <p:cNvSpPr/>
          <p:nvPr/>
        </p:nvSpPr>
        <p:spPr>
          <a:xfrm>
            <a:off x="4188542" y="1542422"/>
            <a:ext cx="5417573" cy="4839119"/>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r>
              <a:rPr lang="en-GB" b="1">
                <a:solidFill>
                  <a:schemeClr val="tx1"/>
                </a:solidFill>
                <a:latin typeface="Trebuchet MS" panose="020B0603020202020204" pitchFamily="34" charset="0"/>
              </a:rPr>
              <a:t>Nature in everyday life</a:t>
            </a:r>
          </a:p>
        </p:txBody>
      </p:sp>
      <p:sp>
        <p:nvSpPr>
          <p:cNvPr id="10" name="TextBox 9">
            <a:extLst>
              <a:ext uri="{FF2B5EF4-FFF2-40B4-BE49-F238E27FC236}">
                <a16:creationId xmlns:a16="http://schemas.microsoft.com/office/drawing/2014/main" id="{6016CB6F-CC57-D463-8235-2771D4E41EF8}"/>
              </a:ext>
            </a:extLst>
          </p:cNvPr>
          <p:cNvSpPr txBox="1"/>
          <p:nvPr/>
        </p:nvSpPr>
        <p:spPr>
          <a:xfrm>
            <a:off x="9383954" y="3173646"/>
            <a:ext cx="2315723" cy="2098388"/>
          </a:xfrm>
          <a:prstGeom prst="rect">
            <a:avLst/>
          </a:prstGeom>
          <a:solidFill>
            <a:schemeClr val="accent6">
              <a:alpha val="99000"/>
            </a:schemeClr>
          </a:solidFill>
          <a:ln w="31750">
            <a:solidFill>
              <a:schemeClr val="accent6">
                <a:lumMod val="75000"/>
              </a:schemeClr>
            </a:solidFill>
          </a:ln>
        </p:spPr>
        <p:txBody>
          <a:bodyPr wrap="square" rtlCol="0">
            <a:spAutoFit/>
          </a:bodyPr>
          <a:lstStyle/>
          <a:p>
            <a:pPr marL="285750" indent="-285750">
              <a:buFont typeface="Arial" panose="020B0604020202020204" pitchFamily="34" charset="0"/>
              <a:buChar char="•"/>
            </a:pPr>
            <a:r>
              <a:rPr lang="en-GB" sz="1600">
                <a:latin typeface="Trebuchet MS" panose="020B0603020202020204" pitchFamily="34" charset="0"/>
                <a:ea typeface="Calibri" panose="020F0502020204030204" pitchFamily="34" charset="0"/>
                <a:cs typeface="Calibri" panose="020F0502020204030204" pitchFamily="34" charset="0"/>
              </a:rPr>
              <a:t>Gardening groups</a:t>
            </a:r>
          </a:p>
          <a:p>
            <a:pPr marL="285750" indent="-285750">
              <a:buFont typeface="Arial" panose="020B0604020202020204" pitchFamily="34" charset="0"/>
              <a:buChar char="•"/>
            </a:pPr>
            <a:r>
              <a:rPr lang="en-GB" sz="1600">
                <a:latin typeface="Trebuchet MS" panose="020B0603020202020204" pitchFamily="34" charset="0"/>
                <a:ea typeface="Calibri" panose="020F0502020204030204" pitchFamily="34" charset="0"/>
                <a:cs typeface="Calibri" panose="020F0502020204030204" pitchFamily="34" charset="0"/>
              </a:rPr>
              <a:t>Facilitated green exercise e.g. health walks, wild swimming</a:t>
            </a:r>
          </a:p>
          <a:p>
            <a:pPr marL="285750" indent="-285750">
              <a:buFont typeface="Arial" panose="020B0604020202020204" pitchFamily="34" charset="0"/>
              <a:buChar char="•"/>
            </a:pPr>
            <a:r>
              <a:rPr lang="en-GB" sz="1600">
                <a:latin typeface="Trebuchet MS" panose="020B0603020202020204" pitchFamily="34" charset="0"/>
                <a:ea typeface="Calibri" panose="020F0502020204030204" pitchFamily="34" charset="0"/>
                <a:cs typeface="Calibri" panose="020F0502020204030204" pitchFamily="34" charset="0"/>
              </a:rPr>
              <a:t>Conservation volunteering</a:t>
            </a:r>
            <a:endParaRPr lang="en-GB" sz="1600" b="1">
              <a:latin typeface="Calibri" panose="020F0502020204030204" pitchFamily="34" charset="0"/>
              <a:ea typeface="Calibri" panose="020F0502020204030204" pitchFamily="34" charset="0"/>
              <a:cs typeface="Calibri" panose="020F0502020204030204" pitchFamily="34" charset="0"/>
            </a:endParaRPr>
          </a:p>
          <a:p>
            <a:endParaRPr lang="en-GB" sz="1600" b="1">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803DBC02-E693-54EC-AB11-73B6BDB75881}"/>
              </a:ext>
            </a:extLst>
          </p:cNvPr>
          <p:cNvSpPr txBox="1"/>
          <p:nvPr/>
        </p:nvSpPr>
        <p:spPr>
          <a:xfrm>
            <a:off x="9383958" y="1583144"/>
            <a:ext cx="2308461" cy="1569660"/>
          </a:xfrm>
          <a:prstGeom prst="rect">
            <a:avLst/>
          </a:prstGeom>
          <a:solidFill>
            <a:schemeClr val="bg1"/>
          </a:solidFill>
          <a:ln w="38100">
            <a:solidFill>
              <a:schemeClr val="accent6">
                <a:lumMod val="75000"/>
              </a:schemeClr>
            </a:solidFill>
          </a:ln>
        </p:spPr>
        <p:txBody>
          <a:bodyPr wrap="square" rtlCol="0">
            <a:spAutoFit/>
          </a:bodyPr>
          <a:lstStyle/>
          <a:p>
            <a:pPr marL="285750" indent="-285750">
              <a:buFont typeface="Arial" panose="020B0604020202020204" pitchFamily="34" charset="0"/>
              <a:buChar char="•"/>
            </a:pPr>
            <a:r>
              <a:rPr lang="en-GB" sz="1600">
                <a:latin typeface="Trebuchet MS" panose="020B0603020202020204" pitchFamily="34" charset="0"/>
                <a:ea typeface="Calibri" panose="020F0502020204030204" pitchFamily="34" charset="0"/>
                <a:cs typeface="Calibri" panose="020F0502020204030204" pitchFamily="34" charset="0"/>
              </a:rPr>
              <a:t>Therapeutic Horticulture</a:t>
            </a:r>
          </a:p>
          <a:p>
            <a:pPr marL="285750" indent="-285750">
              <a:buFont typeface="Arial" panose="020B0604020202020204" pitchFamily="34" charset="0"/>
              <a:buChar char="•"/>
            </a:pPr>
            <a:r>
              <a:rPr lang="en-GB" sz="1600">
                <a:latin typeface="Trebuchet MS" panose="020B0603020202020204" pitchFamily="34" charset="0"/>
                <a:ea typeface="Calibri" panose="020F0502020204030204" pitchFamily="34" charset="0"/>
                <a:cs typeface="Calibri" panose="020F0502020204030204" pitchFamily="34" charset="0"/>
              </a:rPr>
              <a:t>Animal-assisted therapy</a:t>
            </a:r>
          </a:p>
          <a:p>
            <a:pPr marL="285750" indent="-285750">
              <a:buFont typeface="Arial" panose="020B0604020202020204" pitchFamily="34" charset="0"/>
              <a:buChar char="•"/>
            </a:pPr>
            <a:r>
              <a:rPr lang="en-GB" sz="1600">
                <a:latin typeface="Trebuchet MS" panose="020B0603020202020204" pitchFamily="34" charset="0"/>
                <a:ea typeface="Calibri" panose="020F0502020204030204" pitchFamily="34" charset="0"/>
                <a:cs typeface="Calibri" panose="020F0502020204030204" pitchFamily="34" charset="0"/>
              </a:rPr>
              <a:t>Talking therapy in nature</a:t>
            </a:r>
            <a:endParaRPr lang="en-GB" sz="1600">
              <a:latin typeface="Calibri" panose="020F0502020204030204" pitchFamily="34" charset="0"/>
              <a:ea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id="{A508BA66-5172-B101-6549-BCD56CF8BC07}"/>
              </a:ext>
            </a:extLst>
          </p:cNvPr>
          <p:cNvSpPr/>
          <p:nvPr/>
        </p:nvSpPr>
        <p:spPr>
          <a:xfrm>
            <a:off x="4680155" y="1542422"/>
            <a:ext cx="4444179" cy="3491693"/>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a:p>
            <a:pPr algn="ctr"/>
            <a:endParaRPr lang="en-GB"/>
          </a:p>
          <a:p>
            <a:pPr algn="ctr"/>
            <a:endParaRPr lang="en-GB"/>
          </a:p>
          <a:p>
            <a:pPr algn="ctr"/>
            <a:endParaRPr lang="en-GB"/>
          </a:p>
          <a:p>
            <a:pPr algn="ctr"/>
            <a:endParaRPr lang="en-GB" b="1">
              <a:latin typeface="Trebuchet MS" panose="020B0603020202020204" pitchFamily="34" charset="0"/>
            </a:endParaRPr>
          </a:p>
          <a:p>
            <a:pPr algn="ctr"/>
            <a:r>
              <a:rPr lang="en-GB" b="1">
                <a:solidFill>
                  <a:schemeClr val="tx1"/>
                </a:solidFill>
                <a:latin typeface="Trebuchet MS" panose="020B0603020202020204" pitchFamily="34" charset="0"/>
              </a:rPr>
              <a:t>Nature-based community initiatives</a:t>
            </a:r>
          </a:p>
        </p:txBody>
      </p:sp>
      <p:sp>
        <p:nvSpPr>
          <p:cNvPr id="2" name="Oval 1">
            <a:extLst>
              <a:ext uri="{FF2B5EF4-FFF2-40B4-BE49-F238E27FC236}">
                <a16:creationId xmlns:a16="http://schemas.microsoft.com/office/drawing/2014/main" id="{FD347090-73DE-F5AF-6A03-64F2568E59D9}"/>
              </a:ext>
            </a:extLst>
          </p:cNvPr>
          <p:cNvSpPr/>
          <p:nvPr/>
        </p:nvSpPr>
        <p:spPr>
          <a:xfrm>
            <a:off x="5649616" y="1548229"/>
            <a:ext cx="2520990" cy="1981551"/>
          </a:xfrm>
          <a:prstGeom prst="ellips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Trebuchet MS" panose="020B0603020202020204" pitchFamily="34" charset="0"/>
              </a:rPr>
              <a:t>Nature-based therapies</a:t>
            </a:r>
          </a:p>
        </p:txBody>
      </p:sp>
      <p:sp>
        <p:nvSpPr>
          <p:cNvPr id="7" name="TextBox 6">
            <a:extLst>
              <a:ext uri="{FF2B5EF4-FFF2-40B4-BE49-F238E27FC236}">
                <a16:creationId xmlns:a16="http://schemas.microsoft.com/office/drawing/2014/main" id="{04447A89-053D-50FD-3BAF-9ED2F0D2BBB2}"/>
              </a:ext>
            </a:extLst>
          </p:cNvPr>
          <p:cNvSpPr txBox="1"/>
          <p:nvPr/>
        </p:nvSpPr>
        <p:spPr>
          <a:xfrm>
            <a:off x="9383960" y="5274856"/>
            <a:ext cx="2308460" cy="1323439"/>
          </a:xfrm>
          <a:prstGeom prst="rect">
            <a:avLst/>
          </a:prstGeom>
          <a:solidFill>
            <a:schemeClr val="bg1"/>
          </a:solidFill>
          <a:ln w="38100">
            <a:solidFill>
              <a:schemeClr val="accent6">
                <a:lumMod val="75000"/>
              </a:schemeClr>
            </a:solidFill>
          </a:ln>
        </p:spPr>
        <p:txBody>
          <a:bodyPr wrap="square" rtlCol="0">
            <a:spAutoFit/>
          </a:bodyPr>
          <a:lstStyle/>
          <a:p>
            <a:pPr marL="285750" indent="-285750">
              <a:buFont typeface="Arial" panose="020B0604020202020204" pitchFamily="34" charset="0"/>
              <a:buChar char="•"/>
            </a:pPr>
            <a:r>
              <a:rPr lang="en-GB" sz="1600">
                <a:latin typeface="Trebuchet MS" panose="020B0603020202020204" pitchFamily="34" charset="0"/>
                <a:ea typeface="Calibri" panose="020F0502020204030204" pitchFamily="34" charset="0"/>
                <a:cs typeface="Calibri" panose="020F0502020204030204" pitchFamily="34" charset="0"/>
              </a:rPr>
              <a:t>Gardening</a:t>
            </a:r>
          </a:p>
          <a:p>
            <a:pPr marL="285750" indent="-285750">
              <a:buFont typeface="Arial" panose="020B0604020202020204" pitchFamily="34" charset="0"/>
              <a:buChar char="•"/>
            </a:pPr>
            <a:r>
              <a:rPr lang="en-GB" sz="1600">
                <a:latin typeface="Trebuchet MS" panose="020B0603020202020204" pitchFamily="34" charset="0"/>
                <a:ea typeface="Calibri" panose="020F0502020204030204" pitchFamily="34" charset="0"/>
                <a:cs typeface="Calibri" panose="020F0502020204030204" pitchFamily="34" charset="0"/>
              </a:rPr>
              <a:t>Green exercise</a:t>
            </a:r>
          </a:p>
          <a:p>
            <a:pPr marL="285750" indent="-285750">
              <a:buFont typeface="Arial" panose="020B0604020202020204" pitchFamily="34" charset="0"/>
              <a:buChar char="•"/>
            </a:pPr>
            <a:r>
              <a:rPr lang="en-GB" sz="1600">
                <a:latin typeface="Trebuchet MS" panose="020B0603020202020204" pitchFamily="34" charset="0"/>
                <a:ea typeface="Calibri" panose="020F0502020204030204" pitchFamily="34" charset="0"/>
                <a:cs typeface="Calibri" panose="020F0502020204030204" pitchFamily="34" charset="0"/>
              </a:rPr>
              <a:t>Animal-based recreation </a:t>
            </a:r>
            <a:endParaRPr lang="en-GB" sz="1600">
              <a:latin typeface="Calibri" panose="020F0502020204030204" pitchFamily="34" charset="0"/>
              <a:ea typeface="Calibri" panose="020F0502020204030204" pitchFamily="34" charset="0"/>
              <a:cs typeface="Calibri" panose="020F0502020204030204" pitchFamily="34" charset="0"/>
            </a:endParaRPr>
          </a:p>
          <a:p>
            <a:endParaRPr lang="en-GB" sz="160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descr="Types of engagement with nature for health&#10;&#10;AI-generated content may be incorrect.">
            <a:extLst>
              <a:ext uri="{FF2B5EF4-FFF2-40B4-BE49-F238E27FC236}">
                <a16:creationId xmlns:a16="http://schemas.microsoft.com/office/drawing/2014/main" id="{1B69CD4F-F6E0-D459-53CC-4A245551AD63}"/>
              </a:ext>
            </a:extLst>
          </p:cNvPr>
          <p:cNvPicPr>
            <a:picLocks noChangeAspect="1"/>
          </p:cNvPicPr>
          <p:nvPr/>
        </p:nvPicPr>
        <p:blipFill>
          <a:blip r:embed="rId4"/>
          <a:stretch>
            <a:fillRect/>
          </a:stretch>
        </p:blipFill>
        <p:spPr>
          <a:xfrm>
            <a:off x="602834" y="313413"/>
            <a:ext cx="11089585" cy="1066892"/>
          </a:xfrm>
          <a:prstGeom prst="rect">
            <a:avLst/>
          </a:prstGeom>
        </p:spPr>
      </p:pic>
    </p:spTree>
    <p:extLst>
      <p:ext uri="{BB962C8B-B14F-4D97-AF65-F5344CB8AC3E}">
        <p14:creationId xmlns:p14="http://schemas.microsoft.com/office/powerpoint/2010/main" val="2624254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A642A-B564-6FFC-1BD2-755813F1CCA7}"/>
            </a:ext>
          </a:extLst>
        </p:cNvPr>
        <p:cNvGrpSpPr/>
        <p:nvPr/>
      </p:nvGrpSpPr>
      <p:grpSpPr>
        <a:xfrm>
          <a:off x="0" y="0"/>
          <a:ext cx="0" cy="0"/>
          <a:chOff x="0" y="0"/>
          <a:chExt cx="0" cy="0"/>
        </a:xfrm>
      </p:grpSpPr>
      <p:sp>
        <p:nvSpPr>
          <p:cNvPr id="26" name="Flowchart: Connector 25">
            <a:extLst>
              <a:ext uri="{FF2B5EF4-FFF2-40B4-BE49-F238E27FC236}">
                <a16:creationId xmlns:a16="http://schemas.microsoft.com/office/drawing/2014/main" id="{81A0452A-8553-250D-D414-E7DFFBF671FB}"/>
              </a:ext>
            </a:extLst>
          </p:cNvPr>
          <p:cNvSpPr/>
          <p:nvPr/>
        </p:nvSpPr>
        <p:spPr>
          <a:xfrm>
            <a:off x="173812" y="536599"/>
            <a:ext cx="9421163" cy="6206147"/>
          </a:xfrm>
          <a:prstGeom prst="flowChartConnecto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ea typeface="+mn-ea"/>
              <a:cs typeface="+mn-cs"/>
            </a:endParaRPr>
          </a:p>
        </p:txBody>
      </p:sp>
      <p:sp>
        <p:nvSpPr>
          <p:cNvPr id="25" name="Flowchart: Connector 24">
            <a:extLst>
              <a:ext uri="{FF2B5EF4-FFF2-40B4-BE49-F238E27FC236}">
                <a16:creationId xmlns:a16="http://schemas.microsoft.com/office/drawing/2014/main" id="{55499BB8-07D0-2487-8C80-EC939757B307}"/>
              </a:ext>
            </a:extLst>
          </p:cNvPr>
          <p:cNvSpPr/>
          <p:nvPr/>
        </p:nvSpPr>
        <p:spPr>
          <a:xfrm>
            <a:off x="2365365" y="644237"/>
            <a:ext cx="7203706" cy="6206146"/>
          </a:xfrm>
          <a:prstGeom prst="flowChartConnector">
            <a:avLst/>
          </a:prstGeom>
          <a:solidFill>
            <a:srgbClr val="A7E472">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ea typeface="+mn-ea"/>
              <a:cs typeface="+mn-cs"/>
            </a:endParaRPr>
          </a:p>
        </p:txBody>
      </p:sp>
      <p:sp>
        <p:nvSpPr>
          <p:cNvPr id="23" name="Flowchart: Connector 22">
            <a:extLst>
              <a:ext uri="{FF2B5EF4-FFF2-40B4-BE49-F238E27FC236}">
                <a16:creationId xmlns:a16="http://schemas.microsoft.com/office/drawing/2014/main" id="{DDCF278E-A7C9-C2E1-FED5-DA7E3F034079}"/>
              </a:ext>
            </a:extLst>
          </p:cNvPr>
          <p:cNvSpPr/>
          <p:nvPr/>
        </p:nvSpPr>
        <p:spPr>
          <a:xfrm>
            <a:off x="4641273" y="1146083"/>
            <a:ext cx="4932144" cy="5522236"/>
          </a:xfrm>
          <a:prstGeom prst="flowChartConnector">
            <a:avLst/>
          </a:prstGeom>
          <a:solidFill>
            <a:srgbClr val="52901C">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ea typeface="+mn-ea"/>
              <a:cs typeface="+mn-cs"/>
            </a:endParaRPr>
          </a:p>
        </p:txBody>
      </p:sp>
      <p:sp>
        <p:nvSpPr>
          <p:cNvPr id="24" name="Flowchart: Connector 23">
            <a:extLst>
              <a:ext uri="{FF2B5EF4-FFF2-40B4-BE49-F238E27FC236}">
                <a16:creationId xmlns:a16="http://schemas.microsoft.com/office/drawing/2014/main" id="{6FF3428D-9581-6661-2F2F-224000B39117}"/>
              </a:ext>
            </a:extLst>
          </p:cNvPr>
          <p:cNvSpPr/>
          <p:nvPr/>
        </p:nvSpPr>
        <p:spPr>
          <a:xfrm>
            <a:off x="6998405" y="1633444"/>
            <a:ext cx="2557497" cy="4528651"/>
          </a:xfrm>
          <a:prstGeom prst="flowChartConnector">
            <a:avLst/>
          </a:prstGeom>
          <a:solidFill>
            <a:srgbClr val="417317">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ea typeface="+mn-ea"/>
              <a:cs typeface="+mn-cs"/>
            </a:endParaRPr>
          </a:p>
        </p:txBody>
      </p:sp>
      <p:sp>
        <p:nvSpPr>
          <p:cNvPr id="3" name="Content Placeholder 2">
            <a:extLst>
              <a:ext uri="{FF2B5EF4-FFF2-40B4-BE49-F238E27FC236}">
                <a16:creationId xmlns:a16="http://schemas.microsoft.com/office/drawing/2014/main" id="{70571CED-F642-F196-EF5F-6BC3B1D11DD6}"/>
              </a:ext>
            </a:extLst>
          </p:cNvPr>
          <p:cNvSpPr>
            <a:spLocks noGrp="1"/>
          </p:cNvSpPr>
          <p:nvPr>
            <p:ph sz="half" idx="1"/>
          </p:nvPr>
        </p:nvSpPr>
        <p:spPr>
          <a:xfrm>
            <a:off x="1198562" y="1678823"/>
            <a:ext cx="10058402" cy="4187952"/>
          </a:xfrm>
        </p:spPr>
        <p:txBody>
          <a:bodyPr vert="horz" lIns="91440" tIns="45720" rIns="91440" bIns="45720" rtlCol="0" anchor="t">
            <a:normAutofit/>
          </a:bodyPr>
          <a:lstStyle/>
          <a:p>
            <a:pPr marL="0" indent="0">
              <a:buNone/>
            </a:pPr>
            <a:endParaRPr lang="en-GB"/>
          </a:p>
          <a:p>
            <a:pPr marL="347345" indent="-347345"/>
            <a:endParaRPr lang="en-GB"/>
          </a:p>
        </p:txBody>
      </p:sp>
      <p:grpSp>
        <p:nvGrpSpPr>
          <p:cNvPr id="10" name="Group 9">
            <a:extLst>
              <a:ext uri="{FF2B5EF4-FFF2-40B4-BE49-F238E27FC236}">
                <a16:creationId xmlns:a16="http://schemas.microsoft.com/office/drawing/2014/main" id="{6E901CBD-BCB5-4274-A6BB-1D40382257F0}"/>
              </a:ext>
            </a:extLst>
          </p:cNvPr>
          <p:cNvGrpSpPr/>
          <p:nvPr/>
        </p:nvGrpSpPr>
        <p:grpSpPr>
          <a:xfrm>
            <a:off x="-376499" y="1414809"/>
            <a:ext cx="12568499" cy="4228424"/>
            <a:chOff x="53975" y="860053"/>
            <a:chExt cx="11786616" cy="4985694"/>
          </a:xfrm>
        </p:grpSpPr>
        <p:graphicFrame>
          <p:nvGraphicFramePr>
            <p:cNvPr id="4" name="Diagram 3">
              <a:extLst>
                <a:ext uri="{FF2B5EF4-FFF2-40B4-BE49-F238E27FC236}">
                  <a16:creationId xmlns:a16="http://schemas.microsoft.com/office/drawing/2014/main" id="{387BAEE1-DC9D-EC1F-5D63-2A1145A952E0}"/>
                </a:ext>
              </a:extLst>
            </p:cNvPr>
            <p:cNvGraphicFramePr/>
            <p:nvPr/>
          </p:nvGraphicFramePr>
          <p:xfrm>
            <a:off x="53975" y="1355551"/>
            <a:ext cx="11786616" cy="4490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2">
              <a:extLst>
                <a:ext uri="{FF2B5EF4-FFF2-40B4-BE49-F238E27FC236}">
                  <a16:creationId xmlns:a16="http://schemas.microsoft.com/office/drawing/2014/main" id="{F996AA62-F307-B2AC-45DA-5858FF4068CC}"/>
                </a:ext>
              </a:extLst>
            </p:cNvPr>
            <p:cNvSpPr txBox="1">
              <a:spLocks noChangeArrowheads="1"/>
            </p:cNvSpPr>
            <p:nvPr/>
          </p:nvSpPr>
          <p:spPr bwMode="auto">
            <a:xfrm>
              <a:off x="651510" y="3027426"/>
              <a:ext cx="1013460" cy="342900"/>
            </a:xfrm>
            <a:prstGeom prst="rect">
              <a:avLst/>
            </a:prstGeom>
            <a:solidFill>
              <a:srgbClr val="FFFFFF"/>
            </a:solidFill>
            <a:ln w="9525">
              <a:solidFill>
                <a:schemeClr val="accent5">
                  <a:lumMod val="75000"/>
                </a:schemeClr>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200" cap="none" spc="0" normalizeH="0" baseline="0" noProof="0">
                  <a:ln>
                    <a:noFill/>
                  </a:ln>
                  <a:solidFill>
                    <a:srgbClr val="002060"/>
                  </a:solidFill>
                  <a:effectLst/>
                  <a:uLnTx/>
                  <a:uFillTx/>
                  <a:latin typeface="Calibri"/>
                  <a:ea typeface="Calibri" panose="020F0502020204030204" pitchFamily="34" charset="0"/>
                  <a:cs typeface="Times New Roman"/>
                </a:rPr>
                <a:t>Level 0 </a:t>
              </a:r>
              <a:endParaRPr kumimoji="0" lang="en-GB"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a:extLst>
                <a:ext uri="{FF2B5EF4-FFF2-40B4-BE49-F238E27FC236}">
                  <a16:creationId xmlns:a16="http://schemas.microsoft.com/office/drawing/2014/main" id="{5545D299-800E-2A2A-4E8A-BF024AD9F0E4}"/>
                </a:ext>
              </a:extLst>
            </p:cNvPr>
            <p:cNvSpPr txBox="1">
              <a:spLocks noChangeArrowheads="1"/>
            </p:cNvSpPr>
            <p:nvPr/>
          </p:nvSpPr>
          <p:spPr bwMode="auto">
            <a:xfrm>
              <a:off x="3083814" y="2508503"/>
              <a:ext cx="1013460" cy="342900"/>
            </a:xfrm>
            <a:prstGeom prst="rect">
              <a:avLst/>
            </a:prstGeom>
            <a:solidFill>
              <a:srgbClr val="FFFFFF"/>
            </a:solidFill>
            <a:ln w="9525">
              <a:solidFill>
                <a:srgbClr val="92D050"/>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200" cap="none" spc="0" normalizeH="0" baseline="0" noProof="0">
                  <a:ln>
                    <a:noFill/>
                  </a:ln>
                  <a:solidFill>
                    <a:srgbClr val="002060"/>
                  </a:solidFill>
                  <a:effectLst/>
                  <a:uLnTx/>
                  <a:uFillTx/>
                  <a:latin typeface="Calibri"/>
                  <a:ea typeface="Calibri" panose="020F0502020204030204" pitchFamily="34" charset="0"/>
                  <a:cs typeface="Times New Roman"/>
                </a:rPr>
                <a:t>Level 1 </a:t>
              </a:r>
              <a:endParaRPr kumimoji="0" lang="en-GB" sz="11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F517EF70-5CC7-753F-B89B-10CFE5C444E6}"/>
                </a:ext>
              </a:extLst>
            </p:cNvPr>
            <p:cNvSpPr txBox="1">
              <a:spLocks noChangeArrowheads="1"/>
            </p:cNvSpPr>
            <p:nvPr/>
          </p:nvSpPr>
          <p:spPr bwMode="auto">
            <a:xfrm>
              <a:off x="5440552" y="1940566"/>
              <a:ext cx="1013460" cy="342900"/>
            </a:xfrm>
            <a:prstGeom prst="rect">
              <a:avLst/>
            </a:prstGeom>
            <a:solidFill>
              <a:srgbClr val="FFFFFF"/>
            </a:solidFill>
            <a:ln w="9525">
              <a:solidFill>
                <a:srgbClr val="23D9A9"/>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200" cap="none" spc="0" normalizeH="0" baseline="0" noProof="0">
                  <a:ln>
                    <a:noFill/>
                  </a:ln>
                  <a:solidFill>
                    <a:srgbClr val="002060"/>
                  </a:solidFill>
                  <a:effectLst/>
                  <a:uLnTx/>
                  <a:uFillTx/>
                  <a:latin typeface="Calibri"/>
                  <a:ea typeface="Calibri" panose="020F0502020204030204" pitchFamily="34" charset="0"/>
                  <a:cs typeface="Times New Roman"/>
                </a:rPr>
                <a:t>Level 2</a:t>
              </a:r>
              <a:endParaRPr kumimoji="0" lang="en-GB" sz="1100" b="0" i="0" u="none" strike="noStrike" kern="1200" cap="none" spc="0" normalizeH="0" baseline="0" noProof="0">
                <a:ln>
                  <a:noFill/>
                </a:ln>
                <a:solidFill>
                  <a:srgbClr val="002060"/>
                </a:solidFill>
                <a:effectLst/>
                <a:uLnTx/>
                <a:uFillTx/>
                <a:latin typeface="Calibri"/>
                <a:ea typeface="Calibri" panose="020F0502020204030204" pitchFamily="34" charset="0"/>
                <a:cs typeface="Times New Roman"/>
              </a:endParaRPr>
            </a:p>
          </p:txBody>
        </p:sp>
        <p:sp>
          <p:nvSpPr>
            <p:cNvPr id="8" name="Text Box 2">
              <a:extLst>
                <a:ext uri="{FF2B5EF4-FFF2-40B4-BE49-F238E27FC236}">
                  <a16:creationId xmlns:a16="http://schemas.microsoft.com/office/drawing/2014/main" id="{429467C7-0073-FE2B-0BFD-6FFA47063A64}"/>
                </a:ext>
              </a:extLst>
            </p:cNvPr>
            <p:cNvSpPr txBox="1">
              <a:spLocks noChangeArrowheads="1"/>
            </p:cNvSpPr>
            <p:nvPr/>
          </p:nvSpPr>
          <p:spPr bwMode="auto">
            <a:xfrm>
              <a:off x="7754015" y="1426464"/>
              <a:ext cx="1013460" cy="342900"/>
            </a:xfrm>
            <a:prstGeom prst="rect">
              <a:avLst/>
            </a:prstGeom>
            <a:solidFill>
              <a:srgbClr val="FFFFFF"/>
            </a:solidFill>
            <a:ln w="9525">
              <a:solidFill>
                <a:srgbClr val="6666FF"/>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200" cap="none" spc="0" normalizeH="0" baseline="0" noProof="0">
                  <a:ln>
                    <a:noFill/>
                  </a:ln>
                  <a:solidFill>
                    <a:srgbClr val="002060"/>
                  </a:solidFill>
                  <a:effectLst/>
                  <a:uLnTx/>
                  <a:uFillTx/>
                  <a:latin typeface="Calibri"/>
                  <a:ea typeface="Calibri" panose="020F0502020204030204" pitchFamily="34" charset="0"/>
                  <a:cs typeface="Times New Roman"/>
                </a:rPr>
                <a:t>Level 3 </a:t>
              </a:r>
              <a:endParaRPr kumimoji="0" lang="en-GB"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09E12D22-F033-CDD4-EC24-54AF455DA507}"/>
                </a:ext>
              </a:extLst>
            </p:cNvPr>
            <p:cNvSpPr txBox="1">
              <a:spLocks noChangeArrowheads="1"/>
            </p:cNvSpPr>
            <p:nvPr/>
          </p:nvSpPr>
          <p:spPr bwMode="auto">
            <a:xfrm>
              <a:off x="10199813" y="860053"/>
              <a:ext cx="1013460" cy="342900"/>
            </a:xfrm>
            <a:prstGeom prst="rect">
              <a:avLst/>
            </a:prstGeom>
            <a:solidFill>
              <a:srgbClr val="FFFFFF"/>
            </a:solidFill>
            <a:ln w="9525">
              <a:solidFill>
                <a:schemeClr val="accent6">
                  <a:lumMod val="75000"/>
                </a:schemeClr>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200" cap="none" spc="0" normalizeH="0" baseline="0" noProof="0">
                  <a:ln>
                    <a:noFill/>
                  </a:ln>
                  <a:solidFill>
                    <a:srgbClr val="002060"/>
                  </a:solidFill>
                  <a:effectLst/>
                  <a:uLnTx/>
                  <a:uFillTx/>
                  <a:latin typeface="Calibri"/>
                  <a:ea typeface="Calibri" panose="020F0502020204030204" pitchFamily="34" charset="0"/>
                  <a:cs typeface="Times New Roman"/>
                </a:rPr>
                <a:t>Level 4 </a:t>
              </a:r>
              <a:endParaRPr kumimoji="0" lang="en-GB"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1" name="TextBox 10">
            <a:extLst>
              <a:ext uri="{FF2B5EF4-FFF2-40B4-BE49-F238E27FC236}">
                <a16:creationId xmlns:a16="http://schemas.microsoft.com/office/drawing/2014/main" id="{DB3E5B14-01FD-0170-7AB8-89DF1AB74F63}"/>
              </a:ext>
            </a:extLst>
          </p:cNvPr>
          <p:cNvSpPr txBox="1"/>
          <p:nvPr/>
        </p:nvSpPr>
        <p:spPr>
          <a:xfrm>
            <a:off x="-56372" y="6634947"/>
            <a:ext cx="720370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Sources</a:t>
            </a:r>
            <a:r>
              <a:rPr kumimoji="0" lang="en-GB"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Adapted by R Bragg from</a:t>
            </a:r>
            <a:r>
              <a:rPr kumimoji="0" lang="en-GB" sz="9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rPr>
              <a:t> </a:t>
            </a:r>
            <a:r>
              <a:rPr kumimoji="0" lang="en-GB" sz="900" b="0" i="0" u="none" strike="noStrike" kern="1200" cap="none" spc="0" normalizeH="0" baseline="0" noProof="0" err="1">
                <a:ln>
                  <a:noFill/>
                </a:ln>
                <a:solidFill>
                  <a:prstClr val="black"/>
                </a:solidFill>
                <a:effectLst/>
                <a:uLnTx/>
                <a:uFillTx/>
                <a:latin typeface="Calibri" panose="020F0502020204030204"/>
                <a:ea typeface="ＭＳ Ｐゴシック" pitchFamily="34" charset="-128"/>
                <a:cs typeface="+mn-cs"/>
              </a:rPr>
              <a:t>GreenSpace</a:t>
            </a:r>
            <a:r>
              <a:rPr kumimoji="0" lang="en-GB" sz="9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rPr>
              <a:t> 2026, Bragg, 2024, Bragg and Leck, 2017; Thrive, 2017; </a:t>
            </a:r>
            <a:r>
              <a:rPr kumimoji="0" lang="en-GB" sz="900" b="0" i="0" u="sng" strike="noStrike" kern="1200" cap="none" spc="0" normalizeH="0" baseline="0" noProof="0">
                <a:ln>
                  <a:noFill/>
                </a:ln>
                <a:solidFill>
                  <a:srgbClr val="0070C0"/>
                </a:solidFill>
                <a:effectLst/>
                <a:uLnTx/>
                <a:uFillTx/>
                <a:latin typeface="Calibri" panose="020F0502020204030204"/>
                <a:ea typeface="ＭＳ Ｐゴシック" pitchFamily="34" charset="-128"/>
                <a:cs typeface="+mn-cs"/>
                <a:hlinkClick r:id="rId8">
                  <a:extLst>
                    <a:ext uri="{A12FA001-AC4F-418D-AE19-62706E023703}">
                      <ahyp:hlinkClr xmlns:ahyp="http://schemas.microsoft.com/office/drawing/2018/hyperlinkcolor" val="tx"/>
                    </a:ext>
                  </a:extLst>
                </a:hlinkClick>
              </a:rPr>
              <a:t>THSG 2024 </a:t>
            </a:r>
            <a:r>
              <a:rPr kumimoji="0" lang="en-GB" sz="900" b="0" i="0" u="sng" strike="noStrike" kern="1200" cap="none" spc="0" normalizeH="0" baseline="0" noProof="0">
                <a:ln>
                  <a:noFill/>
                </a:ln>
                <a:solidFill>
                  <a:srgbClr val="0070C0"/>
                </a:solidFill>
                <a:effectLst/>
                <a:uLnTx/>
                <a:uFillTx/>
                <a:latin typeface="Calibri" panose="020F0502020204030204"/>
                <a:ea typeface="ＭＳ Ｐゴシック" pitchFamily="34" charset="-128"/>
                <a:cs typeface="+mn-cs"/>
              </a:rPr>
              <a:t> </a:t>
            </a:r>
            <a:r>
              <a:rPr kumimoji="0" lang="en-GB" sz="9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rPr>
              <a:t>and </a:t>
            </a:r>
            <a:r>
              <a:rPr kumimoji="0" lang="en-GB" sz="900" b="0" i="0" u="none" strike="noStrike" kern="1200" cap="none" spc="0" normalizeH="0" baseline="0" noProof="0">
                <a:ln>
                  <a:noFill/>
                </a:ln>
                <a:solidFill>
                  <a:srgbClr val="0070C0"/>
                </a:solidFill>
                <a:effectLst/>
                <a:uLnTx/>
                <a:uFillTx/>
                <a:latin typeface="Calibri Light" panose="020F0302020204030204" pitchFamily="34" charset="0"/>
                <a:ea typeface="Calibri Light" panose="020F0302020204030204" pitchFamily="34" charset="0"/>
                <a:cs typeface="Calibri Light" panose="020F0302020204030204" pitchFamily="34" charset="0"/>
                <a:hlinkClick r:id="rId8">
                  <a:extLst>
                    <a:ext uri="{A12FA001-AC4F-418D-AE19-62706E023703}">
                      <ahyp:hlinkClr xmlns:ahyp="http://schemas.microsoft.com/office/drawing/2018/hyperlinkcolor" val="tx"/>
                    </a:ext>
                  </a:extLst>
                </a:hlinkClick>
              </a:rPr>
              <a:t>here</a:t>
            </a:r>
            <a:r>
              <a:rPr kumimoji="0" lang="en-GB" sz="900" b="0" i="0" u="none" strike="noStrike" kern="1200" cap="none" spc="0" normalizeH="0" baseline="0" noProof="0">
                <a:ln>
                  <a:noFill/>
                </a:ln>
                <a:solidFill>
                  <a:srgbClr val="0070C0"/>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en-GB" sz="900" b="0" i="0" u="none" strike="noStrike" kern="1200" cap="none" spc="0" normalizeH="0" baseline="0" noProof="0">
                <a:ln>
                  <a:noFill/>
                </a:ln>
                <a:solidFill>
                  <a:srgbClr val="9A5315"/>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en-GB" sz="900" b="0"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and </a:t>
            </a:r>
            <a:r>
              <a:rPr kumimoji="0" lang="en-GB" sz="900" b="0" i="0" u="none" strike="noStrike" kern="1200" cap="none" spc="0" normalizeH="0" baseline="0" noProof="0" err="1">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GreenMe</a:t>
            </a:r>
            <a:r>
              <a:rPr kumimoji="0" lang="en-GB" sz="900" b="0" i="0" u="none" strike="noStrike" kern="1200" cap="none" spc="0" normalizeH="0" baseline="0" noProof="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en-GB" sz="900" b="0" i="0" u="sng" strike="noStrike" kern="1200" cap="none" spc="0" normalizeH="0" baseline="0" noProof="0">
                <a:ln>
                  <a:noFill/>
                </a:ln>
                <a:solidFill>
                  <a:srgbClr val="0070C0"/>
                </a:solidFill>
                <a:effectLst/>
                <a:uLnTx/>
                <a:uFillTx/>
                <a:latin typeface="Calibri Light" panose="020F0302020204030204" pitchFamily="34" charset="0"/>
                <a:ea typeface="Calibri Light" panose="020F0302020204030204" pitchFamily="34" charset="0"/>
                <a:cs typeface="Calibri Light" panose="020F0302020204030204" pitchFamily="34" charset="0"/>
                <a:hlinkClick r:id="rId9">
                  <a:extLst>
                    <a:ext uri="{A12FA001-AC4F-418D-AE19-62706E023703}">
                      <ahyp:hlinkClr xmlns:ahyp="http://schemas.microsoft.com/office/drawing/2018/hyperlinkcolor" val="tx"/>
                    </a:ext>
                  </a:extLst>
                </a:hlinkClick>
              </a:rPr>
              <a:t>here</a:t>
            </a:r>
            <a:endParaRPr kumimoji="0" lang="en-GB" sz="900" b="0" i="0" u="sng"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E3C2A0E-F047-6BE5-1824-EF156BCEED1A}"/>
              </a:ext>
            </a:extLst>
          </p:cNvPr>
          <p:cNvSpPr txBox="1"/>
          <p:nvPr/>
        </p:nvSpPr>
        <p:spPr>
          <a:xfrm>
            <a:off x="657661" y="1580159"/>
            <a:ext cx="2163600"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a:ea typeface="+mn-ea"/>
                <a:cs typeface="Calibri"/>
              </a:rPr>
              <a:t>Nature in everyday life</a:t>
            </a:r>
            <a:endParaRPr kumimoji="0" lang="en-GB" sz="1800" b="1" i="0" u="none" strike="noStrike" kern="1200" cap="none" spc="0" normalizeH="0" baseline="0" noProof="0">
              <a:ln>
                <a:noFill/>
              </a:ln>
              <a:solidFill>
                <a:srgbClr val="002060"/>
              </a:solidFill>
              <a:effectLst/>
              <a:uLnTx/>
              <a:uFillTx/>
              <a:latin typeface="Calibri"/>
              <a:ea typeface="+mn-ea"/>
              <a:cs typeface="Calibri"/>
            </a:endParaRPr>
          </a:p>
        </p:txBody>
      </p:sp>
      <p:sp>
        <p:nvSpPr>
          <p:cNvPr id="16" name="TextBox 15">
            <a:extLst>
              <a:ext uri="{FF2B5EF4-FFF2-40B4-BE49-F238E27FC236}">
                <a16:creationId xmlns:a16="http://schemas.microsoft.com/office/drawing/2014/main" id="{A3114471-77A7-64EB-3669-C2F93CC9C9DC}"/>
              </a:ext>
            </a:extLst>
          </p:cNvPr>
          <p:cNvSpPr txBox="1"/>
          <p:nvPr/>
        </p:nvSpPr>
        <p:spPr>
          <a:xfrm>
            <a:off x="3352596" y="1191893"/>
            <a:ext cx="2311004"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a:ea typeface="+mn-ea"/>
                <a:cs typeface="Calibri"/>
              </a:rPr>
              <a:t>Nature-based community initiatives</a:t>
            </a:r>
            <a:endParaRPr kumimoji="0" lang="en-GB" sz="1800" b="1" i="0" u="none" strike="noStrike" kern="1200" cap="none" spc="0" normalizeH="0" baseline="0" noProof="0">
              <a:ln>
                <a:noFill/>
              </a:ln>
              <a:solidFill>
                <a:srgbClr val="002060"/>
              </a:solidFill>
              <a:effectLst/>
              <a:uLnTx/>
              <a:uFillTx/>
              <a:latin typeface="Calibri"/>
              <a:ea typeface="+mn-ea"/>
              <a:cs typeface="Calibri"/>
            </a:endParaRPr>
          </a:p>
        </p:txBody>
      </p:sp>
      <p:sp>
        <p:nvSpPr>
          <p:cNvPr id="18" name="TextBox 17">
            <a:extLst>
              <a:ext uri="{FF2B5EF4-FFF2-40B4-BE49-F238E27FC236}">
                <a16:creationId xmlns:a16="http://schemas.microsoft.com/office/drawing/2014/main" id="{07A384D3-EE6A-F501-57C1-FDF3034DEC6F}"/>
              </a:ext>
            </a:extLst>
          </p:cNvPr>
          <p:cNvSpPr txBox="1"/>
          <p:nvPr/>
        </p:nvSpPr>
        <p:spPr>
          <a:xfrm>
            <a:off x="5560618" y="1146384"/>
            <a:ext cx="3446914"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a:ea typeface="+mn-ea"/>
                <a:cs typeface="Calibri"/>
              </a:rPr>
              <a:t>Nature-based therapies</a:t>
            </a:r>
            <a:endParaRPr kumimoji="0" lang="en-GB" sz="1800" b="1" i="0" u="none" strike="noStrike" kern="1200" cap="none" spc="0" normalizeH="0" baseline="0" noProof="0">
              <a:ln>
                <a:noFill/>
              </a:ln>
              <a:solidFill>
                <a:srgbClr val="002060"/>
              </a:solidFill>
              <a:effectLst/>
              <a:uLnTx/>
              <a:uFillTx/>
              <a:latin typeface="Calibri"/>
              <a:ea typeface="+mn-ea"/>
              <a:cs typeface="Calibri"/>
            </a:endParaRPr>
          </a:p>
        </p:txBody>
      </p:sp>
      <p:sp>
        <p:nvSpPr>
          <p:cNvPr id="20" name="TextBox 19">
            <a:extLst>
              <a:ext uri="{FF2B5EF4-FFF2-40B4-BE49-F238E27FC236}">
                <a16:creationId xmlns:a16="http://schemas.microsoft.com/office/drawing/2014/main" id="{7C3FBB0D-63EA-E1E3-5607-975592C81CFA}"/>
              </a:ext>
            </a:extLst>
          </p:cNvPr>
          <p:cNvSpPr txBox="1"/>
          <p:nvPr/>
        </p:nvSpPr>
        <p:spPr>
          <a:xfrm>
            <a:off x="9739608" y="528180"/>
            <a:ext cx="2196106"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a:ea typeface="+mn-ea"/>
                <a:cs typeface="Calibri"/>
              </a:rPr>
              <a:t>Nature-based Therapies </a:t>
            </a:r>
            <a:r>
              <a:rPr kumimoji="0" lang="en-US" sz="1800" b="0" i="0" u="none" strike="noStrike" kern="1200" cap="none" spc="0" normalizeH="0" baseline="0" noProof="0">
                <a:ln>
                  <a:noFill/>
                </a:ln>
                <a:solidFill>
                  <a:srgbClr val="002060"/>
                </a:solidFill>
                <a:effectLst/>
                <a:uLnTx/>
                <a:uFillTx/>
                <a:latin typeface="Calibri"/>
                <a:ea typeface="+mn-ea"/>
                <a:cs typeface="Calibri"/>
              </a:rPr>
              <a:t>- clinical settings</a:t>
            </a:r>
            <a:endParaRPr kumimoji="0" lang="en-GB" sz="1800" b="0" i="0" u="none" strike="noStrike" kern="1200" cap="none" spc="0" normalizeH="0" baseline="0" noProof="0">
              <a:ln>
                <a:noFill/>
              </a:ln>
              <a:solidFill>
                <a:srgbClr val="002060"/>
              </a:solidFill>
              <a:effectLst/>
              <a:uLnTx/>
              <a:uFillTx/>
              <a:latin typeface="Calibri"/>
              <a:ea typeface="+mn-ea"/>
              <a:cs typeface="Calibri"/>
            </a:endParaRPr>
          </a:p>
        </p:txBody>
      </p:sp>
      <p:sp>
        <p:nvSpPr>
          <p:cNvPr id="28" name="Title 1">
            <a:extLst>
              <a:ext uri="{FF2B5EF4-FFF2-40B4-BE49-F238E27FC236}">
                <a16:creationId xmlns:a16="http://schemas.microsoft.com/office/drawing/2014/main" id="{39920007-185C-CF42-21FC-F242085745EF}"/>
              </a:ext>
            </a:extLst>
          </p:cNvPr>
          <p:cNvSpPr txBox="1">
            <a:spLocks/>
          </p:cNvSpPr>
          <p:nvPr/>
        </p:nvSpPr>
        <p:spPr>
          <a:xfrm>
            <a:off x="476077" y="-145551"/>
            <a:ext cx="11944034" cy="7246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6DC025">
                    <a:lumMod val="50000"/>
                  </a:srgbClr>
                </a:solidFill>
                <a:effectLst/>
                <a:uLnTx/>
                <a:uFillTx/>
                <a:latin typeface="Trebuchet MS" panose="020B0603020202020204" pitchFamily="34" charset="0"/>
                <a:cs typeface="Calibri"/>
              </a:rPr>
              <a:t>Type of nature-based provision matched to mental health levels</a:t>
            </a:r>
            <a:endParaRPr kumimoji="0" lang="en-GB" sz="2800" b="1" i="0" u="none" strike="noStrike" kern="1200" cap="none" spc="0" normalizeH="0" baseline="0" noProof="0">
              <a:ln>
                <a:noFill/>
              </a:ln>
              <a:solidFill>
                <a:srgbClr val="6DC025">
                  <a:lumMod val="50000"/>
                </a:srgbClr>
              </a:solidFill>
              <a:effectLst/>
              <a:uLnTx/>
              <a:uFillTx/>
              <a:latin typeface="Trebuchet MS" panose="020B0603020202020204" pitchFamily="34" charset="0"/>
              <a:cs typeface="Calibri"/>
            </a:endParaRPr>
          </a:p>
        </p:txBody>
      </p:sp>
      <p:sp>
        <p:nvSpPr>
          <p:cNvPr id="30" name="TextBox 29">
            <a:extLst>
              <a:ext uri="{FF2B5EF4-FFF2-40B4-BE49-F238E27FC236}">
                <a16:creationId xmlns:a16="http://schemas.microsoft.com/office/drawing/2014/main" id="{F2142E1A-5AFE-6B11-084E-4C930C0A59AF}"/>
              </a:ext>
            </a:extLst>
          </p:cNvPr>
          <p:cNvSpPr txBox="1"/>
          <p:nvPr/>
        </p:nvSpPr>
        <p:spPr>
          <a:xfrm>
            <a:off x="5199932" y="1473937"/>
            <a:ext cx="3898821"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prstClr val="black"/>
                </a:solidFill>
                <a:effectLst/>
                <a:uLnTx/>
                <a:uFillTx/>
                <a:latin typeface="Calibri" panose="020F0502020204030204"/>
                <a:ea typeface="ＭＳ Ｐゴシック" pitchFamily="34" charset="-128"/>
                <a:cs typeface="+mn-cs"/>
              </a:rPr>
              <a:t>Nature-based therapeutic interventions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prstClr val="black"/>
                </a:solidFill>
                <a:effectLst/>
                <a:uLnTx/>
                <a:uFillTx/>
                <a:latin typeface="Calibri" panose="020F0502020204030204"/>
                <a:ea typeface="ＭＳ Ｐゴシック" pitchFamily="34" charset="-128"/>
                <a:cs typeface="+mn-cs"/>
              </a:rPr>
              <a:t>- ‘defined need’ individuals</a:t>
            </a:r>
          </a:p>
        </p:txBody>
      </p:sp>
      <p:sp>
        <p:nvSpPr>
          <p:cNvPr id="33" name="TextBox 32">
            <a:extLst>
              <a:ext uri="{FF2B5EF4-FFF2-40B4-BE49-F238E27FC236}">
                <a16:creationId xmlns:a16="http://schemas.microsoft.com/office/drawing/2014/main" id="{1C339B33-D583-4F74-63C1-46EC31DD1BF0}"/>
              </a:ext>
            </a:extLst>
          </p:cNvPr>
          <p:cNvSpPr txBox="1"/>
          <p:nvPr/>
        </p:nvSpPr>
        <p:spPr>
          <a:xfrm>
            <a:off x="3048883" y="1813784"/>
            <a:ext cx="1931199" cy="83099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prstClr val="black"/>
                </a:solidFill>
                <a:effectLst/>
                <a:uLnTx/>
                <a:uFillTx/>
                <a:latin typeface="Calibri"/>
                <a:ea typeface="+mn-ea"/>
                <a:cs typeface="+mn-cs"/>
              </a:rPr>
              <a:t>Organised community or group nature engagement activities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prstClr val="black"/>
                </a:solidFill>
                <a:effectLst/>
                <a:uLnTx/>
                <a:uFillTx/>
                <a:latin typeface="Calibri"/>
                <a:ea typeface="+mn-ea"/>
                <a:cs typeface="+mn-cs"/>
              </a:rPr>
              <a:t>– ‘at risk’ populations</a:t>
            </a:r>
          </a:p>
        </p:txBody>
      </p:sp>
      <p:sp>
        <p:nvSpPr>
          <p:cNvPr id="35" name="TextBox 34">
            <a:extLst>
              <a:ext uri="{FF2B5EF4-FFF2-40B4-BE49-F238E27FC236}">
                <a16:creationId xmlns:a16="http://schemas.microsoft.com/office/drawing/2014/main" id="{7E2E6641-2C64-A6A0-C121-E6868F83C1A7}"/>
              </a:ext>
            </a:extLst>
          </p:cNvPr>
          <p:cNvSpPr txBox="1"/>
          <p:nvPr/>
        </p:nvSpPr>
        <p:spPr>
          <a:xfrm>
            <a:off x="499817" y="2226889"/>
            <a:ext cx="2163601"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prstClr val="black">
                    <a:lumMod val="75000"/>
                    <a:lumOff val="25000"/>
                  </a:prstClr>
                </a:solidFill>
                <a:effectLst/>
                <a:uLnTx/>
                <a:uFillTx/>
                <a:latin typeface="Calibri"/>
                <a:ea typeface="+mn-ea"/>
                <a:cs typeface="+mn-cs"/>
              </a:rPr>
              <a:t>Engagement with nature as part of everyday lifestyle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a:ln>
                  <a:noFill/>
                </a:ln>
                <a:solidFill>
                  <a:prstClr val="black">
                    <a:lumMod val="75000"/>
                    <a:lumOff val="25000"/>
                  </a:prstClr>
                </a:solidFill>
                <a:effectLst/>
                <a:uLnTx/>
                <a:uFillTx/>
                <a:latin typeface="Calibri"/>
                <a:ea typeface="+mn-ea"/>
                <a:cs typeface="+mn-cs"/>
              </a:rPr>
              <a:t>- General population</a:t>
            </a:r>
          </a:p>
        </p:txBody>
      </p:sp>
      <p:pic>
        <p:nvPicPr>
          <p:cNvPr id="17" name="Picture 16">
            <a:extLst>
              <a:ext uri="{FF2B5EF4-FFF2-40B4-BE49-F238E27FC236}">
                <a16:creationId xmlns:a16="http://schemas.microsoft.com/office/drawing/2014/main" id="{F9168892-8FC1-F473-88F7-F7F94C4EE473}"/>
              </a:ext>
            </a:extLst>
          </p:cNvPr>
          <p:cNvPicPr>
            <a:picLocks noChangeAspect="1"/>
          </p:cNvPicPr>
          <p:nvPr/>
        </p:nvPicPr>
        <p:blipFill>
          <a:blip r:embed="rId10"/>
          <a:stretch>
            <a:fillRect/>
          </a:stretch>
        </p:blipFill>
        <p:spPr>
          <a:xfrm>
            <a:off x="34314" y="6303316"/>
            <a:ext cx="1550822" cy="336499"/>
          </a:xfrm>
          <a:prstGeom prst="rect">
            <a:avLst/>
          </a:prstGeom>
        </p:spPr>
      </p:pic>
    </p:spTree>
    <p:extLst>
      <p:ext uri="{BB962C8B-B14F-4D97-AF65-F5344CB8AC3E}">
        <p14:creationId xmlns:p14="http://schemas.microsoft.com/office/powerpoint/2010/main" val="150508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1E39600B21014991592B10C4BE6E14" ma:contentTypeVersion="25" ma:contentTypeDescription="Create a new document." ma:contentTypeScope="" ma:versionID="81a85617b62ada1b8e9784d065654cbc">
  <xsd:schema xmlns:xsd="http://www.w3.org/2001/XMLSchema" xmlns:xs="http://www.w3.org/2001/XMLSchema" xmlns:p="http://schemas.microsoft.com/office/2006/metadata/properties" xmlns:ns2="1364a245-e493-41ed-bb8d-07b284efa9d7" xmlns:ns3="369a6785-7c20-4394-a076-f65286349692" targetNamespace="http://schemas.microsoft.com/office/2006/metadata/properties" ma:root="true" ma:fieldsID="ade5e1e528c1e98e3855148c50d8add4" ns2:_="" ns3:_="">
    <xsd:import namespace="1364a245-e493-41ed-bb8d-07b284efa9d7"/>
    <xsd:import namespace="369a6785-7c20-4394-a076-f652863496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Session_x0028__x002f_5_x0029_" minOccurs="0"/>
                <xsd:element ref="ns2:Session" minOccurs="0"/>
                <xsd:element ref="ns2:MediaServiceSearchProperties" minOccurs="0"/>
                <xsd:element ref="ns2:Notes" minOccurs="0"/>
                <xsd:element ref="ns2:ApplicationNo_x002e_" minOccurs="0"/>
                <xsd:element ref="ns2:MediaServiceBillingMetadata" minOccurs="0"/>
                <xsd:element ref="ns2:datetim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64a245-e493-41ed-bb8d-07b284efa9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3e4efc2-323b-47dd-8bdf-129af66e90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Session_x0028__x002f_5_x0029_" ma:index="24" nillable="true" ma:displayName="Session (/5)" ma:format="Dropdown" ma:internalName="Session_x0028__x002f_5_x0029_">
      <xsd:simpleType>
        <xsd:restriction base="dms:Text">
          <xsd:maxLength value="255"/>
        </xsd:restriction>
      </xsd:simpleType>
    </xsd:element>
    <xsd:element name="Session" ma:index="25" nillable="true" ma:displayName="Session" ma:format="Dropdown" ma:internalName="Session">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Notes" ma:index="27" nillable="true" ma:displayName="Notes" ma:description="Reason useful cross-sector" ma:format="Dropdown" ma:internalName="Notes">
      <xsd:simpleType>
        <xsd:restriction base="dms:Note">
          <xsd:maxLength value="255"/>
        </xsd:restriction>
      </xsd:simpleType>
    </xsd:element>
    <xsd:element name="ApplicationNo_x002e_" ma:index="28" nillable="true" ma:displayName="Application No." ma:format="Dropdown" ma:internalName="ApplicationNo_x002e_" ma:percentage="FALSE">
      <xsd:simpleType>
        <xsd:restriction base="dms:Number"/>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datetimr" ma:index="30" nillable="true" ma:displayName="datetimr" ma:format="DateOnly" ma:internalName="datetimr">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69a6785-7c20-4394-a076-f6528634969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afd2c15-7117-4a99-a4ad-7db48f8eacbd}" ma:internalName="TaxCatchAll" ma:showField="CatchAllData" ma:web="369a6785-7c20-4394-a076-f652863496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s xmlns="1364a245-e493-41ed-bb8d-07b284efa9d7" xsi:nil="true"/>
    <Session xmlns="1364a245-e493-41ed-bb8d-07b284efa9d7" xsi:nil="true"/>
    <TaxCatchAll xmlns="369a6785-7c20-4394-a076-f65286349692" xsi:nil="true"/>
    <lcf76f155ced4ddcb4097134ff3c332f xmlns="1364a245-e493-41ed-bb8d-07b284efa9d7">
      <Terms xmlns="http://schemas.microsoft.com/office/infopath/2007/PartnerControls"/>
    </lcf76f155ced4ddcb4097134ff3c332f>
    <Session_x0028__x002f_5_x0029_ xmlns="1364a245-e493-41ed-bb8d-07b284efa9d7" xsi:nil="true"/>
    <ApplicationNo_x002e_ xmlns="1364a245-e493-41ed-bb8d-07b284efa9d7" xsi:nil="true"/>
    <datetimr xmlns="1364a245-e493-41ed-bb8d-07b284efa9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2EEFC4-A186-484B-BD27-BDC454388BC2}">
  <ds:schemaRefs>
    <ds:schemaRef ds:uri="1364a245-e493-41ed-bb8d-07b284efa9d7"/>
    <ds:schemaRef ds:uri="369a6785-7c20-4394-a076-f652863496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8F34044-BF23-4E8E-AD64-077D1367BDAC}">
  <ds:schemaRefs>
    <ds:schemaRef ds:uri="1364a245-e493-41ed-bb8d-07b284efa9d7"/>
    <ds:schemaRef ds:uri="369a6785-7c20-4394-a076-f6528634969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57C9D22-5A18-4D9A-9A29-7E7685AAA9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230</TotalTime>
  <Words>2183</Words>
  <Application>Microsoft Office PowerPoint</Application>
  <PresentationFormat>Widescreen</PresentationFormat>
  <Paragraphs>261</Paragraphs>
  <Slides>23</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Aptos</vt:lpstr>
      <vt:lpstr>Aptos Display</vt:lpstr>
      <vt:lpstr>Arial</vt:lpstr>
      <vt:lpstr>Arial Nova Cond</vt:lpstr>
      <vt:lpstr>Arial Nova Light</vt:lpstr>
      <vt:lpstr>Calibri</vt:lpstr>
      <vt:lpstr>Calibri Light</vt:lpstr>
      <vt:lpstr>Segoe Print</vt:lpstr>
      <vt:lpstr>Symbol</vt:lpstr>
      <vt:lpstr>Trebuchet MS</vt:lpstr>
      <vt:lpstr>Office Theme</vt:lpstr>
      <vt:lpstr>1_Office Theme</vt:lpstr>
      <vt:lpstr>NASP Webinar: Green Social Prescribing Practitioner Guidance -ensuring safe and effective referrals from the health system </vt:lpstr>
      <vt:lpstr>Housekeeping</vt:lpstr>
      <vt:lpstr>Overview</vt:lpstr>
      <vt:lpstr>The National Academy for Social Prescribing</vt:lpstr>
      <vt:lpstr>What is Social Prescribing? </vt:lpstr>
      <vt:lpstr>Cross-Govt Green Social Prescribing Programme to tackle and prevent mental ill health</vt:lpstr>
      <vt:lpstr>PowerPoint Presentation</vt:lpstr>
      <vt:lpstr>PowerPoint Presentation</vt:lpstr>
      <vt:lpstr>PowerPoint Presentation</vt:lpstr>
      <vt:lpstr>Developing the Guidance  </vt:lpstr>
      <vt:lpstr>Process  </vt:lpstr>
      <vt:lpstr>Audience: Nature Practitioners delivering green social prescribing activities  Aim: To develop clear, practical, and applicable practitioner guidance for nature-based activity providers, ensuring safe and informed referrals from social prescribers.  Objectives: •Outline minimum principles to consider for safe and effective practice. •Outline competencies and skills to consider for practitioners. •Outline guidance on supervision, training needs, and continuous professional development. •Suggest quality improvement principles to enhance standards over time. •Suggest clear processes for receiving referrals, providing feedback to referrers, and ensuring effective referral pathways. •Ensure the document is accessible, practical, and easy to implement for providers across different settings.  </vt:lpstr>
      <vt:lpstr>Scope of Work and Content   </vt:lpstr>
      <vt:lpstr>Consultation   </vt:lpstr>
      <vt:lpstr>Areas of Guidance   </vt:lpstr>
      <vt:lpstr>Foundational principles for safe and effective practice   </vt:lpstr>
      <vt:lpstr>Legal obligations and guidance    </vt:lpstr>
      <vt:lpstr>Competencies and skills Training and CPD   </vt:lpstr>
      <vt:lpstr>Supervision for practitioners   </vt:lpstr>
      <vt:lpstr>Quality improvement principles to support continuous development   </vt:lpstr>
      <vt:lpstr>Ben Thomas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NASP Webinar: RNIB and SignHealth talk sensory impairments  and social prescribing </dc:title>
  <dc:creator>Ceriann Bailey-Rush</dc:creator>
  <cp:lastModifiedBy>Audrey Briggs</cp:lastModifiedBy>
  <cp:revision>144</cp:revision>
  <dcterms:created xsi:type="dcterms:W3CDTF">2024-05-29T10:15:32Z</dcterms:created>
  <dcterms:modified xsi:type="dcterms:W3CDTF">2026-06-29T13:59:43Z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0x010100391E39600B21014991592B10C4BE6E14</vt:lpwstr>
  </property>
  <property fmtid="{D5CDD505-2E9C-101B-9397-08002B2CF9AE}" pid="3" name="MediaServiceImageTags">
    <vt:lpwstr/>
  </property>
</Properties>
</file>