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4" r:id="rId5"/>
    <p:sldMasterId id="2147483704" r:id="rId6"/>
    <p:sldMasterId id="2147483711" r:id="rId7"/>
    <p:sldMasterId id="2147483723" r:id="rId8"/>
  </p:sldMasterIdLst>
  <p:notesMasterIdLst>
    <p:notesMasterId r:id="rId46"/>
  </p:notesMasterIdLst>
  <p:sldIdLst>
    <p:sldId id="2145708111" r:id="rId9"/>
    <p:sldId id="2145708112" r:id="rId10"/>
    <p:sldId id="2145708113" r:id="rId11"/>
    <p:sldId id="2145708115" r:id="rId12"/>
    <p:sldId id="2145708102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65" r:id="rId24"/>
    <p:sldId id="266" r:id="rId25"/>
    <p:sldId id="267" r:id="rId26"/>
    <p:sldId id="268" r:id="rId27"/>
    <p:sldId id="2145708103" r:id="rId28"/>
    <p:sldId id="256" r:id="rId29"/>
    <p:sldId id="257" r:id="rId30"/>
    <p:sldId id="258" r:id="rId31"/>
    <p:sldId id="2145708116" r:id="rId32"/>
    <p:sldId id="260" r:id="rId33"/>
    <p:sldId id="261" r:id="rId34"/>
    <p:sldId id="262" r:id="rId35"/>
    <p:sldId id="263" r:id="rId36"/>
    <p:sldId id="264" r:id="rId37"/>
    <p:sldId id="2145708117" r:id="rId38"/>
    <p:sldId id="2145708118" r:id="rId39"/>
    <p:sldId id="2145708119" r:id="rId40"/>
    <p:sldId id="2145708120" r:id="rId41"/>
    <p:sldId id="2145708121" r:id="rId42"/>
    <p:sldId id="2145708122" r:id="rId43"/>
    <p:sldId id="2145708114" r:id="rId44"/>
    <p:sldId id="25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833"/>
  </p:normalViewPr>
  <p:slideViewPr>
    <p:cSldViewPr snapToGrid="0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A64DE-C02D-6843-BBCC-C9D810A0EEA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CAA3C-98AB-D349-9AB1-CEAD3372F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85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4FC01-DA70-1442-90FD-983F2F1261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296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979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CAA3C-98AB-D349-9AB1-CEAD3372FD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20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CAA3C-98AB-D349-9AB1-CEAD3372FD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92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85D01-010A-2C42-86F9-3F87BE30F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140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EE81F-B21D-D19A-39ED-8919F815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814490-DE8F-A8EA-3574-B6E177E0C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6B29D9-D3A1-AD25-AD8D-8B72FC224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B3AB4-819E-A1FC-1168-714AF6C64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85D01-010A-2C42-86F9-3F87BE30F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532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CAA3C-98AB-D349-9AB1-CEAD3372FD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8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CAA3C-98AB-D349-9AB1-CEAD3372FDD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94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7484-5404-CBD7-29B1-674F046A9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4FDF1-BAAF-8897-36B3-209D7D7D5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11270-AC36-8045-C0A2-9922F298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A32C7-A18A-29C0-FB14-4A1CA4A63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D2240-FC40-FF14-8CC8-FA0398DA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83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540-4FA3-14F3-5E05-5382424CF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0C99C1-CAF3-6E92-6F0D-F6682E730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D552-7543-7D15-577E-F05EC5D5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5A917-605C-BF5A-773E-7B2A6DE6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ACAB7-4F9A-1B4A-72D4-2C8D9ED1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4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56814E-77EB-D474-13BD-4669DC4EA1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6FA31D-2657-62B8-CEDB-53465BD00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DE607-C740-798B-ADB5-20A7382C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9347F-29E8-74CA-E374-A35354D2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63A63-7FC4-D3D3-7A14-94AB1517A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46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ight Fron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2064E0-370D-D248-AA34-E2AE1A114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42900"/>
            <a:ext cx="6825343" cy="157150"/>
          </a:xfrm>
          <a:prstGeom prst="rect">
            <a:avLst/>
          </a:prstGeom>
          <a:solidFill>
            <a:srgbClr val="8CD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300278-49C0-894B-94E2-B364F9310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47237" y="6642900"/>
            <a:ext cx="9044764" cy="157150"/>
          </a:xfrm>
          <a:prstGeom prst="rect">
            <a:avLst/>
          </a:prstGeom>
          <a:solidFill>
            <a:srgbClr val="5FC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NASP Logo">
            <a:extLst>
              <a:ext uri="{FF2B5EF4-FFF2-40B4-BE49-F238E27FC236}">
                <a16:creationId xmlns:a16="http://schemas.microsoft.com/office/drawing/2014/main" id="{717580D7-6269-0044-BB8C-1F5F455B10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5926" y="637953"/>
            <a:ext cx="4572000" cy="2514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1A4B84-87AF-294B-8502-3C0BFF865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0466" y="0"/>
            <a:ext cx="5931534" cy="392341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7442519-7DB8-3844-A771-A49E9B946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9647" y="3169675"/>
            <a:ext cx="7648352" cy="1373295"/>
          </a:xfrm>
          <a:prstGeom prst="rect">
            <a:avLst/>
          </a:prstGeom>
          <a:noFill/>
        </p:spPr>
        <p:txBody>
          <a:bodyPr anchor="t"/>
          <a:lstStyle>
            <a:lvl1pPr algn="l">
              <a:defRPr sz="4000">
                <a:solidFill>
                  <a:srgbClr val="EF4D84"/>
                </a:solidFill>
              </a:defRPr>
            </a:lvl1pPr>
          </a:lstStyle>
          <a:p>
            <a:r>
              <a:rPr lang="en-US"/>
              <a:t>Title to go here</a:t>
            </a:r>
            <a:br>
              <a:rPr lang="en-US"/>
            </a:br>
            <a:r>
              <a:rPr lang="en-US"/>
              <a:t>40pt Arial font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F14BE79-3E89-BF47-A14F-088A634A9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9646" y="4715898"/>
            <a:ext cx="7648353" cy="1060339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2E3A4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heading if needed</a:t>
            </a:r>
          </a:p>
          <a:p>
            <a:r>
              <a:rPr lang="en-US"/>
              <a:t>20pt Arial</a:t>
            </a:r>
          </a:p>
        </p:txBody>
      </p:sp>
      <p:pic>
        <p:nvPicPr>
          <p:cNvPr id="16" name="Picture 15" descr="Painting Easel, computer screen and book icons.">
            <a:extLst>
              <a:ext uri="{FF2B5EF4-FFF2-40B4-BE49-F238E27FC236}">
                <a16:creationId xmlns:a16="http://schemas.microsoft.com/office/drawing/2014/main" id="{A10EE1A4-9EF3-BE4B-A260-BA9E2AB285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120616" y="3855417"/>
            <a:ext cx="3733800" cy="27813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123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Section Title Page">
  <p:cSld name="Sub Section Title Pag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>
            <a:spLocks noGrp="1"/>
          </p:cNvSpPr>
          <p:nvPr>
            <p:ph type="body" idx="1"/>
          </p:nvPr>
        </p:nvSpPr>
        <p:spPr>
          <a:xfrm>
            <a:off x="838200" y="2998381"/>
            <a:ext cx="10515600" cy="2817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A4D"/>
              </a:buClr>
              <a:buSzPts val="2000"/>
              <a:buChar char="•"/>
              <a:defRPr b="0" i="0">
                <a:solidFill>
                  <a:srgbClr val="2E3A4D"/>
                </a:solidFill>
                <a:latin typeface="Trebuchet MS" panose="020B0703020202090204" pitchFamily="34" charset="0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A4D"/>
              </a:buClr>
              <a:buSzPts val="2000"/>
              <a:buChar char="•"/>
              <a:defRPr>
                <a:solidFill>
                  <a:srgbClr val="2E3A4D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A4D"/>
              </a:buClr>
              <a:buSzPts val="2000"/>
              <a:buChar char="•"/>
              <a:defRPr>
                <a:solidFill>
                  <a:srgbClr val="2E3A4D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A4D"/>
              </a:buClr>
              <a:buSzPts val="2000"/>
              <a:buChar char="•"/>
              <a:defRPr>
                <a:solidFill>
                  <a:srgbClr val="2E3A4D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A4D"/>
              </a:buClr>
              <a:buSzPts val="2000"/>
              <a:buChar char="•"/>
              <a:defRPr>
                <a:solidFill>
                  <a:srgbClr val="2E3A4D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title"/>
          </p:nvPr>
        </p:nvSpPr>
        <p:spPr>
          <a:xfrm>
            <a:off x="838200" y="1548733"/>
            <a:ext cx="10515600" cy="12582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4D84"/>
              </a:buClr>
              <a:buSzPts val="1800"/>
              <a:buNone/>
              <a:defRPr b="0" i="0">
                <a:latin typeface="Trebuchet MS" panose="020B070302020209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10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6260466" y="0"/>
            <a:ext cx="5931534" cy="392341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0"/>
          <p:cNvSpPr txBox="1">
            <a:spLocks noGrp="1"/>
          </p:cNvSpPr>
          <p:nvPr>
            <p:ph type="ftr" idx="11"/>
          </p:nvPr>
        </p:nvSpPr>
        <p:spPr>
          <a:xfrm>
            <a:off x="136456" y="6356350"/>
            <a:ext cx="80169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30" name="Google Shape;30;p10"/>
          <p:cNvSpPr txBox="1">
            <a:spLocks noGrp="1"/>
          </p:cNvSpPr>
          <p:nvPr>
            <p:ph type="sldNum" idx="12"/>
          </p:nvPr>
        </p:nvSpPr>
        <p:spPr>
          <a:xfrm>
            <a:off x="9312344" y="62606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latin typeface="Trebuchet MS" panose="020B0703020202090204" pitchFamily="34" charset="0"/>
              </a:rPr>
              <a:t>Page </a:t>
            </a:r>
            <a:fld id="{00000000-1234-1234-1234-123412341234}" type="slidenum">
              <a:rPr lang="en-US" smtClean="0">
                <a:latin typeface="Trebuchet MS" panose="020B0703020202090204" pitchFamily="34" charset="0"/>
              </a:rPr>
              <a:pPr/>
              <a:t>‹#›</a:t>
            </a:fld>
            <a:endParaRPr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35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2064E0-370D-D248-AA34-E2AE1A114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42900"/>
            <a:ext cx="6825343" cy="157150"/>
          </a:xfrm>
          <a:prstGeom prst="rect">
            <a:avLst/>
          </a:prstGeom>
          <a:solidFill>
            <a:srgbClr val="8CD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300278-49C0-894B-94E2-B364F9310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47237" y="6642900"/>
            <a:ext cx="9044764" cy="157150"/>
          </a:xfrm>
          <a:prstGeom prst="rect">
            <a:avLst/>
          </a:prstGeom>
          <a:solidFill>
            <a:srgbClr val="5FC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NASP Logo">
            <a:extLst>
              <a:ext uri="{FF2B5EF4-FFF2-40B4-BE49-F238E27FC236}">
                <a16:creationId xmlns:a16="http://schemas.microsoft.com/office/drawing/2014/main" id="{717580D7-6269-0044-BB8C-1F5F455B10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5926" y="637953"/>
            <a:ext cx="4572000" cy="2514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1A4B84-87AF-294B-8502-3C0BFF865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0466" y="0"/>
            <a:ext cx="5931534" cy="3923414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7F14BE79-3E89-BF47-A14F-088A634A9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6726" y="3705448"/>
            <a:ext cx="7361273" cy="2070789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2E3A4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heading if needed</a:t>
            </a:r>
          </a:p>
          <a:p>
            <a:r>
              <a:rPr lang="en-US"/>
              <a:t>20pt Arial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D69C179-397E-8340-BCAB-CE1F52278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2344" y="62606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Page </a:t>
            </a:r>
            <a:fld id="{6CD04867-206E-8E42-A1B6-AF5E95E31B3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7C4457B-C7A7-8247-AC29-2D761B9E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456" y="6356350"/>
            <a:ext cx="8016944" cy="365125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pPr algn="l"/>
            <a:r>
              <a:rPr lang="en-US"/>
              <a:t>Title of section in the footer for accessible purposes</a:t>
            </a:r>
          </a:p>
        </p:txBody>
      </p:sp>
    </p:spTree>
    <p:extLst>
      <p:ext uri="{BB962C8B-B14F-4D97-AF65-F5344CB8AC3E}">
        <p14:creationId xmlns:p14="http://schemas.microsoft.com/office/powerpoint/2010/main" val="3785832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9D26-B4CA-0473-AA37-D0175AB67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4614D2-4AF9-AB6A-D4BE-8BC849D54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452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4438-8B64-6263-62E5-3858E05C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F6FEA-88A7-653C-2F56-B487DAACC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187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1B59B-EF5E-B564-9662-07BD28E6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622" y="11545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2FB22-70CE-641A-5B93-B436911BE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4622" y="403429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A5643-3ABD-F0B4-58E7-E78D8231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2024. Contact: jag.mundra@napc.co.uk 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3042036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44DAD-2A7B-F23A-F532-D13E433B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376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9C2BC-C86C-FDDE-709C-AA6323A62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2376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09607-7691-44F3-5FD2-8E09C3285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6376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996FB-C239-F9A0-683A-20E878AAA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2024. Contact: jag.mundra@napc.co.uk 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2352184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EC8E-32E8-8959-FFAD-39629ACFB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E05ED-2593-1C85-654A-44825FBDF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2DE6A-3672-C1E0-3D3A-A7E0987BB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008C3-9F28-E8E0-E855-C252D79AD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65DF8F-2CA3-96A9-A672-F95E50E3F6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C1DAC3-DB79-73B1-C18E-182658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2024. Contact: jag.mundra@napc.co.uk 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2654769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D279A-4DF1-BA13-13E5-9E564F09C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A35E6-507C-229F-3FE6-F70562FA1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4FFCC-6796-7F8C-8B82-BD21F255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C3117-834C-1E42-69BA-F1BAC390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E14C9-3482-7394-DEB3-AD4AAC399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37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1A12-5283-D3FF-97E4-8E4E84ADE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5029"/>
            <a:ext cx="10515600" cy="6456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F8D9E3-A1AF-39D6-BA30-A0D8852FC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745" y="6384925"/>
            <a:ext cx="8189595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rgbClr val="002060"/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en-GB"/>
              <a:t>© 2024. Contact: jag.mundra@napc.co.uk 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112474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7FDECA-684C-52F9-4063-000A252D9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2024. Contact: jag.mundra@napc.co.uk 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1391287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3703F-6226-48D1-844D-5B32A68CB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D7561-5E02-E27D-413D-9740B2D0E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1DF80-FFFC-E1BE-2C68-A3B81CA9F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9DFC6-F21D-A681-BD43-404B8354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2024. Contact: jag.mundra@napc.co.uk 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1612425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37301-DD37-6C65-4B16-220A83C2D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29A937-FA92-7500-5C29-D5211EEE4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16766-6714-F43E-5B1D-D35ABC0F9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4DC23-792A-2F29-36EF-694B4F824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 2024. Contact: jag.mundra@napc.co.uk 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62426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771" y="1301219"/>
            <a:ext cx="9889496" cy="720080"/>
          </a:xfrm>
          <a:blipFill>
            <a:blip r:embed="rId2" cstate="print"/>
            <a:stretch>
              <a:fillRect/>
            </a:stretch>
          </a:blipFill>
          <a:ln w="28575">
            <a:noFill/>
          </a:ln>
        </p:spPr>
        <p:txBody>
          <a:bodyPr>
            <a:noAutofit/>
          </a:bodyPr>
          <a:lstStyle>
            <a:lvl1pPr>
              <a:lnSpc>
                <a:spcPts val="2700"/>
              </a:lnSpc>
              <a:defRPr lang="en-GB" spc="-10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91078" y="2532446"/>
            <a:ext cx="9889497" cy="3632858"/>
          </a:xfrm>
        </p:spPr>
        <p:txBody>
          <a:bodyPr lIns="108000"/>
          <a:lstStyle>
            <a:lvl1pPr marL="0" indent="0">
              <a:buNone/>
              <a:defRPr/>
            </a:lvl1pPr>
            <a:lvl2pPr marL="180975" indent="0">
              <a:buNone/>
              <a:defRPr/>
            </a:lvl2pPr>
            <a:lvl3pPr marL="449263" indent="0">
              <a:buNone/>
              <a:defRPr/>
            </a:lvl3pPr>
            <a:lvl4pPr marL="630238" indent="0">
              <a:buNone/>
              <a:defRPr/>
            </a:lvl4pPr>
            <a:lvl5pPr marL="896938" indent="0">
              <a:buNone/>
              <a:defRPr/>
            </a:lvl5pPr>
          </a:lstStyle>
          <a:p>
            <a:pPr marL="180975" marR="0" lvl="0" indent="-180975" algn="l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Edit Master text styles</a:t>
            </a:r>
          </a:p>
          <a:p>
            <a:pPr marL="449263" marR="0" lvl="1" indent="-268288" algn="l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630238" marR="0" lvl="2" indent="-180975" algn="l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Third level</a:t>
            </a:r>
          </a:p>
          <a:p>
            <a:pPr marL="896938" marR="0" lvl="3" indent="-266700" algn="l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Fourth level</a:t>
            </a:r>
          </a:p>
          <a:p>
            <a:pPr marL="1077913" marR="0" lvl="4" indent="-180975" algn="l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Fifth level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43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771" y="1301219"/>
            <a:ext cx="9889496" cy="720080"/>
          </a:xfrm>
          <a:blipFill>
            <a:blip r:embed="rId2" cstate="print"/>
            <a:stretch>
              <a:fillRect/>
            </a:stretch>
          </a:blipFill>
          <a:ln w="28575">
            <a:noFill/>
          </a:ln>
        </p:spPr>
        <p:txBody>
          <a:bodyPr>
            <a:noAutofit/>
          </a:bodyPr>
          <a:lstStyle>
            <a:lvl1pPr>
              <a:lnSpc>
                <a:spcPts val="2700"/>
              </a:lnSpc>
              <a:defRPr lang="en-GB" spc="-10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561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b Full bleed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3429002"/>
            <a:ext cx="12192000" cy="3429001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8" y="1340768"/>
            <a:ext cx="8628904" cy="504056"/>
          </a:xfrm>
          <a:blipFill>
            <a:blip r:embed="rId2" cstate="print"/>
            <a:stretch>
              <a:fillRect/>
            </a:stretch>
          </a:blipFill>
          <a:ln w="28575">
            <a:noFill/>
          </a:ln>
        </p:spPr>
        <p:txBody>
          <a:bodyPr>
            <a:noAutofit/>
          </a:bodyPr>
          <a:lstStyle>
            <a:lvl1pPr>
              <a:lnSpc>
                <a:spcPts val="1900"/>
              </a:lnSpc>
              <a:defRPr lang="en-GB" sz="1800" spc="-10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683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879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_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4151" y="1472700"/>
            <a:ext cx="8628904" cy="720080"/>
          </a:xfrm>
          <a:blipFill>
            <a:blip r:embed="rId2" cstate="print"/>
            <a:stretch>
              <a:fillRect/>
            </a:stretch>
          </a:blipFill>
          <a:ln w="28575">
            <a:noFill/>
          </a:ln>
        </p:spPr>
        <p:txBody>
          <a:bodyPr>
            <a:noAutofit/>
          </a:bodyPr>
          <a:lstStyle>
            <a:lvl1pPr>
              <a:lnSpc>
                <a:spcPts val="2700"/>
              </a:lnSpc>
              <a:defRPr lang="en-GB" sz="2800" spc="-10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04151" y="2192780"/>
            <a:ext cx="8640233" cy="307082"/>
          </a:xfrm>
          <a:blipFill>
            <a:blip r:embed="rId2" cstate="print"/>
            <a:stretch>
              <a:fillRect/>
            </a:stretch>
          </a:blipFill>
        </p:spPr>
        <p:txBody>
          <a:bodyPr lIns="108000"/>
          <a:lstStyle>
            <a:lvl1pPr marL="0" indent="0">
              <a:lnSpc>
                <a:spcPts val="2700"/>
              </a:lnSpc>
              <a:buNone/>
              <a:defRPr lang="en-US" sz="2800" i="1" kern="1200" spc="-100" baseline="0" dirty="0" smtClean="0">
                <a:solidFill>
                  <a:srgbClr val="621B4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3429002"/>
            <a:ext cx="12192000" cy="3429001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55956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(R)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0A4AB-8DC2-4CDD-9B7E-F7070EAF9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3" y="1340768"/>
            <a:ext cx="5256584" cy="3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8F6672-6BBD-4225-9431-36A037E0E3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24563" y="0"/>
            <a:ext cx="616743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6ADBB7-046C-4CA8-8313-A3A402765E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3525" y="2133600"/>
            <a:ext cx="5256213" cy="4319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797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3EE1-29B8-21D4-BFE7-7AE4C5A78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3967C-1119-F678-BC01-3DBF3C4CF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255AA-DBFB-D0F6-4578-F84CC5EF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39946-A356-4802-B3A1-D3D73CC28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ACB31-FC52-70BE-BF0B-2D665724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168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32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82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26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94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67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36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85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21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9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E76C-96FF-677E-AD98-26B3B7CBC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951A8-0133-4C36-C4D4-9040907C5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9E00C-F608-6A95-1DBE-E295AE648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9C8E9-26DA-7A23-BDDB-00AD07DA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E8A37-919A-F2BA-363F-BBE2FE81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DF698-DDE7-F7A7-7494-B161E392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703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2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44611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70257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4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677739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23057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3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184038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1811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421801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7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598" y="1435101"/>
            <a:ext cx="401108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65925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7" y="612775"/>
            <a:ext cx="7315203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7" y="5367337"/>
            <a:ext cx="7315203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35013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F7DA6-0F99-CED3-F93B-EB1471185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E8AE4-CD38-FD76-5F1C-0F1E23F88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A5D77-4554-2043-30C0-5C4EFEF3C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A705E-B13A-CEF0-B8CC-84AE210060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4C1C0E-D6FD-FCF1-CC2B-7E6CC349CF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26E64B-7F3A-01F9-D006-4B870D276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AAD63-8D76-07DE-48A3-BCB457745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F2A87E-40CE-38DE-865C-1A433ADA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20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B0605-B098-A43A-25CF-D6A56427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20D316-DCD2-0AF0-66D1-3E5F1BEF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95CB02-6804-0F4B-A6E5-219CE2EB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78823-6BE8-2522-92D8-0833B4FC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3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BB3511-FF55-90F9-84B2-A88D52A6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D18E5-736D-53C5-FE4E-02692CDA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84428-B3DF-483B-0018-B452D4ED2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2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24833-7F78-A5B7-A260-F22A28884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BED92-B27B-AF03-7FF0-BC688FC77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76275-8D94-EE9B-003A-587AE4660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BFBF5-0217-C70B-4253-EB10911E6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EDA7E-8591-FEB0-0C5B-6EAD91A78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77443-3896-414F-A723-1C9FB669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2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30017-9814-3E21-B9D1-03F713FB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EA9300-5917-039E-1915-EF70BD49FF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B4D51-96FD-0D0F-5878-4333F8C67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83794-098D-1F02-619A-88FD90E1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BD648-22A9-C114-3D3B-65963EEA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8C5D8-5550-47FF-F380-76C4C6B6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3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7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E42319-8810-C168-3BBB-FEFA211AD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168E1-21AE-0848-9069-850B6B954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DA41B-3B6B-C87C-63AE-5D18697E9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AA89-6741-A14D-8F37-A3012A52967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2DCF0-79E5-74F8-1E0A-1881D3650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B0A5-42F6-3CA6-E3E6-CBCB7A303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8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5388E7-0CB5-07EA-2CBB-0E3BBB9C6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0" name="Picture 1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B4192E4-7AC9-1B37-23FC-7FCF35443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 b="20363"/>
          <a:stretch/>
        </p:blipFill>
        <p:spPr>
          <a:xfrm>
            <a:off x="0" y="-18000"/>
            <a:ext cx="12192000" cy="54758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0C60E-9D97-050A-5A33-B165C843D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745" y="6384925"/>
            <a:ext cx="8189595" cy="365125"/>
          </a:xfrm>
          <a:prstGeom prst="rect">
            <a:avLst/>
          </a:prstGeom>
        </p:spPr>
        <p:txBody>
          <a:bodyPr anchor="ctr"/>
          <a:lstStyle>
            <a:lvl1pPr>
              <a:defRPr sz="1300">
                <a:solidFill>
                  <a:srgbClr val="002060"/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en-GB"/>
              <a:t>© 2024. Contact: jag.mundra@napc.co.uk 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324708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9843" y="1259523"/>
            <a:ext cx="8629651" cy="3968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vert="horz" lIns="10800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89843" y="2070894"/>
            <a:ext cx="8640233" cy="395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87139"/>
            <a:ext cx="27072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7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p:txStyles>
    <p:titleStyle>
      <a:lvl1pPr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 kern="1200" spc="-20">
          <a:solidFill>
            <a:srgbClr val="B70D50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9pPr>
    </p:titleStyle>
    <p:bodyStyle>
      <a:lvl1pPr marL="180975" indent="-180975" algn="l" rtl="0" eaLnBrk="1" fontAlgn="base" hangingPunct="1">
        <a:lnSpc>
          <a:spcPts val="2100"/>
        </a:lnSpc>
        <a:spcBef>
          <a:spcPct val="0"/>
        </a:spcBef>
        <a:spcAft>
          <a:spcPct val="0"/>
        </a:spcAft>
        <a:buSzPct val="80000"/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49263" indent="-268288" algn="l" rtl="0" eaLnBrk="1" fontAlgn="base" hangingPunct="1">
        <a:lnSpc>
          <a:spcPts val="2100"/>
        </a:lnSpc>
        <a:spcBef>
          <a:spcPct val="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30238" indent="-180975" algn="l" rtl="0" eaLnBrk="1" fontAlgn="base" hangingPunct="1">
        <a:lnSpc>
          <a:spcPts val="2100"/>
        </a:lnSpc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96938" indent="-266700" algn="l" rtl="0" eaLnBrk="1" fontAlgn="base" hangingPunct="1">
        <a:lnSpc>
          <a:spcPts val="2100"/>
        </a:lnSpc>
        <a:spcBef>
          <a:spcPct val="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77913" indent="-180975" algn="l" rtl="0" eaLnBrk="1" fontAlgn="base" hangingPunct="1">
        <a:lnSpc>
          <a:spcPts val="2100"/>
        </a:lnSpc>
        <a:spcBef>
          <a:spcPct val="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0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1" y="6400416"/>
            <a:ext cx="275071" cy="2769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759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urchworks.org.uk/our-work/wellbei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www.theosthinktank.co.uk/research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91E27-888D-CE42-A541-F5A60BCD3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97" y="3650672"/>
            <a:ext cx="9426799" cy="1267692"/>
          </a:xfrm>
        </p:spPr>
        <p:txBody>
          <a:bodyPr>
            <a:normAutofit fontScale="90000"/>
          </a:bodyPr>
          <a:lstStyle/>
          <a:p>
            <a:r>
              <a:rPr lang="en-GB" i="0" u="none" strike="noStrike" dirty="0">
                <a:solidFill>
                  <a:srgbClr val="00B0F0"/>
                </a:solidFill>
                <a:effectLst/>
                <a:latin typeface="Trebuchet MS" panose="020B0703020202090204" pitchFamily="34" charset="0"/>
              </a:rPr>
              <a:t>NASP webinar: Faith and social prescribing</a:t>
            </a:r>
            <a:br>
              <a:rPr lang="en-US" dirty="0">
                <a:solidFill>
                  <a:srgbClr val="00B0F0"/>
                </a:solidFill>
                <a:latin typeface="Trebuchet MS" panose="020B0703020202090204" pitchFamily="34" charset="0"/>
              </a:rPr>
            </a:br>
            <a:endParaRPr lang="en-US" sz="3000" dirty="0">
              <a:solidFill>
                <a:srgbClr val="00B0F0"/>
              </a:solidFill>
              <a:latin typeface="Trebuchet MS" panose="020B0703020202090204" pitchFamily="34" charset="0"/>
              <a:ea typeface="+mj-lt"/>
              <a:cs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DD013-436B-424A-F9FA-E917F86D379C}"/>
              </a:ext>
            </a:extLst>
          </p:cNvPr>
          <p:cNvSpPr txBox="1"/>
          <p:nvPr/>
        </p:nvSpPr>
        <p:spPr>
          <a:xfrm>
            <a:off x="489097" y="5055524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Thank you for joining us. The webinar will begin shortly. </a:t>
            </a:r>
          </a:p>
        </p:txBody>
      </p:sp>
    </p:spTree>
    <p:extLst>
      <p:ext uri="{BB962C8B-B14F-4D97-AF65-F5344CB8AC3E}">
        <p14:creationId xmlns:p14="http://schemas.microsoft.com/office/powerpoint/2010/main" val="2593582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7F3A5-DB7F-E38B-AB39-D170D7838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0DCAD-EFFE-D933-DC27-320CFBBDD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84200"/>
            <a:ext cx="3705123" cy="52236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C21FA5-EE52-D4D6-6F81-4B656DB29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787" y="613504"/>
            <a:ext cx="8026400" cy="56309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5808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8FF9E1-975E-CD6B-D5B5-CAB0A4204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252043" cy="5064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3761F3-2021-602B-6663-022F5B8AC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0" y="1793934"/>
            <a:ext cx="7213600" cy="50640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29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CE1D23-3811-DF56-5614-915B11A7B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8"/>
            <a:ext cx="4216989" cy="54617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E0234-2DA5-8849-CDFB-6205D64A8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859" y="889000"/>
            <a:ext cx="8554644" cy="57666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6637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7B051-C863-CBF6-FBCC-4C338EA2F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221225"/>
            <a:ext cx="3962400" cy="5547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E32899-2885-053D-03E7-D38D04962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729" y="221226"/>
            <a:ext cx="7926613" cy="55547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5054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84FF8-E2DA-4E65-223D-756F2E8ED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7000"/>
            <a:ext cx="6611152" cy="4697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CE34B-A06B-B727-5EA6-7AC191770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126" y="1651000"/>
            <a:ext cx="7083193" cy="49916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0822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E344D40-A8D4-AAD0-3C1E-30DF012B6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2600"/>
            <a:ext cx="5537200" cy="553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1C171D-0F9B-D960-053A-D81939BC86AE}"/>
              </a:ext>
            </a:extLst>
          </p:cNvPr>
          <p:cNvSpPr txBox="1"/>
          <p:nvPr/>
        </p:nvSpPr>
        <p:spPr>
          <a:xfrm>
            <a:off x="6197601" y="483420"/>
            <a:ext cx="629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GB" sz="3600" dirty="0">
                <a:solidFill>
                  <a:srgbClr val="002060"/>
                </a:solidFill>
                <a:latin typeface="Libre Baskerville" panose="02000000000000000000" pitchFamily="2" charset="0"/>
              </a:rPr>
              <a:t>How-to guides and Creating a Neighbourhood Health Service report</a:t>
            </a:r>
            <a:endParaRPr lang="en-US" sz="3600" dirty="0">
              <a:solidFill>
                <a:srgbClr val="002060"/>
              </a:solidFill>
              <a:latin typeface="Libre Baskervill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BE0CB3-4641-BF9B-A418-CF69491712DA}"/>
              </a:ext>
            </a:extLst>
          </p:cNvPr>
          <p:cNvSpPr txBox="1"/>
          <p:nvPr/>
        </p:nvSpPr>
        <p:spPr>
          <a:xfrm>
            <a:off x="6197601" y="2971801"/>
            <a:ext cx="584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dirty="0">
                <a:solidFill>
                  <a:srgbClr val="D84C24"/>
                </a:solidFill>
                <a:latin typeface="Libre Baskerville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www.churchworks.org.uk/our-work/wellbeing</a:t>
            </a:r>
            <a:endParaRPr lang="en-US" sz="2400" dirty="0">
              <a:solidFill>
                <a:srgbClr val="D84C24"/>
              </a:solidFill>
              <a:latin typeface="Libre Baskerville" panose="02000000000000000000" pitchFamily="2" charset="0"/>
            </a:endParaRPr>
          </a:p>
          <a:p>
            <a:pPr defTabSz="609630"/>
            <a:endParaRPr lang="en-US" sz="2400" dirty="0">
              <a:solidFill>
                <a:srgbClr val="D84C24"/>
              </a:solidFill>
              <a:latin typeface="Libre Baskerville" panose="02000000000000000000" pitchFamily="2" charset="0"/>
            </a:endParaRPr>
          </a:p>
          <a:p>
            <a:pPr defTabSz="609630"/>
            <a:r>
              <a:rPr lang="en-US" sz="2400" dirty="0">
                <a:solidFill>
                  <a:srgbClr val="D84C24"/>
                </a:solidFill>
                <a:latin typeface="Libre Baskerville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www.theosthinktank.co.uk/research</a:t>
            </a:r>
            <a:r>
              <a:rPr lang="en-US" sz="2400" dirty="0">
                <a:solidFill>
                  <a:srgbClr val="D84C24"/>
                </a:solidFill>
                <a:latin typeface="Libre Baskerville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0122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5107" y="1446650"/>
            <a:ext cx="4328160" cy="0"/>
          </a:xfrm>
          <a:prstGeom prst="line">
            <a:avLst/>
          </a:prstGeom>
          <a:ln w="114300" cap="flat">
            <a:solidFill>
              <a:srgbClr val="98BF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400800" y="1268430"/>
            <a:ext cx="4465933" cy="5140642"/>
          </a:xfrm>
          <a:custGeom>
            <a:avLst/>
            <a:gdLst/>
            <a:ahLst/>
            <a:cxnLst/>
            <a:rect l="l" t="t" r="r" b="b"/>
            <a:pathLst>
              <a:path w="6698899" h="7710963">
                <a:moveTo>
                  <a:pt x="0" y="0"/>
                </a:moveTo>
                <a:lnTo>
                  <a:pt x="6698899" y="0"/>
                </a:lnTo>
                <a:lnTo>
                  <a:pt x="6698899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5108" y="615950"/>
            <a:ext cx="10393178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b="1" dirty="0">
                <a:solidFill>
                  <a:srgbClr val="00206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Report</a:t>
            </a:r>
            <a:r>
              <a:rPr lang="en-US" sz="3666" b="1" dirty="0">
                <a:solidFill>
                  <a:srgbClr val="332C56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Recommendations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7082" y="1905000"/>
            <a:ext cx="5679693" cy="2244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453"/>
              </a:lnSpc>
              <a:spcBef>
                <a:spcPct val="0"/>
              </a:spcBef>
            </a:pPr>
            <a:r>
              <a:rPr lang="en-US" sz="2933" b="1" dirty="0" err="1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Neighbourhoods</a:t>
            </a:r>
            <a:endParaRPr lang="en-US" sz="2933" b="1" dirty="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defTabSz="609630">
              <a:lnSpc>
                <a:spcPts val="3453"/>
              </a:lnSpc>
              <a:spcBef>
                <a:spcPct val="0"/>
              </a:spcBef>
            </a:pPr>
            <a:endParaRPr lang="en-US" sz="2933" b="1" dirty="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defTabSz="609630">
              <a:lnSpc>
                <a:spcPts val="3453"/>
              </a:lnSpc>
              <a:spcBef>
                <a:spcPct val="0"/>
              </a:spcBef>
            </a:pPr>
            <a:r>
              <a:rPr lang="en-US" sz="2933" b="1" dirty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Places</a:t>
            </a:r>
          </a:p>
          <a:p>
            <a:pPr defTabSz="609630">
              <a:lnSpc>
                <a:spcPts val="3453"/>
              </a:lnSpc>
              <a:spcBef>
                <a:spcPct val="0"/>
              </a:spcBef>
            </a:pPr>
            <a:endParaRPr lang="en-US" sz="2933" b="1" dirty="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defTabSz="609630">
              <a:lnSpc>
                <a:spcPts val="3453"/>
              </a:lnSpc>
              <a:spcBef>
                <a:spcPct val="0"/>
              </a:spcBef>
            </a:pPr>
            <a:r>
              <a:rPr lang="en-US" sz="2933" b="1" dirty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Systems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5107" y="1446650"/>
            <a:ext cx="4328160" cy="0"/>
          </a:xfrm>
          <a:prstGeom prst="line">
            <a:avLst/>
          </a:prstGeom>
          <a:ln w="114300" cap="flat">
            <a:solidFill>
              <a:srgbClr val="98BF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737600" y="-1193800"/>
            <a:ext cx="5431133" cy="6369049"/>
          </a:xfrm>
          <a:custGeom>
            <a:avLst/>
            <a:gdLst/>
            <a:ahLst/>
            <a:cxnLst/>
            <a:rect l="l" t="t" r="r" b="b"/>
            <a:pathLst>
              <a:path w="6698899" h="7710963">
                <a:moveTo>
                  <a:pt x="0" y="0"/>
                </a:moveTo>
                <a:lnTo>
                  <a:pt x="6698899" y="0"/>
                </a:lnTo>
                <a:lnTo>
                  <a:pt x="6698899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5108" y="615950"/>
            <a:ext cx="10393178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b="1" dirty="0">
                <a:solidFill>
                  <a:srgbClr val="332C56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Report Recommendations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5108" y="1876438"/>
            <a:ext cx="5679693" cy="3714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453"/>
              </a:lnSpc>
              <a:spcBef>
                <a:spcPct val="0"/>
              </a:spcBef>
            </a:pPr>
            <a:r>
              <a:rPr lang="en-US" sz="2933" b="1" dirty="0" err="1">
                <a:solidFill>
                  <a:srgbClr val="D84C2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Neighbourhoods</a:t>
            </a:r>
            <a:endParaRPr lang="en-US" sz="2933" b="1" dirty="0">
              <a:solidFill>
                <a:srgbClr val="D84C24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304815" indent="-304815" defTabSz="609630"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Faith leaders and SPLWs network together</a:t>
            </a:r>
          </a:p>
          <a:p>
            <a:pPr marL="304815" indent="-304815" defTabSz="609630"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Use How To Guides to connect and increase referrals</a:t>
            </a:r>
          </a:p>
          <a:p>
            <a:pPr marL="304815" indent="-304815" defTabSz="609630"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Partner and plan together at local forums</a:t>
            </a:r>
          </a:p>
        </p:txBody>
      </p:sp>
    </p:spTree>
    <p:extLst>
      <p:ext uri="{BB962C8B-B14F-4D97-AF65-F5344CB8AC3E}">
        <p14:creationId xmlns:p14="http://schemas.microsoft.com/office/powerpoint/2010/main" val="1121166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5107" y="1446650"/>
            <a:ext cx="4328160" cy="0"/>
          </a:xfrm>
          <a:prstGeom prst="line">
            <a:avLst/>
          </a:prstGeom>
          <a:ln w="114300" cap="flat">
            <a:solidFill>
              <a:srgbClr val="98BF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438400" y="5003800"/>
            <a:ext cx="4465933" cy="5140642"/>
          </a:xfrm>
          <a:custGeom>
            <a:avLst/>
            <a:gdLst/>
            <a:ahLst/>
            <a:cxnLst/>
            <a:rect l="l" t="t" r="r" b="b"/>
            <a:pathLst>
              <a:path w="6698899" h="7710963">
                <a:moveTo>
                  <a:pt x="0" y="0"/>
                </a:moveTo>
                <a:lnTo>
                  <a:pt x="6698899" y="0"/>
                </a:lnTo>
                <a:lnTo>
                  <a:pt x="6698899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5108" y="615950"/>
            <a:ext cx="10393178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b="1">
                <a:solidFill>
                  <a:srgbClr val="332C56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Report Recommendations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9067" y="1921881"/>
            <a:ext cx="8788400" cy="3156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ts val="3453"/>
              </a:lnSpc>
              <a:spcBef>
                <a:spcPct val="0"/>
              </a:spcBef>
            </a:pPr>
            <a:r>
              <a:rPr lang="en-US" sz="2933" b="1" dirty="0">
                <a:solidFill>
                  <a:srgbClr val="D84C2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Places</a:t>
            </a:r>
          </a:p>
          <a:p>
            <a:pPr marL="381019" indent="-381019" defTabSz="609630"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More faith leaders represented at regional forums</a:t>
            </a:r>
          </a:p>
          <a:p>
            <a:pPr marL="381019" indent="-381019" defTabSz="609630"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Involve faith leaders in preventative, public health and health inequalities strategies</a:t>
            </a:r>
          </a:p>
          <a:p>
            <a:pPr marL="381019" indent="-381019" defTabSz="609630"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Prioritise</a:t>
            </a:r>
            <a:r>
              <a:rPr lang="en-US" sz="2400" dirty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faith literacy and health literacy training</a:t>
            </a:r>
          </a:p>
          <a:p>
            <a:pPr defTabSz="609630">
              <a:lnSpc>
                <a:spcPts val="3453"/>
              </a:lnSpc>
              <a:spcBef>
                <a:spcPct val="0"/>
              </a:spcBef>
            </a:pPr>
            <a:endParaRPr lang="en-US" sz="1867" b="1" dirty="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5758536-CE0E-06F0-DBE9-D812686492F6}"/>
              </a:ext>
            </a:extLst>
          </p:cNvPr>
          <p:cNvSpPr/>
          <p:nvPr/>
        </p:nvSpPr>
        <p:spPr>
          <a:xfrm>
            <a:off x="10210800" y="1943116"/>
            <a:ext cx="4465933" cy="5140642"/>
          </a:xfrm>
          <a:custGeom>
            <a:avLst/>
            <a:gdLst/>
            <a:ahLst/>
            <a:cxnLst/>
            <a:rect l="l" t="t" r="r" b="b"/>
            <a:pathLst>
              <a:path w="6698899" h="7710963">
                <a:moveTo>
                  <a:pt x="0" y="0"/>
                </a:moveTo>
                <a:lnTo>
                  <a:pt x="6698899" y="0"/>
                </a:lnTo>
                <a:lnTo>
                  <a:pt x="6698899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657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5107" y="1446650"/>
            <a:ext cx="4328160" cy="0"/>
          </a:xfrm>
          <a:prstGeom prst="line">
            <a:avLst/>
          </a:prstGeom>
          <a:ln w="114300" cap="flat">
            <a:solidFill>
              <a:srgbClr val="98BF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232967" y="4287679"/>
            <a:ext cx="4465933" cy="5140642"/>
          </a:xfrm>
          <a:custGeom>
            <a:avLst/>
            <a:gdLst/>
            <a:ahLst/>
            <a:cxnLst/>
            <a:rect l="l" t="t" r="r" b="b"/>
            <a:pathLst>
              <a:path w="6698899" h="7710963">
                <a:moveTo>
                  <a:pt x="0" y="0"/>
                </a:moveTo>
                <a:lnTo>
                  <a:pt x="6698899" y="0"/>
                </a:lnTo>
                <a:lnTo>
                  <a:pt x="6698899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5108" y="615950"/>
            <a:ext cx="10393178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b="1">
                <a:solidFill>
                  <a:srgbClr val="332C56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Report Recommendations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5107" y="1955800"/>
            <a:ext cx="8788400" cy="318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ts val="3453"/>
              </a:lnSpc>
              <a:spcBef>
                <a:spcPct val="0"/>
              </a:spcBef>
            </a:pPr>
            <a:r>
              <a:rPr lang="en-US" sz="2933" b="1" dirty="0">
                <a:solidFill>
                  <a:srgbClr val="D84C2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Systems</a:t>
            </a:r>
          </a:p>
          <a:p>
            <a:pPr marL="381019" indent="-381019" defTabSz="609630">
              <a:lnSpc>
                <a:spcPts val="3453"/>
              </a:lnSpc>
              <a:spcBef>
                <a:spcPct val="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More faith leaders represented at national forums</a:t>
            </a:r>
          </a:p>
          <a:p>
            <a:pPr marL="381019" indent="-381019" defTabSz="609630">
              <a:lnSpc>
                <a:spcPts val="3453"/>
              </a:lnSpc>
              <a:spcBef>
                <a:spcPct val="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Involve faith leaders as stakeholders in policy making</a:t>
            </a:r>
          </a:p>
          <a:p>
            <a:pPr marL="381019" indent="-381019" defTabSz="609630">
              <a:lnSpc>
                <a:spcPts val="3453"/>
              </a:lnSpc>
              <a:spcBef>
                <a:spcPct val="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Create a Faith Lead post within the National Academy of Social Prescribing</a:t>
            </a:r>
          </a:p>
          <a:p>
            <a:pPr defTabSz="609630">
              <a:lnSpc>
                <a:spcPts val="3453"/>
              </a:lnSpc>
              <a:spcBef>
                <a:spcPct val="0"/>
              </a:spcBef>
            </a:pPr>
            <a:endParaRPr lang="en-US" sz="1867" b="1" dirty="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B589B20-5A62-2723-CB21-ACA2CFA75AF1}"/>
              </a:ext>
            </a:extLst>
          </p:cNvPr>
          <p:cNvSpPr/>
          <p:nvPr/>
        </p:nvSpPr>
        <p:spPr>
          <a:xfrm>
            <a:off x="9245600" y="-614521"/>
            <a:ext cx="4465933" cy="5140642"/>
          </a:xfrm>
          <a:custGeom>
            <a:avLst/>
            <a:gdLst/>
            <a:ahLst/>
            <a:cxnLst/>
            <a:rect l="l" t="t" r="r" b="b"/>
            <a:pathLst>
              <a:path w="6698899" h="7710963">
                <a:moveTo>
                  <a:pt x="0" y="0"/>
                </a:moveTo>
                <a:lnTo>
                  <a:pt x="6698899" y="0"/>
                </a:lnTo>
                <a:lnTo>
                  <a:pt x="6698899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930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" descr="Hand shake ic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64159" y="5231809"/>
            <a:ext cx="1866900" cy="11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"/>
          <p:cNvSpPr txBox="1"/>
          <p:nvPr/>
        </p:nvSpPr>
        <p:spPr>
          <a:xfrm>
            <a:off x="441432" y="1172197"/>
            <a:ext cx="9328316" cy="62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sym typeface="Arial"/>
              </a:rPr>
              <a:t>Please note we are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sym typeface="Arial"/>
              </a:rPr>
              <a:t>recording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sym typeface="Arial"/>
              </a:rPr>
              <a:t> this webinar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sym typeface="Arial"/>
              </a:rPr>
              <a:t>(you will be sent the slides and the link to the recording, and they will be on NASP's website too.)</a:t>
            </a:r>
            <a:b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sym typeface="Arial"/>
              </a:rPr>
            </a:b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Please submit questions via 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Q&amp;A function.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We will hold a Q&amp;A session at the end of presentations.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Calibri" panose="020F0502020204030204"/>
              <a:cs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Please use 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chat function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for introducing yourself and networking. If you have any technical issues, please raise these in the chat, and a member of the NASP team will assist.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Calibri"/>
              </a:rPr>
              <a:t>Closed Captions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Calibri"/>
              </a:rPr>
              <a:t>are available (turn these on at the bottom of your screen)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Calibri"/>
              </a:rPr>
              <a:t>There will be a short poll at the end asking you for your feedback about the webinar.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" name="Google Shape;123;p2">
            <a:extLst>
              <a:ext uri="{FF2B5EF4-FFF2-40B4-BE49-F238E27FC236}">
                <a16:creationId xmlns:a16="http://schemas.microsoft.com/office/drawing/2014/main" id="{A8D9EDD4-B558-4F6C-B5DA-DE0B89414D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5551" y="176643"/>
            <a:ext cx="7584197" cy="125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en-US" dirty="0">
                <a:solidFill>
                  <a:srgbClr val="00B0F0"/>
                </a:solidFill>
                <a:latin typeface="Trebuchet MS" panose="020B0603020202020204" pitchFamily="34" charset="0"/>
              </a:rPr>
              <a:t>Housekeeping</a:t>
            </a:r>
          </a:p>
        </p:txBody>
      </p:sp>
      <p:pic>
        <p:nvPicPr>
          <p:cNvPr id="2" name="Picture 1" descr="A logo with circles and lines&#10;&#10;Description automatically generated">
            <a:extLst>
              <a:ext uri="{FF2B5EF4-FFF2-40B4-BE49-F238E27FC236}">
                <a16:creationId xmlns:a16="http://schemas.microsoft.com/office/drawing/2014/main" id="{59E8BCDB-98B5-D7A2-EA06-42B6A90F2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85550" cy="143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52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C8FD1EA7-041E-AC4F-FFDD-7AAAF534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27" y="2799869"/>
            <a:ext cx="8868119" cy="1258262"/>
          </a:xfrm>
          <a:noFill/>
        </p:spPr>
        <p:txBody>
          <a:bodyPr/>
          <a:lstStyle/>
          <a:p>
            <a:br>
              <a:rPr lang="en-GB" sz="4400" i="0" u="none" strike="noStrike" dirty="0">
                <a:solidFill>
                  <a:srgbClr val="222222"/>
                </a:solidFill>
                <a:effectLst/>
              </a:rPr>
            </a:br>
            <a:br>
              <a:rPr lang="en-GB" b="0" i="0" u="none" strike="noStrike" dirty="0">
                <a:solidFill>
                  <a:srgbClr val="00B0F0"/>
                </a:solidFill>
                <a:effectLst/>
                <a:latin typeface="nunito-sans"/>
              </a:rPr>
            </a:br>
            <a:r>
              <a:rPr lang="en-GB" b="1" dirty="0">
                <a:solidFill>
                  <a:srgbClr val="00B0F0"/>
                </a:solidFill>
              </a:rPr>
              <a:t>Dr Shahzad Amin-</a:t>
            </a:r>
            <a:r>
              <a:rPr lang="en-GB" dirty="0">
                <a:solidFill>
                  <a:srgbClr val="00B0F0"/>
                </a:solidFill>
              </a:rPr>
              <a:t> Trustee </a:t>
            </a:r>
            <a:r>
              <a:rPr lang="en-GB" dirty="0" err="1">
                <a:solidFill>
                  <a:srgbClr val="00B0F0"/>
                </a:solidFill>
              </a:rPr>
              <a:t>Khizra</a:t>
            </a:r>
            <a:r>
              <a:rPr lang="en-GB" dirty="0">
                <a:solidFill>
                  <a:srgbClr val="00B0F0"/>
                </a:solidFill>
              </a:rPr>
              <a:t> Mosque/Lead for community outreach and health promotion</a:t>
            </a:r>
            <a:r>
              <a:rPr lang="en-GB" sz="4400" b="0" i="0" dirty="0">
                <a:solidFill>
                  <a:srgbClr val="00B0F0"/>
                </a:solidFill>
                <a:effectLst/>
              </a:rPr>
              <a:t>– </a:t>
            </a:r>
            <a:br>
              <a:rPr lang="en-GB" sz="4400" b="0" i="0" dirty="0">
                <a:solidFill>
                  <a:srgbClr val="00B0F0"/>
                </a:solidFill>
                <a:effectLst/>
              </a:rPr>
            </a:br>
            <a:br>
              <a:rPr lang="en-GB" sz="4400" b="0" i="0" dirty="0">
                <a:solidFill>
                  <a:srgbClr val="00B0F0"/>
                </a:solidFill>
                <a:effectLst/>
              </a:rPr>
            </a:br>
            <a:r>
              <a:rPr lang="en-GB" sz="4400" b="0" i="1" dirty="0">
                <a:solidFill>
                  <a:srgbClr val="00B0F0"/>
                </a:solidFill>
                <a:effectLst/>
              </a:rPr>
              <a:t>Mosques and Social Prescribing</a:t>
            </a:r>
            <a:br>
              <a:rPr lang="en-GB" sz="4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br>
              <a:rPr lang="en-GB" sz="4400" i="0" u="none" strike="noStrike" dirty="0">
                <a:solidFill>
                  <a:srgbClr val="00B0F0"/>
                </a:solidFill>
                <a:effectLst/>
              </a:rPr>
            </a:br>
            <a:br>
              <a:rPr lang="en-US" dirty="0">
                <a:solidFill>
                  <a:srgbClr val="00B0F0"/>
                </a:solidFill>
                <a:latin typeface="Trebuchet MS" panose="020B0703020202090204" pitchFamily="34" charset="0"/>
              </a:rPr>
            </a:br>
            <a:endParaRPr lang="en-US" dirty="0">
              <a:solidFill>
                <a:srgbClr val="00B0F0"/>
              </a:solidFill>
              <a:latin typeface="Trebuchet MS" panose="020B070302020209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E18D9C-2353-23F5-5AB6-C3106402325D}"/>
              </a:ext>
            </a:extLst>
          </p:cNvPr>
          <p:cNvSpPr txBox="1"/>
          <p:nvPr/>
        </p:nvSpPr>
        <p:spPr>
          <a:xfrm>
            <a:off x="1385888" y="3214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58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>
            <a:spLocks noGrp="1"/>
          </p:cNvSpPr>
          <p:nvPr>
            <p:ph type="title"/>
          </p:nvPr>
        </p:nvSpPr>
        <p:spPr>
          <a:xfrm>
            <a:off x="1981200" y="5480572"/>
            <a:ext cx="8229600" cy="1143002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rPr b="1" dirty="0"/>
              <a:t>Dr Shahzad Amin-</a:t>
            </a:r>
            <a:r>
              <a:rPr dirty="0"/>
              <a:t> Trustee </a:t>
            </a:r>
            <a:r>
              <a:rPr dirty="0" err="1"/>
              <a:t>Khizra</a:t>
            </a:r>
            <a:r>
              <a:rPr dirty="0"/>
              <a:t> Mosque/Lead for community outreach and health promotion. </a:t>
            </a:r>
          </a:p>
        </p:txBody>
      </p:sp>
      <p:grpSp>
        <p:nvGrpSpPr>
          <p:cNvPr id="97" name="Rounded Rectangle 2"/>
          <p:cNvGrpSpPr/>
          <p:nvPr/>
        </p:nvGrpSpPr>
        <p:grpSpPr>
          <a:xfrm>
            <a:off x="2319284" y="25874"/>
            <a:ext cx="7315202" cy="1200325"/>
            <a:chOff x="0" y="-46095"/>
            <a:chExt cx="7315201" cy="1200324"/>
          </a:xfrm>
        </p:grpSpPr>
        <p:sp>
          <p:nvSpPr>
            <p:cNvPr id="95" name="Rounded Rectangle"/>
            <p:cNvSpPr/>
            <p:nvPr/>
          </p:nvSpPr>
          <p:spPr>
            <a:xfrm>
              <a:off x="0" y="6810"/>
              <a:ext cx="7315201" cy="1094513"/>
            </a:xfrm>
            <a:prstGeom prst="roundRect">
              <a:avLst>
                <a:gd name="adj" fmla="val 13924"/>
              </a:avLst>
            </a:prstGeom>
            <a:solidFill>
              <a:srgbClr val="388E3C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 hangingPunct="0">
                <a:defRPr sz="3600">
                  <a:solidFill>
                    <a:srgbClr val="FFFFFF"/>
                  </a:solidFill>
                </a:defRPr>
              </a:pPr>
              <a:endParaRPr sz="36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96" name="Social Prescribing – An Example from Khizra Mosque"/>
            <p:cNvSpPr txBox="1"/>
            <p:nvPr/>
          </p:nvSpPr>
          <p:spPr>
            <a:xfrm>
              <a:off x="114971" y="-46095"/>
              <a:ext cx="7085259" cy="1200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 defTabSz="457200" hangingPunct="0">
                <a:defRPr sz="3600">
                  <a:solidFill>
                    <a:srgbClr val="FFFFFF"/>
                  </a:solidFill>
                </a:defRPr>
              </a:pPr>
              <a:r>
                <a:rPr sz="3600" kern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Social Prescribing – A narrative from Khizra Mosque</a:t>
              </a:r>
            </a:p>
          </p:txBody>
        </p:sp>
      </p:grpSp>
      <p:pic>
        <p:nvPicPr>
          <p:cNvPr id="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751" y="1366245"/>
            <a:ext cx="8912498" cy="4125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03" name="Rounded Rectangle 2"/>
          <p:cNvGrpSpPr/>
          <p:nvPr/>
        </p:nvGrpSpPr>
        <p:grpSpPr>
          <a:xfrm>
            <a:off x="1485814" y="457752"/>
            <a:ext cx="9358923" cy="1169868"/>
            <a:chOff x="0" y="0"/>
            <a:chExt cx="9358921" cy="1169867"/>
          </a:xfrm>
        </p:grpSpPr>
        <p:sp>
          <p:nvSpPr>
            <p:cNvPr id="101" name="Rounded Rectangle"/>
            <p:cNvSpPr/>
            <p:nvPr/>
          </p:nvSpPr>
          <p:spPr>
            <a:xfrm>
              <a:off x="0" y="0"/>
              <a:ext cx="9358921" cy="1169867"/>
            </a:xfrm>
            <a:prstGeom prst="roundRect">
              <a:avLst>
                <a:gd name="adj" fmla="val 16667"/>
              </a:avLst>
            </a:prstGeom>
            <a:solidFill>
              <a:srgbClr val="388E3C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 hangingPunct="0">
                <a:defRPr sz="3600">
                  <a:solidFill>
                    <a:srgbClr val="FFFFFF"/>
                  </a:solidFill>
                </a:defRPr>
              </a:pPr>
              <a:endParaRPr sz="36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2" name="How Mosques can support Social Prescribing"/>
            <p:cNvSpPr txBox="1"/>
            <p:nvPr/>
          </p:nvSpPr>
          <p:spPr>
            <a:xfrm>
              <a:off x="121693" y="261770"/>
              <a:ext cx="9115535" cy="646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</a:defRPr>
              </a:lvl1pPr>
            </a:lstStyle>
            <a:p>
              <a:pPr defTabSz="457200" hangingPunct="0"/>
              <a:r>
                <a:rPr kern="0">
                  <a:latin typeface="Calibri"/>
                  <a:cs typeface="Calibri"/>
                  <a:sym typeface="Calibri"/>
                </a:rPr>
                <a:t>How Mosques can support Social Prescribing</a:t>
              </a:r>
            </a:p>
          </p:txBody>
        </p:sp>
      </p:grpSp>
      <p:sp>
        <p:nvSpPr>
          <p:cNvPr id="104" name="TextBox 3"/>
          <p:cNvSpPr txBox="1"/>
          <p:nvPr/>
        </p:nvSpPr>
        <p:spPr>
          <a:xfrm>
            <a:off x="1844473" y="1847571"/>
            <a:ext cx="8641600" cy="4278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355600" hangingPunct="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Mosques are trusted, accessible spaces that can improve community well-being by connecting people to local activities, support groups, and services. Working with GPs, NHS link workers, and local providers, mosques can become hubs for social prescribing, offering faith-sensitive support, particularly for those facing barriers to mainstream services.</a:t>
            </a:r>
          </a:p>
          <a:p>
            <a:pPr defTabSz="355600" hangingPunct="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700" kern="0">
              <a:solidFill>
                <a:srgbClr val="000000"/>
              </a:solidFill>
              <a:latin typeface="Times New Roman"/>
              <a:cs typeface="Times New Roman"/>
              <a:sym typeface="Times New Roman"/>
            </a:endParaRPr>
          </a:p>
          <a:p>
            <a:pPr defTabSz="355600" hangingPunct="0">
              <a:defRPr sz="1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00" b="1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Ways Mosques Can Get Involved:</a:t>
            </a:r>
          </a:p>
          <a:p>
            <a:pPr indent="457200" defTabSz="355600" hangingPunct="0">
              <a:defRPr sz="1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00" b="1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	•	Health &amp; Fitness:</a:t>
            </a:r>
            <a:r>
              <a:rPr sz="17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Signpost to health checks, walking groups, exercise, and healthy living programmes.</a:t>
            </a:r>
          </a:p>
          <a:p>
            <a:pPr indent="457200" defTabSz="355600" hangingPunct="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	•	</a:t>
            </a:r>
            <a:r>
              <a:rPr sz="1700" b="1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Mental Well-being:</a:t>
            </a:r>
            <a:r>
              <a:rPr sz="17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Offer listening services, men’s/women’s circles, and mental health support.</a:t>
            </a:r>
          </a:p>
          <a:p>
            <a:pPr indent="457200" defTabSz="355600" hangingPunct="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	•	</a:t>
            </a:r>
            <a:r>
              <a:rPr sz="1700" b="1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Reducing Isolation: </a:t>
            </a:r>
            <a:r>
              <a:rPr sz="17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Host coffee mornings, befriending schemes, and youth/elderly gatherings.</a:t>
            </a:r>
          </a:p>
          <a:p>
            <a:pPr indent="457200" defTabSz="355600" hangingPunct="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	•	</a:t>
            </a:r>
            <a:r>
              <a:rPr sz="1700" b="1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Practical Support: </a:t>
            </a:r>
            <a:r>
              <a:rPr sz="17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Provide access to food banks, advice on housing, finance, and English classes.</a:t>
            </a:r>
          </a:p>
          <a:p>
            <a:pPr indent="457200" defTabSz="355600" hangingPunct="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	•	</a:t>
            </a:r>
            <a:r>
              <a:rPr sz="1700" b="1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Faith &amp; Spirituality: </a:t>
            </a:r>
            <a:r>
              <a:rPr sz="17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Organise educational classes, study circles, and encourage imams to discuss well-being alongside faith.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09" name="Rounded Rectangle 2"/>
          <p:cNvGrpSpPr/>
          <p:nvPr/>
        </p:nvGrpSpPr>
        <p:grpSpPr>
          <a:xfrm>
            <a:off x="1456508" y="139471"/>
            <a:ext cx="9278986" cy="1159876"/>
            <a:chOff x="0" y="0"/>
            <a:chExt cx="9278985" cy="1159875"/>
          </a:xfrm>
        </p:grpSpPr>
        <p:sp>
          <p:nvSpPr>
            <p:cNvPr id="107" name="Rounded Rectangle"/>
            <p:cNvSpPr/>
            <p:nvPr/>
          </p:nvSpPr>
          <p:spPr>
            <a:xfrm>
              <a:off x="0" y="0"/>
              <a:ext cx="9278985" cy="1159875"/>
            </a:xfrm>
            <a:prstGeom prst="roundRect">
              <a:avLst>
                <a:gd name="adj" fmla="val 16667"/>
              </a:avLst>
            </a:prstGeom>
            <a:solidFill>
              <a:srgbClr val="388E3C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 hangingPunct="0">
                <a:defRPr sz="3600">
                  <a:solidFill>
                    <a:srgbClr val="FFFFFF"/>
                  </a:solidFill>
                </a:defRPr>
              </a:pPr>
              <a:endParaRPr sz="36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Khizra Mosque’s Social Prescribing Initiative"/>
            <p:cNvSpPr txBox="1"/>
            <p:nvPr/>
          </p:nvSpPr>
          <p:spPr>
            <a:xfrm>
              <a:off x="120653" y="256774"/>
              <a:ext cx="9037677" cy="646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</a:defRPr>
              </a:lvl1pPr>
            </a:lstStyle>
            <a:p>
              <a:pPr defTabSz="457200" hangingPunct="0"/>
              <a:r>
                <a:rPr kern="0">
                  <a:latin typeface="Calibri"/>
                  <a:cs typeface="Calibri"/>
                  <a:sym typeface="Calibri"/>
                </a:rPr>
                <a:t> Khizra Mosque’s Social Prescribing Initiative</a:t>
              </a:r>
            </a:p>
          </p:txBody>
        </p:sp>
      </p:grpSp>
      <p:sp>
        <p:nvSpPr>
          <p:cNvPr id="110" name="TextBox 3"/>
          <p:cNvSpPr txBox="1"/>
          <p:nvPr/>
        </p:nvSpPr>
        <p:spPr>
          <a:xfrm>
            <a:off x="1980902" y="1487290"/>
            <a:ext cx="7315797" cy="473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 hangingPunct="0">
              <a:spcBef>
                <a:spcPts val="1200"/>
              </a:spcBef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Khizra Mosque, located in Manchester, has been a leading example of how mosques can support the community through innovative social prescribing initiatives. </a:t>
            </a:r>
          </a:p>
          <a:p>
            <a:pPr defTabSz="457200" hangingPunct="0">
              <a:spcBef>
                <a:spcPts val="1200"/>
              </a:spcBef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By integrating holistic well-being services such as gardening sessions, the Warm Welcome Campaign, food parcel distribution, advice sessions, and health talks, the mosque has become a hub for promoting physical, mental, and social well-being within the wider community.</a:t>
            </a:r>
          </a:p>
          <a:p>
            <a:pPr defTabSz="457200" hangingPunct="0">
              <a:spcBef>
                <a:spcPts val="1200"/>
              </a:spcBef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Khizra Mosque has expanded its community support through a range of practical services, helping to address social, financial, and health-related challenges:</a:t>
            </a:r>
          </a:p>
          <a:p>
            <a:pPr defTabSz="457200" hangingPunct="0">
              <a:spcBef>
                <a:spcPts val="1200"/>
              </a:spcBef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600" kern="0">
              <a:solidFill>
                <a:srgbClr val="000000"/>
              </a:solidFill>
              <a:latin typeface="Times New Roman"/>
              <a:cs typeface="Times New Roman"/>
              <a:sym typeface="Times New Roman"/>
            </a:endParaRPr>
          </a:p>
          <a:p>
            <a:pPr defTabSz="355600" hangingPunct="0">
              <a:defRPr sz="1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b="1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Key Projects Include:</a:t>
            </a:r>
          </a:p>
          <a:p>
            <a:pPr indent="457200" defTabSz="355600" hangingPunct="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600" kern="0">
              <a:solidFill>
                <a:srgbClr val="000000"/>
              </a:solidFill>
              <a:latin typeface="Times New Roman"/>
              <a:cs typeface="Times New Roman"/>
              <a:sym typeface="Times New Roman"/>
            </a:endParaRPr>
          </a:p>
          <a:p>
            <a:pPr indent="457200" defTabSz="355600" hangingPunct="0">
              <a:defRPr sz="1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b="1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	•	Gardening Sessions:</a:t>
            </a:r>
            <a:r>
              <a:rPr sz="16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Weekly sessions offering light exercise, stress relief, and social connection, benefiting older people and those facing isolation.</a:t>
            </a:r>
          </a:p>
          <a:p>
            <a:pPr indent="457200" defTabSz="355600" hangingPunct="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600" kern="0">
              <a:solidFill>
                <a:srgbClr val="000000"/>
              </a:solidFill>
              <a:latin typeface="Times New Roman"/>
              <a:cs typeface="Times New Roman"/>
              <a:sym typeface="Times New Roman"/>
            </a:endParaRPr>
          </a:p>
          <a:p>
            <a:pPr indent="457200" defTabSz="355600" hangingPunct="0">
              <a:defRPr sz="1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b="1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	•	Warm Welcome Campaign: </a:t>
            </a:r>
            <a:r>
              <a:rPr sz="16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Providing a warm, safe space during winter for those struggling with heating costs, offering hot drinks, snacks, and social support to both Muslim and non-Muslim community members.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" name="TextBox 3"/>
          <p:cNvSpPr txBox="1"/>
          <p:nvPr/>
        </p:nvSpPr>
        <p:spPr>
          <a:xfrm>
            <a:off x="1980902" y="1282357"/>
            <a:ext cx="7315797" cy="4524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457200" defTabSz="355600" hangingPunct="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	</a:t>
            </a:r>
          </a:p>
          <a:p>
            <a:pPr indent="457200" defTabSz="355600" hangingPunct="0">
              <a:defRPr sz="1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b="1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•	Food Hub:</a:t>
            </a:r>
            <a:r>
              <a:rPr sz="16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Hundreds of families, over the years and during the cost of living crisis have received essential food supplies, offering vital support to vulnerable households.</a:t>
            </a:r>
          </a:p>
          <a:p>
            <a:pPr indent="457200" defTabSz="355600" hangingPunct="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600" kern="0">
              <a:solidFill>
                <a:srgbClr val="000000"/>
              </a:solidFill>
              <a:latin typeface="Times New Roman"/>
              <a:cs typeface="Times New Roman"/>
              <a:sym typeface="Times New Roman"/>
            </a:endParaRPr>
          </a:p>
          <a:p>
            <a:pPr indent="457200" defTabSz="355600" hangingPunct="0">
              <a:defRPr sz="1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b="1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•	Advice Sessions:</a:t>
            </a:r>
            <a:r>
              <a:rPr sz="16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Regular sessions provided guidance on housing, benefits, immigration, and financial matters, helping individuals find practical solutions and reduce stress.</a:t>
            </a:r>
          </a:p>
          <a:p>
            <a:pPr indent="457200" defTabSz="355600" hangingPunct="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600" kern="0">
              <a:solidFill>
                <a:srgbClr val="000000"/>
              </a:solidFill>
              <a:latin typeface="Times New Roman"/>
              <a:cs typeface="Times New Roman"/>
              <a:sym typeface="Times New Roman"/>
            </a:endParaRPr>
          </a:p>
          <a:p>
            <a:pPr indent="457200" defTabSz="355600" hangingPunct="0">
              <a:defRPr sz="1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b="1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•	Health Talks:</a:t>
            </a:r>
            <a:r>
              <a:rPr sz="16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Partnering with local health professionals, the mosque delivered culturally sensitive talks on topics like diabetes, mental health, and healthy eating, empowering the community to improve their health.</a:t>
            </a:r>
          </a:p>
          <a:p>
            <a:pPr indent="457200" defTabSz="355600" hangingPunct="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600" kern="0">
              <a:solidFill>
                <a:srgbClr val="000000"/>
              </a:solidFill>
              <a:latin typeface="Times New Roman"/>
              <a:cs typeface="Times New Roman"/>
              <a:sym typeface="Times New Roman"/>
            </a:endParaRPr>
          </a:p>
          <a:p>
            <a:pPr defTabSz="355600" hangingPunct="0">
              <a:defRPr sz="1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b="1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Community Engagement:</a:t>
            </a:r>
          </a:p>
          <a:p>
            <a:pPr defTabSz="355600" hangingPunct="0">
              <a:defRPr sz="1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600" b="1" kern="0">
              <a:solidFill>
                <a:srgbClr val="000000"/>
              </a:solidFill>
              <a:latin typeface="Times New Roman"/>
              <a:cs typeface="Times New Roman"/>
              <a:sym typeface="Times New Roman"/>
            </a:endParaRPr>
          </a:p>
          <a:p>
            <a:pPr indent="457200" defTabSz="355600" hangingPunct="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ker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Khizra Mosque actively collaborates with charities, healthcare providers, and other places of worship, creating an inclusive, welcoming environment that fosters understanding across diverse groups.</a:t>
            </a:r>
          </a:p>
        </p:txBody>
      </p:sp>
      <p:grpSp>
        <p:nvGrpSpPr>
          <p:cNvPr id="116" name="Rounded Rectangle 2"/>
          <p:cNvGrpSpPr/>
          <p:nvPr/>
        </p:nvGrpSpPr>
        <p:grpSpPr>
          <a:xfrm>
            <a:off x="1489237" y="138605"/>
            <a:ext cx="9213528" cy="1151693"/>
            <a:chOff x="0" y="0"/>
            <a:chExt cx="9213527" cy="1151692"/>
          </a:xfrm>
        </p:grpSpPr>
        <p:sp>
          <p:nvSpPr>
            <p:cNvPr id="114" name="Rounded Rectangle"/>
            <p:cNvSpPr/>
            <p:nvPr/>
          </p:nvSpPr>
          <p:spPr>
            <a:xfrm>
              <a:off x="0" y="0"/>
              <a:ext cx="9213527" cy="1151692"/>
            </a:xfrm>
            <a:prstGeom prst="roundRect">
              <a:avLst>
                <a:gd name="adj" fmla="val 16667"/>
              </a:avLst>
            </a:prstGeom>
            <a:solidFill>
              <a:srgbClr val="388E3C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 hangingPunct="0">
                <a:defRPr sz="3600">
                  <a:solidFill>
                    <a:srgbClr val="FFFFFF"/>
                  </a:solidFill>
                </a:defRPr>
              </a:pPr>
              <a:endParaRPr sz="36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5" name="Khizra Mosque’s Social Prescribing Initiative"/>
            <p:cNvSpPr txBox="1"/>
            <p:nvPr/>
          </p:nvSpPr>
          <p:spPr>
            <a:xfrm>
              <a:off x="119802" y="252683"/>
              <a:ext cx="8973922" cy="646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</a:defRPr>
              </a:lvl1pPr>
            </a:lstStyle>
            <a:p>
              <a:pPr defTabSz="457200" hangingPunct="0"/>
              <a:r>
                <a:rPr kern="0">
                  <a:latin typeface="Calibri"/>
                  <a:cs typeface="Calibri"/>
                  <a:sym typeface="Calibri"/>
                </a:rPr>
                <a:t> Khizra Mosque’s Social Prescribing Initiative</a:t>
              </a:r>
            </a:p>
          </p:txBody>
        </p:sp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TextBox 3"/>
          <p:cNvSpPr txBox="1"/>
          <p:nvPr/>
        </p:nvSpPr>
        <p:spPr>
          <a:xfrm>
            <a:off x="2068406" y="1456362"/>
            <a:ext cx="7746811" cy="506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355600" hangingPunct="0"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rPr sz="17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Health &amp; Well-being</a:t>
            </a:r>
          </a:p>
          <a:p>
            <a:pPr defTabSz="355600" hangingPunct="0">
              <a:defRPr sz="1700" b="1">
                <a:latin typeface="Arial"/>
                <a:ea typeface="Arial"/>
                <a:cs typeface="Arial"/>
                <a:sym typeface="Arial"/>
              </a:defRPr>
            </a:pPr>
            <a:endParaRPr sz="17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indent="457200" defTabSz="355600" hangingPunct="0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7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Walking Group (Women)</a:t>
            </a:r>
          </a:p>
          <a:p>
            <a:pPr indent="457200" defTabSz="355600" hangingPunct="0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7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Exercise and Gym Sessions (Women)</a:t>
            </a:r>
          </a:p>
          <a:p>
            <a:pPr indent="457200" defTabSz="355600" hangingPunct="0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7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Indoor Cycling (Women)</a:t>
            </a:r>
          </a:p>
          <a:p>
            <a:pPr indent="457200" defTabSz="355600" hangingPunct="0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7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Physical Activity Referral Service (Women-only and Open to All, GP Referral Needed)</a:t>
            </a:r>
          </a:p>
          <a:p>
            <a:pPr indent="457200" defTabSz="355600" hangingPunct="0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7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Taekwondo (Under 9s &amp; Over 9s)</a:t>
            </a:r>
          </a:p>
          <a:p>
            <a:pPr indent="457200" defTabSz="355600" hangingPunct="0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7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Boxing (Under 12s)</a:t>
            </a:r>
          </a:p>
          <a:p>
            <a:pPr indent="457200" defTabSz="355600" hangingPunct="0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7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Football (Under 12s &amp; Football Academy)</a:t>
            </a:r>
          </a:p>
          <a:p>
            <a:pPr indent="457200" defTabSz="355600" hangingPunct="0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7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Cycling and Walking Group </a:t>
            </a:r>
          </a:p>
          <a:p>
            <a:pPr indent="457200" defTabSz="355600" hangingPunct="0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7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Community Walk (Open to All)</a:t>
            </a:r>
          </a:p>
          <a:p>
            <a:pPr indent="457200" defTabSz="355600" hangingPunct="0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7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Gym Session (Community Get Together)</a:t>
            </a:r>
          </a:p>
          <a:p>
            <a:pPr indent="457200" defTabSz="355600" hangingPunct="0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7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Health Awareness Sessions (Twice a Year) – Covering diabetes, heart health, cancer awareness, and healthy lifestyle choices.</a:t>
            </a:r>
          </a:p>
          <a:p>
            <a:pPr indent="457200" defTabSz="355600" hangingPunct="0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7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Health Checks – Blood pressure, blood sugar, BMI checks, and screening events in partnership with health professionals.</a:t>
            </a:r>
          </a:p>
          <a:p>
            <a:pPr indent="457200" defTabSz="355600" hangingPunct="0"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7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Mental Health Signposting – Information and support for accessing mental health services in a faith-sensitive setting.</a:t>
            </a:r>
          </a:p>
        </p:txBody>
      </p:sp>
      <p:grpSp>
        <p:nvGrpSpPr>
          <p:cNvPr id="122" name="Rounded Rectangle 2"/>
          <p:cNvGrpSpPr/>
          <p:nvPr/>
        </p:nvGrpSpPr>
        <p:grpSpPr>
          <a:xfrm>
            <a:off x="1227398" y="163193"/>
            <a:ext cx="9737206" cy="1217153"/>
            <a:chOff x="0" y="0"/>
            <a:chExt cx="9737205" cy="1217152"/>
          </a:xfrm>
        </p:grpSpPr>
        <p:sp>
          <p:nvSpPr>
            <p:cNvPr id="120" name="Rounded Rectangle"/>
            <p:cNvSpPr/>
            <p:nvPr/>
          </p:nvSpPr>
          <p:spPr>
            <a:xfrm>
              <a:off x="0" y="0"/>
              <a:ext cx="9737205" cy="1217152"/>
            </a:xfrm>
            <a:prstGeom prst="roundRect">
              <a:avLst>
                <a:gd name="adj" fmla="val 16667"/>
              </a:avLst>
            </a:prstGeom>
            <a:solidFill>
              <a:srgbClr val="388E3C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 hangingPunct="0">
                <a:defRPr sz="3600">
                  <a:solidFill>
                    <a:srgbClr val="FFFFFF"/>
                  </a:solidFill>
                </a:defRPr>
              </a:pPr>
              <a:endParaRPr sz="36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21" name="Khizra Mosque’s Social Prescribing Activities"/>
            <p:cNvSpPr txBox="1"/>
            <p:nvPr/>
          </p:nvSpPr>
          <p:spPr>
            <a:xfrm>
              <a:off x="126612" y="285412"/>
              <a:ext cx="9483981" cy="646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</a:defRPr>
              </a:lvl1pPr>
            </a:lstStyle>
            <a:p>
              <a:pPr defTabSz="457200" hangingPunct="0"/>
              <a:r>
                <a:rPr kern="0">
                  <a:latin typeface="Calibri"/>
                  <a:cs typeface="Calibri"/>
                  <a:sym typeface="Calibri"/>
                </a:rPr>
                <a:t> Khizra Mosque’s Social Prescribing Activities</a:t>
              </a:r>
            </a:p>
          </p:txBody>
        </p:sp>
      </p:grp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TextBox 3"/>
          <p:cNvSpPr txBox="1"/>
          <p:nvPr/>
        </p:nvSpPr>
        <p:spPr>
          <a:xfrm>
            <a:off x="2197803" y="1360882"/>
            <a:ext cx="7796394" cy="5693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355600" hangingPunct="0"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rPr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Faith &amp; Learning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Spiritual and religious learning Classes (Women only)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Study Circle (Women)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Men’s Study Circle and Refreshments 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Mosque Open Days – Welcoming the wider community to build understanding and community cohesion.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Interfaith Iftar and Gatherings (Held Over the Years) – Bringing people of all faiths and none together, promoting unity, respect, and social connection.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355600" hangingPunct="0"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rPr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Social &amp; Support Groups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Mother and Toddler Group, Coffee Morning &amp; Exercise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Youth Clubs (Boys 12 and Under, Boys 12 and Over, Girls) – Providing a safe, positive space for young people to socialise, gain life skills, and take part in sports and creative activities.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Inclusive Session (For Those with SEND)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Gardening and Befriending Session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Cooking Sessions (Women’s Cooking and Advice, Men’s Explore Food)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Talk English Class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Eid with Refugees – Celebrating Eid with refugee families, offering friendship, support, and a sense of belonging.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355600" hangingPunct="0"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rPr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Community Support &amp; Outreach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Food Hub and Food Bank – Providing food parcels and emergency support to families and individuals in need.</a:t>
            </a:r>
          </a:p>
          <a:p>
            <a:pPr indent="457200" defTabSz="355600" hangingPunct="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Winter Hampers for Elderly &amp; Those in Need – End-of-year food and essentials hampers, supporting elderly and vulnerable members of the community.</a:t>
            </a:r>
          </a:p>
        </p:txBody>
      </p:sp>
      <p:grpSp>
        <p:nvGrpSpPr>
          <p:cNvPr id="128" name="Rounded Rectangle 2"/>
          <p:cNvGrpSpPr/>
          <p:nvPr/>
        </p:nvGrpSpPr>
        <p:grpSpPr>
          <a:xfrm>
            <a:off x="1325587" y="160592"/>
            <a:ext cx="9540828" cy="1192605"/>
            <a:chOff x="0" y="0"/>
            <a:chExt cx="9540826" cy="1192604"/>
          </a:xfrm>
        </p:grpSpPr>
        <p:sp>
          <p:nvSpPr>
            <p:cNvPr id="126" name="Rounded Rectangle"/>
            <p:cNvSpPr/>
            <p:nvPr/>
          </p:nvSpPr>
          <p:spPr>
            <a:xfrm>
              <a:off x="0" y="0"/>
              <a:ext cx="9540826" cy="1192604"/>
            </a:xfrm>
            <a:prstGeom prst="roundRect">
              <a:avLst>
                <a:gd name="adj" fmla="val 16667"/>
              </a:avLst>
            </a:prstGeom>
            <a:solidFill>
              <a:srgbClr val="388E3C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 hangingPunct="0">
                <a:defRPr sz="3600">
                  <a:solidFill>
                    <a:srgbClr val="FFFFFF"/>
                  </a:solidFill>
                </a:defRPr>
              </a:pPr>
              <a:endParaRPr sz="36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27" name="Khizra Mosque’s Social Prescribing Activities"/>
            <p:cNvSpPr txBox="1"/>
            <p:nvPr/>
          </p:nvSpPr>
          <p:spPr>
            <a:xfrm>
              <a:off x="124058" y="273138"/>
              <a:ext cx="9292709" cy="646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</a:defRPr>
              </a:lvl1pPr>
            </a:lstStyle>
            <a:p>
              <a:pPr defTabSz="457200" hangingPunct="0"/>
              <a:r>
                <a:rPr kern="0">
                  <a:latin typeface="Calibri"/>
                  <a:cs typeface="Calibri"/>
                  <a:sym typeface="Calibri"/>
                </a:rPr>
                <a:t> Khizra Mosque’s Social Prescribing Activities</a:t>
              </a:r>
            </a:p>
          </p:txBody>
        </p:sp>
      </p:grp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asted-movie.png" descr="pasted-movie.png"/>
          <p:cNvPicPr>
            <a:picLocks noChangeAspect="1"/>
          </p:cNvPicPr>
          <p:nvPr/>
        </p:nvPicPr>
        <p:blipFill>
          <a:blip r:embed="rId2"/>
          <a:srcRect t="59820"/>
          <a:stretch>
            <a:fillRect/>
          </a:stretch>
        </p:blipFill>
        <p:spPr>
          <a:xfrm>
            <a:off x="5889837" y="-16810"/>
            <a:ext cx="4830746" cy="2755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312" y="2693708"/>
            <a:ext cx="3177796" cy="4237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movie.png" descr="pasted-movie.png"/>
          <p:cNvPicPr>
            <a:picLocks noChangeAspect="1"/>
          </p:cNvPicPr>
          <p:nvPr/>
        </p:nvPicPr>
        <p:blipFill>
          <a:blip r:embed="rId4"/>
          <a:srcRect b="19616"/>
          <a:stretch>
            <a:fillRect/>
          </a:stretch>
        </p:blipFill>
        <p:spPr>
          <a:xfrm>
            <a:off x="1567079" y="-1"/>
            <a:ext cx="4401375" cy="4972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348" y="1"/>
            <a:ext cx="3623832" cy="3623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10" y="915"/>
            <a:ext cx="3623833" cy="3623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287" y="3622919"/>
            <a:ext cx="2425627" cy="3234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-68768"/>
            <a:ext cx="3089899" cy="435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771" y="0"/>
            <a:ext cx="3670128" cy="367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asted-movie.png" descr="pasted-movie.png"/>
          <p:cNvPicPr>
            <a:picLocks noChangeAspect="1"/>
          </p:cNvPicPr>
          <p:nvPr/>
        </p:nvPicPr>
        <p:blipFill>
          <a:blip r:embed="rId4"/>
          <a:srcRect b="15805"/>
          <a:stretch>
            <a:fillRect/>
          </a:stretch>
        </p:blipFill>
        <p:spPr>
          <a:xfrm>
            <a:off x="4613898" y="3738894"/>
            <a:ext cx="5316490" cy="3169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377" y="1"/>
            <a:ext cx="2549943" cy="3569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4DE162-168A-3D4C-8EC0-7286CD1E5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61" y="1613453"/>
            <a:ext cx="9645830" cy="42844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01600" indent="0">
              <a:buClr>
                <a:srgbClr val="2E3A4D"/>
              </a:buClr>
              <a:buSzPts val="2800"/>
              <a:buNone/>
            </a:pPr>
            <a:r>
              <a:rPr lang="en-GB" sz="2200" b="1" dirty="0">
                <a:solidFill>
                  <a:srgbClr val="000000"/>
                </a:solidFill>
              </a:rPr>
              <a:t>Chair:</a:t>
            </a:r>
          </a:p>
          <a:p>
            <a:pPr marL="101600" indent="0">
              <a:buClr>
                <a:srgbClr val="2E3A4D"/>
              </a:buClr>
              <a:buSzPts val="2800"/>
              <a:buNone/>
            </a:pPr>
            <a:r>
              <a:rPr lang="en-GB" sz="2200" b="1" dirty="0">
                <a:solidFill>
                  <a:srgbClr val="000000"/>
                </a:solidFill>
              </a:rPr>
              <a:t>Jim Burt, </a:t>
            </a:r>
            <a:r>
              <a:rPr lang="en-GB" sz="2200" dirty="0"/>
              <a:t>Executive Director of Strategy</a:t>
            </a:r>
            <a:r>
              <a:rPr lang="en-GB" sz="2200" dirty="0">
                <a:solidFill>
                  <a:srgbClr val="000000"/>
                </a:solidFill>
              </a:rPr>
              <a:t>, The National Academy for Social Prescribing</a:t>
            </a:r>
          </a:p>
          <a:p>
            <a:pPr marL="101600" indent="0">
              <a:buClr>
                <a:srgbClr val="2E3A4D"/>
              </a:buClr>
              <a:buSzPts val="2800"/>
              <a:buNone/>
            </a:pPr>
            <a:endParaRPr lang="en-GB" sz="2200" dirty="0">
              <a:solidFill>
                <a:srgbClr val="000000"/>
              </a:solidFill>
            </a:endParaRPr>
          </a:p>
          <a:p>
            <a:pPr marL="101600" indent="0">
              <a:buClr>
                <a:srgbClr val="2E3A4D"/>
              </a:buClr>
              <a:buSzPts val="2800"/>
              <a:buNone/>
            </a:pPr>
            <a:r>
              <a:rPr lang="en-GB" sz="2200" b="1" dirty="0">
                <a:solidFill>
                  <a:srgbClr val="000000"/>
                </a:solidFill>
              </a:rPr>
              <a:t>Speakers</a:t>
            </a:r>
            <a:r>
              <a:rPr lang="en-GB" sz="2200" dirty="0">
                <a:solidFill>
                  <a:srgbClr val="000000"/>
                </a:solidFill>
              </a:rPr>
              <a:t>:</a:t>
            </a:r>
            <a:endParaRPr lang="en-GB" sz="2200" b="0" i="0" u="none" strike="noStrike" dirty="0">
              <a:solidFill>
                <a:srgbClr val="222222"/>
              </a:solidFill>
              <a:effectLst/>
            </a:endParaRPr>
          </a:p>
          <a:p>
            <a:pPr fontAlgn="base"/>
            <a:r>
              <a:rPr lang="en-GB" sz="2200" b="1" i="0" dirty="0">
                <a:solidFill>
                  <a:srgbClr val="000000"/>
                </a:solidFill>
                <a:effectLst/>
              </a:rPr>
              <a:t>Esther Platt</a:t>
            </a:r>
            <a:r>
              <a:rPr lang="en-GB" sz="22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GB" sz="2200" dirty="0"/>
              <a:t>Senior Consultant, Good Faith Partnership</a:t>
            </a:r>
          </a:p>
          <a:p>
            <a:pPr fontAlgn="base"/>
            <a:r>
              <a:rPr lang="en-GB" sz="2200" b="1" dirty="0">
                <a:solidFill>
                  <a:srgbClr val="000000"/>
                </a:solidFill>
              </a:rPr>
              <a:t>Dr </a:t>
            </a:r>
            <a:r>
              <a:rPr lang="en-GB" sz="2200" b="1" i="0" dirty="0">
                <a:solidFill>
                  <a:srgbClr val="000000"/>
                </a:solidFill>
                <a:effectLst/>
              </a:rPr>
              <a:t>Marianne</a:t>
            </a:r>
            <a:r>
              <a:rPr lang="en-GB" sz="2200" dirty="0"/>
              <a:t> </a:t>
            </a:r>
            <a:r>
              <a:rPr lang="en-GB" sz="2200" dirty="0" err="1"/>
              <a:t>Rozario</a:t>
            </a:r>
            <a:r>
              <a:rPr lang="en-GB" sz="2200" dirty="0"/>
              <a:t>, Senior Researcher and Projects Lead, </a:t>
            </a:r>
            <a:r>
              <a:rPr lang="en-GB" sz="2200" b="0" i="0" dirty="0">
                <a:solidFill>
                  <a:srgbClr val="000000"/>
                </a:solidFill>
                <a:effectLst/>
              </a:rPr>
              <a:t>Theos</a:t>
            </a:r>
          </a:p>
          <a:p>
            <a:pPr fontAlgn="base"/>
            <a:r>
              <a:rPr lang="en-GB" sz="2200" b="1" i="0" dirty="0">
                <a:solidFill>
                  <a:srgbClr val="000000"/>
                </a:solidFill>
                <a:effectLst/>
              </a:rPr>
              <a:t>Dr Shahzad Amin</a:t>
            </a:r>
            <a:r>
              <a:rPr lang="en-GB" sz="22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GB" sz="2200" dirty="0">
                <a:solidFill>
                  <a:schemeClr val="tx1"/>
                </a:solidFill>
              </a:rPr>
              <a:t>Trustee </a:t>
            </a:r>
            <a:r>
              <a:rPr lang="en-GB" sz="2200" dirty="0" err="1">
                <a:solidFill>
                  <a:schemeClr val="tx1"/>
                </a:solidFill>
              </a:rPr>
              <a:t>Khizra</a:t>
            </a:r>
            <a:r>
              <a:rPr lang="en-GB" sz="2200" dirty="0">
                <a:solidFill>
                  <a:schemeClr val="tx1"/>
                </a:solidFill>
              </a:rPr>
              <a:t> Mosque/Lead for community outreach and health promotion </a:t>
            </a:r>
          </a:p>
          <a:p>
            <a:pPr fontAlgn="base"/>
            <a:r>
              <a:rPr lang="en-GB" sz="2200" b="1" i="0" dirty="0">
                <a:solidFill>
                  <a:srgbClr val="000000"/>
                </a:solidFill>
                <a:effectLst/>
              </a:rPr>
              <a:t>Geetha </a:t>
            </a:r>
            <a:r>
              <a:rPr lang="en-GB" sz="2200" b="1" i="0" dirty="0" err="1">
                <a:solidFill>
                  <a:srgbClr val="000000"/>
                </a:solidFill>
                <a:effectLst/>
              </a:rPr>
              <a:t>Maheshwaran</a:t>
            </a:r>
            <a:r>
              <a:rPr lang="en-GB" sz="2200" b="0" i="0" dirty="0">
                <a:solidFill>
                  <a:srgbClr val="000000"/>
                </a:solidFill>
                <a:effectLst/>
              </a:rPr>
              <a:t>, Director for RE, Culture &amp; Communities</a:t>
            </a:r>
            <a:br>
              <a:rPr lang="en-GB" sz="2400" dirty="0">
                <a:solidFill>
                  <a:srgbClr val="000000"/>
                </a:solidFill>
                <a:latin typeface="Trebuchet MS"/>
              </a:rPr>
            </a:br>
            <a:endParaRPr lang="en-GB" sz="2400" dirty="0">
              <a:solidFill>
                <a:srgbClr val="000000"/>
              </a:solidFill>
              <a:latin typeface="Trebuchet MS"/>
            </a:endParaRPr>
          </a:p>
          <a:p>
            <a:pPr marL="101600" indent="0">
              <a:buClr>
                <a:srgbClr val="2E3A4D"/>
              </a:buClr>
              <a:buSzPts val="2800"/>
              <a:buNone/>
            </a:pPr>
            <a:endParaRPr lang="en-GB" sz="240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51E648-B728-774F-94FA-89A9E723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826" y="176643"/>
            <a:ext cx="8868119" cy="1258262"/>
          </a:xfrm>
          <a:noFill/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Trebuchet MS"/>
              </a:rPr>
              <a:t>Overview</a:t>
            </a:r>
            <a:endParaRPr lang="en-US" dirty="0">
              <a:solidFill>
                <a:srgbClr val="00B0F0"/>
              </a:solidFill>
              <a:latin typeface="Trebuchet MS" panose="020B0703020202090204" pitchFamily="34" charset="0"/>
            </a:endParaRPr>
          </a:p>
        </p:txBody>
      </p:sp>
      <p:pic>
        <p:nvPicPr>
          <p:cNvPr id="15" name="Picture 14" descr="Computer screen and book icon">
            <a:extLst>
              <a:ext uri="{FF2B5EF4-FFF2-40B4-BE49-F238E27FC236}">
                <a16:creationId xmlns:a16="http://schemas.microsoft.com/office/drawing/2014/main" id="{F1B374B1-5B64-D746-B3BD-4D499ED60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039" y="5148355"/>
            <a:ext cx="2449471" cy="1533002"/>
          </a:xfrm>
          <a:prstGeom prst="rect">
            <a:avLst/>
          </a:prstGeom>
        </p:spPr>
      </p:pic>
      <p:pic>
        <p:nvPicPr>
          <p:cNvPr id="5" name="Picture 4" descr="A logo with circles and lines&#10;&#10;Description automatically generated">
            <a:extLst>
              <a:ext uri="{FF2B5EF4-FFF2-40B4-BE49-F238E27FC236}">
                <a16:creationId xmlns:a16="http://schemas.microsoft.com/office/drawing/2014/main" id="{2AC39770-24D0-3898-B4CC-BBD3C6503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85550" cy="143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42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396" y="-2"/>
            <a:ext cx="2349959" cy="3324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522" y="-60913"/>
            <a:ext cx="3441669" cy="3446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asted-movie.png" descr="pasted-movie.png"/>
          <p:cNvPicPr>
            <a:picLocks noChangeAspect="1"/>
          </p:cNvPicPr>
          <p:nvPr/>
        </p:nvPicPr>
        <p:blipFill>
          <a:blip r:embed="rId4"/>
          <a:srcRect b="65543"/>
          <a:stretch>
            <a:fillRect/>
          </a:stretch>
        </p:blipFill>
        <p:spPr>
          <a:xfrm>
            <a:off x="7094186" y="3565356"/>
            <a:ext cx="2584031" cy="1263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549" y="3364538"/>
            <a:ext cx="2496193" cy="3552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asted-movie.png" descr="pasted-movie.png"/>
          <p:cNvPicPr>
            <a:picLocks noChangeAspect="1"/>
          </p:cNvPicPr>
          <p:nvPr/>
        </p:nvPicPr>
        <p:blipFill>
          <a:blip r:embed="rId6"/>
          <a:srcRect b="12678"/>
          <a:stretch>
            <a:fillRect/>
          </a:stretch>
        </p:blipFill>
        <p:spPr>
          <a:xfrm>
            <a:off x="1663865" y="3331760"/>
            <a:ext cx="2805329" cy="3435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asted-movie.png" descr="pasted-movi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1799" y="-54060"/>
            <a:ext cx="1602572" cy="3432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TextBox 3"/>
          <p:cNvSpPr txBox="1"/>
          <p:nvPr/>
        </p:nvSpPr>
        <p:spPr>
          <a:xfrm>
            <a:off x="1980902" y="1518873"/>
            <a:ext cx="7315797" cy="341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12700" hangingPunct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 b="1">
                <a:latin typeface="Arial"/>
                <a:ea typeface="Arial"/>
                <a:cs typeface="Arial"/>
                <a:sym typeface="Arial"/>
              </a:defRPr>
            </a:pP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Impact and Reach</a:t>
            </a:r>
          </a:p>
          <a:p>
            <a:pPr marL="165100" indent="-165100" defTabSz="12700" hangingPunct="0">
              <a:spcBef>
                <a:spcPts val="1200"/>
              </a:spcBef>
              <a:tabLst>
                <a:tab pos="63500" algn="r"/>
                <a:tab pos="165100" algn="l"/>
              </a:tabLst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</a:t>
            </a: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Number of People Benefited</a:t>
            </a: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Over the past year, more than a thousand </a:t>
            </a: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individuals</a:t>
            </a: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benefited directly from Khizra Mosque’s social prescribing services.</a:t>
            </a:r>
          </a:p>
          <a:p>
            <a:pPr marL="419100" indent="-419100" defTabSz="12700" hangingPunct="0">
              <a:spcBef>
                <a:spcPts val="1200"/>
              </a:spcBef>
              <a:tabLst>
                <a:tab pos="317500" algn="r"/>
                <a:tab pos="419100" algn="l"/>
              </a:tabLst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</a:t>
            </a: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Gardening Sessions</a:t>
            </a: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Attracted around 10  regular participants on a weekly basis, many reporting improvements in mental health and social connectivity.</a:t>
            </a:r>
          </a:p>
          <a:p>
            <a:pPr marL="419100" indent="-419100" defTabSz="12700" hangingPunct="0">
              <a:spcBef>
                <a:spcPts val="1200"/>
              </a:spcBef>
              <a:tabLst>
                <a:tab pos="317500" algn="r"/>
                <a:tab pos="419100" algn="l"/>
              </a:tabLst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</a:t>
            </a: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Warm Welcome Campaign</a:t>
            </a: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Welcomed over 50 people per week throughout the winter months, offering essential warmth and companionship.</a:t>
            </a:r>
          </a:p>
          <a:p>
            <a:pPr marL="419100" indent="-419100" defTabSz="12700" hangingPunct="0">
              <a:spcBef>
                <a:spcPts val="1200"/>
              </a:spcBef>
              <a:tabLst>
                <a:tab pos="317500" algn="r"/>
                <a:tab pos="419100" algn="l"/>
              </a:tabLst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</a:t>
            </a: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Food Parcel Distribution</a:t>
            </a: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Distributes hundreds of food parcels each year, supporting approximately hundreds of families in need.</a:t>
            </a:r>
          </a:p>
          <a:p>
            <a:pPr marL="419100" indent="-419100" defTabSz="12700" hangingPunct="0">
              <a:spcBef>
                <a:spcPts val="1200"/>
              </a:spcBef>
              <a:tabLst>
                <a:tab pos="317500" algn="r"/>
                <a:tab pos="419100" algn="l"/>
              </a:tabLst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</a:t>
            </a: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Advice Sessions</a:t>
            </a: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Provided direct support to numerous individuals, helping them resolve housing and financial issues.</a:t>
            </a:r>
          </a:p>
          <a:p>
            <a:pPr marL="419100" indent="-419100" defTabSz="12700" hangingPunct="0">
              <a:spcBef>
                <a:spcPts val="1200"/>
              </a:spcBef>
              <a:tabLst>
                <a:tab pos="317500" algn="r"/>
                <a:tab pos="419100" algn="l"/>
              </a:tabLst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</a:t>
            </a: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Health Talks</a:t>
            </a: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Engaged hundreds of local attendees, leading to increased health awareness and proactive steps toward better self-care.</a:t>
            </a:r>
          </a:p>
        </p:txBody>
      </p:sp>
      <p:grpSp>
        <p:nvGrpSpPr>
          <p:cNvPr id="154" name="Rounded Rectangle 2"/>
          <p:cNvGrpSpPr/>
          <p:nvPr/>
        </p:nvGrpSpPr>
        <p:grpSpPr>
          <a:xfrm>
            <a:off x="1391046" y="129109"/>
            <a:ext cx="9409910" cy="1176242"/>
            <a:chOff x="0" y="0"/>
            <a:chExt cx="9409909" cy="1176241"/>
          </a:xfrm>
        </p:grpSpPr>
        <p:sp>
          <p:nvSpPr>
            <p:cNvPr id="152" name="Rounded Rectangle"/>
            <p:cNvSpPr/>
            <p:nvPr/>
          </p:nvSpPr>
          <p:spPr>
            <a:xfrm>
              <a:off x="0" y="0"/>
              <a:ext cx="9409909" cy="1176241"/>
            </a:xfrm>
            <a:prstGeom prst="roundRect">
              <a:avLst>
                <a:gd name="adj" fmla="val 16667"/>
              </a:avLst>
            </a:prstGeom>
            <a:solidFill>
              <a:srgbClr val="388E3C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 hangingPunct="0">
                <a:defRPr sz="3600">
                  <a:solidFill>
                    <a:srgbClr val="FFFFFF"/>
                  </a:solidFill>
                </a:defRPr>
              </a:pPr>
              <a:endParaRPr sz="36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53" name="Khizra Mosque’s Social Prescribing Initiative"/>
            <p:cNvSpPr txBox="1"/>
            <p:nvPr/>
          </p:nvSpPr>
          <p:spPr>
            <a:xfrm>
              <a:off x="122356" y="264957"/>
              <a:ext cx="9165196" cy="646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</a:defRPr>
              </a:lvl1pPr>
            </a:lstStyle>
            <a:p>
              <a:pPr defTabSz="457200" hangingPunct="0"/>
              <a:r>
                <a:rPr kern="0">
                  <a:latin typeface="Calibri"/>
                  <a:cs typeface="Calibri"/>
                  <a:sym typeface="Calibri"/>
                </a:rPr>
                <a:t> Khizra Mosque’s Social Prescribing Initiative</a:t>
              </a:r>
            </a:p>
          </p:txBody>
        </p:sp>
      </p:grp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TextBox 3"/>
          <p:cNvSpPr txBox="1"/>
          <p:nvPr/>
        </p:nvSpPr>
        <p:spPr>
          <a:xfrm>
            <a:off x="2010650" y="1639334"/>
            <a:ext cx="7315797" cy="2893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12700" hangingPunct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 b="1">
                <a:latin typeface="Arial"/>
                <a:ea typeface="Arial"/>
                <a:cs typeface="Arial"/>
                <a:sym typeface="Arial"/>
              </a:defRPr>
            </a:pP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Outcomes and Benefits</a:t>
            </a:r>
          </a:p>
          <a:p>
            <a:pPr marL="165100" indent="-165100" defTabSz="12700" hangingPunct="0">
              <a:spcBef>
                <a:spcPts val="1200"/>
              </a:spcBef>
              <a:tabLst>
                <a:tab pos="63500" algn="r"/>
                <a:tab pos="165100" algn="l"/>
              </a:tabLst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</a:t>
            </a: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Improved Well-being</a:t>
            </a: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Participants in the gardening sessions reported feeling more relaxed and socially connected, with many indicating a reduction in stress and anxiety.</a:t>
            </a:r>
          </a:p>
          <a:p>
            <a:pPr marL="165100" indent="-165100" defTabSz="12700" hangingPunct="0">
              <a:spcBef>
                <a:spcPts val="1200"/>
              </a:spcBef>
              <a:tabLst>
                <a:tab pos="63500" algn="r"/>
                <a:tab pos="165100" algn="l"/>
              </a:tabLst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</a:t>
            </a: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Social Inclusion</a:t>
            </a: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The Warm Welcome Campaign created a space where people could come together, breaking down social isolation and fostering a sense of belonging.</a:t>
            </a:r>
          </a:p>
          <a:p>
            <a:pPr marL="165100" indent="-165100" defTabSz="12700" hangingPunct="0">
              <a:spcBef>
                <a:spcPts val="1200"/>
              </a:spcBef>
              <a:tabLst>
                <a:tab pos="63500" algn="r"/>
                <a:tab pos="165100" algn="l"/>
              </a:tabLst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</a:t>
            </a: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Food Security</a:t>
            </a: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The food parcel distribution provided crucial support to struggling families, reducing food insecurity and ensuring access to basic necessities.</a:t>
            </a:r>
          </a:p>
          <a:p>
            <a:pPr marL="165100" indent="-165100" defTabSz="12700" hangingPunct="0">
              <a:spcBef>
                <a:spcPts val="1200"/>
              </a:spcBef>
              <a:tabLst>
                <a:tab pos="63500" algn="r"/>
                <a:tab pos="165100" algn="l"/>
              </a:tabLst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</a:t>
            </a: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Practical Solutions</a:t>
            </a: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The advice sessions empowered individuals by providing them with the knowledge and resources to tackle their challenges, improving their financial and personal stability.</a:t>
            </a:r>
          </a:p>
          <a:p>
            <a:pPr marL="165100" indent="-165100" defTabSz="12700" hangingPunct="0">
              <a:spcBef>
                <a:spcPts val="1200"/>
              </a:spcBef>
              <a:tabLst>
                <a:tab pos="63500" algn="r"/>
                <a:tab pos="165100" algn="l"/>
              </a:tabLst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</a:t>
            </a: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Health Improvements</a:t>
            </a: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The health talks resulted in greater health literacy, with participants taking proactive steps to manage chronic conditions like diabetes and hypertension.</a:t>
            </a:r>
          </a:p>
        </p:txBody>
      </p:sp>
      <p:grpSp>
        <p:nvGrpSpPr>
          <p:cNvPr id="160" name="Rounded Rectangle 2"/>
          <p:cNvGrpSpPr/>
          <p:nvPr/>
        </p:nvGrpSpPr>
        <p:grpSpPr>
          <a:xfrm>
            <a:off x="932833" y="146121"/>
            <a:ext cx="10326339" cy="1290794"/>
            <a:chOff x="0" y="0"/>
            <a:chExt cx="10326338" cy="1290793"/>
          </a:xfrm>
        </p:grpSpPr>
        <p:sp>
          <p:nvSpPr>
            <p:cNvPr id="158" name="Rounded Rectangle"/>
            <p:cNvSpPr/>
            <p:nvPr/>
          </p:nvSpPr>
          <p:spPr>
            <a:xfrm>
              <a:off x="0" y="0"/>
              <a:ext cx="10326338" cy="1290793"/>
            </a:xfrm>
            <a:prstGeom prst="roundRect">
              <a:avLst>
                <a:gd name="adj" fmla="val 16667"/>
              </a:avLst>
            </a:prstGeom>
            <a:solidFill>
              <a:srgbClr val="388E3C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 hangingPunct="0">
                <a:defRPr sz="3600">
                  <a:solidFill>
                    <a:srgbClr val="FFFFFF"/>
                  </a:solidFill>
                </a:defRPr>
              </a:pPr>
              <a:endParaRPr sz="36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59" name="Khizra Mosque’s Social Prescribing Initiative"/>
            <p:cNvSpPr txBox="1"/>
            <p:nvPr/>
          </p:nvSpPr>
          <p:spPr>
            <a:xfrm>
              <a:off x="134271" y="322233"/>
              <a:ext cx="10057794" cy="646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</a:defRPr>
              </a:lvl1pPr>
            </a:lstStyle>
            <a:p>
              <a:pPr defTabSz="457200" hangingPunct="0"/>
              <a:r>
                <a:rPr kern="0">
                  <a:latin typeface="Calibri"/>
                  <a:cs typeface="Calibri"/>
                  <a:sym typeface="Calibri"/>
                </a:rPr>
                <a:t> Khizra Mosque’s Social Prescribing Initiative</a:t>
              </a:r>
            </a:p>
          </p:txBody>
        </p:sp>
      </p:grp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Box 3"/>
          <p:cNvSpPr txBox="1"/>
          <p:nvPr/>
        </p:nvSpPr>
        <p:spPr>
          <a:xfrm>
            <a:off x="1901174" y="1550091"/>
            <a:ext cx="7703323" cy="4893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355600" hangingPunct="0">
              <a:defRPr sz="1300" b="1">
                <a:latin typeface="Arial"/>
                <a:ea typeface="Arial"/>
                <a:cs typeface="Arial"/>
                <a:sym typeface="Arial"/>
              </a:defRPr>
            </a:pPr>
            <a:r>
              <a:rPr sz="13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 Build Partnerships with Local Health and Community Services</a:t>
            </a:r>
          </a:p>
          <a:p>
            <a:pPr indent="457200" defTabSz="355600" hangingPunct="0"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sz="1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Connect with GP practices, social prescribing link workers, and NHS services.</a:t>
            </a:r>
          </a:p>
          <a:p>
            <a:pPr indent="457200" defTabSz="355600" hangingPunct="0"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sz="1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Reach out to local councils, charities, and voluntary organisations.</a:t>
            </a:r>
          </a:p>
          <a:p>
            <a:pPr indent="457200" defTabSz="355600" hangingPunct="0"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sz="1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Encourage health professionals to refer people to mosque-based activities.</a:t>
            </a:r>
          </a:p>
          <a:p>
            <a:pPr defTabSz="355600" hangingPunct="0">
              <a:defRPr sz="1300">
                <a:latin typeface="Arial"/>
                <a:ea typeface="Arial"/>
                <a:cs typeface="Arial"/>
                <a:sym typeface="Arial"/>
              </a:defRPr>
            </a:pPr>
            <a:endParaRPr sz="13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355600" hangingPunct="0">
              <a:defRPr sz="1300" b="1">
                <a:latin typeface="Arial"/>
                <a:ea typeface="Arial"/>
                <a:cs typeface="Arial"/>
                <a:sym typeface="Arial"/>
              </a:defRPr>
            </a:pPr>
            <a:r>
              <a:rPr sz="13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Partnerships increase referrals, build trust, and strengthen the mosque’s role as a community well-being hub.</a:t>
            </a:r>
          </a:p>
          <a:p>
            <a:pPr defTabSz="355600" hangingPunct="0">
              <a:defRPr sz="1300">
                <a:latin typeface="Arial"/>
                <a:ea typeface="Arial"/>
                <a:cs typeface="Arial"/>
                <a:sym typeface="Arial"/>
              </a:defRPr>
            </a:pPr>
            <a:endParaRPr sz="13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355600" hangingPunct="0">
              <a:defRPr sz="1300" b="1">
                <a:latin typeface="Arial"/>
                <a:ea typeface="Arial"/>
                <a:cs typeface="Arial"/>
                <a:sym typeface="Arial"/>
              </a:defRPr>
            </a:pPr>
            <a:r>
              <a:rPr sz="13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2. Understand the Needs of Your Community</a:t>
            </a:r>
          </a:p>
          <a:p>
            <a:pPr indent="457200" defTabSz="355600" hangingPunct="0"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sz="1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Speak to the congregation to understand health, social, and emotional needs.</a:t>
            </a:r>
          </a:p>
          <a:p>
            <a:pPr indent="457200" defTabSz="355600" hangingPunct="0"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sz="1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Survey community members or hold feedback sessions to identify gaps.</a:t>
            </a:r>
          </a:p>
          <a:p>
            <a:pPr indent="457200" defTabSz="355600" hangingPunct="0"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sz="1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Focus on groups who may need extra support (e.g., elderly, women, young people, or those with disabilities).</a:t>
            </a:r>
          </a:p>
          <a:p>
            <a:pPr indent="457200" defTabSz="355600" hangingPunct="0">
              <a:defRPr sz="1300">
                <a:latin typeface="Arial"/>
                <a:ea typeface="Arial"/>
                <a:cs typeface="Arial"/>
                <a:sym typeface="Arial"/>
              </a:defRPr>
            </a:pPr>
            <a:endParaRPr sz="13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355600" hangingPunct="0">
              <a:defRPr sz="1300" b="1">
                <a:latin typeface="Arial"/>
                <a:ea typeface="Arial"/>
                <a:cs typeface="Arial"/>
                <a:sym typeface="Arial"/>
              </a:defRPr>
            </a:pPr>
            <a:r>
              <a:rPr sz="13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Tailoring activities ensures the right support is provided, increasing participation and impact.</a:t>
            </a:r>
          </a:p>
          <a:p>
            <a:pPr defTabSz="355600" hangingPunct="0">
              <a:defRPr sz="1300">
                <a:latin typeface="Arial"/>
                <a:ea typeface="Arial"/>
                <a:cs typeface="Arial"/>
                <a:sym typeface="Arial"/>
              </a:defRPr>
            </a:pPr>
            <a:endParaRPr sz="13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355600" hangingPunct="0">
              <a:defRPr sz="1300" b="1">
                <a:latin typeface="Arial"/>
                <a:ea typeface="Arial"/>
                <a:cs typeface="Arial"/>
                <a:sym typeface="Arial"/>
              </a:defRPr>
            </a:pPr>
            <a:r>
              <a:rPr sz="13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 Offer a Variety of Activities</a:t>
            </a:r>
          </a:p>
          <a:p>
            <a:pPr indent="457200" defTabSz="355600" hangingPunct="0"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sz="1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Provide physical activities (e.g., walking, exercise, sports).</a:t>
            </a:r>
          </a:p>
          <a:p>
            <a:pPr indent="457200" defTabSz="355600" hangingPunct="0"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sz="1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Create social and mental well-being groups (e.g., befriending, study circles, youth clubs).</a:t>
            </a:r>
          </a:p>
          <a:p>
            <a:pPr indent="457200" defTabSz="355600" hangingPunct="0"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sz="1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Include advice and support services (e.g., housing, benefits, finance, English classes).</a:t>
            </a:r>
          </a:p>
          <a:p>
            <a:pPr indent="457200" defTabSz="355600" hangingPunct="0"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sz="1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Run faith-based and culturally appropriate health talks.</a:t>
            </a:r>
          </a:p>
          <a:p>
            <a:pPr defTabSz="355600" hangingPunct="0">
              <a:defRPr sz="1300">
                <a:latin typeface="Arial"/>
                <a:ea typeface="Arial"/>
                <a:cs typeface="Arial"/>
                <a:sym typeface="Arial"/>
              </a:defRPr>
            </a:pPr>
            <a:endParaRPr sz="13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355600" hangingPunct="0">
              <a:defRPr sz="1300" b="1">
                <a:latin typeface="Arial"/>
                <a:ea typeface="Arial"/>
                <a:cs typeface="Arial"/>
                <a:sym typeface="Arial"/>
              </a:defRPr>
            </a:pPr>
            <a:r>
              <a:rPr sz="13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range of activities attracts different groups, promotes holistic well-being, and builds a supportive community.</a:t>
            </a:r>
          </a:p>
        </p:txBody>
      </p:sp>
      <p:grpSp>
        <p:nvGrpSpPr>
          <p:cNvPr id="165" name="Rounded Rectangle 2"/>
          <p:cNvGrpSpPr/>
          <p:nvPr/>
        </p:nvGrpSpPr>
        <p:grpSpPr>
          <a:xfrm>
            <a:off x="1423777" y="222364"/>
            <a:ext cx="9344448" cy="1168059"/>
            <a:chOff x="0" y="0"/>
            <a:chExt cx="9344447" cy="1168058"/>
          </a:xfrm>
        </p:grpSpPr>
        <p:sp>
          <p:nvSpPr>
            <p:cNvPr id="163" name="Rounded Rectangle"/>
            <p:cNvSpPr/>
            <p:nvPr/>
          </p:nvSpPr>
          <p:spPr>
            <a:xfrm>
              <a:off x="0" y="0"/>
              <a:ext cx="9344447" cy="1168058"/>
            </a:xfrm>
            <a:prstGeom prst="roundRect">
              <a:avLst>
                <a:gd name="adj" fmla="val 16667"/>
              </a:avLst>
            </a:prstGeom>
            <a:solidFill>
              <a:srgbClr val="388E3C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 hangingPunct="0">
                <a:defRPr sz="3600">
                  <a:solidFill>
                    <a:srgbClr val="FFFFFF"/>
                  </a:solidFill>
                </a:defRPr>
              </a:pPr>
              <a:endParaRPr sz="36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64" name="5 Ways Mosques Can Begin Social Prescribing"/>
            <p:cNvSpPr txBox="1"/>
            <p:nvPr/>
          </p:nvSpPr>
          <p:spPr>
            <a:xfrm>
              <a:off x="121504" y="260865"/>
              <a:ext cx="9101437" cy="646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</a:defRPr>
              </a:lvl1pPr>
            </a:lstStyle>
            <a:p>
              <a:pPr defTabSz="457200" hangingPunct="0"/>
              <a:r>
                <a:rPr kern="0">
                  <a:latin typeface="Calibri"/>
                  <a:cs typeface="Calibri"/>
                  <a:sym typeface="Calibri"/>
                </a:rPr>
                <a:t> 5 Ways Mosques Can Begin Social Prescribing</a:t>
              </a:r>
            </a:p>
          </p:txBody>
        </p:sp>
      </p:grp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Box 3"/>
          <p:cNvSpPr txBox="1"/>
          <p:nvPr/>
        </p:nvSpPr>
        <p:spPr>
          <a:xfrm>
            <a:off x="2168908" y="1936815"/>
            <a:ext cx="7703323" cy="323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355600" hangingPunct="0">
              <a:defRPr sz="1200" b="1">
                <a:latin typeface="Arial"/>
                <a:ea typeface="Arial"/>
                <a:cs typeface="Arial"/>
                <a:sym typeface="Arial"/>
              </a:defRPr>
            </a:pP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4. Make Activities Welcoming and Accessible</a:t>
            </a:r>
          </a:p>
          <a:p>
            <a:pPr indent="457200" defTabSz="355600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Offer women-only sessions, language support, and SEND-friendly spaces.</a:t>
            </a:r>
          </a:p>
          <a:p>
            <a:pPr indent="457200" defTabSz="355600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Keep sessions free or affordable to ensure no one is excluded.</a:t>
            </a:r>
          </a:p>
          <a:p>
            <a:pPr indent="457200" defTabSz="355600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Create a warm, non-judgemental environment where people feel comfortable.</a:t>
            </a:r>
          </a:p>
          <a:p>
            <a:pPr defTabSz="355600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355600" hangingPunct="0">
              <a:defRPr sz="1200" b="1">
                <a:latin typeface="Arial"/>
                <a:ea typeface="Arial"/>
                <a:cs typeface="Arial"/>
                <a:sym typeface="Arial"/>
              </a:defRPr>
            </a:pP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Removing barriers makes it easier for people to attend, especially those from vulnerable groups.</a:t>
            </a:r>
          </a:p>
          <a:p>
            <a:pPr defTabSz="355600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355600" hangingPunct="0">
              <a:defRPr sz="1200" b="1">
                <a:latin typeface="Arial"/>
                <a:ea typeface="Arial"/>
                <a:cs typeface="Arial"/>
                <a:sym typeface="Arial"/>
              </a:defRPr>
            </a:pP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 Promote Your Activities and Success Stories</a:t>
            </a:r>
          </a:p>
          <a:p>
            <a:pPr indent="457200" defTabSz="355600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Use mosque announcements, WhatsApp groups, and social media to advertise activities.</a:t>
            </a:r>
          </a:p>
          <a:p>
            <a:pPr indent="457200" defTabSz="355600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Share success stories to encourage more people to join.</a:t>
            </a:r>
          </a:p>
          <a:p>
            <a:pPr indent="457200" defTabSz="355600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•	Engage imams to highlight the importance of health and well-being during sermons.</a:t>
            </a:r>
          </a:p>
          <a:p>
            <a:pPr defTabSz="355600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355600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Raising awareness ensures people know about the support available, and positive examples inspire others to get involved.</a:t>
            </a:r>
          </a:p>
          <a:p>
            <a:pPr defTabSz="355600" hangingPunct="0">
              <a:defRPr sz="1200" b="1">
                <a:latin typeface="Arial"/>
                <a:ea typeface="Arial"/>
                <a:cs typeface="Arial"/>
                <a:sym typeface="Arial"/>
              </a:defRPr>
            </a:pPr>
            <a:endParaRPr sz="12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355600" hangingPunct="0">
              <a:defRPr sz="1200" b="1">
                <a:latin typeface="Arial"/>
                <a:ea typeface="Arial"/>
                <a:cs typeface="Arial"/>
                <a:sym typeface="Arial"/>
              </a:defRPr>
            </a:pPr>
            <a:r>
              <a:rPr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By embracing social prescribing, mosques can become hubs of healing, connection, and hope—supporting healthier, happier communities.</a:t>
            </a:r>
          </a:p>
        </p:txBody>
      </p:sp>
      <p:grpSp>
        <p:nvGrpSpPr>
          <p:cNvPr id="170" name="Rounded Rectangle 2"/>
          <p:cNvGrpSpPr/>
          <p:nvPr/>
        </p:nvGrpSpPr>
        <p:grpSpPr>
          <a:xfrm>
            <a:off x="1423777" y="222364"/>
            <a:ext cx="9344448" cy="1168059"/>
            <a:chOff x="0" y="0"/>
            <a:chExt cx="9344447" cy="1168058"/>
          </a:xfrm>
        </p:grpSpPr>
        <p:sp>
          <p:nvSpPr>
            <p:cNvPr id="168" name="Rounded Rectangle"/>
            <p:cNvSpPr/>
            <p:nvPr/>
          </p:nvSpPr>
          <p:spPr>
            <a:xfrm>
              <a:off x="0" y="0"/>
              <a:ext cx="9344447" cy="1168058"/>
            </a:xfrm>
            <a:prstGeom prst="roundRect">
              <a:avLst>
                <a:gd name="adj" fmla="val 16667"/>
              </a:avLst>
            </a:prstGeom>
            <a:solidFill>
              <a:srgbClr val="388E3C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 hangingPunct="0">
                <a:defRPr sz="3600">
                  <a:solidFill>
                    <a:srgbClr val="FFFFFF"/>
                  </a:solidFill>
                </a:defRPr>
              </a:pPr>
              <a:endParaRPr sz="36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69" name="5 Ways Mosques Can Begin Social Prescribing"/>
            <p:cNvSpPr txBox="1"/>
            <p:nvPr/>
          </p:nvSpPr>
          <p:spPr>
            <a:xfrm>
              <a:off x="121504" y="260865"/>
              <a:ext cx="9101437" cy="646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</a:defRPr>
              </a:lvl1pPr>
            </a:lstStyle>
            <a:p>
              <a:pPr defTabSz="457200" hangingPunct="0"/>
              <a:r>
                <a:rPr kern="0">
                  <a:latin typeface="Calibri"/>
                  <a:cs typeface="Calibri"/>
                  <a:sym typeface="Calibri"/>
                </a:rPr>
                <a:t> 5 Ways Mosques Can Begin Social Prescribing</a:t>
              </a:r>
            </a:p>
          </p:txBody>
        </p:sp>
      </p:grp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3"/>
          <p:cNvSpPr txBox="1"/>
          <p:nvPr/>
        </p:nvSpPr>
        <p:spPr>
          <a:xfrm>
            <a:off x="2168908" y="1936816"/>
            <a:ext cx="7703323" cy="2092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355600">
              <a:defRPr sz="65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Thank you for listening 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C8FD1EA7-041E-AC4F-FFDD-7AAAF534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98" y="2799869"/>
            <a:ext cx="11769053" cy="1258262"/>
          </a:xfrm>
          <a:noFill/>
        </p:spPr>
        <p:txBody>
          <a:bodyPr/>
          <a:lstStyle/>
          <a:p>
            <a:br>
              <a:rPr lang="en-GB" sz="4400" i="0" u="none" strike="noStrike" dirty="0">
                <a:solidFill>
                  <a:srgbClr val="222222"/>
                </a:solidFill>
                <a:effectLst/>
              </a:rPr>
            </a:br>
            <a:br>
              <a:rPr lang="en-GB" b="0" i="0" u="none" strike="noStrike" dirty="0">
                <a:solidFill>
                  <a:srgbClr val="00B0F0"/>
                </a:solidFill>
                <a:effectLst/>
                <a:latin typeface="nunito-sans"/>
              </a:rPr>
            </a:br>
            <a:r>
              <a:rPr lang="en-GB" b="1" i="0" u="none" strike="noStrike" dirty="0">
                <a:solidFill>
                  <a:srgbClr val="00B0F0"/>
                </a:solidFill>
                <a:effectLst/>
              </a:rPr>
              <a:t>Ge</a:t>
            </a:r>
            <a:r>
              <a:rPr lang="en-GB" sz="4400" b="1" i="0" dirty="0">
                <a:solidFill>
                  <a:srgbClr val="00B0F0"/>
                </a:solidFill>
                <a:effectLst/>
              </a:rPr>
              <a:t>etha </a:t>
            </a:r>
            <a:r>
              <a:rPr lang="en-GB" sz="4400" b="1" i="0" dirty="0" err="1">
                <a:solidFill>
                  <a:srgbClr val="00B0F0"/>
                </a:solidFill>
                <a:effectLst/>
              </a:rPr>
              <a:t>Maheshwaran</a:t>
            </a:r>
            <a:r>
              <a:rPr lang="en-GB" sz="4400" b="0" i="0" dirty="0">
                <a:solidFill>
                  <a:srgbClr val="00B0F0"/>
                </a:solidFill>
                <a:effectLst/>
              </a:rPr>
              <a:t>, </a:t>
            </a:r>
            <a:br>
              <a:rPr lang="en-GB" sz="4400" b="0" i="0" dirty="0">
                <a:solidFill>
                  <a:srgbClr val="00B0F0"/>
                </a:solidFill>
                <a:effectLst/>
              </a:rPr>
            </a:br>
            <a:r>
              <a:rPr lang="en-GB" sz="4400" b="0" i="0" dirty="0">
                <a:solidFill>
                  <a:srgbClr val="00B0F0"/>
                </a:solidFill>
                <a:effectLst/>
              </a:rPr>
              <a:t>Director for RE, Culture &amp; Communities </a:t>
            </a:r>
            <a:br>
              <a:rPr lang="en-GB" sz="4400" b="0" i="0" dirty="0">
                <a:solidFill>
                  <a:srgbClr val="00B0F0"/>
                </a:solidFill>
                <a:effectLst/>
              </a:rPr>
            </a:br>
            <a:r>
              <a:rPr lang="en-GB" sz="4400" b="0" i="0" dirty="0">
                <a:solidFill>
                  <a:srgbClr val="00B0F0"/>
                </a:solidFill>
                <a:effectLst/>
              </a:rPr>
              <a:t>Shree </a:t>
            </a:r>
            <a:r>
              <a:rPr lang="en-GB" sz="4400" b="0" i="0" dirty="0" err="1">
                <a:solidFill>
                  <a:srgbClr val="00B0F0"/>
                </a:solidFill>
                <a:effectLst/>
              </a:rPr>
              <a:t>Ghanapathy</a:t>
            </a:r>
            <a:r>
              <a:rPr lang="en-GB" sz="4400" b="0" i="0" dirty="0">
                <a:solidFill>
                  <a:srgbClr val="00B0F0"/>
                </a:solidFill>
                <a:effectLst/>
              </a:rPr>
              <a:t> Temple – </a:t>
            </a:r>
            <a:br>
              <a:rPr lang="en-GB" sz="4400" b="0" i="0">
                <a:solidFill>
                  <a:srgbClr val="00B0F0"/>
                </a:solidFill>
                <a:effectLst/>
              </a:rPr>
            </a:br>
            <a:br>
              <a:rPr lang="en-GB" sz="4400" b="0" i="0">
                <a:solidFill>
                  <a:srgbClr val="00B0F0"/>
                </a:solidFill>
                <a:effectLst/>
              </a:rPr>
            </a:br>
            <a:r>
              <a:rPr lang="en-GB" sz="4400" b="0" i="1">
                <a:solidFill>
                  <a:srgbClr val="00B0F0"/>
                </a:solidFill>
                <a:effectLst/>
              </a:rPr>
              <a:t>Hindu </a:t>
            </a:r>
            <a:r>
              <a:rPr lang="en-GB" sz="4400" b="0" i="1" dirty="0">
                <a:solidFill>
                  <a:srgbClr val="00B0F0"/>
                </a:solidFill>
                <a:effectLst/>
              </a:rPr>
              <a:t>faith communities and Social Prescribing </a:t>
            </a:r>
            <a:br>
              <a:rPr lang="en-GB" sz="4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br>
              <a:rPr lang="en-GB" sz="4400" i="0" u="none" strike="noStrike" dirty="0">
                <a:solidFill>
                  <a:srgbClr val="00B0F0"/>
                </a:solidFill>
                <a:effectLst/>
              </a:rPr>
            </a:br>
            <a:br>
              <a:rPr lang="en-US" dirty="0">
                <a:solidFill>
                  <a:srgbClr val="00B0F0"/>
                </a:solidFill>
                <a:latin typeface="Trebuchet MS" panose="020B0703020202090204" pitchFamily="34" charset="0"/>
              </a:rPr>
            </a:br>
            <a:endParaRPr lang="en-US" dirty="0">
              <a:solidFill>
                <a:srgbClr val="00B0F0"/>
              </a:solidFill>
              <a:latin typeface="Trebuchet MS" panose="020B070302020209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E18D9C-2353-23F5-5AB6-C3106402325D}"/>
              </a:ext>
            </a:extLst>
          </p:cNvPr>
          <p:cNvSpPr txBox="1"/>
          <p:nvPr/>
        </p:nvSpPr>
        <p:spPr>
          <a:xfrm>
            <a:off x="1385888" y="3214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940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egaphone icon">
            <a:extLst>
              <a:ext uri="{FF2B5EF4-FFF2-40B4-BE49-F238E27FC236}">
                <a16:creationId xmlns:a16="http://schemas.microsoft.com/office/drawing/2014/main" id="{E662DDEE-8231-2B4D-819B-310EA40FC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321" y="4657078"/>
            <a:ext cx="2887328" cy="1807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AEBDB-4DE2-E14F-88FE-2E5705B6C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6065" y="3272750"/>
            <a:ext cx="5310588" cy="3191363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B5F4C6D7-ACD5-4E49-8D81-3837F05B0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214" y="3833036"/>
            <a:ext cx="5099243" cy="2070789"/>
          </a:xfrm>
        </p:spPr>
        <p:txBody>
          <a:bodyPr/>
          <a:lstStyle/>
          <a:p>
            <a:r>
              <a:rPr lang="en-US" b="1" dirty="0">
                <a:latin typeface="Trebuchet MS" panose="020B0703020202090204" pitchFamily="34" charset="0"/>
              </a:rPr>
              <a:t>Get in touch</a:t>
            </a:r>
          </a:p>
          <a:p>
            <a:r>
              <a:rPr lang="en-US" dirty="0">
                <a:latin typeface="Trebuchet MS" panose="020B0703020202090204" pitchFamily="34" charset="0"/>
              </a:rPr>
              <a:t>socialprescribingacademy.org.uk</a:t>
            </a:r>
          </a:p>
          <a:p>
            <a:r>
              <a:rPr lang="en-US" dirty="0">
                <a:latin typeface="Trebuchet MS" panose="020B0703020202090204" pitchFamily="34" charset="0"/>
              </a:rPr>
              <a:t>       @NASPTweets</a:t>
            </a:r>
          </a:p>
          <a:p>
            <a:r>
              <a:rPr lang="en-US" dirty="0">
                <a:latin typeface="Trebuchet MS" panose="020B0703020202090204" pitchFamily="34" charset="0"/>
              </a:rPr>
              <a:t>       @NASP_insta</a:t>
            </a:r>
          </a:p>
        </p:txBody>
      </p:sp>
      <p:pic>
        <p:nvPicPr>
          <p:cNvPr id="5" name="Picture 4" descr="Instagram icon">
            <a:extLst>
              <a:ext uri="{FF2B5EF4-FFF2-40B4-BE49-F238E27FC236}">
                <a16:creationId xmlns:a16="http://schemas.microsoft.com/office/drawing/2014/main" id="{E0B9CD22-3D50-E04C-A250-D4CC525A0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81" y="5049133"/>
            <a:ext cx="383609" cy="383609"/>
          </a:xfrm>
          <a:prstGeom prst="rect">
            <a:avLst/>
          </a:prstGeom>
        </p:spPr>
      </p:pic>
      <p:pic>
        <p:nvPicPr>
          <p:cNvPr id="7" name="Picture 6" descr="Twitter Icon">
            <a:extLst>
              <a:ext uri="{FF2B5EF4-FFF2-40B4-BE49-F238E27FC236}">
                <a16:creationId xmlns:a16="http://schemas.microsoft.com/office/drawing/2014/main" id="{7AF8C804-A5E4-C746-AB1C-157571BE9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82" y="4578051"/>
            <a:ext cx="383609" cy="383609"/>
          </a:xfrm>
          <a:prstGeom prst="rect">
            <a:avLst/>
          </a:prstGeom>
        </p:spPr>
      </p:pic>
      <p:sp>
        <p:nvSpPr>
          <p:cNvPr id="4" name="Google Shape;123;p2">
            <a:extLst>
              <a:ext uri="{FF2B5EF4-FFF2-40B4-BE49-F238E27FC236}">
                <a16:creationId xmlns:a16="http://schemas.microsoft.com/office/drawing/2014/main" id="{FC4960A5-01B8-040D-0186-67EEF60BEDB2}"/>
              </a:ext>
            </a:extLst>
          </p:cNvPr>
          <p:cNvSpPr txBox="1">
            <a:spLocks/>
          </p:cNvSpPr>
          <p:nvPr/>
        </p:nvSpPr>
        <p:spPr>
          <a:xfrm>
            <a:off x="5942802" y="4239299"/>
            <a:ext cx="7584197" cy="125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4000"/>
            </a:pPr>
            <a:r>
              <a:rPr lang="en-US" sz="13800" dirty="0">
                <a:solidFill>
                  <a:srgbClr val="00B0F0"/>
                </a:solidFill>
                <a:latin typeface="Trebuchet MS" panose="020B0603020202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14573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C8FD1EA7-041E-AC4F-FFDD-7AAAF534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768" y="4693918"/>
            <a:ext cx="8868119" cy="1258262"/>
          </a:xfrm>
          <a:noFill/>
        </p:spPr>
        <p:txBody>
          <a:bodyPr/>
          <a:lstStyle/>
          <a:p>
            <a:r>
              <a:rPr lang="en-GB" sz="4400" b="1" dirty="0">
                <a:solidFill>
                  <a:srgbClr val="00B0F0"/>
                </a:solidFill>
              </a:rPr>
              <a:t>Jim Burt, </a:t>
            </a:r>
            <a:r>
              <a:rPr lang="en-GB" sz="4400" dirty="0">
                <a:solidFill>
                  <a:srgbClr val="00B0F0"/>
                </a:solidFill>
              </a:rPr>
              <a:t>Executive Director of Strategy</a:t>
            </a:r>
            <a:br>
              <a:rPr lang="en-GB" dirty="0">
                <a:solidFill>
                  <a:srgbClr val="00B0F0"/>
                </a:solidFill>
              </a:rPr>
            </a:br>
            <a:r>
              <a:rPr lang="en-GB" sz="4400" dirty="0">
                <a:solidFill>
                  <a:srgbClr val="00B0F0"/>
                </a:solidFill>
              </a:rPr>
              <a:t>The National Academy for Social Prescribing</a:t>
            </a:r>
            <a:br>
              <a:rPr lang="en-GB" sz="4400" dirty="0">
                <a:solidFill>
                  <a:srgbClr val="00B0F0"/>
                </a:solidFill>
              </a:rPr>
            </a:br>
            <a:br>
              <a:rPr lang="en-GB" sz="4400" dirty="0">
                <a:solidFill>
                  <a:srgbClr val="00B0F0"/>
                </a:solidFill>
              </a:rPr>
            </a:br>
            <a:r>
              <a:rPr lang="en-GB" sz="4400" i="1" dirty="0">
                <a:solidFill>
                  <a:srgbClr val="00B0F0"/>
                </a:solidFill>
              </a:rPr>
              <a:t>Welcome and Introduction</a:t>
            </a:r>
            <a:r>
              <a:rPr lang="en-GB" sz="4400" b="0" i="1" dirty="0">
                <a:solidFill>
                  <a:srgbClr val="00B0F0"/>
                </a:solidFill>
                <a:effectLst/>
              </a:rPr>
              <a:t> </a:t>
            </a:r>
            <a:br>
              <a:rPr lang="en-GB" sz="4400" b="0" i="0" dirty="0">
                <a:solidFill>
                  <a:srgbClr val="00B0F0"/>
                </a:solidFill>
                <a:effectLst/>
              </a:rPr>
            </a:br>
            <a:br>
              <a:rPr lang="en-GB" sz="4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br>
              <a:rPr lang="en-GB" sz="4400" b="0" i="0" u="none" strike="noStrike" dirty="0">
                <a:solidFill>
                  <a:srgbClr val="222222"/>
                </a:solidFill>
                <a:effectLst/>
              </a:rPr>
            </a:br>
            <a:br>
              <a:rPr lang="en-GB" sz="4400" i="0" u="none" strike="noStrike" dirty="0">
                <a:solidFill>
                  <a:srgbClr val="222222"/>
                </a:solidFill>
                <a:effectLst/>
              </a:rPr>
            </a:br>
            <a:br>
              <a:rPr lang="en-GB" b="0" i="0" u="none" strike="noStrike" dirty="0">
                <a:solidFill>
                  <a:srgbClr val="00B0F0"/>
                </a:solidFill>
                <a:effectLst/>
                <a:latin typeface="nunito-sans"/>
              </a:rPr>
            </a:br>
            <a:br>
              <a:rPr lang="en-US" dirty="0">
                <a:solidFill>
                  <a:srgbClr val="00B0F0"/>
                </a:solidFill>
                <a:latin typeface="Trebuchet MS" panose="020B0703020202090204" pitchFamily="34" charset="0"/>
              </a:rPr>
            </a:br>
            <a:endParaRPr lang="en-US" dirty="0">
              <a:solidFill>
                <a:srgbClr val="00B0F0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2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C8FD1EA7-041E-AC4F-FFDD-7AAAF534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144" y="4515787"/>
            <a:ext cx="8868119" cy="1258262"/>
          </a:xfrm>
          <a:noFill/>
        </p:spPr>
        <p:txBody>
          <a:bodyPr/>
          <a:lstStyle/>
          <a:p>
            <a:r>
              <a:rPr lang="en-GB" sz="3600" b="1" i="0" dirty="0">
                <a:solidFill>
                  <a:srgbClr val="00B0F0"/>
                </a:solidFill>
                <a:effectLst/>
              </a:rPr>
              <a:t>Esther Platt</a:t>
            </a:r>
            <a:r>
              <a:rPr lang="en-GB" sz="3600" b="0" i="0" dirty="0">
                <a:solidFill>
                  <a:srgbClr val="00B0F0"/>
                </a:solidFill>
                <a:effectLst/>
              </a:rPr>
              <a:t>, </a:t>
            </a:r>
            <a:r>
              <a:rPr lang="en-GB" sz="3600" dirty="0">
                <a:solidFill>
                  <a:srgbClr val="00B0F0"/>
                </a:solidFill>
              </a:rPr>
              <a:t>Senior Consultant, </a:t>
            </a:r>
            <a:br>
              <a:rPr lang="en-GB" sz="3600" dirty="0"/>
            </a:br>
            <a:r>
              <a:rPr lang="en-GB" sz="3600" b="0" i="0" dirty="0">
                <a:solidFill>
                  <a:srgbClr val="00B0F0"/>
                </a:solidFill>
                <a:effectLst/>
              </a:rPr>
              <a:t>Good Faith Partnership </a:t>
            </a:r>
            <a:br>
              <a:rPr lang="en-GB" sz="3600" b="0" i="0" dirty="0">
                <a:solidFill>
                  <a:srgbClr val="00B0F0"/>
                </a:solidFill>
                <a:effectLst/>
              </a:rPr>
            </a:br>
            <a:r>
              <a:rPr lang="en-GB" sz="3600" b="0" i="0" dirty="0">
                <a:solidFill>
                  <a:srgbClr val="00B0F0"/>
                </a:solidFill>
                <a:effectLst/>
              </a:rPr>
              <a:t>and </a:t>
            </a:r>
            <a:r>
              <a:rPr lang="en-GB" sz="3600" b="1" dirty="0">
                <a:solidFill>
                  <a:srgbClr val="00B0F0"/>
                </a:solidFill>
              </a:rPr>
              <a:t>Dr </a:t>
            </a:r>
            <a:r>
              <a:rPr lang="en-GB" sz="3600" b="1" i="0" dirty="0">
                <a:solidFill>
                  <a:srgbClr val="00B0F0"/>
                </a:solidFill>
                <a:effectLst/>
              </a:rPr>
              <a:t>Marianne</a:t>
            </a:r>
            <a:r>
              <a:rPr lang="en-GB" sz="3600" dirty="0">
                <a:solidFill>
                  <a:srgbClr val="00B0F0"/>
                </a:solidFill>
              </a:rPr>
              <a:t> </a:t>
            </a:r>
            <a:r>
              <a:rPr lang="en-GB" sz="3600" b="1" dirty="0" err="1">
                <a:solidFill>
                  <a:srgbClr val="00B0F0"/>
                </a:solidFill>
              </a:rPr>
              <a:t>Rozario</a:t>
            </a:r>
            <a:r>
              <a:rPr lang="en-GB" sz="3600" dirty="0">
                <a:solidFill>
                  <a:srgbClr val="00B0F0"/>
                </a:solidFill>
              </a:rPr>
              <a:t>, </a:t>
            </a:r>
            <a:br>
              <a:rPr lang="en-GB" sz="3600" dirty="0">
                <a:solidFill>
                  <a:srgbClr val="00B0F0"/>
                </a:solidFill>
              </a:rPr>
            </a:br>
            <a:r>
              <a:rPr lang="en-GB" sz="3600" dirty="0">
                <a:solidFill>
                  <a:srgbClr val="00B0F0"/>
                </a:solidFill>
              </a:rPr>
              <a:t>Senior Researcher and Projects Lead, </a:t>
            </a:r>
            <a:r>
              <a:rPr lang="en-GB" sz="3600" b="0" i="0" dirty="0">
                <a:solidFill>
                  <a:srgbClr val="00B0F0"/>
                </a:solidFill>
                <a:effectLst/>
              </a:rPr>
              <a:t>Theos</a:t>
            </a:r>
            <a:br>
              <a:rPr lang="en-GB" sz="3600" b="0" i="0" dirty="0">
                <a:solidFill>
                  <a:srgbClr val="000000"/>
                </a:solidFill>
                <a:effectLst/>
              </a:rPr>
            </a:br>
            <a:r>
              <a:rPr lang="en-GB" sz="3600" b="0" i="0" dirty="0">
                <a:solidFill>
                  <a:srgbClr val="00B0F0"/>
                </a:solidFill>
                <a:effectLst/>
              </a:rPr>
              <a:t> </a:t>
            </a:r>
            <a:br>
              <a:rPr lang="en-GB" sz="3600" b="0" i="0" dirty="0">
                <a:solidFill>
                  <a:srgbClr val="00B0F0"/>
                </a:solidFill>
                <a:effectLst/>
              </a:rPr>
            </a:br>
            <a:br>
              <a:rPr lang="en-GB" sz="3600" b="0" i="0" dirty="0">
                <a:solidFill>
                  <a:srgbClr val="00B0F0"/>
                </a:solidFill>
                <a:effectLst/>
              </a:rPr>
            </a:br>
            <a:r>
              <a:rPr lang="en-GB" sz="3600" b="0" i="1" dirty="0">
                <a:solidFill>
                  <a:srgbClr val="00B0F0"/>
                </a:solidFill>
                <a:effectLst/>
              </a:rPr>
              <a:t>Creating a Neighbourhood Health Service: The role of churches and faith groups in social prescribing</a:t>
            </a:r>
            <a:br>
              <a:rPr lang="en-GB" sz="4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br>
              <a:rPr lang="en-GB" sz="4400" b="0" i="0" u="none" strike="noStrike" dirty="0">
                <a:solidFill>
                  <a:srgbClr val="222222"/>
                </a:solidFill>
                <a:effectLst/>
              </a:rPr>
            </a:br>
            <a:br>
              <a:rPr lang="en-GB" sz="4400" i="0" u="none" strike="noStrike" dirty="0">
                <a:solidFill>
                  <a:srgbClr val="222222"/>
                </a:solidFill>
                <a:effectLst/>
              </a:rPr>
            </a:br>
            <a:br>
              <a:rPr lang="en-GB" b="0" i="0" u="none" strike="noStrike" dirty="0">
                <a:solidFill>
                  <a:srgbClr val="00B0F0"/>
                </a:solidFill>
                <a:effectLst/>
                <a:latin typeface="nunito-sans"/>
              </a:rPr>
            </a:br>
            <a:br>
              <a:rPr lang="en-US" dirty="0">
                <a:solidFill>
                  <a:srgbClr val="00B0F0"/>
                </a:solidFill>
                <a:latin typeface="Trebuchet MS" panose="020B0703020202090204" pitchFamily="34" charset="0"/>
              </a:rPr>
            </a:br>
            <a:endParaRPr lang="en-US" dirty="0">
              <a:solidFill>
                <a:srgbClr val="00B0F0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416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5107" y="1446650"/>
            <a:ext cx="4328160" cy="0"/>
          </a:xfrm>
          <a:prstGeom prst="line">
            <a:avLst/>
          </a:prstGeom>
          <a:ln w="114300" cap="flat">
            <a:solidFill>
              <a:srgbClr val="98BF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456362" y="1590375"/>
            <a:ext cx="4465933" cy="5140642"/>
          </a:xfrm>
          <a:custGeom>
            <a:avLst/>
            <a:gdLst/>
            <a:ahLst/>
            <a:cxnLst/>
            <a:rect l="l" t="t" r="r" b="b"/>
            <a:pathLst>
              <a:path w="6698899" h="7710963">
                <a:moveTo>
                  <a:pt x="0" y="0"/>
                </a:moveTo>
                <a:lnTo>
                  <a:pt x="6698899" y="0"/>
                </a:lnTo>
                <a:lnTo>
                  <a:pt x="6698899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5108" y="615950"/>
            <a:ext cx="10393178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b="1" dirty="0">
                <a:solidFill>
                  <a:srgbClr val="332C56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Faith and Social Prescribing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72498" y="1736592"/>
            <a:ext cx="9194493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tabLst>
                <a:tab pos="-609630" algn="l"/>
                <a:tab pos="-304815" algn="l"/>
                <a:tab pos="304815" algn="l"/>
                <a:tab pos="609630" algn="l"/>
                <a:tab pos="914446" algn="l"/>
                <a:tab pos="1219261" algn="l"/>
                <a:tab pos="1524076" algn="l"/>
                <a:tab pos="1828891" algn="l"/>
                <a:tab pos="2133707" algn="l"/>
                <a:tab pos="2438522" algn="l"/>
                <a:tab pos="2743337" algn="l"/>
              </a:tabLst>
            </a:pPr>
            <a:r>
              <a:rPr lang="en-US" sz="1600" b="1" dirty="0">
                <a:solidFill>
                  <a:prstClr val="black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Key research areas: </a:t>
            </a:r>
          </a:p>
          <a:p>
            <a:pPr defTabSz="609630">
              <a:tabLst>
                <a:tab pos="-609630" algn="l"/>
                <a:tab pos="-304815" algn="l"/>
                <a:tab pos="304815" algn="l"/>
                <a:tab pos="609630" algn="l"/>
                <a:tab pos="914446" algn="l"/>
                <a:tab pos="1219261" algn="l"/>
                <a:tab pos="1524076" algn="l"/>
                <a:tab pos="1828891" algn="l"/>
                <a:tab pos="2133707" algn="l"/>
                <a:tab pos="2438522" algn="l"/>
                <a:tab pos="2743337" algn="l"/>
              </a:tabLst>
            </a:pPr>
            <a:r>
              <a:rPr lang="en-US" sz="1600" dirty="0">
                <a:solidFill>
                  <a:prstClr val="black"/>
                </a:solidFill>
                <a:latin typeface="Libre Baskerville" panose="02000000000000000000" pitchFamily="2" charset="0"/>
                <a:ea typeface="Times New Roman" panose="02020603050405020304" pitchFamily="18" charset="0"/>
              </a:rPr>
              <a:t> </a:t>
            </a:r>
            <a:endParaRPr lang="en-GB" sz="1600" dirty="0">
              <a:solidFill>
                <a:prstClr val="black"/>
              </a:solidFill>
              <a:latin typeface="Libre Baskerville" panose="02000000000000000000" pitchFamily="2" charset="0"/>
              <a:ea typeface="Times New Roman" panose="02020603050405020304" pitchFamily="18" charset="0"/>
            </a:endParaRPr>
          </a:p>
          <a:p>
            <a:pPr marL="228611" indent="-228611" defTabSz="609630">
              <a:buFont typeface="Arial" panose="020B0604020202020204" pitchFamily="34" charset="0"/>
              <a:buChar char="•"/>
              <a:tabLst>
                <a:tab pos="-609630" algn="l"/>
                <a:tab pos="-304815" algn="l"/>
                <a:tab pos="304815" algn="l"/>
                <a:tab pos="609630" algn="l"/>
                <a:tab pos="914446" algn="l"/>
                <a:tab pos="1219261" algn="l"/>
                <a:tab pos="1524076" algn="l"/>
                <a:tab pos="1828891" algn="l"/>
                <a:tab pos="2133707" algn="l"/>
                <a:tab pos="2438522" algn="l"/>
                <a:tab pos="2743337" algn="l"/>
              </a:tabLst>
            </a:pPr>
            <a:r>
              <a:rPr lang="en-US" sz="1600" dirty="0">
                <a:solidFill>
                  <a:prstClr val="black"/>
                </a:solidFill>
                <a:latin typeface="Libre Baskervil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 of social prescribing groups or activities run by or supported by faith groups</a:t>
            </a:r>
            <a:endParaRPr lang="en-GB" sz="1600" dirty="0">
              <a:solidFill>
                <a:prstClr val="black"/>
              </a:solidFill>
              <a:latin typeface="Libre Baskerville" panose="020000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28611" indent="-228611" defTabSz="609630">
              <a:buFont typeface="Arial" panose="020B0604020202020204" pitchFamily="34" charset="0"/>
              <a:buChar char="•"/>
              <a:tabLst>
                <a:tab pos="-609630" algn="l"/>
                <a:tab pos="-304815" algn="l"/>
                <a:tab pos="304815" algn="l"/>
                <a:tab pos="609630" algn="l"/>
                <a:tab pos="914446" algn="l"/>
                <a:tab pos="1219261" algn="l"/>
                <a:tab pos="1524076" algn="l"/>
                <a:tab pos="1828891" algn="l"/>
                <a:tab pos="2133707" algn="l"/>
                <a:tab pos="2438522" algn="l"/>
                <a:tab pos="2743337" algn="l"/>
              </a:tabLst>
            </a:pPr>
            <a:r>
              <a:rPr lang="en-US" sz="1600" dirty="0">
                <a:solidFill>
                  <a:prstClr val="black"/>
                </a:solidFill>
                <a:latin typeface="Libre Baskervil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relationship between faith groups and social prescribers locally and nationally</a:t>
            </a:r>
          </a:p>
          <a:p>
            <a:pPr marL="228611" indent="-228611" defTabSz="609630">
              <a:buFont typeface="Arial" panose="020B0604020202020204" pitchFamily="34" charset="0"/>
              <a:buChar char="•"/>
              <a:tabLst>
                <a:tab pos="-609630" algn="l"/>
                <a:tab pos="-304815" algn="l"/>
                <a:tab pos="304815" algn="l"/>
                <a:tab pos="609630" algn="l"/>
                <a:tab pos="914446" algn="l"/>
                <a:tab pos="1219261" algn="l"/>
                <a:tab pos="1524076" algn="l"/>
                <a:tab pos="1828891" algn="l"/>
                <a:tab pos="2133707" algn="l"/>
                <a:tab pos="2438522" algn="l"/>
                <a:tab pos="2743337" algn="l"/>
              </a:tabLst>
            </a:pPr>
            <a:r>
              <a:rPr lang="en-US" sz="1600" dirty="0">
                <a:solidFill>
                  <a:prstClr val="black"/>
                </a:solidFill>
                <a:latin typeface="Libre Baskerville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Advantages and barriers to a better integrative approach between faith groups and social prescribers</a:t>
            </a:r>
            <a:endParaRPr lang="en-GB" sz="1600" dirty="0">
              <a:solidFill>
                <a:prstClr val="black"/>
              </a:solidFill>
              <a:latin typeface="Libre Baskerville" panose="020000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EBE642-5FB3-2CA1-B79B-F702D595B643}"/>
              </a:ext>
            </a:extLst>
          </p:cNvPr>
          <p:cNvSpPr txBox="1"/>
          <p:nvPr/>
        </p:nvSpPr>
        <p:spPr>
          <a:xfrm>
            <a:off x="2286000" y="3858805"/>
            <a:ext cx="421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GB" sz="1600" b="1" dirty="0">
                <a:solidFill>
                  <a:srgbClr val="1F3446"/>
                </a:solidFill>
                <a:latin typeface="Libre Baskerville" panose="02000000000000000000" pitchFamily="2" charset="0"/>
              </a:rPr>
              <a:t>Methodology:</a:t>
            </a:r>
          </a:p>
          <a:p>
            <a:pPr defTabSz="609630"/>
            <a:endParaRPr lang="en-GB" sz="1600" dirty="0">
              <a:solidFill>
                <a:srgbClr val="1F3446"/>
              </a:solidFill>
              <a:latin typeface="Libre Baskerville" panose="02000000000000000000" pitchFamily="2" charset="0"/>
            </a:endParaRPr>
          </a:p>
          <a:p>
            <a:pPr marL="228611" indent="-228611" defTabSz="60963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446"/>
                </a:solidFill>
                <a:latin typeface="Libre Baskerville" panose="02000000000000000000" pitchFamily="2" charset="0"/>
              </a:rPr>
              <a:t>Scoping survey completed by over 50 link workers</a:t>
            </a:r>
          </a:p>
          <a:p>
            <a:pPr marL="228611" indent="-228611" defTabSz="60963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446"/>
                </a:solidFill>
                <a:latin typeface="Libre Baskerville" panose="02000000000000000000" pitchFamily="2" charset="0"/>
              </a:rPr>
              <a:t>Interviews with 37 individuals </a:t>
            </a:r>
          </a:p>
          <a:p>
            <a:pPr marL="228611" indent="-228611" defTabSz="60963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446"/>
                </a:solidFill>
                <a:latin typeface="Libre Baskerville" panose="02000000000000000000" pitchFamily="2" charset="0"/>
              </a:rPr>
              <a:t>3 focus groups </a:t>
            </a:r>
          </a:p>
          <a:p>
            <a:pPr marL="228611" indent="-228611" defTabSz="60963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446"/>
                </a:solidFill>
                <a:latin typeface="Libre Baskerville" panose="02000000000000000000" pitchFamily="2" charset="0"/>
              </a:rPr>
              <a:t>Participant observation whilst visiting numerous activities and services</a:t>
            </a:r>
            <a:endParaRPr lang="en-US" sz="1333" dirty="0">
              <a:solidFill>
                <a:prstClr val="black"/>
              </a:solidFill>
              <a:latin typeface="Libre Baskerville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48BB9A-4701-31AE-2642-D24CFEF38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744" y="3476894"/>
            <a:ext cx="2127571" cy="29439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1905E9-6A54-D7EB-69DE-5394F83D7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668" y="3476894"/>
            <a:ext cx="2135905" cy="29554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419C8-35FB-54D4-A54E-9782068F9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3D0DA53-FB49-A25B-364A-847BD991FCBC}"/>
              </a:ext>
            </a:extLst>
          </p:cNvPr>
          <p:cNvSpPr/>
          <p:nvPr/>
        </p:nvSpPr>
        <p:spPr>
          <a:xfrm>
            <a:off x="975107" y="1446650"/>
            <a:ext cx="4328160" cy="0"/>
          </a:xfrm>
          <a:prstGeom prst="line">
            <a:avLst/>
          </a:prstGeom>
          <a:ln w="114300" cap="flat">
            <a:solidFill>
              <a:srgbClr val="98BF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4F88D3B-86B5-E017-B727-5F16B148598E}"/>
              </a:ext>
            </a:extLst>
          </p:cNvPr>
          <p:cNvSpPr/>
          <p:nvPr/>
        </p:nvSpPr>
        <p:spPr>
          <a:xfrm>
            <a:off x="-2348526" y="3435179"/>
            <a:ext cx="4465933" cy="5140642"/>
          </a:xfrm>
          <a:custGeom>
            <a:avLst/>
            <a:gdLst/>
            <a:ahLst/>
            <a:cxnLst/>
            <a:rect l="l" t="t" r="r" b="b"/>
            <a:pathLst>
              <a:path w="6698899" h="7710963">
                <a:moveTo>
                  <a:pt x="0" y="0"/>
                </a:moveTo>
                <a:lnTo>
                  <a:pt x="6698898" y="0"/>
                </a:lnTo>
                <a:lnTo>
                  <a:pt x="6698898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1C5D82C8-72EC-F43F-7A0A-7B22079529AA}"/>
              </a:ext>
            </a:extLst>
          </p:cNvPr>
          <p:cNvSpPr txBox="1"/>
          <p:nvPr/>
        </p:nvSpPr>
        <p:spPr>
          <a:xfrm>
            <a:off x="975108" y="615950"/>
            <a:ext cx="10393178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b="1" dirty="0">
                <a:solidFill>
                  <a:srgbClr val="332C56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Faith and Social Prescribing- our findings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FF914E-9D59-4DEA-E01E-62E45A9AA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029" y="1642636"/>
            <a:ext cx="4465932" cy="4950533"/>
          </a:xfrm>
          <a:prstGeom prst="rect">
            <a:avLst/>
          </a:prstGeom>
        </p:spPr>
      </p:pic>
      <p:pic>
        <p:nvPicPr>
          <p:cNvPr id="10" name="Picture 9" descr="People in a grocery store&#10;&#10;Description automatically generated">
            <a:extLst>
              <a:ext uri="{FF2B5EF4-FFF2-40B4-BE49-F238E27FC236}">
                <a16:creationId xmlns:a16="http://schemas.microsoft.com/office/drawing/2014/main" id="{153D7223-CAA9-08D4-C0EF-8B560A25C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561" y="2564997"/>
            <a:ext cx="2209747" cy="147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191BB556-A8CC-04CC-E1E6-BBDFC746B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584" y="4088753"/>
            <a:ext cx="2214725" cy="153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883AF1CA-D739-8B99-D7B5-19A3852AB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612" y="4088753"/>
            <a:ext cx="2003253" cy="151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Two women smiling for the camera&#10;&#10;Description automatically generated">
            <a:extLst>
              <a:ext uri="{FF2B5EF4-FFF2-40B4-BE49-F238E27FC236}">
                <a16:creationId xmlns:a16="http://schemas.microsoft.com/office/drawing/2014/main" id="{ABD1B2C3-E92B-4E68-12ED-E1E001C24C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9991">
            <a:off x="9525614" y="2526720"/>
            <a:ext cx="2003249" cy="1502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989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5107" y="1446650"/>
            <a:ext cx="4328160" cy="0"/>
          </a:xfrm>
          <a:prstGeom prst="line">
            <a:avLst/>
          </a:prstGeom>
          <a:ln w="114300" cap="flat">
            <a:solidFill>
              <a:srgbClr val="98BF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389322" y="5813923"/>
            <a:ext cx="3413358" cy="3929045"/>
          </a:xfrm>
          <a:custGeom>
            <a:avLst/>
            <a:gdLst/>
            <a:ahLst/>
            <a:cxnLst/>
            <a:rect l="l" t="t" r="r" b="b"/>
            <a:pathLst>
              <a:path w="5120037" h="5893568">
                <a:moveTo>
                  <a:pt x="0" y="0"/>
                </a:moveTo>
                <a:lnTo>
                  <a:pt x="5120036" y="0"/>
                </a:lnTo>
                <a:lnTo>
                  <a:pt x="5120036" y="5893567"/>
                </a:lnTo>
                <a:lnTo>
                  <a:pt x="0" y="589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5108" y="615950"/>
            <a:ext cx="10393178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b="1">
                <a:solidFill>
                  <a:srgbClr val="332C56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Faith and Social Prescribing- our findings</a:t>
            </a:r>
          </a:p>
        </p:txBody>
      </p:sp>
      <p:sp>
        <p:nvSpPr>
          <p:cNvPr id="6" name="Freeform 6"/>
          <p:cNvSpPr/>
          <p:nvPr/>
        </p:nvSpPr>
        <p:spPr>
          <a:xfrm>
            <a:off x="10485322" y="1240368"/>
            <a:ext cx="3413358" cy="3929045"/>
          </a:xfrm>
          <a:custGeom>
            <a:avLst/>
            <a:gdLst/>
            <a:ahLst/>
            <a:cxnLst/>
            <a:rect l="l" t="t" r="r" b="b"/>
            <a:pathLst>
              <a:path w="5120037" h="5893568">
                <a:moveTo>
                  <a:pt x="0" y="0"/>
                </a:moveTo>
                <a:lnTo>
                  <a:pt x="5120036" y="0"/>
                </a:lnTo>
                <a:lnTo>
                  <a:pt x="5120036" y="5893568"/>
                </a:lnTo>
                <a:lnTo>
                  <a:pt x="0" y="589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A34CA-2D75-06B1-E8CE-4EF7A4F627A5}"/>
              </a:ext>
            </a:extLst>
          </p:cNvPr>
          <p:cNvSpPr txBox="1"/>
          <p:nvPr/>
        </p:nvSpPr>
        <p:spPr>
          <a:xfrm>
            <a:off x="975107" y="1904219"/>
            <a:ext cx="6644893" cy="185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black"/>
                </a:solidFill>
                <a:latin typeface="Libre Baskerville" panose="02000000000000000000" pitchFamily="2" charset="0"/>
              </a:rPr>
              <a:t>Assets and Resources of Faith Groups:</a:t>
            </a:r>
          </a:p>
          <a:p>
            <a:pPr defTabSz="609630"/>
            <a:endParaRPr lang="en-US" sz="1867" dirty="0">
              <a:solidFill>
                <a:prstClr val="black"/>
              </a:solidFill>
              <a:latin typeface="Libre Baskerville" panose="02000000000000000000" pitchFamily="2" charset="0"/>
            </a:endParaRPr>
          </a:p>
          <a:p>
            <a:pPr marL="533427" lvl="1" indent="-228611" defTabSz="609630">
              <a:buFontTx/>
              <a:buAutoNum type="arabicParenR"/>
            </a:pPr>
            <a:r>
              <a:rPr lang="en-US" sz="1867" dirty="0">
                <a:solidFill>
                  <a:prstClr val="black"/>
                </a:solidFill>
                <a:latin typeface="Libre Baskerville" panose="02000000000000000000" pitchFamily="2" charset="0"/>
              </a:rPr>
              <a:t>  “Anchors of the community” </a:t>
            </a:r>
          </a:p>
          <a:p>
            <a:pPr marL="533427" lvl="1" indent="-228611" defTabSz="609630">
              <a:buFontTx/>
              <a:buAutoNum type="arabicParenR"/>
            </a:pPr>
            <a:r>
              <a:rPr lang="en-US" sz="1867" dirty="0">
                <a:solidFill>
                  <a:prstClr val="black"/>
                </a:solidFill>
                <a:latin typeface="Libre Baskerville" panose="02000000000000000000" pitchFamily="2" charset="0"/>
              </a:rPr>
              <a:t>  Networks: convening power</a:t>
            </a:r>
          </a:p>
          <a:p>
            <a:pPr marL="533427" lvl="1" indent="-228611" defTabSz="609630">
              <a:buFontTx/>
              <a:buAutoNum type="arabicParenR"/>
            </a:pPr>
            <a:r>
              <a:rPr lang="en-US" sz="1867" dirty="0">
                <a:solidFill>
                  <a:prstClr val="black"/>
                </a:solidFill>
                <a:latin typeface="Libre Baskerville" panose="02000000000000000000" pitchFamily="2" charset="0"/>
              </a:rPr>
              <a:t>  Resources: buildings and volunteers</a:t>
            </a:r>
          </a:p>
          <a:p>
            <a:pPr marL="533427" lvl="1" indent="-228611" defTabSz="609630">
              <a:buFontTx/>
              <a:buAutoNum type="arabicParenR"/>
            </a:pPr>
            <a:r>
              <a:rPr lang="en-US" sz="1867" dirty="0">
                <a:solidFill>
                  <a:prstClr val="black"/>
                </a:solidFill>
                <a:latin typeface="Libre Baskerville" panose="02000000000000000000" pitchFamily="2" charset="0"/>
              </a:rPr>
              <a:t>  Pastoral and spiritual care </a:t>
            </a:r>
          </a:p>
        </p:txBody>
      </p:sp>
      <p:pic>
        <p:nvPicPr>
          <p:cNvPr id="8" name="Picture 7" descr="A person and person looking at a shelf of food&#10;&#10;Description automatically generated">
            <a:extLst>
              <a:ext uri="{FF2B5EF4-FFF2-40B4-BE49-F238E27FC236}">
                <a16:creationId xmlns:a16="http://schemas.microsoft.com/office/drawing/2014/main" id="{A2416364-5ABC-8914-1749-013DD302C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1584007"/>
            <a:ext cx="1909657" cy="127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24A183E4-7BD1-B27C-3EBB-9BCB77B0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2981437"/>
            <a:ext cx="1909656" cy="11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6ADD8114-B202-4D61-58ED-E0EAF2E9B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4299703"/>
            <a:ext cx="1909656" cy="139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BF0A8BE2-2149-E64E-0C40-F270E2AD6A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13" y="4319650"/>
            <a:ext cx="2094255" cy="1396170"/>
          </a:xfrm>
          <a:prstGeom prst="rect">
            <a:avLst/>
          </a:prstGeom>
        </p:spPr>
      </p:pic>
      <p:pic>
        <p:nvPicPr>
          <p:cNvPr id="14" name="Picture 13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5D96890D-C595-4CAA-E1E5-A04B3217B6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391" y="4299704"/>
            <a:ext cx="2094256" cy="1396489"/>
          </a:xfrm>
          <a:prstGeom prst="rect">
            <a:avLst/>
          </a:prstGeom>
        </p:spPr>
      </p:pic>
      <p:pic>
        <p:nvPicPr>
          <p:cNvPr id="16" name="Picture 15" descr="A person standing next to a table with clothes on it&#10;&#10;AI-generated content may be incorrect.">
            <a:extLst>
              <a:ext uri="{FF2B5EF4-FFF2-40B4-BE49-F238E27FC236}">
                <a16:creationId xmlns:a16="http://schemas.microsoft.com/office/drawing/2014/main" id="{6106CE7B-C17D-D547-1984-A5A0068482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38" y="4306796"/>
            <a:ext cx="2094255" cy="13964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1FF20-3870-5B95-4F09-7613CFAFC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1F7D7AB-EC24-98C8-5A82-14B7A3B52F5A}"/>
              </a:ext>
            </a:extLst>
          </p:cNvPr>
          <p:cNvSpPr/>
          <p:nvPr/>
        </p:nvSpPr>
        <p:spPr>
          <a:xfrm>
            <a:off x="975107" y="1446650"/>
            <a:ext cx="4328160" cy="0"/>
          </a:xfrm>
          <a:prstGeom prst="line">
            <a:avLst/>
          </a:prstGeom>
          <a:ln w="114300" cap="flat">
            <a:solidFill>
              <a:srgbClr val="98BF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0EEBE60-01BC-1E41-B1C5-7D4AFA4BD19A}"/>
              </a:ext>
            </a:extLst>
          </p:cNvPr>
          <p:cNvSpPr/>
          <p:nvPr/>
        </p:nvSpPr>
        <p:spPr>
          <a:xfrm>
            <a:off x="7085581" y="3726903"/>
            <a:ext cx="4465933" cy="5140642"/>
          </a:xfrm>
          <a:custGeom>
            <a:avLst/>
            <a:gdLst/>
            <a:ahLst/>
            <a:cxnLst/>
            <a:rect l="l" t="t" r="r" b="b"/>
            <a:pathLst>
              <a:path w="6698899" h="7710963">
                <a:moveTo>
                  <a:pt x="0" y="0"/>
                </a:moveTo>
                <a:lnTo>
                  <a:pt x="6698899" y="0"/>
                </a:lnTo>
                <a:lnTo>
                  <a:pt x="6698899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DB7FFB5-4802-D8AF-2E47-320DDC4E28F4}"/>
              </a:ext>
            </a:extLst>
          </p:cNvPr>
          <p:cNvSpPr txBox="1"/>
          <p:nvPr/>
        </p:nvSpPr>
        <p:spPr>
          <a:xfrm>
            <a:off x="975108" y="560776"/>
            <a:ext cx="10393178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3666" b="1" dirty="0">
                <a:solidFill>
                  <a:srgbClr val="332C56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Faith and Social Prescribing- our findings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51F84DF-B57F-F03A-BFB4-E1374CB44EB8}"/>
              </a:ext>
            </a:extLst>
          </p:cNvPr>
          <p:cNvSpPr txBox="1"/>
          <p:nvPr/>
        </p:nvSpPr>
        <p:spPr>
          <a:xfrm>
            <a:off x="917287" y="1753525"/>
            <a:ext cx="4619913" cy="419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453"/>
              </a:lnSpc>
              <a:spcBef>
                <a:spcPct val="0"/>
              </a:spcBef>
            </a:pPr>
            <a:r>
              <a:rPr lang="en-US" sz="2466" dirty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Barriers to collaboration: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CB598-46E1-5AD7-A050-11C8F9306A65}"/>
              </a:ext>
            </a:extLst>
          </p:cNvPr>
          <p:cNvSpPr txBox="1"/>
          <p:nvPr/>
        </p:nvSpPr>
        <p:spPr>
          <a:xfrm>
            <a:off x="1307314" y="2391177"/>
            <a:ext cx="5398286" cy="210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7732" lvl="1" indent="-342917" defTabSz="609630">
              <a:buFont typeface="Wingdings" pitchFamily="2" charset="2"/>
              <a:buChar char="§"/>
            </a:pPr>
            <a:r>
              <a:rPr lang="en-US" sz="1867" dirty="0">
                <a:solidFill>
                  <a:prstClr val="black"/>
                </a:solidFill>
                <a:latin typeface="Libre Baskerville" panose="02000000000000000000" pitchFamily="2" charset="0"/>
              </a:rPr>
              <a:t>Mismatched language</a:t>
            </a:r>
          </a:p>
          <a:p>
            <a:pPr marL="647732" lvl="1" indent="-342917" defTabSz="609630">
              <a:buFont typeface="Wingdings" pitchFamily="2" charset="2"/>
              <a:buChar char="§"/>
            </a:pPr>
            <a:r>
              <a:rPr lang="en-US" sz="1867" dirty="0">
                <a:solidFill>
                  <a:prstClr val="black"/>
                </a:solidFill>
                <a:latin typeface="Libre Baskerville" panose="02000000000000000000" pitchFamily="2" charset="0"/>
              </a:rPr>
              <a:t>Limited connections</a:t>
            </a:r>
          </a:p>
          <a:p>
            <a:pPr marL="647732" lvl="1" indent="-342917" defTabSz="609630">
              <a:buFont typeface="Wingdings" pitchFamily="2" charset="2"/>
              <a:buChar char="§"/>
            </a:pPr>
            <a:r>
              <a:rPr lang="en-US" sz="1867" dirty="0">
                <a:solidFill>
                  <a:prstClr val="black"/>
                </a:solidFill>
                <a:latin typeface="Libre Baskerville" panose="02000000000000000000" pitchFamily="2" charset="0"/>
              </a:rPr>
              <a:t>Stretched capacity</a:t>
            </a:r>
          </a:p>
          <a:p>
            <a:pPr marL="647732" lvl="1" indent="-342917" defTabSz="609630">
              <a:buFont typeface="Wingdings" pitchFamily="2" charset="2"/>
              <a:buChar char="§"/>
            </a:pPr>
            <a:r>
              <a:rPr lang="en-US" sz="1867" dirty="0">
                <a:solidFill>
                  <a:prstClr val="black"/>
                </a:solidFill>
                <a:latin typeface="Libre Baskerville" panose="02000000000000000000" pitchFamily="2" charset="0"/>
              </a:rPr>
              <a:t>Complex and slow processes</a:t>
            </a:r>
          </a:p>
          <a:p>
            <a:pPr marL="647732" lvl="1" indent="-342917" defTabSz="609630">
              <a:buFont typeface="Wingdings" pitchFamily="2" charset="2"/>
              <a:buChar char="§"/>
            </a:pPr>
            <a:r>
              <a:rPr lang="en-US" sz="1867" dirty="0">
                <a:solidFill>
                  <a:prstClr val="black"/>
                </a:solidFill>
                <a:latin typeface="Libre Baskerville" panose="02000000000000000000" pitchFamily="2" charset="0"/>
              </a:rPr>
              <a:t>No single database</a:t>
            </a:r>
          </a:p>
          <a:p>
            <a:pPr marL="647732" lvl="1" indent="-342917" defTabSz="609630">
              <a:buFont typeface="Wingdings" pitchFamily="2" charset="2"/>
              <a:buChar char="§"/>
            </a:pPr>
            <a:r>
              <a:rPr lang="en-US" sz="1867" dirty="0">
                <a:solidFill>
                  <a:prstClr val="black"/>
                </a:solidFill>
                <a:latin typeface="Libre Baskerville" panose="02000000000000000000" pitchFamily="2" charset="0"/>
              </a:rPr>
              <a:t>No additional funding or training </a:t>
            </a:r>
          </a:p>
          <a:p>
            <a:pPr marL="647732" lvl="1" indent="-342917" defTabSz="609630">
              <a:buFont typeface="Wingdings" pitchFamily="2" charset="2"/>
              <a:buChar char="§"/>
            </a:pPr>
            <a:r>
              <a:rPr lang="en-US" sz="1867" dirty="0">
                <a:solidFill>
                  <a:prstClr val="black"/>
                </a:solidFill>
                <a:latin typeface="Libre Baskerville" panose="02000000000000000000" pitchFamily="2" charset="0"/>
              </a:rPr>
              <a:t>Fear of religiosity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61BF94D0-B71C-0295-3BE2-58E36F66AA76}"/>
              </a:ext>
            </a:extLst>
          </p:cNvPr>
          <p:cNvSpPr txBox="1"/>
          <p:nvPr/>
        </p:nvSpPr>
        <p:spPr>
          <a:xfrm>
            <a:off x="6931600" y="1769333"/>
            <a:ext cx="4619913" cy="1759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453"/>
              </a:lnSpc>
              <a:spcBef>
                <a:spcPct val="0"/>
              </a:spcBef>
            </a:pPr>
            <a:r>
              <a:rPr lang="en-US" sz="2467" dirty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Relationship-building</a:t>
            </a:r>
            <a:r>
              <a:rPr lang="en-US" sz="2400" dirty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:</a:t>
            </a:r>
          </a:p>
          <a:p>
            <a:pPr defTabSz="609630">
              <a:lnSpc>
                <a:spcPts val="3453"/>
              </a:lnSpc>
              <a:spcBef>
                <a:spcPct val="0"/>
              </a:spcBef>
            </a:pPr>
            <a:endParaRPr lang="en-US" sz="1867" dirty="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342917" indent="-342917" defTabSz="609630">
              <a:buFontTx/>
              <a:buAutoNum type="arabicParenR"/>
            </a:pPr>
            <a:r>
              <a:rPr lang="en-US" sz="1867" dirty="0">
                <a:solidFill>
                  <a:prstClr val="black"/>
                </a:solidFill>
                <a:latin typeface="Libre Baskerville" panose="02000000000000000000" pitchFamily="2" charset="0"/>
              </a:rPr>
              <a:t>Active networking </a:t>
            </a:r>
          </a:p>
          <a:p>
            <a:pPr marL="342917" indent="-342917" defTabSz="609630">
              <a:buFontTx/>
              <a:buAutoNum type="arabicParenR"/>
            </a:pPr>
            <a:r>
              <a:rPr lang="en-US" sz="1867" dirty="0">
                <a:solidFill>
                  <a:prstClr val="black"/>
                </a:solidFill>
                <a:latin typeface="Libre Baskerville" panose="02000000000000000000" pitchFamily="2" charset="0"/>
              </a:rPr>
              <a:t>Engaged partnering </a:t>
            </a:r>
          </a:p>
          <a:p>
            <a:pPr marL="342917" indent="-342917" defTabSz="609630">
              <a:buFontTx/>
              <a:buAutoNum type="arabicParenR"/>
            </a:pPr>
            <a:r>
              <a:rPr lang="en-US" sz="1867" dirty="0">
                <a:solidFill>
                  <a:prstClr val="black"/>
                </a:solidFill>
                <a:latin typeface="Libre Baskerville" panose="02000000000000000000" pitchFamily="2" charset="0"/>
              </a:rPr>
              <a:t>Forward planning </a:t>
            </a:r>
          </a:p>
        </p:txBody>
      </p:sp>
    </p:spTree>
    <p:extLst>
      <p:ext uri="{BB962C8B-B14F-4D97-AF65-F5344CB8AC3E}">
        <p14:creationId xmlns:p14="http://schemas.microsoft.com/office/powerpoint/2010/main" val="1085460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RES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ESR PowerPoint template new identity EF.potx" id="{8FB09EAA-62BB-4961-94B4-C863B04390F0}" vid="{2AF6D5D1-B97B-480C-98E6-EC6EF1BABA27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1E39600B21014991592B10C4BE6E14" ma:contentTypeVersion="22" ma:contentTypeDescription="Create a new document." ma:contentTypeScope="" ma:versionID="d05a73d4423cca5a323d502cc30802c8">
  <xsd:schema xmlns:xsd="http://www.w3.org/2001/XMLSchema" xmlns:xs="http://www.w3.org/2001/XMLSchema" xmlns:p="http://schemas.microsoft.com/office/2006/metadata/properties" xmlns:ns2="1364a245-e493-41ed-bb8d-07b284efa9d7" xmlns:ns3="369a6785-7c20-4394-a076-f65286349692" targetNamespace="http://schemas.microsoft.com/office/2006/metadata/properties" ma:root="true" ma:fieldsID="0c601739090c55dd49ef9b80763fbc8c" ns2:_="" ns3:_="">
    <xsd:import namespace="1364a245-e493-41ed-bb8d-07b284efa9d7"/>
    <xsd:import namespace="369a6785-7c20-4394-a076-f65286349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Session_x0028__x002f_5_x0029_" minOccurs="0"/>
                <xsd:element ref="ns2:Session" minOccurs="0"/>
                <xsd:element ref="ns2:MediaServiceSearchProperties" minOccurs="0"/>
                <xsd:element ref="ns2:Notes" minOccurs="0"/>
                <xsd:element ref="ns2:ApplicationNo_x002e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64a245-e493-41ed-bb8d-07b284efa9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3e4efc2-323b-47dd-8bdf-129af66e90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Session_x0028__x002f_5_x0029_" ma:index="24" nillable="true" ma:displayName="Session (/5)" ma:format="Dropdown" ma:internalName="Session_x0028__x002f_5_x0029_">
      <xsd:simpleType>
        <xsd:restriction base="dms:Text">
          <xsd:maxLength value="255"/>
        </xsd:restriction>
      </xsd:simpleType>
    </xsd:element>
    <xsd:element name="Session" ma:index="25" nillable="true" ma:displayName="Session" ma:format="Dropdown" ma:internalName="Session">
      <xsd:simpleType>
        <xsd:restriction base="dms:Text">
          <xsd:maxLength value="255"/>
        </xsd:restrict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7" nillable="true" ma:displayName="Notes" ma:description="Reason useful cross-sector" ma:format="Dropdown" ma:internalName="Notes">
      <xsd:simpleType>
        <xsd:restriction base="dms:Note">
          <xsd:maxLength value="255"/>
        </xsd:restriction>
      </xsd:simpleType>
    </xsd:element>
    <xsd:element name="ApplicationNo_x002e_" ma:index="28" ma:displayName="Application No." ma:format="Dropdown" ma:internalName="ApplicationNo_x002e_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a6785-7c20-4394-a076-f6528634969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afd2c15-7117-4a99-a4ad-7db48f8eacbd}" ma:internalName="TaxCatchAll" ma:showField="CatchAllData" ma:web="369a6785-7c20-4394-a076-f65286349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69a6785-7c20-4394-a076-f65286349692">
      <UserInfo>
        <DisplayName/>
        <AccountId xsi:nil="true"/>
        <AccountType/>
      </UserInfo>
    </SharedWithUsers>
    <TaxCatchAll xmlns="369a6785-7c20-4394-a076-f65286349692" xsi:nil="true"/>
    <lcf76f155ced4ddcb4097134ff3c332f xmlns="1364a245-e493-41ed-bb8d-07b284efa9d7">
      <Terms xmlns="http://schemas.microsoft.com/office/infopath/2007/PartnerControls"/>
    </lcf76f155ced4ddcb4097134ff3c332f>
    <Notes xmlns="1364a245-e493-41ed-bb8d-07b284efa9d7" xsi:nil="true"/>
    <Session xmlns="1364a245-e493-41ed-bb8d-07b284efa9d7" xsi:nil="true"/>
    <Session_x0028__x002f_5_x0029_ xmlns="1364a245-e493-41ed-bb8d-07b284efa9d7" xsi:nil="true"/>
    <ApplicationNo_x002e_ xmlns="1364a245-e493-41ed-bb8d-07b284efa9d7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9EA849-7A47-4205-A409-6A80B8B329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64a245-e493-41ed-bb8d-07b284efa9d7"/>
    <ds:schemaRef ds:uri="369a6785-7c20-4394-a076-f65286349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D51C25-547F-4A59-8EB4-DA2DF67B62A4}">
  <ds:schemaRefs>
    <ds:schemaRef ds:uri="http://schemas.microsoft.com/office/2006/metadata/properties"/>
    <ds:schemaRef ds:uri="http://schemas.microsoft.com/office/infopath/2007/PartnerControls"/>
    <ds:schemaRef ds:uri="21f2f788-7c9b-4176-b1d7-d0b7a007f64b"/>
    <ds:schemaRef ds:uri="25a3dbc4-1fc7-4ef0-ae2a-e61f16351ede"/>
    <ds:schemaRef ds:uri="369a6785-7c20-4394-a076-f65286349692"/>
    <ds:schemaRef ds:uri="1364a245-e493-41ed-bb8d-07b284efa9d7"/>
  </ds:schemaRefs>
</ds:datastoreItem>
</file>

<file path=customXml/itemProps3.xml><?xml version="1.0" encoding="utf-8"?>
<ds:datastoreItem xmlns:ds="http://schemas.openxmlformats.org/officeDocument/2006/customXml" ds:itemID="{18C99439-C395-4710-A192-16DD3337A2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6672</TotalTime>
  <Words>2332</Words>
  <Application>Microsoft Office PowerPoint</Application>
  <PresentationFormat>Widescreen</PresentationFormat>
  <Paragraphs>217</Paragraphs>
  <Slides>37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Office Theme</vt:lpstr>
      <vt:lpstr>Custom Design</vt:lpstr>
      <vt:lpstr>CRESR theme</vt:lpstr>
      <vt:lpstr>1_Office Theme</vt:lpstr>
      <vt:lpstr>2_Office Theme</vt:lpstr>
      <vt:lpstr>NASP webinar: Faith and social prescribing </vt:lpstr>
      <vt:lpstr>Housekeeping</vt:lpstr>
      <vt:lpstr>Overview</vt:lpstr>
      <vt:lpstr>Jim Burt, Executive Director of Strategy The National Academy for Social Prescribing  Welcome and Introduction       </vt:lpstr>
      <vt:lpstr>Esther Platt, Senior Consultant,  Good Faith Partnership  and Dr Marianne Rozario,  Senior Researcher and Projects Lead, Theos    Creating a Neighbourhood Health Service: The role of churches and faith groups in social prescribing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Dr Shahzad Amin- Trustee Khizra Mosque/Lead for community outreach and health promotion–   Mosques and Social Prescribing   </vt:lpstr>
      <vt:lpstr>Dr Shahzad Amin- Trustee Khizra Mosque/Lead for community outreach and health promotion.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Geetha Maheshwaran,  Director for RE, Culture &amp; Communities  Shree Ghanapathy Temple –   Hindu faith communities and Social Prescribing 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NASP Webinar: RNIB and SignHealth talk sensory impairments  and social prescribing </dc:title>
  <dc:creator>Ceriann Bailey-Rush</dc:creator>
  <cp:lastModifiedBy>Ceriann Bailey-Rush</cp:lastModifiedBy>
  <cp:revision>44</cp:revision>
  <dcterms:created xsi:type="dcterms:W3CDTF">2024-05-29T10:15:32Z</dcterms:created>
  <dcterms:modified xsi:type="dcterms:W3CDTF">2025-02-21T10:34:17Z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3034300.00000000</vt:lpwstr>
  </property>
  <property fmtid="{D5CDD505-2E9C-101B-9397-08002B2CF9AE}" pid="3" name="ContentTypeId">
    <vt:lpwstr>0x010100391E39600B21014991592B10C4BE6E14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