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704" r:id="rId5"/>
    <p:sldMasterId id="2147483716" r:id="rId6"/>
    <p:sldMasterId id="2147483728" r:id="rId7"/>
    <p:sldMasterId id="2147483740" r:id="rId8"/>
  </p:sldMasterIdLst>
  <p:notesMasterIdLst>
    <p:notesMasterId r:id="rId85"/>
  </p:notesMasterIdLst>
  <p:sldIdLst>
    <p:sldId id="2521" r:id="rId9"/>
    <p:sldId id="289" r:id="rId10"/>
    <p:sldId id="260" r:id="rId11"/>
    <p:sldId id="2145708102" r:id="rId12"/>
    <p:sldId id="256" r:id="rId13"/>
    <p:sldId id="703" r:id="rId14"/>
    <p:sldId id="5023" r:id="rId15"/>
    <p:sldId id="5024" r:id="rId16"/>
    <p:sldId id="5025" r:id="rId17"/>
    <p:sldId id="5027" r:id="rId18"/>
    <p:sldId id="5026" r:id="rId19"/>
    <p:sldId id="5028" r:id="rId20"/>
    <p:sldId id="5029" r:id="rId21"/>
    <p:sldId id="5030" r:id="rId22"/>
    <p:sldId id="5031" r:id="rId23"/>
    <p:sldId id="5032" r:id="rId24"/>
    <p:sldId id="5033" r:id="rId25"/>
    <p:sldId id="5034" r:id="rId26"/>
    <p:sldId id="5035" r:id="rId27"/>
    <p:sldId id="2145708104" r:id="rId28"/>
    <p:sldId id="2145708106" r:id="rId29"/>
    <p:sldId id="264" r:id="rId30"/>
    <p:sldId id="257" r:id="rId31"/>
    <p:sldId id="265" r:id="rId32"/>
    <p:sldId id="258" r:id="rId33"/>
    <p:sldId id="2145708107" r:id="rId34"/>
    <p:sldId id="2145708108" r:id="rId35"/>
    <p:sldId id="267" r:id="rId36"/>
    <p:sldId id="266" r:id="rId37"/>
    <p:sldId id="263" r:id="rId38"/>
    <p:sldId id="2145708105" r:id="rId39"/>
    <p:sldId id="2145708109" r:id="rId40"/>
    <p:sldId id="2498" r:id="rId41"/>
    <p:sldId id="2047" r:id="rId42"/>
    <p:sldId id="302" r:id="rId43"/>
    <p:sldId id="2542" r:id="rId44"/>
    <p:sldId id="2145708110" r:id="rId45"/>
    <p:sldId id="2145708111" r:id="rId46"/>
    <p:sldId id="2145708112" r:id="rId47"/>
    <p:sldId id="261" r:id="rId48"/>
    <p:sldId id="2549" r:id="rId49"/>
    <p:sldId id="2515" r:id="rId50"/>
    <p:sldId id="2527" r:id="rId51"/>
    <p:sldId id="2499" r:id="rId52"/>
    <p:sldId id="2500" r:id="rId53"/>
    <p:sldId id="2502" r:id="rId54"/>
    <p:sldId id="2072" r:id="rId55"/>
    <p:sldId id="2069" r:id="rId56"/>
    <p:sldId id="2145708113" r:id="rId57"/>
    <p:sldId id="2145708114" r:id="rId58"/>
    <p:sldId id="2495" r:id="rId59"/>
    <p:sldId id="2517" r:id="rId60"/>
    <p:sldId id="2543" r:id="rId61"/>
    <p:sldId id="2520" r:id="rId62"/>
    <p:sldId id="2496" r:id="rId63"/>
    <p:sldId id="2488" r:id="rId64"/>
    <p:sldId id="2519" r:id="rId65"/>
    <p:sldId id="2544" r:id="rId66"/>
    <p:sldId id="2545" r:id="rId67"/>
    <p:sldId id="2507" r:id="rId68"/>
    <p:sldId id="2533" r:id="rId69"/>
    <p:sldId id="2534" r:id="rId70"/>
    <p:sldId id="2503" r:id="rId71"/>
    <p:sldId id="2145708115" r:id="rId72"/>
    <p:sldId id="2550" r:id="rId73"/>
    <p:sldId id="2551" r:id="rId74"/>
    <p:sldId id="2547" r:id="rId75"/>
    <p:sldId id="2546" r:id="rId76"/>
    <p:sldId id="2552" r:id="rId77"/>
    <p:sldId id="2553" r:id="rId78"/>
    <p:sldId id="2556" r:id="rId79"/>
    <p:sldId id="2554" r:id="rId80"/>
    <p:sldId id="2555" r:id="rId81"/>
    <p:sldId id="2535" r:id="rId82"/>
    <p:sldId id="2103" r:id="rId83"/>
    <p:sldId id="25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12" d="100"/>
          <a:sy n="112" d="100"/>
        </p:scale>
        <p:origin x="6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taramastracci/Library/CloudStorage/Dropbox/Barts%20Admin/ELoPE/data%20for%20wellbeing/joe%20frasier%20health%20inequity/data%20for%20health%20ineuqity%20june%202025.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taramastracci/Library/CloudStorage/Dropbox/Barts%20Admin/ELoPE/data%20for%20wellbeing/joe%20frasier%20health%20inequity/data%20for%20health%20ineuqity%20june%202025.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aramastracci/Library/CloudStorage/Dropbox/Barts%20Admin/ELoPE/data%20for%20wellbeing/joe%20frasier%20health%20inequity/data%20for%20health%20ineuqity%20june%2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taramastracci/Library/CloudStorage/Dropbox/Barts%20Admin/ELoPE/data%20for%20wellbeing/joe%20frasier%20health%20inequity/data%20for%20health%20ineuqity%20june%20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w="381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IMD Quintile 1</c:v>
                </c:pt>
                <c:pt idx="1">
                  <c:v>IMD Quintile 2</c:v>
                </c:pt>
                <c:pt idx="2">
                  <c:v>IMD Quintile 3</c:v>
                </c:pt>
                <c:pt idx="3">
                  <c:v>IMD Quintile 4</c:v>
                </c:pt>
                <c:pt idx="4">
                  <c:v>IMD Quintile 5</c:v>
                </c:pt>
              </c:strCache>
            </c:strRef>
          </c:cat>
          <c:val>
            <c:numRef>
              <c:f>Sheet1!$B$2:$B$6</c:f>
              <c:numCache>
                <c:formatCode>General</c:formatCode>
                <c:ptCount val="5"/>
                <c:pt idx="0">
                  <c:v>1368</c:v>
                </c:pt>
                <c:pt idx="1">
                  <c:v>1781</c:v>
                </c:pt>
                <c:pt idx="2">
                  <c:v>909</c:v>
                </c:pt>
                <c:pt idx="3">
                  <c:v>539</c:v>
                </c:pt>
                <c:pt idx="4">
                  <c:v>381</c:v>
                </c:pt>
              </c:numCache>
            </c:numRef>
          </c:val>
          <c:extLst>
            <c:ext xmlns:c16="http://schemas.microsoft.com/office/drawing/2014/chart" uri="{C3380CC4-5D6E-409C-BE32-E72D297353CC}">
              <c16:uniqueId val="{00000000-BFA7-E840-A66E-DE1FCD618B8D}"/>
            </c:ext>
          </c:extLst>
        </c:ser>
        <c:dLbls>
          <c:dLblPos val="outEnd"/>
          <c:showLegendKey val="0"/>
          <c:showVal val="1"/>
          <c:showCatName val="0"/>
          <c:showSerName val="0"/>
          <c:showPercent val="0"/>
          <c:showBubbleSize val="0"/>
        </c:dLbls>
        <c:gapWidth val="219"/>
        <c:overlap val="-27"/>
        <c:axId val="438070911"/>
        <c:axId val="437388687"/>
      </c:barChart>
      <c:catAx>
        <c:axId val="4380709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IMD Quintile (1 Most Deprived,</a:t>
                </a:r>
                <a:r>
                  <a:rPr lang="en-GB" baseline="0" dirty="0"/>
                  <a:t> 5 Least Deprived)</a:t>
                </a:r>
                <a:endParaRPr lang="en-GB"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388687"/>
        <c:crosses val="autoZero"/>
        <c:auto val="1"/>
        <c:lblAlgn val="ctr"/>
        <c:lblOffset val="100"/>
        <c:noMultiLvlLbl val="0"/>
      </c:catAx>
      <c:valAx>
        <c:axId val="4373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Number of Patients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070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0B-5E47-B753-21E7AB4843F3}"/>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D20B-5E47-B753-21E7AB4843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0B-5E47-B753-21E7AB4843F3}"/>
              </c:ext>
            </c:extLst>
          </c:dPt>
          <c:dLbls>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mycaw!$Q$142:$S$142</c:f>
              <c:strCache>
                <c:ptCount val="3"/>
                <c:pt idx="0">
                  <c:v>Patient Condition Improving</c:v>
                </c:pt>
                <c:pt idx="1">
                  <c:v>No Change</c:v>
                </c:pt>
                <c:pt idx="2">
                  <c:v>Patient condition worsening</c:v>
                </c:pt>
              </c:strCache>
            </c:strRef>
          </c:cat>
          <c:val>
            <c:numRef>
              <c:f>mycaw!$Q$143:$S$143</c:f>
              <c:numCache>
                <c:formatCode>General</c:formatCode>
                <c:ptCount val="3"/>
                <c:pt idx="0">
                  <c:v>36</c:v>
                </c:pt>
                <c:pt idx="1">
                  <c:v>24</c:v>
                </c:pt>
                <c:pt idx="2">
                  <c:v>4</c:v>
                </c:pt>
              </c:numCache>
            </c:numRef>
          </c:val>
          <c:extLst>
            <c:ext xmlns:c16="http://schemas.microsoft.com/office/drawing/2014/chart" uri="{C3380CC4-5D6E-409C-BE32-E72D297353CC}">
              <c16:uniqueId val="{00000006-D20B-5E47-B753-21E7AB4843F3}"/>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2605922406341097"/>
          <c:y val="0.20626571475853928"/>
          <c:w val="0.28441666296908302"/>
          <c:h val="0.55466976743734597"/>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6B4-A44E-9659-ACB3C34004A0}"/>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E6B4-A44E-9659-ACB3C34004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6B4-A44E-9659-ACB3C34004A0}"/>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EQ5D!$F$91:$H$91</c:f>
              <c:strCache>
                <c:ptCount val="3"/>
                <c:pt idx="0">
                  <c:v>Patient condition deteriorating</c:v>
                </c:pt>
                <c:pt idx="1">
                  <c:v>No Change</c:v>
                </c:pt>
                <c:pt idx="2">
                  <c:v>Patient condition improving</c:v>
                </c:pt>
              </c:strCache>
            </c:strRef>
          </c:cat>
          <c:val>
            <c:numRef>
              <c:f>EQ5D!$F$92:$H$92</c:f>
              <c:numCache>
                <c:formatCode>General</c:formatCode>
                <c:ptCount val="3"/>
                <c:pt idx="0">
                  <c:v>25</c:v>
                </c:pt>
                <c:pt idx="1">
                  <c:v>22</c:v>
                </c:pt>
                <c:pt idx="2">
                  <c:v>40</c:v>
                </c:pt>
              </c:numCache>
            </c:numRef>
          </c:val>
          <c:extLst>
            <c:ext xmlns:c16="http://schemas.microsoft.com/office/drawing/2014/chart" uri="{C3380CC4-5D6E-409C-BE32-E72D297353CC}">
              <c16:uniqueId val="{00000006-E6B4-A44E-9659-ACB3C34004A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010998554532484"/>
          <c:y val="0.18187923919841578"/>
          <c:w val="0.31020039106329839"/>
          <c:h val="0.556347457535108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w="381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IMD Quintile 1</c:v>
                </c:pt>
                <c:pt idx="1">
                  <c:v>IMD Quintile 2</c:v>
                </c:pt>
                <c:pt idx="2">
                  <c:v>IMD Quintile 3</c:v>
                </c:pt>
                <c:pt idx="3">
                  <c:v>IMD Quintile 4</c:v>
                </c:pt>
                <c:pt idx="4">
                  <c:v>IMD Quintile 5</c:v>
                </c:pt>
              </c:strCache>
            </c:strRef>
          </c:cat>
          <c:val>
            <c:numRef>
              <c:f>Sheet1!$B$2:$B$6</c:f>
              <c:numCache>
                <c:formatCode>0</c:formatCode>
                <c:ptCount val="5"/>
                <c:pt idx="0">
                  <c:v>60.788742690058477</c:v>
                </c:pt>
                <c:pt idx="1">
                  <c:v>62.208871420550253</c:v>
                </c:pt>
                <c:pt idx="2">
                  <c:v>63.154515778019586</c:v>
                </c:pt>
                <c:pt idx="3">
                  <c:v>64.823747680890534</c:v>
                </c:pt>
                <c:pt idx="4">
                  <c:v>68.40837696335079</c:v>
                </c:pt>
              </c:numCache>
            </c:numRef>
          </c:val>
          <c:extLst>
            <c:ext xmlns:c16="http://schemas.microsoft.com/office/drawing/2014/chart" uri="{C3380CC4-5D6E-409C-BE32-E72D297353CC}">
              <c16:uniqueId val="{00000000-BFA7-E840-A66E-DE1FCD618B8D}"/>
            </c:ext>
          </c:extLst>
        </c:ser>
        <c:dLbls>
          <c:dLblPos val="outEnd"/>
          <c:showLegendKey val="0"/>
          <c:showVal val="1"/>
          <c:showCatName val="0"/>
          <c:showSerName val="0"/>
          <c:showPercent val="0"/>
          <c:showBubbleSize val="0"/>
        </c:dLbls>
        <c:gapWidth val="219"/>
        <c:overlap val="-27"/>
        <c:axId val="438070911"/>
        <c:axId val="437388687"/>
      </c:barChart>
      <c:catAx>
        <c:axId val="4380709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IMD Quintile (1 Most Deprived,</a:t>
                </a:r>
                <a:r>
                  <a:rPr lang="en-GB" baseline="0" dirty="0"/>
                  <a:t> 5 Least Deprived)</a:t>
                </a:r>
                <a:endParaRPr lang="en-GB"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388687"/>
        <c:crosses val="autoZero"/>
        <c:auto val="1"/>
        <c:lblAlgn val="ctr"/>
        <c:lblOffset val="100"/>
        <c:noMultiLvlLbl val="0"/>
      </c:catAx>
      <c:valAx>
        <c:axId val="4373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Age in Years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070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w="381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IMD Quintile 1</c:v>
                </c:pt>
                <c:pt idx="1">
                  <c:v>IMD Quintile 2</c:v>
                </c:pt>
                <c:pt idx="2">
                  <c:v>IMD Quintile 3</c:v>
                </c:pt>
                <c:pt idx="3">
                  <c:v>IMD Quintile 4</c:v>
                </c:pt>
                <c:pt idx="4">
                  <c:v>IMD Quintile 5</c:v>
                </c:pt>
              </c:strCache>
            </c:strRef>
          </c:cat>
          <c:val>
            <c:numRef>
              <c:f>Sheet1!$B$2:$B$6</c:f>
              <c:numCache>
                <c:formatCode>0</c:formatCode>
                <c:ptCount val="5"/>
                <c:pt idx="0">
                  <c:v>42.178362573099413</c:v>
                </c:pt>
                <c:pt idx="1">
                  <c:v>43.234138124649071</c:v>
                </c:pt>
                <c:pt idx="2">
                  <c:v>38.520130576713818</c:v>
                </c:pt>
                <c:pt idx="3">
                  <c:v>32.28200371057514</c:v>
                </c:pt>
                <c:pt idx="4">
                  <c:v>24.869109947643981</c:v>
                </c:pt>
              </c:numCache>
            </c:numRef>
          </c:val>
          <c:extLst>
            <c:ext xmlns:c16="http://schemas.microsoft.com/office/drawing/2014/chart" uri="{C3380CC4-5D6E-409C-BE32-E72D297353CC}">
              <c16:uniqueId val="{00000000-BFA7-E840-A66E-DE1FCD618B8D}"/>
            </c:ext>
          </c:extLst>
        </c:ser>
        <c:dLbls>
          <c:dLblPos val="outEnd"/>
          <c:showLegendKey val="0"/>
          <c:showVal val="1"/>
          <c:showCatName val="0"/>
          <c:showSerName val="0"/>
          <c:showPercent val="0"/>
          <c:showBubbleSize val="0"/>
        </c:dLbls>
        <c:gapWidth val="219"/>
        <c:overlap val="-27"/>
        <c:axId val="438070911"/>
        <c:axId val="437388687"/>
      </c:barChart>
      <c:catAx>
        <c:axId val="4380709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IMD Quintile (1 Most Deprived,</a:t>
                </a:r>
                <a:r>
                  <a:rPr lang="en-GB" baseline="0" dirty="0"/>
                  <a:t> 5 Least Deprived)</a:t>
                </a:r>
                <a:endParaRPr lang="en-GB"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388687"/>
        <c:crosses val="autoZero"/>
        <c:auto val="1"/>
        <c:lblAlgn val="ctr"/>
        <c:lblOffset val="100"/>
        <c:noMultiLvlLbl val="0"/>
      </c:catAx>
      <c:valAx>
        <c:axId val="4373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Percentage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0709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Urgent/Emergent</c:v>
                </c:pt>
              </c:strCache>
            </c:strRef>
          </c:tx>
          <c:spPr>
            <a:solidFill>
              <a:srgbClr val="C00000"/>
            </a:solidFill>
            <a:ln w="381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C00000"/>
                </a:solidFill>
                <a:prstDash val="sysDot"/>
              </a:ln>
              <a:effectLst/>
            </c:spPr>
            <c:trendlineType val="linear"/>
            <c:dispRSqr val="0"/>
            <c:dispEq val="0"/>
          </c:trendline>
          <c:cat>
            <c:strRef>
              <c:f>Sheet1!$A$2:$A$6</c:f>
              <c:strCache>
                <c:ptCount val="5"/>
                <c:pt idx="0">
                  <c:v>IMD Quintile 1</c:v>
                </c:pt>
                <c:pt idx="1">
                  <c:v>IMD Quintile 2</c:v>
                </c:pt>
                <c:pt idx="2">
                  <c:v>IMD Quintile 3</c:v>
                </c:pt>
                <c:pt idx="3">
                  <c:v>IMD Quintile 4</c:v>
                </c:pt>
                <c:pt idx="4">
                  <c:v>IMD Quintile 5</c:v>
                </c:pt>
              </c:strCache>
            </c:strRef>
          </c:cat>
          <c:val>
            <c:numRef>
              <c:f>Sheet1!$B$2:$B$6</c:f>
              <c:numCache>
                <c:formatCode>0</c:formatCode>
                <c:ptCount val="5"/>
                <c:pt idx="0">
                  <c:v>63</c:v>
                </c:pt>
                <c:pt idx="1">
                  <c:v>61</c:v>
                </c:pt>
                <c:pt idx="2">
                  <c:v>62</c:v>
                </c:pt>
                <c:pt idx="3">
                  <c:v>57</c:v>
                </c:pt>
                <c:pt idx="4">
                  <c:v>59</c:v>
                </c:pt>
              </c:numCache>
            </c:numRef>
          </c:val>
          <c:extLst>
            <c:ext xmlns:c16="http://schemas.microsoft.com/office/drawing/2014/chart" uri="{C3380CC4-5D6E-409C-BE32-E72D297353CC}">
              <c16:uniqueId val="{00000000-BFA7-E840-A66E-DE1FCD618B8D}"/>
            </c:ext>
          </c:extLst>
        </c:ser>
        <c:ser>
          <c:idx val="1"/>
          <c:order val="1"/>
          <c:tx>
            <c:strRef>
              <c:f>Sheet1!$C$1</c:f>
              <c:strCache>
                <c:ptCount val="1"/>
                <c:pt idx="0">
                  <c:v>Elective</c:v>
                </c:pt>
              </c:strCache>
            </c:strRef>
          </c:tx>
          <c:spPr>
            <a:solidFill>
              <a:schemeClr val="accent1"/>
            </a:solidFill>
            <a:ln w="381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Sheet1!$A$2:$A$6</c:f>
              <c:strCache>
                <c:ptCount val="5"/>
                <c:pt idx="0">
                  <c:v>IMD Quintile 1</c:v>
                </c:pt>
                <c:pt idx="1">
                  <c:v>IMD Quintile 2</c:v>
                </c:pt>
                <c:pt idx="2">
                  <c:v>IMD Quintile 3</c:v>
                </c:pt>
                <c:pt idx="3">
                  <c:v>IMD Quintile 4</c:v>
                </c:pt>
                <c:pt idx="4">
                  <c:v>IMD Quintile 5</c:v>
                </c:pt>
              </c:strCache>
            </c:strRef>
          </c:cat>
          <c:val>
            <c:numRef>
              <c:f>Sheet1!$C$2:$C$6</c:f>
              <c:numCache>
                <c:formatCode>0</c:formatCode>
                <c:ptCount val="5"/>
                <c:pt idx="0">
                  <c:v>37</c:v>
                </c:pt>
                <c:pt idx="1">
                  <c:v>39</c:v>
                </c:pt>
                <c:pt idx="2">
                  <c:v>38</c:v>
                </c:pt>
                <c:pt idx="3">
                  <c:v>42</c:v>
                </c:pt>
                <c:pt idx="4">
                  <c:v>50</c:v>
                </c:pt>
              </c:numCache>
            </c:numRef>
          </c:val>
          <c:extLst>
            <c:ext xmlns:c16="http://schemas.microsoft.com/office/drawing/2014/chart" uri="{C3380CC4-5D6E-409C-BE32-E72D297353CC}">
              <c16:uniqueId val="{00000000-466B-6145-BD23-1399F0EC1418}"/>
            </c:ext>
          </c:extLst>
        </c:ser>
        <c:dLbls>
          <c:dLblPos val="outEnd"/>
          <c:showLegendKey val="0"/>
          <c:showVal val="1"/>
          <c:showCatName val="0"/>
          <c:showSerName val="0"/>
          <c:showPercent val="0"/>
          <c:showBubbleSize val="0"/>
        </c:dLbls>
        <c:gapWidth val="219"/>
        <c:overlap val="-27"/>
        <c:axId val="438070911"/>
        <c:axId val="437388687"/>
      </c:barChart>
      <c:catAx>
        <c:axId val="43807091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IMD Quintile (1 Most Deprived,</a:t>
                </a:r>
                <a:r>
                  <a:rPr lang="en-GB" baseline="0" dirty="0"/>
                  <a:t> 5 Least Deprived)</a:t>
                </a:r>
                <a:endParaRPr lang="en-GB"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388687"/>
        <c:crosses val="autoZero"/>
        <c:auto val="1"/>
        <c:lblAlgn val="ctr"/>
        <c:lblOffset val="100"/>
        <c:noMultiLvlLbl val="0"/>
      </c:catAx>
      <c:valAx>
        <c:axId val="437388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Percentage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80709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Sheet1!$A$5</c:f>
              <c:strCache>
                <c:ptCount val="1"/>
                <c:pt idx="0">
                  <c:v>Screened</c:v>
                </c:pt>
              </c:strCache>
            </c:strRef>
          </c:tx>
          <c:spPr>
            <a:solidFill>
              <a:schemeClr val="accent1"/>
            </a:solidFill>
            <a:ln>
              <a:noFill/>
            </a:ln>
            <a:effectLst/>
          </c:spPr>
          <c:invertIfNegative val="0"/>
          <c:cat>
            <c:numRef>
              <c:f>Sheet1!$B$4:$S$4</c:f>
              <c:numCache>
                <c:formatCode>m/d/yy</c:formatCode>
                <c:ptCount val="18"/>
                <c:pt idx="0">
                  <c:v>45261</c:v>
                </c:pt>
                <c:pt idx="1">
                  <c:v>45292</c:v>
                </c:pt>
                <c:pt idx="2">
                  <c:v>45323</c:v>
                </c:pt>
                <c:pt idx="3">
                  <c:v>45352</c:v>
                </c:pt>
                <c:pt idx="4">
                  <c:v>45383</c:v>
                </c:pt>
                <c:pt idx="5">
                  <c:v>45413</c:v>
                </c:pt>
                <c:pt idx="6">
                  <c:v>45444</c:v>
                </c:pt>
                <c:pt idx="7">
                  <c:v>45474</c:v>
                </c:pt>
                <c:pt idx="8">
                  <c:v>45505</c:v>
                </c:pt>
                <c:pt idx="9">
                  <c:v>45536</c:v>
                </c:pt>
                <c:pt idx="10">
                  <c:v>45566</c:v>
                </c:pt>
                <c:pt idx="11">
                  <c:v>45597</c:v>
                </c:pt>
                <c:pt idx="12">
                  <c:v>45627</c:v>
                </c:pt>
                <c:pt idx="13">
                  <c:v>45658</c:v>
                </c:pt>
                <c:pt idx="14">
                  <c:v>45689</c:v>
                </c:pt>
                <c:pt idx="15">
                  <c:v>45717</c:v>
                </c:pt>
                <c:pt idx="16">
                  <c:v>45748</c:v>
                </c:pt>
                <c:pt idx="17">
                  <c:v>45778</c:v>
                </c:pt>
              </c:numCache>
            </c:numRef>
          </c:cat>
          <c:val>
            <c:numRef>
              <c:f>Sheet1!$B$5:$S$5</c:f>
              <c:numCache>
                <c:formatCode>General</c:formatCode>
                <c:ptCount val="18"/>
                <c:pt idx="0">
                  <c:v>59</c:v>
                </c:pt>
                <c:pt idx="1">
                  <c:v>89</c:v>
                </c:pt>
                <c:pt idx="2">
                  <c:v>111</c:v>
                </c:pt>
                <c:pt idx="3">
                  <c:v>89</c:v>
                </c:pt>
                <c:pt idx="4">
                  <c:v>98</c:v>
                </c:pt>
                <c:pt idx="5">
                  <c:v>123</c:v>
                </c:pt>
                <c:pt idx="6">
                  <c:v>78</c:v>
                </c:pt>
                <c:pt idx="7">
                  <c:v>110</c:v>
                </c:pt>
                <c:pt idx="8">
                  <c:v>81</c:v>
                </c:pt>
                <c:pt idx="9">
                  <c:v>174</c:v>
                </c:pt>
                <c:pt idx="10">
                  <c:v>123</c:v>
                </c:pt>
                <c:pt idx="11">
                  <c:v>129</c:v>
                </c:pt>
                <c:pt idx="12">
                  <c:v>104</c:v>
                </c:pt>
                <c:pt idx="13">
                  <c:v>110</c:v>
                </c:pt>
                <c:pt idx="14">
                  <c:v>77</c:v>
                </c:pt>
                <c:pt idx="15">
                  <c:v>84</c:v>
                </c:pt>
                <c:pt idx="16">
                  <c:v>86</c:v>
                </c:pt>
                <c:pt idx="17">
                  <c:v>25</c:v>
                </c:pt>
              </c:numCache>
            </c:numRef>
          </c:val>
          <c:extLst>
            <c:ext xmlns:c16="http://schemas.microsoft.com/office/drawing/2014/chart" uri="{C3380CC4-5D6E-409C-BE32-E72D297353CC}">
              <c16:uniqueId val="{00000000-6CD9-F94F-B7FD-7C2A5805C871}"/>
            </c:ext>
          </c:extLst>
        </c:ser>
        <c:ser>
          <c:idx val="1"/>
          <c:order val="1"/>
          <c:tx>
            <c:strRef>
              <c:f>Sheet1!$A$6</c:f>
              <c:strCache>
                <c:ptCount val="1"/>
                <c:pt idx="0">
                  <c:v>SP Visits</c:v>
                </c:pt>
              </c:strCache>
            </c:strRef>
          </c:tx>
          <c:spPr>
            <a:solidFill>
              <a:schemeClr val="accent2"/>
            </a:solidFill>
            <a:ln>
              <a:noFill/>
            </a:ln>
            <a:effectLst/>
          </c:spPr>
          <c:invertIfNegative val="0"/>
          <c:cat>
            <c:numRef>
              <c:f>Sheet1!$B$4:$S$4</c:f>
              <c:numCache>
                <c:formatCode>m/d/yy</c:formatCode>
                <c:ptCount val="18"/>
                <c:pt idx="0">
                  <c:v>45261</c:v>
                </c:pt>
                <c:pt idx="1">
                  <c:v>45292</c:v>
                </c:pt>
                <c:pt idx="2">
                  <c:v>45323</c:v>
                </c:pt>
                <c:pt idx="3">
                  <c:v>45352</c:v>
                </c:pt>
                <c:pt idx="4">
                  <c:v>45383</c:v>
                </c:pt>
                <c:pt idx="5">
                  <c:v>45413</c:v>
                </c:pt>
                <c:pt idx="6">
                  <c:v>45444</c:v>
                </c:pt>
                <c:pt idx="7">
                  <c:v>45474</c:v>
                </c:pt>
                <c:pt idx="8">
                  <c:v>45505</c:v>
                </c:pt>
                <c:pt idx="9">
                  <c:v>45536</c:v>
                </c:pt>
                <c:pt idx="10">
                  <c:v>45566</c:v>
                </c:pt>
                <c:pt idx="11">
                  <c:v>45597</c:v>
                </c:pt>
                <c:pt idx="12">
                  <c:v>45627</c:v>
                </c:pt>
                <c:pt idx="13">
                  <c:v>45658</c:v>
                </c:pt>
                <c:pt idx="14">
                  <c:v>45689</c:v>
                </c:pt>
                <c:pt idx="15">
                  <c:v>45717</c:v>
                </c:pt>
                <c:pt idx="16">
                  <c:v>45748</c:v>
                </c:pt>
                <c:pt idx="17">
                  <c:v>45778</c:v>
                </c:pt>
              </c:numCache>
            </c:numRef>
          </c:cat>
          <c:val>
            <c:numRef>
              <c:f>Sheet1!$B$8:$S$8</c:f>
              <c:numCache>
                <c:formatCode>General</c:formatCode>
                <c:ptCount val="18"/>
                <c:pt idx="0">
                  <c:v>11</c:v>
                </c:pt>
                <c:pt idx="1">
                  <c:v>41</c:v>
                </c:pt>
                <c:pt idx="2">
                  <c:v>71</c:v>
                </c:pt>
                <c:pt idx="3">
                  <c:v>39</c:v>
                </c:pt>
                <c:pt idx="4">
                  <c:v>39</c:v>
                </c:pt>
                <c:pt idx="5">
                  <c:v>110</c:v>
                </c:pt>
                <c:pt idx="6">
                  <c:v>98</c:v>
                </c:pt>
                <c:pt idx="7">
                  <c:v>155</c:v>
                </c:pt>
                <c:pt idx="8">
                  <c:v>70</c:v>
                </c:pt>
                <c:pt idx="9">
                  <c:v>182</c:v>
                </c:pt>
                <c:pt idx="10">
                  <c:v>206</c:v>
                </c:pt>
                <c:pt idx="11">
                  <c:v>161</c:v>
                </c:pt>
                <c:pt idx="12">
                  <c:v>190</c:v>
                </c:pt>
                <c:pt idx="13">
                  <c:v>150</c:v>
                </c:pt>
                <c:pt idx="14">
                  <c:v>131</c:v>
                </c:pt>
                <c:pt idx="15">
                  <c:v>202</c:v>
                </c:pt>
                <c:pt idx="16">
                  <c:v>177</c:v>
                </c:pt>
                <c:pt idx="17">
                  <c:v>39</c:v>
                </c:pt>
              </c:numCache>
            </c:numRef>
          </c:val>
          <c:extLst>
            <c:ext xmlns:c16="http://schemas.microsoft.com/office/drawing/2014/chart" uri="{C3380CC4-5D6E-409C-BE32-E72D297353CC}">
              <c16:uniqueId val="{00000001-6CD9-F94F-B7FD-7C2A5805C871}"/>
            </c:ext>
          </c:extLst>
        </c:ser>
        <c:ser>
          <c:idx val="2"/>
          <c:order val="2"/>
          <c:tx>
            <c:strRef>
              <c:f>Sheet1!$A$9</c:f>
              <c:strCache>
                <c:ptCount val="1"/>
                <c:pt idx="0">
                  <c:v>Consented</c:v>
                </c:pt>
              </c:strCache>
            </c:strRef>
          </c:tx>
          <c:spPr>
            <a:solidFill>
              <a:schemeClr val="accent3"/>
            </a:solidFill>
            <a:ln>
              <a:noFill/>
            </a:ln>
            <a:effectLst/>
          </c:spPr>
          <c:invertIfNegative val="0"/>
          <c:cat>
            <c:numRef>
              <c:f>Sheet1!$B$4:$S$4</c:f>
              <c:numCache>
                <c:formatCode>m/d/yy</c:formatCode>
                <c:ptCount val="18"/>
                <c:pt idx="0">
                  <c:v>45261</c:v>
                </c:pt>
                <c:pt idx="1">
                  <c:v>45292</c:v>
                </c:pt>
                <c:pt idx="2">
                  <c:v>45323</c:v>
                </c:pt>
                <c:pt idx="3">
                  <c:v>45352</c:v>
                </c:pt>
                <c:pt idx="4">
                  <c:v>45383</c:v>
                </c:pt>
                <c:pt idx="5">
                  <c:v>45413</c:v>
                </c:pt>
                <c:pt idx="6">
                  <c:v>45444</c:v>
                </c:pt>
                <c:pt idx="7">
                  <c:v>45474</c:v>
                </c:pt>
                <c:pt idx="8">
                  <c:v>45505</c:v>
                </c:pt>
                <c:pt idx="9">
                  <c:v>45536</c:v>
                </c:pt>
                <c:pt idx="10">
                  <c:v>45566</c:v>
                </c:pt>
                <c:pt idx="11">
                  <c:v>45597</c:v>
                </c:pt>
                <c:pt idx="12">
                  <c:v>45627</c:v>
                </c:pt>
                <c:pt idx="13">
                  <c:v>45658</c:v>
                </c:pt>
                <c:pt idx="14">
                  <c:v>45689</c:v>
                </c:pt>
                <c:pt idx="15">
                  <c:v>45717</c:v>
                </c:pt>
                <c:pt idx="16">
                  <c:v>45748</c:v>
                </c:pt>
                <c:pt idx="17">
                  <c:v>45778</c:v>
                </c:pt>
              </c:numCache>
            </c:numRef>
          </c:cat>
          <c:val>
            <c:numRef>
              <c:f>Sheet1!$B$9:$S$9</c:f>
              <c:numCache>
                <c:formatCode>General</c:formatCode>
                <c:ptCount val="18"/>
                <c:pt idx="0">
                  <c:v>13</c:v>
                </c:pt>
                <c:pt idx="1">
                  <c:v>26</c:v>
                </c:pt>
                <c:pt idx="2">
                  <c:v>15</c:v>
                </c:pt>
                <c:pt idx="3">
                  <c:v>19</c:v>
                </c:pt>
                <c:pt idx="4">
                  <c:v>23</c:v>
                </c:pt>
                <c:pt idx="5">
                  <c:v>21</c:v>
                </c:pt>
                <c:pt idx="6">
                  <c:v>18</c:v>
                </c:pt>
                <c:pt idx="7">
                  <c:v>26</c:v>
                </c:pt>
                <c:pt idx="8">
                  <c:v>13</c:v>
                </c:pt>
                <c:pt idx="9">
                  <c:v>35</c:v>
                </c:pt>
                <c:pt idx="10">
                  <c:v>21</c:v>
                </c:pt>
                <c:pt idx="11">
                  <c:v>28</c:v>
                </c:pt>
                <c:pt idx="12">
                  <c:v>25</c:v>
                </c:pt>
                <c:pt idx="13">
                  <c:v>19</c:v>
                </c:pt>
                <c:pt idx="14">
                  <c:v>19</c:v>
                </c:pt>
                <c:pt idx="15">
                  <c:v>19</c:v>
                </c:pt>
                <c:pt idx="16">
                  <c:v>33</c:v>
                </c:pt>
                <c:pt idx="17">
                  <c:v>11</c:v>
                </c:pt>
              </c:numCache>
            </c:numRef>
          </c:val>
          <c:extLst>
            <c:ext xmlns:c16="http://schemas.microsoft.com/office/drawing/2014/chart" uri="{C3380CC4-5D6E-409C-BE32-E72D297353CC}">
              <c16:uniqueId val="{00000002-6CD9-F94F-B7FD-7C2A5805C871}"/>
            </c:ext>
          </c:extLst>
        </c:ser>
        <c:dLbls>
          <c:showLegendKey val="0"/>
          <c:showVal val="0"/>
          <c:showCatName val="0"/>
          <c:showSerName val="0"/>
          <c:showPercent val="0"/>
          <c:showBubbleSize val="0"/>
        </c:dLbls>
        <c:gapWidth val="150"/>
        <c:axId val="504114623"/>
        <c:axId val="504116335"/>
      </c:barChart>
      <c:lineChart>
        <c:grouping val="standard"/>
        <c:varyColors val="0"/>
        <c:ser>
          <c:idx val="3"/>
          <c:order val="3"/>
          <c:tx>
            <c:strRef>
              <c:f>Sheet1!$A$10</c:f>
              <c:strCache>
                <c:ptCount val="1"/>
                <c:pt idx="0">
                  <c:v>Screened over time</c:v>
                </c:pt>
              </c:strCache>
            </c:strRef>
          </c:tx>
          <c:spPr>
            <a:ln w="28575" cap="rnd">
              <a:solidFill>
                <a:schemeClr val="accent4"/>
              </a:solidFill>
              <a:round/>
            </a:ln>
            <a:effectLst/>
          </c:spPr>
          <c:marker>
            <c:symbol val="none"/>
          </c:marker>
          <c:cat>
            <c:numRef>
              <c:f>Sheet1!$B$4:$S$4</c:f>
              <c:numCache>
                <c:formatCode>m/d/yy</c:formatCode>
                <c:ptCount val="18"/>
                <c:pt idx="0">
                  <c:v>45261</c:v>
                </c:pt>
                <c:pt idx="1">
                  <c:v>45292</c:v>
                </c:pt>
                <c:pt idx="2">
                  <c:v>45323</c:v>
                </c:pt>
                <c:pt idx="3">
                  <c:v>45352</c:v>
                </c:pt>
                <c:pt idx="4">
                  <c:v>45383</c:v>
                </c:pt>
                <c:pt idx="5">
                  <c:v>45413</c:v>
                </c:pt>
                <c:pt idx="6">
                  <c:v>45444</c:v>
                </c:pt>
                <c:pt idx="7">
                  <c:v>45474</c:v>
                </c:pt>
                <c:pt idx="8">
                  <c:v>45505</c:v>
                </c:pt>
                <c:pt idx="9">
                  <c:v>45536</c:v>
                </c:pt>
                <c:pt idx="10">
                  <c:v>45566</c:v>
                </c:pt>
                <c:pt idx="11">
                  <c:v>45597</c:v>
                </c:pt>
                <c:pt idx="12">
                  <c:v>45627</c:v>
                </c:pt>
                <c:pt idx="13">
                  <c:v>45658</c:v>
                </c:pt>
                <c:pt idx="14">
                  <c:v>45689</c:v>
                </c:pt>
                <c:pt idx="15">
                  <c:v>45717</c:v>
                </c:pt>
                <c:pt idx="16">
                  <c:v>45748</c:v>
                </c:pt>
                <c:pt idx="17">
                  <c:v>45778</c:v>
                </c:pt>
              </c:numCache>
            </c:numRef>
          </c:cat>
          <c:val>
            <c:numRef>
              <c:f>Sheet1!$B$10:$S$10</c:f>
              <c:numCache>
                <c:formatCode>General</c:formatCode>
                <c:ptCount val="18"/>
                <c:pt idx="0">
                  <c:v>59</c:v>
                </c:pt>
                <c:pt idx="1">
                  <c:v>148</c:v>
                </c:pt>
                <c:pt idx="2">
                  <c:v>259</c:v>
                </c:pt>
                <c:pt idx="3">
                  <c:v>348</c:v>
                </c:pt>
                <c:pt idx="4">
                  <c:v>446</c:v>
                </c:pt>
                <c:pt idx="5">
                  <c:v>569</c:v>
                </c:pt>
                <c:pt idx="6">
                  <c:v>647</c:v>
                </c:pt>
                <c:pt idx="7">
                  <c:v>757</c:v>
                </c:pt>
                <c:pt idx="8">
                  <c:v>838</c:v>
                </c:pt>
                <c:pt idx="9">
                  <c:v>1012</c:v>
                </c:pt>
                <c:pt idx="10">
                  <c:v>1135</c:v>
                </c:pt>
                <c:pt idx="11">
                  <c:v>1264</c:v>
                </c:pt>
                <c:pt idx="12">
                  <c:v>1368</c:v>
                </c:pt>
                <c:pt idx="13">
                  <c:v>1478</c:v>
                </c:pt>
                <c:pt idx="14">
                  <c:v>1555</c:v>
                </c:pt>
                <c:pt idx="15">
                  <c:v>1639</c:v>
                </c:pt>
                <c:pt idx="16">
                  <c:v>1725</c:v>
                </c:pt>
                <c:pt idx="17">
                  <c:v>1750</c:v>
                </c:pt>
              </c:numCache>
            </c:numRef>
          </c:val>
          <c:smooth val="0"/>
          <c:extLst>
            <c:ext xmlns:c16="http://schemas.microsoft.com/office/drawing/2014/chart" uri="{C3380CC4-5D6E-409C-BE32-E72D297353CC}">
              <c16:uniqueId val="{00000003-6CD9-F94F-B7FD-7C2A5805C871}"/>
            </c:ext>
          </c:extLst>
        </c:ser>
        <c:ser>
          <c:idx val="4"/>
          <c:order val="4"/>
          <c:tx>
            <c:strRef>
              <c:f>Sheet1!$A$13</c:f>
              <c:strCache>
                <c:ptCount val="1"/>
                <c:pt idx="0">
                  <c:v>Unique Consults Over time</c:v>
                </c:pt>
              </c:strCache>
            </c:strRef>
          </c:tx>
          <c:spPr>
            <a:ln w="28575" cap="rnd">
              <a:solidFill>
                <a:schemeClr val="accent5"/>
              </a:solidFill>
              <a:round/>
            </a:ln>
            <a:effectLst/>
          </c:spPr>
          <c:marker>
            <c:symbol val="none"/>
          </c:marker>
          <c:val>
            <c:numRef>
              <c:f>Sheet1!$B$13:$S$13</c:f>
              <c:numCache>
                <c:formatCode>General</c:formatCode>
                <c:ptCount val="18"/>
                <c:pt idx="0">
                  <c:v>8</c:v>
                </c:pt>
                <c:pt idx="1">
                  <c:v>26</c:v>
                </c:pt>
                <c:pt idx="2">
                  <c:v>43</c:v>
                </c:pt>
                <c:pt idx="3">
                  <c:v>53</c:v>
                </c:pt>
                <c:pt idx="4">
                  <c:v>70</c:v>
                </c:pt>
                <c:pt idx="5">
                  <c:v>106</c:v>
                </c:pt>
                <c:pt idx="6">
                  <c:v>136</c:v>
                </c:pt>
                <c:pt idx="7">
                  <c:v>177</c:v>
                </c:pt>
                <c:pt idx="8">
                  <c:v>196</c:v>
                </c:pt>
                <c:pt idx="9">
                  <c:v>246</c:v>
                </c:pt>
                <c:pt idx="10">
                  <c:v>292</c:v>
                </c:pt>
                <c:pt idx="11">
                  <c:v>345</c:v>
                </c:pt>
                <c:pt idx="12">
                  <c:v>393</c:v>
                </c:pt>
                <c:pt idx="13">
                  <c:v>444</c:v>
                </c:pt>
                <c:pt idx="14">
                  <c:v>492</c:v>
                </c:pt>
                <c:pt idx="15">
                  <c:v>552</c:v>
                </c:pt>
                <c:pt idx="16">
                  <c:v>596</c:v>
                </c:pt>
                <c:pt idx="17">
                  <c:v>596</c:v>
                </c:pt>
              </c:numCache>
            </c:numRef>
          </c:val>
          <c:smooth val="0"/>
          <c:extLst>
            <c:ext xmlns:c16="http://schemas.microsoft.com/office/drawing/2014/chart" uri="{C3380CC4-5D6E-409C-BE32-E72D297353CC}">
              <c16:uniqueId val="{00000004-6CD9-F94F-B7FD-7C2A5805C871}"/>
            </c:ext>
          </c:extLst>
        </c:ser>
        <c:dLbls>
          <c:showLegendKey val="0"/>
          <c:showVal val="0"/>
          <c:showCatName val="0"/>
          <c:showSerName val="0"/>
          <c:showPercent val="0"/>
          <c:showBubbleSize val="0"/>
        </c:dLbls>
        <c:marker val="1"/>
        <c:smooth val="0"/>
        <c:axId val="355698287"/>
        <c:axId val="355757407"/>
      </c:lineChart>
      <c:dateAx>
        <c:axId val="504114623"/>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116335"/>
        <c:crosses val="autoZero"/>
        <c:auto val="1"/>
        <c:lblOffset val="100"/>
        <c:baseTimeUnit val="months"/>
      </c:dateAx>
      <c:valAx>
        <c:axId val="504116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4114623"/>
        <c:crosses val="autoZero"/>
        <c:crossBetween val="between"/>
      </c:valAx>
      <c:valAx>
        <c:axId val="35575740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5698287"/>
        <c:crosses val="max"/>
        <c:crossBetween val="between"/>
      </c:valAx>
      <c:dateAx>
        <c:axId val="355698287"/>
        <c:scaling>
          <c:orientation val="minMax"/>
        </c:scaling>
        <c:delete val="1"/>
        <c:axPos val="b"/>
        <c:numFmt formatCode="m/d/yy" sourceLinked="1"/>
        <c:majorTickMark val="out"/>
        <c:minorTickMark val="none"/>
        <c:tickLblPos val="nextTo"/>
        <c:crossAx val="355757407"/>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38100">
                <a:solidFill>
                  <a:schemeClr val="tx1"/>
                </a:solidFill>
              </a:ln>
              <a:effectLst/>
            </c:spPr>
            <c:extLst>
              <c:ext xmlns:c16="http://schemas.microsoft.com/office/drawing/2014/chart" uri="{C3380CC4-5D6E-409C-BE32-E72D297353CC}">
                <c16:uniqueId val="{00000002-9710-364C-AD92-69ED1994E716}"/>
              </c:ext>
            </c:extLst>
          </c:dPt>
          <c:dPt>
            <c:idx val="1"/>
            <c:bubble3D val="0"/>
            <c:spPr>
              <a:solidFill>
                <a:srgbClr val="C00000"/>
              </a:solidFill>
              <a:ln w="38100">
                <a:solidFill>
                  <a:schemeClr val="tx1"/>
                </a:solidFill>
              </a:ln>
              <a:effectLst/>
            </c:spPr>
            <c:extLst>
              <c:ext xmlns:c16="http://schemas.microsoft.com/office/drawing/2014/chart" uri="{C3380CC4-5D6E-409C-BE32-E72D297353CC}">
                <c16:uniqueId val="{00000001-9710-364C-AD92-69ED1994E716}"/>
              </c:ext>
            </c:extLst>
          </c:dPt>
          <c:cat>
            <c:strRef>
              <c:f>Sheet1!$A$2:$A$3</c:f>
              <c:strCache>
                <c:ptCount val="2"/>
                <c:pt idx="0">
                  <c:v>Yes</c:v>
                </c:pt>
                <c:pt idx="1">
                  <c:v>No</c:v>
                </c:pt>
              </c:strCache>
            </c:strRef>
          </c:cat>
          <c:val>
            <c:numRef>
              <c:f>Sheet1!$B$2:$B$3</c:f>
              <c:numCache>
                <c:formatCode>General</c:formatCode>
                <c:ptCount val="2"/>
                <c:pt idx="0">
                  <c:v>20.39</c:v>
                </c:pt>
                <c:pt idx="1">
                  <c:v>79.61</c:v>
                </c:pt>
              </c:numCache>
            </c:numRef>
          </c:val>
          <c:extLst>
            <c:ext xmlns:c16="http://schemas.microsoft.com/office/drawing/2014/chart" uri="{C3380CC4-5D6E-409C-BE32-E72D297353CC}">
              <c16:uniqueId val="{00000000-9710-364C-AD92-69ED1994E716}"/>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ACTIVITY!$C$33:$C$45</c:f>
              <c:strCache>
                <c:ptCount val="13"/>
                <c:pt idx="0">
                  <c:v>Finance Support</c:v>
                </c:pt>
                <c:pt idx="1">
                  <c:v>Mental health support</c:v>
                </c:pt>
                <c:pt idx="2">
                  <c:v>Physical health support</c:v>
                </c:pt>
                <c:pt idx="3">
                  <c:v>Housing and transport support</c:v>
                </c:pt>
                <c:pt idx="4">
                  <c:v>Relationship support - Social Services/care</c:v>
                </c:pt>
                <c:pt idx="5">
                  <c:v>Personal wellbeing support</c:v>
                </c:pt>
                <c:pt idx="6">
                  <c:v>Employment or education support</c:v>
                </c:pt>
                <c:pt idx="7">
                  <c:v>Physical activity support</c:v>
                </c:pt>
                <c:pt idx="8">
                  <c:v>Personal wellbeing support - Immigration</c:v>
                </c:pt>
                <c:pt idx="9">
                  <c:v>Weight/Diet support</c:v>
                </c:pt>
                <c:pt idx="10">
                  <c:v>Relationship support - Bereavement</c:v>
                </c:pt>
                <c:pt idx="11">
                  <c:v>Smoking, Drugs or Alcohol health support</c:v>
                </c:pt>
                <c:pt idx="12">
                  <c:v>Personal wellbeing support - Abuse</c:v>
                </c:pt>
              </c:strCache>
            </c:strRef>
          </c:cat>
          <c:val>
            <c:numRef>
              <c:f>ACTIVITY!$B$33:$B$45</c:f>
              <c:numCache>
                <c:formatCode>General</c:formatCode>
                <c:ptCount val="13"/>
                <c:pt idx="0">
                  <c:v>222</c:v>
                </c:pt>
                <c:pt idx="1">
                  <c:v>91</c:v>
                </c:pt>
                <c:pt idx="2">
                  <c:v>72</c:v>
                </c:pt>
                <c:pt idx="3">
                  <c:v>68</c:v>
                </c:pt>
                <c:pt idx="4">
                  <c:v>60</c:v>
                </c:pt>
                <c:pt idx="5">
                  <c:v>24</c:v>
                </c:pt>
                <c:pt idx="6">
                  <c:v>21</c:v>
                </c:pt>
                <c:pt idx="7">
                  <c:v>18</c:v>
                </c:pt>
                <c:pt idx="8">
                  <c:v>13</c:v>
                </c:pt>
                <c:pt idx="9">
                  <c:v>4</c:v>
                </c:pt>
                <c:pt idx="10">
                  <c:v>4</c:v>
                </c:pt>
                <c:pt idx="11">
                  <c:v>3</c:v>
                </c:pt>
                <c:pt idx="12">
                  <c:v>0</c:v>
                </c:pt>
              </c:numCache>
            </c:numRef>
          </c:val>
          <c:extLst>
            <c:ext xmlns:c16="http://schemas.microsoft.com/office/drawing/2014/chart" uri="{C3380CC4-5D6E-409C-BE32-E72D297353CC}">
              <c16:uniqueId val="{00000000-508E-854C-B989-62A58DFE9F4F}"/>
            </c:ext>
          </c:extLst>
        </c:ser>
        <c:dLbls>
          <c:showLegendKey val="0"/>
          <c:showVal val="1"/>
          <c:showCatName val="0"/>
          <c:showSerName val="0"/>
          <c:showPercent val="0"/>
          <c:showBubbleSize val="0"/>
        </c:dLbls>
        <c:gapWidth val="32"/>
        <c:overlap val="-25"/>
        <c:axId val="1702446639"/>
        <c:axId val="1702483983"/>
      </c:barChart>
      <c:catAx>
        <c:axId val="17024466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02483983"/>
        <c:crosses val="autoZero"/>
        <c:auto val="1"/>
        <c:lblAlgn val="ctr"/>
        <c:lblOffset val="100"/>
        <c:noMultiLvlLbl val="0"/>
      </c:catAx>
      <c:valAx>
        <c:axId val="1702483983"/>
        <c:scaling>
          <c:orientation val="minMax"/>
        </c:scaling>
        <c:delete val="1"/>
        <c:axPos val="b"/>
        <c:numFmt formatCode="General" sourceLinked="1"/>
        <c:majorTickMark val="none"/>
        <c:minorTickMark val="none"/>
        <c:tickLblPos val="nextTo"/>
        <c:crossAx val="170244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3882829930935"/>
          <c:y val="4.8491101585888111E-2"/>
          <c:w val="0.58747122188064393"/>
          <c:h val="0.86945414843919533"/>
        </c:manualLayout>
      </c:layout>
      <c:doughnutChart>
        <c:varyColors val="1"/>
        <c:ser>
          <c:idx val="0"/>
          <c:order val="0"/>
          <c:tx>
            <c:strRef>
              <c:f>Sheet1!$B$1</c:f>
              <c:strCache>
                <c:ptCount val="1"/>
                <c:pt idx="0">
                  <c:v>Sales</c:v>
                </c:pt>
              </c:strCache>
            </c:strRef>
          </c:tx>
          <c:dPt>
            <c:idx val="0"/>
            <c:bubble3D val="0"/>
            <c:spPr>
              <a:solidFill>
                <a:schemeClr val="accent1"/>
              </a:solidFill>
              <a:ln w="38100">
                <a:solidFill>
                  <a:schemeClr val="tx1"/>
                </a:solidFill>
              </a:ln>
              <a:effectLst/>
            </c:spPr>
            <c:extLst>
              <c:ext xmlns:c16="http://schemas.microsoft.com/office/drawing/2014/chart" uri="{C3380CC4-5D6E-409C-BE32-E72D297353CC}">
                <c16:uniqueId val="{00000001-23F9-8A43-89BD-255CBDBA09F5}"/>
              </c:ext>
            </c:extLst>
          </c:dPt>
          <c:dPt>
            <c:idx val="1"/>
            <c:bubble3D val="0"/>
            <c:explosion val="1"/>
            <c:spPr>
              <a:solidFill>
                <a:srgbClr val="C00000"/>
              </a:solidFill>
              <a:ln w="38100">
                <a:solidFill>
                  <a:schemeClr val="tx1"/>
                </a:solidFill>
              </a:ln>
              <a:effectLst/>
            </c:spPr>
            <c:extLst>
              <c:ext xmlns:c16="http://schemas.microsoft.com/office/drawing/2014/chart" uri="{C3380CC4-5D6E-409C-BE32-E72D297353CC}">
                <c16:uniqueId val="{00000003-23F9-8A43-89BD-255CBDBA09F5}"/>
              </c:ext>
            </c:extLst>
          </c:dPt>
          <c:cat>
            <c:strRef>
              <c:f>Sheet1!$A$2:$A$3</c:f>
              <c:strCache>
                <c:ptCount val="2"/>
                <c:pt idx="0">
                  <c:v>Yes</c:v>
                </c:pt>
                <c:pt idx="1">
                  <c:v>No</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23F9-8A43-89BD-255CBDBA09F5}"/>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228918597306073"/>
          <c:y val="0.16301882468162393"/>
          <c:w val="0.62787483564595836"/>
          <c:h val="0.71985144802728496"/>
        </c:manualLayout>
      </c:layout>
      <c:pieChart>
        <c:varyColors val="1"/>
        <c:ser>
          <c:idx val="0"/>
          <c:order val="0"/>
          <c:tx>
            <c:strRef>
              <c:f>Sheet1!$B$1</c:f>
              <c:strCache>
                <c:ptCount val="1"/>
                <c:pt idx="0">
                  <c:v>Count</c:v>
                </c:pt>
              </c:strCache>
            </c:strRef>
          </c:tx>
          <c:spPr>
            <a:ln w="38100">
              <a:solidFill>
                <a:schemeClr val="tx1"/>
              </a:solidFill>
            </a:ln>
          </c:spPr>
          <c:dPt>
            <c:idx val="0"/>
            <c:bubble3D val="0"/>
            <c:spPr>
              <a:solidFill>
                <a:srgbClr val="C00000"/>
              </a:solidFill>
              <a:ln w="38100">
                <a:solidFill>
                  <a:schemeClr val="tx1"/>
                </a:solidFill>
              </a:ln>
              <a:effectLst/>
            </c:spPr>
            <c:extLst>
              <c:ext xmlns:c16="http://schemas.microsoft.com/office/drawing/2014/chart" uri="{C3380CC4-5D6E-409C-BE32-E72D297353CC}">
                <c16:uniqueId val="{00000004-6859-5D40-9E67-8FF2915F5341}"/>
              </c:ext>
            </c:extLst>
          </c:dPt>
          <c:dPt>
            <c:idx val="1"/>
            <c:bubble3D val="0"/>
            <c:spPr>
              <a:solidFill>
                <a:srgbClr val="C00000"/>
              </a:solidFill>
              <a:ln w="38100">
                <a:solidFill>
                  <a:schemeClr val="tx1"/>
                </a:solidFill>
              </a:ln>
              <a:effectLst/>
            </c:spPr>
            <c:extLst>
              <c:ext xmlns:c16="http://schemas.microsoft.com/office/drawing/2014/chart" uri="{C3380CC4-5D6E-409C-BE32-E72D297353CC}">
                <c16:uniqueId val="{00000001-6859-5D40-9E67-8FF2915F5341}"/>
              </c:ext>
            </c:extLst>
          </c:dPt>
          <c:dPt>
            <c:idx val="2"/>
            <c:bubble3D val="0"/>
            <c:spPr>
              <a:solidFill>
                <a:schemeClr val="bg1"/>
              </a:solidFill>
              <a:ln w="38100">
                <a:solidFill>
                  <a:schemeClr val="tx1"/>
                </a:solidFill>
              </a:ln>
              <a:effectLst/>
            </c:spPr>
            <c:extLst>
              <c:ext xmlns:c16="http://schemas.microsoft.com/office/drawing/2014/chart" uri="{C3380CC4-5D6E-409C-BE32-E72D297353CC}">
                <c16:uniqueId val="{00000002-6859-5D40-9E67-8FF2915F5341}"/>
              </c:ext>
            </c:extLst>
          </c:dPt>
          <c:dPt>
            <c:idx val="3"/>
            <c:bubble3D val="0"/>
            <c:spPr>
              <a:solidFill>
                <a:schemeClr val="accent1">
                  <a:lumMod val="40000"/>
                  <a:lumOff val="60000"/>
                </a:schemeClr>
              </a:solidFill>
              <a:ln w="38100">
                <a:solidFill>
                  <a:schemeClr val="tx1"/>
                </a:solidFill>
              </a:ln>
              <a:effectLst/>
            </c:spPr>
            <c:extLst>
              <c:ext xmlns:c16="http://schemas.microsoft.com/office/drawing/2014/chart" uri="{C3380CC4-5D6E-409C-BE32-E72D297353CC}">
                <c16:uniqueId val="{00000003-6859-5D40-9E67-8FF2915F5341}"/>
              </c:ext>
            </c:extLst>
          </c:dPt>
          <c:dPt>
            <c:idx val="4"/>
            <c:bubble3D val="0"/>
            <c:spPr>
              <a:solidFill>
                <a:schemeClr val="accent5"/>
              </a:solidFill>
              <a:ln w="38100">
                <a:solidFill>
                  <a:schemeClr val="tx1"/>
                </a:solidFill>
              </a:ln>
              <a:effectLst/>
            </c:spPr>
            <c:extLst>
              <c:ext xmlns:c16="http://schemas.microsoft.com/office/drawing/2014/chart" uri="{C3380CC4-5D6E-409C-BE32-E72D297353CC}">
                <c16:uniqueId val="{00000005-DCFB-B445-9FD1-7108140A6CA3}"/>
              </c:ext>
            </c:extLst>
          </c:dPt>
          <c:dPt>
            <c:idx val="5"/>
            <c:bubble3D val="0"/>
            <c:spPr>
              <a:solidFill>
                <a:schemeClr val="accent1">
                  <a:lumMod val="40000"/>
                  <a:lumOff val="60000"/>
                </a:schemeClr>
              </a:solidFill>
              <a:ln w="38100">
                <a:solidFill>
                  <a:schemeClr val="tx1"/>
                </a:solidFill>
              </a:ln>
              <a:effectLst/>
            </c:spPr>
            <c:extLst>
              <c:ext xmlns:c16="http://schemas.microsoft.com/office/drawing/2014/chart" uri="{C3380CC4-5D6E-409C-BE32-E72D297353CC}">
                <c16:uniqueId val="{00000003-DCFB-B445-9FD1-7108140A6CA3}"/>
              </c:ext>
            </c:extLst>
          </c:dPt>
          <c:dPt>
            <c:idx val="6"/>
            <c:bubble3D val="0"/>
            <c:spPr>
              <a:solidFill>
                <a:schemeClr val="accent1">
                  <a:lumMod val="60000"/>
                  <a:lumOff val="40000"/>
                </a:schemeClr>
              </a:solidFill>
              <a:ln w="38100">
                <a:solidFill>
                  <a:schemeClr val="tx1"/>
                </a:solidFill>
              </a:ln>
              <a:effectLst/>
            </c:spPr>
            <c:extLst>
              <c:ext xmlns:c16="http://schemas.microsoft.com/office/drawing/2014/chart" uri="{C3380CC4-5D6E-409C-BE32-E72D297353CC}">
                <c16:uniqueId val="{00000004-DCFB-B445-9FD1-7108140A6CA3}"/>
              </c:ext>
            </c:extLst>
          </c:dPt>
          <c:dPt>
            <c:idx val="7"/>
            <c:bubble3D val="0"/>
            <c:spPr>
              <a:solidFill>
                <a:schemeClr val="accent1"/>
              </a:solidFill>
              <a:ln w="38100">
                <a:solidFill>
                  <a:schemeClr val="tx1"/>
                </a:solidFill>
              </a:ln>
              <a:effectLst/>
            </c:spPr>
            <c:extLst>
              <c:ext xmlns:c16="http://schemas.microsoft.com/office/drawing/2014/chart" uri="{C3380CC4-5D6E-409C-BE32-E72D297353CC}">
                <c16:uniqueId val="{00000002-DCFB-B445-9FD1-7108140A6CA3}"/>
              </c:ext>
            </c:extLst>
          </c:dPt>
          <c:dPt>
            <c:idx val="8"/>
            <c:bubble3D val="0"/>
            <c:spPr>
              <a:solidFill>
                <a:schemeClr val="accent1">
                  <a:lumMod val="75000"/>
                </a:schemeClr>
              </a:solidFill>
              <a:ln w="38100">
                <a:solidFill>
                  <a:schemeClr val="tx1"/>
                </a:solidFill>
              </a:ln>
              <a:effectLst/>
            </c:spPr>
            <c:extLst>
              <c:ext xmlns:c16="http://schemas.microsoft.com/office/drawing/2014/chart" uri="{C3380CC4-5D6E-409C-BE32-E72D297353CC}">
                <c16:uniqueId val="{00000001-DCFB-B445-9FD1-7108140A6CA3}"/>
              </c:ext>
            </c:extLst>
          </c:dPt>
          <c:dPt>
            <c:idx val="9"/>
            <c:bubble3D val="0"/>
            <c:spPr>
              <a:solidFill>
                <a:srgbClr val="C00000"/>
              </a:solidFill>
              <a:ln w="38100">
                <a:solidFill>
                  <a:schemeClr val="tx1"/>
                </a:solidFill>
              </a:ln>
              <a:effectLst/>
            </c:spPr>
            <c:extLst>
              <c:ext xmlns:c16="http://schemas.microsoft.com/office/drawing/2014/chart" uri="{C3380CC4-5D6E-409C-BE32-E72D297353CC}">
                <c16:uniqueId val="{00000000-DCFB-B445-9FD1-7108140A6CA3}"/>
              </c:ext>
            </c:extLst>
          </c:dPt>
          <c:dLbls>
            <c:dLbl>
              <c:idx val="0"/>
              <c:layout>
                <c:manualLayout>
                  <c:x val="0.23630758684596262"/>
                  <c:y val="7.7045414499487708E-2"/>
                </c:manualLayout>
              </c:layout>
              <c:showLegendKey val="0"/>
              <c:showVal val="0"/>
              <c:showCatName val="1"/>
              <c:showSerName val="0"/>
              <c:showPercent val="0"/>
              <c:showBubbleSize val="0"/>
              <c:extLst>
                <c:ext xmlns:c15="http://schemas.microsoft.com/office/drawing/2012/chart" uri="{CE6537A1-D6FC-4f65-9D91-7224C49458BB}">
                  <c15:layout>
                    <c:manualLayout>
                      <c:w val="0.30257577169672201"/>
                      <c:h val="7.4999995386319185E-2"/>
                    </c:manualLayout>
                  </c15:layout>
                </c:ext>
                <c:ext xmlns:c16="http://schemas.microsoft.com/office/drawing/2014/chart" uri="{C3380CC4-5D6E-409C-BE32-E72D297353CC}">
                  <c16:uniqueId val="{00000004-6859-5D40-9E67-8FF2915F5341}"/>
                </c:ext>
              </c:extLst>
            </c:dLbl>
            <c:dLbl>
              <c:idx val="1"/>
              <c:layout>
                <c:manualLayout>
                  <c:x val="1.2259431061063695E-2"/>
                  <c:y val="0.10341729821345831"/>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59-5D40-9E67-8FF2915F5341}"/>
                </c:ext>
              </c:extLst>
            </c:dLbl>
            <c:dLbl>
              <c:idx val="3"/>
              <c:layout>
                <c:manualLayout>
                  <c:x val="-0.20988763744559746"/>
                  <c:y val="-3.9628632773059884E-2"/>
                </c:manualLayout>
              </c:layout>
              <c:showLegendKey val="0"/>
              <c:showVal val="0"/>
              <c:showCatName val="1"/>
              <c:showSerName val="0"/>
              <c:showPercent val="0"/>
              <c:showBubbleSize val="0"/>
              <c:extLst>
                <c:ext xmlns:c15="http://schemas.microsoft.com/office/drawing/2012/chart" uri="{CE6537A1-D6FC-4f65-9D91-7224C49458BB}">
                  <c15:layout>
                    <c:manualLayout>
                      <c:w val="0.27827441050533175"/>
                      <c:h val="6.7194749750423194E-2"/>
                    </c:manualLayout>
                  </c15:layout>
                </c:ext>
                <c:ext xmlns:c16="http://schemas.microsoft.com/office/drawing/2014/chart" uri="{C3380CC4-5D6E-409C-BE32-E72D297353CC}">
                  <c16:uniqueId val="{00000003-6859-5D40-9E67-8FF2915F5341}"/>
                </c:ext>
              </c:extLst>
            </c:dLbl>
            <c:dLbl>
              <c:idx val="4"/>
              <c:layout>
                <c:manualLayout>
                  <c:x val="-0.12753704325883136"/>
                  <c:y val="-3.0756336522065837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FB-B445-9FD1-7108140A6CA3}"/>
                </c:ext>
              </c:extLst>
            </c:dLbl>
            <c:dLbl>
              <c:idx val="5"/>
              <c:layout>
                <c:manualLayout>
                  <c:x val="-9.7699098268171802E-2"/>
                  <c:y val="4.7100260947147712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FB-B445-9FD1-7108140A6CA3}"/>
                </c:ext>
              </c:extLst>
            </c:dLbl>
            <c:dLbl>
              <c:idx val="6"/>
              <c:layout>
                <c:manualLayout>
                  <c:x val="-0.11648496536404362"/>
                  <c:y val="-1.2595384619687436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FB-B445-9FD1-7108140A6CA3}"/>
                </c:ext>
              </c:extLst>
            </c:dLbl>
            <c:dLbl>
              <c:idx val="7"/>
              <c:layout>
                <c:manualLayout>
                  <c:x val="-0.16598597792121073"/>
                  <c:y val="5.0996102107803468E-4"/>
                </c:manualLayout>
              </c:layout>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fld id="{27A31E7F-70B8-3D46-892A-7E95E1729292}" type="CATEGORYNAME">
                      <a:rPr lang="en-US">
                        <a:solidFill>
                          <a:schemeClr val="tx1">
                            <a:lumMod val="65000"/>
                            <a:lumOff val="35000"/>
                          </a:schemeClr>
                        </a:solidFill>
                      </a:rPr>
                      <a:pPr>
                        <a:defRPr>
                          <a:solidFill>
                            <a:schemeClr val="bg1"/>
                          </a:solidFill>
                        </a:defRPr>
                      </a:pPr>
                      <a:t>[CATEGORY NAME]</a:t>
                    </a:fld>
                    <a:endParaRPr lang="en-US"/>
                  </a:p>
                </c:rich>
              </c:tx>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FB-B445-9FD1-7108140A6CA3}"/>
                </c:ext>
              </c:extLst>
            </c:dLbl>
            <c:dLbl>
              <c:idx val="8"/>
              <c:layout>
                <c:manualLayout>
                  <c:x val="-0.18052864415770012"/>
                  <c:y val="-1.1149593849142901E-2"/>
                </c:manualLayout>
              </c:layou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FB-B445-9FD1-7108140A6CA3}"/>
                </c:ext>
              </c:extLst>
            </c:dLbl>
            <c:dLbl>
              <c:idx val="9"/>
              <c:layout>
                <c:manualLayout>
                  <c:x val="0.10637362759403986"/>
                  <c:y val="-1.3111084651705714E-2"/>
                </c:manualLayout>
              </c:layout>
              <c:showLegendKey val="0"/>
              <c:showVal val="0"/>
              <c:showCatName val="1"/>
              <c:showSerName val="0"/>
              <c:showPercent val="0"/>
              <c:showBubbleSize val="0"/>
              <c:extLst>
                <c:ext xmlns:c15="http://schemas.microsoft.com/office/drawing/2012/chart" uri="{CE6537A1-D6FC-4f65-9D91-7224C49458BB}">
                  <c15:layout>
                    <c:manualLayout>
                      <c:w val="0.29069185453791235"/>
                      <c:h val="9.1887454536757548E-2"/>
                    </c:manualLayout>
                  </c15:layout>
                </c:ext>
                <c:ext xmlns:c16="http://schemas.microsoft.com/office/drawing/2014/chart" uri="{C3380CC4-5D6E-409C-BE32-E72D297353CC}">
                  <c16:uniqueId val="{00000000-DCFB-B445-9FD1-7108140A6CA3}"/>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Cardiac Surgery</c:v>
                </c:pt>
                <c:pt idx="1">
                  <c:v>Cardiology</c:v>
                </c:pt>
                <c:pt idx="2">
                  <c:v>Emergency Medicine</c:v>
                </c:pt>
                <c:pt idx="3">
                  <c:v>Gastroenterology</c:v>
                </c:pt>
                <c:pt idx="4">
                  <c:v>General Internal Medicine</c:v>
                </c:pt>
                <c:pt idx="5">
                  <c:v>General Surgery</c:v>
                </c:pt>
                <c:pt idx="6">
                  <c:v>Geriatric Medicine</c:v>
                </c:pt>
                <c:pt idx="7">
                  <c:v>Renal Medicine</c:v>
                </c:pt>
                <c:pt idx="8">
                  <c:v>Respiratory Medicine</c:v>
                </c:pt>
                <c:pt idx="9">
                  <c:v>Stroke Medicine</c:v>
                </c:pt>
              </c:strCache>
            </c:strRef>
          </c:cat>
          <c:val>
            <c:numRef>
              <c:f>Sheet1!$B$2:$B$11</c:f>
              <c:numCache>
                <c:formatCode>General</c:formatCode>
                <c:ptCount val="10"/>
                <c:pt idx="0">
                  <c:v>1</c:v>
                </c:pt>
                <c:pt idx="1">
                  <c:v>23</c:v>
                </c:pt>
                <c:pt idx="2">
                  <c:v>5</c:v>
                </c:pt>
                <c:pt idx="3">
                  <c:v>2</c:v>
                </c:pt>
                <c:pt idx="4">
                  <c:v>6</c:v>
                </c:pt>
                <c:pt idx="5">
                  <c:v>3</c:v>
                </c:pt>
                <c:pt idx="6">
                  <c:v>2</c:v>
                </c:pt>
                <c:pt idx="7">
                  <c:v>5</c:v>
                </c:pt>
                <c:pt idx="8">
                  <c:v>3</c:v>
                </c:pt>
                <c:pt idx="9">
                  <c:v>1</c:v>
                </c:pt>
              </c:numCache>
            </c:numRef>
          </c:val>
          <c:extLst>
            <c:ext xmlns:c16="http://schemas.microsoft.com/office/drawing/2014/chart" uri="{C3380CC4-5D6E-409C-BE32-E72D297353CC}">
              <c16:uniqueId val="{00000000-6859-5D40-9E67-8FF2915F5341}"/>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2DD26-2CA5-6047-A508-ECB5DE48A5D4}"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fr-FR"/>
        </a:p>
      </dgm:t>
    </dgm:pt>
    <dgm:pt modelId="{732074C0-936C-E041-9B0C-16CFBD2FA472}">
      <dgm:prSet phldrT="[Texte]" custT="1"/>
      <dgm:spPr>
        <a:solidFill>
          <a:schemeClr val="accent5">
            <a:lumMod val="20000"/>
            <a:lumOff val="80000"/>
          </a:schemeClr>
        </a:solidFill>
      </dgm:spPr>
      <dgm:t>
        <a:bodyPr/>
        <a:lstStyle/>
        <a:p>
          <a:r>
            <a:rPr lang="fr-FR" sz="1600" dirty="0">
              <a:solidFill>
                <a:schemeClr val="tx1"/>
              </a:solidFill>
            </a:rPr>
            <a:t>All patients </a:t>
          </a:r>
          <a:r>
            <a:rPr lang="fr-FR" sz="1600" dirty="0" err="1">
              <a:solidFill>
                <a:schemeClr val="tx1"/>
              </a:solidFill>
            </a:rPr>
            <a:t>discharged</a:t>
          </a:r>
          <a:r>
            <a:rPr lang="fr-FR" sz="1600" dirty="0">
              <a:solidFill>
                <a:schemeClr val="tx1"/>
              </a:solidFill>
            </a:rPr>
            <a:t> </a:t>
          </a:r>
          <a:r>
            <a:rPr lang="fr-FR" sz="1600" dirty="0" err="1">
              <a:solidFill>
                <a:schemeClr val="tx1"/>
              </a:solidFill>
            </a:rPr>
            <a:t>from</a:t>
          </a:r>
          <a:endParaRPr lang="fr-FR" sz="1600" dirty="0">
            <a:solidFill>
              <a:schemeClr val="tx1"/>
            </a:solidFill>
          </a:endParaRPr>
        </a:p>
        <a:p>
          <a:r>
            <a:rPr lang="fr-FR" sz="1600" dirty="0">
              <a:solidFill>
                <a:schemeClr val="tx1"/>
              </a:solidFill>
            </a:rPr>
            <a:t>2 </a:t>
          </a:r>
          <a:r>
            <a:rPr lang="fr-FR" sz="1600" dirty="0" err="1">
              <a:solidFill>
                <a:schemeClr val="tx1"/>
              </a:solidFill>
            </a:rPr>
            <a:t>units</a:t>
          </a:r>
          <a:r>
            <a:rPr lang="fr-FR" sz="1600" dirty="0">
              <a:solidFill>
                <a:schemeClr val="tx1"/>
              </a:solidFill>
            </a:rPr>
            <a:t> </a:t>
          </a:r>
        </a:p>
        <a:p>
          <a:r>
            <a:rPr lang="fr-FR" sz="1600" dirty="0" err="1">
              <a:solidFill>
                <a:schemeClr val="tx1"/>
              </a:solidFill>
            </a:rPr>
            <a:t>Between</a:t>
          </a:r>
          <a:r>
            <a:rPr lang="fr-FR" sz="1600" dirty="0">
              <a:solidFill>
                <a:schemeClr val="tx1"/>
              </a:solidFill>
            </a:rPr>
            <a:t>  01/10/2019 and 30/09/2021 </a:t>
          </a:r>
        </a:p>
        <a:p>
          <a:r>
            <a:rPr lang="fr-FR" sz="1600" dirty="0" err="1">
              <a:solidFill>
                <a:schemeClr val="tx1"/>
              </a:solidFill>
            </a:rPr>
            <a:t>Excluding</a:t>
          </a:r>
          <a:r>
            <a:rPr lang="fr-FR" sz="1600" dirty="0">
              <a:solidFill>
                <a:schemeClr val="tx1"/>
              </a:solidFill>
            </a:rPr>
            <a:t> COVID19 </a:t>
          </a:r>
          <a:r>
            <a:rPr lang="fr-FR" sz="1600" dirty="0" err="1">
              <a:solidFill>
                <a:schemeClr val="tx1"/>
              </a:solidFill>
            </a:rPr>
            <a:t>related</a:t>
          </a:r>
          <a:r>
            <a:rPr lang="fr-FR" sz="1600" dirty="0">
              <a:solidFill>
                <a:schemeClr val="tx1"/>
              </a:solidFill>
            </a:rPr>
            <a:t> </a:t>
          </a:r>
          <a:r>
            <a:rPr lang="fr-FR" sz="1600" dirty="0" err="1">
              <a:solidFill>
                <a:schemeClr val="tx1"/>
              </a:solidFill>
            </a:rPr>
            <a:t>diagnosis</a:t>
          </a:r>
          <a:endParaRPr lang="fr-FR" sz="1600" dirty="0">
            <a:solidFill>
              <a:schemeClr val="tx1"/>
            </a:solidFill>
          </a:endParaRPr>
        </a:p>
      </dgm:t>
    </dgm:pt>
    <dgm:pt modelId="{6E075644-5FE1-0649-940C-F848F2768C9C}" type="parTrans" cxnId="{10BE9456-F3B0-AB43-B488-13C3B5341C84}">
      <dgm:prSet/>
      <dgm:spPr/>
      <dgm:t>
        <a:bodyPr/>
        <a:lstStyle/>
        <a:p>
          <a:endParaRPr lang="fr-FR"/>
        </a:p>
      </dgm:t>
    </dgm:pt>
    <dgm:pt modelId="{D03AE85E-E93A-754D-A213-0EE70EABF6BD}" type="sibTrans" cxnId="{10BE9456-F3B0-AB43-B488-13C3B5341C84}">
      <dgm:prSet/>
      <dgm:spPr/>
      <dgm:t>
        <a:bodyPr/>
        <a:lstStyle/>
        <a:p>
          <a:endParaRPr lang="fr-FR"/>
        </a:p>
      </dgm:t>
    </dgm:pt>
    <dgm:pt modelId="{71C78DC6-8519-8A4E-B6F2-2E91379A027F}">
      <dgm:prSet phldrT="[Texte]" custT="1"/>
      <dgm:spPr>
        <a:solidFill>
          <a:schemeClr val="accent5">
            <a:lumMod val="20000"/>
            <a:lumOff val="80000"/>
          </a:schemeClr>
        </a:solidFill>
      </dgm:spPr>
      <dgm:t>
        <a:bodyPr/>
        <a:lstStyle/>
        <a:p>
          <a:r>
            <a:rPr lang="fr-FR" sz="1600" dirty="0">
              <a:solidFill>
                <a:schemeClr val="tx1"/>
              </a:solidFill>
            </a:rPr>
            <a:t>Intervention N = 223</a:t>
          </a:r>
        </a:p>
        <a:p>
          <a:r>
            <a:rPr lang="fr-FR" sz="1600" dirty="0" err="1">
              <a:solidFill>
                <a:schemeClr val="tx1"/>
              </a:solidFill>
            </a:rPr>
            <a:t>Discharge</a:t>
          </a:r>
          <a:r>
            <a:rPr lang="fr-FR" sz="1600" dirty="0">
              <a:solidFill>
                <a:schemeClr val="tx1"/>
              </a:solidFill>
            </a:rPr>
            <a:t> coordination + social </a:t>
          </a:r>
          <a:r>
            <a:rPr lang="fr-FR" sz="1600" dirty="0" err="1">
              <a:solidFill>
                <a:schemeClr val="tx1"/>
              </a:solidFill>
            </a:rPr>
            <a:t>prescring</a:t>
          </a:r>
          <a:r>
            <a:rPr lang="fr-FR" sz="1600" dirty="0">
              <a:solidFill>
                <a:schemeClr val="tx1"/>
              </a:solidFill>
            </a:rPr>
            <a:t> questionnaire</a:t>
          </a:r>
        </a:p>
      </dgm:t>
    </dgm:pt>
    <dgm:pt modelId="{5E4969FB-5C60-4242-BF32-72118598ACB3}" type="parTrans" cxnId="{CFE383D5-1E37-C942-97A7-7EFB845B0FD0}">
      <dgm:prSet/>
      <dgm:spPr/>
      <dgm:t>
        <a:bodyPr/>
        <a:lstStyle/>
        <a:p>
          <a:endParaRPr lang="fr-FR"/>
        </a:p>
      </dgm:t>
    </dgm:pt>
    <dgm:pt modelId="{F582F859-B343-0947-B009-FDA4AD749FD8}" type="sibTrans" cxnId="{CFE383D5-1E37-C942-97A7-7EFB845B0FD0}">
      <dgm:prSet/>
      <dgm:spPr/>
      <dgm:t>
        <a:bodyPr/>
        <a:lstStyle/>
        <a:p>
          <a:endParaRPr lang="fr-FR"/>
        </a:p>
      </dgm:t>
    </dgm:pt>
    <dgm:pt modelId="{AE9F5FFD-64FF-3343-90E1-D0DC28782B04}">
      <dgm:prSet phldrT="[Texte]" custT="1"/>
      <dgm:spPr>
        <a:solidFill>
          <a:schemeClr val="accent5">
            <a:lumMod val="20000"/>
            <a:lumOff val="80000"/>
          </a:schemeClr>
        </a:solidFill>
      </dgm:spPr>
      <dgm:t>
        <a:bodyPr/>
        <a:lstStyle/>
        <a:p>
          <a:r>
            <a:rPr lang="fr-FR" sz="1600" dirty="0">
              <a:solidFill>
                <a:schemeClr val="tx1"/>
              </a:solidFill>
            </a:rPr>
            <a:t>Coordination de sortie + social </a:t>
          </a:r>
          <a:r>
            <a:rPr lang="fr-FR" sz="1600" dirty="0" err="1">
              <a:solidFill>
                <a:schemeClr val="tx1"/>
              </a:solidFill>
            </a:rPr>
            <a:t>prescribing</a:t>
          </a:r>
          <a:endParaRPr lang="fr-FR" sz="1600" dirty="0">
            <a:solidFill>
              <a:schemeClr val="tx1"/>
            </a:solidFill>
          </a:endParaRPr>
        </a:p>
        <a:p>
          <a:r>
            <a:rPr lang="fr-FR" sz="1600" dirty="0">
              <a:solidFill>
                <a:schemeClr val="tx1"/>
              </a:solidFill>
            </a:rPr>
            <a:t>N = 98</a:t>
          </a:r>
        </a:p>
      </dgm:t>
    </dgm:pt>
    <dgm:pt modelId="{C485DB03-D5D1-3140-BB57-14287BB47562}" type="parTrans" cxnId="{8590EA24-7D42-6A45-9BEE-F8BC7764CDFA}">
      <dgm:prSet/>
      <dgm:spPr/>
      <dgm:t>
        <a:bodyPr/>
        <a:lstStyle/>
        <a:p>
          <a:endParaRPr lang="fr-FR"/>
        </a:p>
      </dgm:t>
    </dgm:pt>
    <dgm:pt modelId="{4959AA39-CA12-8E45-8944-D684E4A12F4E}" type="sibTrans" cxnId="{8590EA24-7D42-6A45-9BEE-F8BC7764CDFA}">
      <dgm:prSet/>
      <dgm:spPr/>
      <dgm:t>
        <a:bodyPr/>
        <a:lstStyle/>
        <a:p>
          <a:endParaRPr lang="fr-FR"/>
        </a:p>
      </dgm:t>
    </dgm:pt>
    <dgm:pt modelId="{CE2E7C12-CF3B-294B-9117-D24CA004BF4F}">
      <dgm:prSet phldrT="[Texte]" custT="1"/>
      <dgm:spPr>
        <a:solidFill>
          <a:schemeClr val="accent5">
            <a:lumMod val="20000"/>
            <a:lumOff val="80000"/>
          </a:schemeClr>
        </a:solidFill>
      </dgm:spPr>
      <dgm:t>
        <a:bodyPr/>
        <a:lstStyle/>
        <a:p>
          <a:r>
            <a:rPr lang="fr-FR" sz="1600" dirty="0" err="1">
              <a:solidFill>
                <a:schemeClr val="tx1"/>
              </a:solidFill>
            </a:rPr>
            <a:t>Discharge</a:t>
          </a:r>
          <a:r>
            <a:rPr lang="fr-FR" sz="1600" dirty="0">
              <a:solidFill>
                <a:schemeClr val="tx1"/>
              </a:solidFill>
            </a:rPr>
            <a:t> coordination </a:t>
          </a:r>
          <a:r>
            <a:rPr lang="fr-FR" sz="1600" dirty="0" err="1">
              <a:solidFill>
                <a:schemeClr val="tx1"/>
              </a:solidFill>
            </a:rPr>
            <a:t>only</a:t>
          </a:r>
          <a:endParaRPr lang="fr-FR" sz="1600" dirty="0">
            <a:solidFill>
              <a:schemeClr val="tx1"/>
            </a:solidFill>
          </a:endParaRPr>
        </a:p>
        <a:p>
          <a:r>
            <a:rPr lang="fr-FR" sz="1600" dirty="0">
              <a:solidFill>
                <a:schemeClr val="tx1"/>
              </a:solidFill>
            </a:rPr>
            <a:t>N = 125</a:t>
          </a:r>
        </a:p>
      </dgm:t>
    </dgm:pt>
    <dgm:pt modelId="{D08DD029-A812-F544-A68B-22C34B7939C1}" type="parTrans" cxnId="{51C0BAD9-DF91-9E44-BD1B-E0C5DA389CA8}">
      <dgm:prSet/>
      <dgm:spPr/>
      <dgm:t>
        <a:bodyPr/>
        <a:lstStyle/>
        <a:p>
          <a:endParaRPr lang="fr-FR"/>
        </a:p>
      </dgm:t>
    </dgm:pt>
    <dgm:pt modelId="{C657A64F-F0AA-1743-BE36-F77EB8132E80}" type="sibTrans" cxnId="{51C0BAD9-DF91-9E44-BD1B-E0C5DA389CA8}">
      <dgm:prSet/>
      <dgm:spPr/>
      <dgm:t>
        <a:bodyPr/>
        <a:lstStyle/>
        <a:p>
          <a:endParaRPr lang="fr-FR"/>
        </a:p>
      </dgm:t>
    </dgm:pt>
    <dgm:pt modelId="{7C365007-314D-874A-A8FE-C89756E4C3E0}">
      <dgm:prSet phldrT="[Texte]" custT="1"/>
      <dgm:spPr>
        <a:solidFill>
          <a:schemeClr val="accent5">
            <a:lumMod val="20000"/>
            <a:lumOff val="80000"/>
          </a:schemeClr>
        </a:solidFill>
      </dgm:spPr>
      <dgm:t>
        <a:bodyPr/>
        <a:lstStyle/>
        <a:p>
          <a:r>
            <a:rPr lang="fr-FR" sz="1600" dirty="0">
              <a:solidFill>
                <a:schemeClr val="tx1"/>
              </a:solidFill>
            </a:rPr>
            <a:t>No intervention </a:t>
          </a:r>
        </a:p>
        <a:p>
          <a:r>
            <a:rPr lang="fr-FR" sz="1600" dirty="0">
              <a:solidFill>
                <a:schemeClr val="tx1"/>
              </a:solidFill>
            </a:rPr>
            <a:t>N = 2095</a:t>
          </a:r>
        </a:p>
      </dgm:t>
    </dgm:pt>
    <dgm:pt modelId="{3EC190B3-0CE8-3D44-8771-35017A7674E7}" type="parTrans" cxnId="{534F1EE8-FD1B-EE4E-B5E2-5344E941B849}">
      <dgm:prSet/>
      <dgm:spPr/>
      <dgm:t>
        <a:bodyPr/>
        <a:lstStyle/>
        <a:p>
          <a:endParaRPr lang="fr-FR"/>
        </a:p>
      </dgm:t>
    </dgm:pt>
    <dgm:pt modelId="{72213A60-0F56-DE46-B23F-A303F252653E}" type="sibTrans" cxnId="{534F1EE8-FD1B-EE4E-B5E2-5344E941B849}">
      <dgm:prSet/>
      <dgm:spPr/>
      <dgm:t>
        <a:bodyPr/>
        <a:lstStyle/>
        <a:p>
          <a:endParaRPr lang="fr-FR"/>
        </a:p>
      </dgm:t>
    </dgm:pt>
    <dgm:pt modelId="{7FD5FB9D-02AE-B946-B81D-99FFBCB92E44}">
      <dgm:prSet custT="1"/>
      <dgm:spPr>
        <a:solidFill>
          <a:schemeClr val="accent5">
            <a:lumMod val="20000"/>
            <a:lumOff val="80000"/>
          </a:schemeClr>
        </a:solidFill>
      </dgm:spPr>
      <dgm:t>
        <a:bodyPr/>
        <a:lstStyle/>
        <a:p>
          <a:r>
            <a:rPr lang="fr-FR" sz="1600" dirty="0">
              <a:solidFill>
                <a:schemeClr val="tx1"/>
              </a:solidFill>
            </a:rPr>
            <a:t>Post </a:t>
          </a:r>
          <a:r>
            <a:rPr lang="fr-FR" sz="1600" dirty="0" err="1">
              <a:solidFill>
                <a:schemeClr val="tx1"/>
              </a:solidFill>
            </a:rPr>
            <a:t>discharge</a:t>
          </a:r>
          <a:r>
            <a:rPr lang="fr-FR" sz="1600" dirty="0">
              <a:solidFill>
                <a:schemeClr val="tx1"/>
              </a:solidFill>
            </a:rPr>
            <a:t> </a:t>
          </a:r>
          <a:r>
            <a:rPr lang="fr-FR" sz="1600" dirty="0" err="1">
              <a:solidFill>
                <a:schemeClr val="tx1"/>
              </a:solidFill>
            </a:rPr>
            <a:t>follow</a:t>
          </a:r>
          <a:r>
            <a:rPr lang="fr-FR" sz="1600" dirty="0">
              <a:solidFill>
                <a:schemeClr val="tx1"/>
              </a:solidFill>
            </a:rPr>
            <a:t>-up</a:t>
          </a:r>
        </a:p>
        <a:p>
          <a:r>
            <a:rPr lang="fr-FR" sz="1600" dirty="0">
              <a:solidFill>
                <a:schemeClr val="tx1"/>
              </a:solidFill>
            </a:rPr>
            <a:t>N = 77</a:t>
          </a:r>
        </a:p>
      </dgm:t>
    </dgm:pt>
    <dgm:pt modelId="{432BA43F-8490-3C41-8C21-94772B80341E}" type="parTrans" cxnId="{5C69E7AD-8F74-B149-AB92-4F7CE54D05B7}">
      <dgm:prSet/>
      <dgm:spPr/>
      <dgm:t>
        <a:bodyPr/>
        <a:lstStyle/>
        <a:p>
          <a:endParaRPr lang="fr-FR"/>
        </a:p>
      </dgm:t>
    </dgm:pt>
    <dgm:pt modelId="{0A6EF78B-A21A-6640-A406-BFD4739333C1}" type="sibTrans" cxnId="{5C69E7AD-8F74-B149-AB92-4F7CE54D05B7}">
      <dgm:prSet/>
      <dgm:spPr/>
      <dgm:t>
        <a:bodyPr/>
        <a:lstStyle/>
        <a:p>
          <a:endParaRPr lang="fr-FR"/>
        </a:p>
      </dgm:t>
    </dgm:pt>
    <dgm:pt modelId="{B72BFA7E-35E1-8D47-B3DD-7A99C6B474F6}">
      <dgm:prSet custT="1"/>
      <dgm:spPr>
        <a:solidFill>
          <a:schemeClr val="accent5">
            <a:lumMod val="20000"/>
            <a:lumOff val="80000"/>
          </a:schemeClr>
        </a:solidFill>
      </dgm:spPr>
      <dgm:t>
        <a:bodyPr/>
        <a:lstStyle/>
        <a:p>
          <a:r>
            <a:rPr lang="fr-FR" sz="1600" dirty="0">
              <a:solidFill>
                <a:schemeClr val="tx1"/>
              </a:solidFill>
            </a:rPr>
            <a:t>No </a:t>
          </a:r>
          <a:r>
            <a:rPr lang="fr-FR" sz="1600" dirty="0" err="1">
              <a:solidFill>
                <a:schemeClr val="tx1"/>
              </a:solidFill>
            </a:rPr>
            <a:t>follow</a:t>
          </a:r>
          <a:r>
            <a:rPr lang="fr-FR" sz="1600" dirty="0">
              <a:solidFill>
                <a:schemeClr val="tx1"/>
              </a:solidFill>
            </a:rPr>
            <a:t>-up</a:t>
          </a:r>
        </a:p>
        <a:p>
          <a:r>
            <a:rPr lang="fr-FR" sz="1600" dirty="0">
              <a:solidFill>
                <a:schemeClr val="tx1"/>
              </a:solidFill>
            </a:rPr>
            <a:t>N = 22</a:t>
          </a:r>
        </a:p>
      </dgm:t>
    </dgm:pt>
    <dgm:pt modelId="{47D23814-39BE-A84F-B338-031AA573345E}" type="parTrans" cxnId="{32DAF8F5-3ECF-0F48-B2C4-F2D368A2C2E8}">
      <dgm:prSet/>
      <dgm:spPr/>
      <dgm:t>
        <a:bodyPr/>
        <a:lstStyle/>
        <a:p>
          <a:endParaRPr lang="fr-FR"/>
        </a:p>
      </dgm:t>
    </dgm:pt>
    <dgm:pt modelId="{A4B158DE-42CB-3F4A-829D-B64111F626EF}" type="sibTrans" cxnId="{32DAF8F5-3ECF-0F48-B2C4-F2D368A2C2E8}">
      <dgm:prSet/>
      <dgm:spPr/>
      <dgm:t>
        <a:bodyPr/>
        <a:lstStyle/>
        <a:p>
          <a:endParaRPr lang="fr-FR"/>
        </a:p>
      </dgm:t>
    </dgm:pt>
    <dgm:pt modelId="{5DCE2C51-1770-6345-83DB-4482ED79EABC}" type="pres">
      <dgm:prSet presAssocID="{4702DD26-2CA5-6047-A508-ECB5DE48A5D4}" presName="diagram" presStyleCnt="0">
        <dgm:presLayoutVars>
          <dgm:chPref val="1"/>
          <dgm:dir/>
          <dgm:animOne val="branch"/>
          <dgm:animLvl val="lvl"/>
          <dgm:resizeHandles val="exact"/>
        </dgm:presLayoutVars>
      </dgm:prSet>
      <dgm:spPr/>
    </dgm:pt>
    <dgm:pt modelId="{5F2D00E8-E6CB-8046-A9EC-DA394AC47038}" type="pres">
      <dgm:prSet presAssocID="{732074C0-936C-E041-9B0C-16CFBD2FA472}" presName="root1" presStyleCnt="0"/>
      <dgm:spPr/>
    </dgm:pt>
    <dgm:pt modelId="{E29DA2D9-4B5E-E84B-9F52-33BE48105689}" type="pres">
      <dgm:prSet presAssocID="{732074C0-936C-E041-9B0C-16CFBD2FA472}" presName="LevelOneTextNode" presStyleLbl="node0" presStyleIdx="0" presStyleCnt="1" custScaleX="194888" custScaleY="550505">
        <dgm:presLayoutVars>
          <dgm:chPref val="3"/>
        </dgm:presLayoutVars>
      </dgm:prSet>
      <dgm:spPr/>
    </dgm:pt>
    <dgm:pt modelId="{35FC6B89-99F0-E345-8D18-7AED59E81B33}" type="pres">
      <dgm:prSet presAssocID="{732074C0-936C-E041-9B0C-16CFBD2FA472}" presName="level2hierChild" presStyleCnt="0"/>
      <dgm:spPr/>
    </dgm:pt>
    <dgm:pt modelId="{01EC6FBB-7617-D14B-8B21-B6FA4D096158}" type="pres">
      <dgm:prSet presAssocID="{5E4969FB-5C60-4242-BF32-72118598ACB3}" presName="conn2-1" presStyleLbl="parChTrans1D2" presStyleIdx="0" presStyleCnt="2"/>
      <dgm:spPr/>
    </dgm:pt>
    <dgm:pt modelId="{E17B2CBE-87AF-0446-B8AF-86B26BD9E4D8}" type="pres">
      <dgm:prSet presAssocID="{5E4969FB-5C60-4242-BF32-72118598ACB3}" presName="connTx" presStyleLbl="parChTrans1D2" presStyleIdx="0" presStyleCnt="2"/>
      <dgm:spPr/>
    </dgm:pt>
    <dgm:pt modelId="{CACD1F4B-CC69-6B41-88D4-F2D6C441126E}" type="pres">
      <dgm:prSet presAssocID="{71C78DC6-8519-8A4E-B6F2-2E91379A027F}" presName="root2" presStyleCnt="0"/>
      <dgm:spPr/>
    </dgm:pt>
    <dgm:pt modelId="{0843944E-268B-5A44-8882-37EC9400CA32}" type="pres">
      <dgm:prSet presAssocID="{71C78DC6-8519-8A4E-B6F2-2E91379A027F}" presName="LevelTwoTextNode" presStyleLbl="node2" presStyleIdx="0" presStyleCnt="2" custScaleX="188032" custScaleY="253370" custLinFactNeighborX="24877" custLinFactNeighborY="-75738">
        <dgm:presLayoutVars>
          <dgm:chPref val="3"/>
        </dgm:presLayoutVars>
      </dgm:prSet>
      <dgm:spPr/>
    </dgm:pt>
    <dgm:pt modelId="{9B5268E0-B0D4-E243-BDCC-5FCB9A4F23D7}" type="pres">
      <dgm:prSet presAssocID="{71C78DC6-8519-8A4E-B6F2-2E91379A027F}" presName="level3hierChild" presStyleCnt="0"/>
      <dgm:spPr/>
    </dgm:pt>
    <dgm:pt modelId="{BDCFDC58-B362-DC47-A403-276E7DD377CC}" type="pres">
      <dgm:prSet presAssocID="{C485DB03-D5D1-3140-BB57-14287BB47562}" presName="conn2-1" presStyleLbl="parChTrans1D3" presStyleIdx="0" presStyleCnt="2"/>
      <dgm:spPr/>
    </dgm:pt>
    <dgm:pt modelId="{8E8C4CCA-C373-2E40-93FE-BE8E421BDB38}" type="pres">
      <dgm:prSet presAssocID="{C485DB03-D5D1-3140-BB57-14287BB47562}" presName="connTx" presStyleLbl="parChTrans1D3" presStyleIdx="0" presStyleCnt="2"/>
      <dgm:spPr/>
    </dgm:pt>
    <dgm:pt modelId="{52B096F5-24DB-DD4E-B1E0-56E8ED55A997}" type="pres">
      <dgm:prSet presAssocID="{AE9F5FFD-64FF-3343-90E1-D0DC28782B04}" presName="root2" presStyleCnt="0"/>
      <dgm:spPr/>
    </dgm:pt>
    <dgm:pt modelId="{B80AB019-53AA-A640-9546-A529BF13D49A}" type="pres">
      <dgm:prSet presAssocID="{AE9F5FFD-64FF-3343-90E1-D0DC28782B04}" presName="LevelTwoTextNode" presStyleLbl="node3" presStyleIdx="0" presStyleCnt="2" custScaleX="205664" custScaleY="159524" custLinFactNeighborX="20117" custLinFactNeighborY="-99951">
        <dgm:presLayoutVars>
          <dgm:chPref val="3"/>
        </dgm:presLayoutVars>
      </dgm:prSet>
      <dgm:spPr/>
    </dgm:pt>
    <dgm:pt modelId="{9570E9BE-5DEF-D548-A270-A77DD7DF5F5C}" type="pres">
      <dgm:prSet presAssocID="{AE9F5FFD-64FF-3343-90E1-D0DC28782B04}" presName="level3hierChild" presStyleCnt="0"/>
      <dgm:spPr/>
    </dgm:pt>
    <dgm:pt modelId="{8A426F78-44FD-264C-9B53-EEA0C495DF02}" type="pres">
      <dgm:prSet presAssocID="{432BA43F-8490-3C41-8C21-94772B80341E}" presName="conn2-1" presStyleLbl="parChTrans1D4" presStyleIdx="0" presStyleCnt="2"/>
      <dgm:spPr/>
    </dgm:pt>
    <dgm:pt modelId="{3B2F030C-7AB6-C94F-954C-ABB2A08AAD73}" type="pres">
      <dgm:prSet presAssocID="{432BA43F-8490-3C41-8C21-94772B80341E}" presName="connTx" presStyleLbl="parChTrans1D4" presStyleIdx="0" presStyleCnt="2"/>
      <dgm:spPr/>
    </dgm:pt>
    <dgm:pt modelId="{842F5590-0D2C-834D-B4DE-A34017C78D72}" type="pres">
      <dgm:prSet presAssocID="{7FD5FB9D-02AE-B946-B81D-99FFBCB92E44}" presName="root2" presStyleCnt="0"/>
      <dgm:spPr/>
    </dgm:pt>
    <dgm:pt modelId="{7FEB4081-4E0D-4443-A498-AD5FF7AF9C87}" type="pres">
      <dgm:prSet presAssocID="{7FD5FB9D-02AE-B946-B81D-99FFBCB92E44}" presName="LevelTwoTextNode" presStyleLbl="node4" presStyleIdx="0" presStyleCnt="2" custScaleX="131560" custScaleY="163918" custLinFactY="-17841" custLinFactNeighborX="3467" custLinFactNeighborY="-100000">
        <dgm:presLayoutVars>
          <dgm:chPref val="3"/>
        </dgm:presLayoutVars>
      </dgm:prSet>
      <dgm:spPr/>
    </dgm:pt>
    <dgm:pt modelId="{22263778-E629-D447-B28C-DDAAA626556E}" type="pres">
      <dgm:prSet presAssocID="{7FD5FB9D-02AE-B946-B81D-99FFBCB92E44}" presName="level3hierChild" presStyleCnt="0"/>
      <dgm:spPr/>
    </dgm:pt>
    <dgm:pt modelId="{E49F2B81-ED34-A742-B798-96B133B299D9}" type="pres">
      <dgm:prSet presAssocID="{47D23814-39BE-A84F-B338-031AA573345E}" presName="conn2-1" presStyleLbl="parChTrans1D4" presStyleIdx="1" presStyleCnt="2"/>
      <dgm:spPr/>
    </dgm:pt>
    <dgm:pt modelId="{B04FEE87-402C-8D49-90BD-954D48A5D999}" type="pres">
      <dgm:prSet presAssocID="{47D23814-39BE-A84F-B338-031AA573345E}" presName="connTx" presStyleLbl="parChTrans1D4" presStyleIdx="1" presStyleCnt="2"/>
      <dgm:spPr/>
    </dgm:pt>
    <dgm:pt modelId="{26276344-C152-E249-AD32-D806E113948E}" type="pres">
      <dgm:prSet presAssocID="{B72BFA7E-35E1-8D47-B3DD-7A99C6B474F6}" presName="root2" presStyleCnt="0"/>
      <dgm:spPr/>
    </dgm:pt>
    <dgm:pt modelId="{A81AE2F1-8D55-904D-B0CB-986BC0CA5F5C}" type="pres">
      <dgm:prSet presAssocID="{B72BFA7E-35E1-8D47-B3DD-7A99C6B474F6}" presName="LevelTwoTextNode" presStyleLbl="node4" presStyleIdx="1" presStyleCnt="2" custScaleX="142350" custScaleY="148298" custLinFactNeighborX="6042" custLinFactNeighborY="-98624">
        <dgm:presLayoutVars>
          <dgm:chPref val="3"/>
        </dgm:presLayoutVars>
      </dgm:prSet>
      <dgm:spPr/>
    </dgm:pt>
    <dgm:pt modelId="{A6C457E7-B61B-0240-AA09-DC02CF2BF9C7}" type="pres">
      <dgm:prSet presAssocID="{B72BFA7E-35E1-8D47-B3DD-7A99C6B474F6}" presName="level3hierChild" presStyleCnt="0"/>
      <dgm:spPr/>
    </dgm:pt>
    <dgm:pt modelId="{AB770BBA-1F31-D14C-94B5-E3F8F18C62B3}" type="pres">
      <dgm:prSet presAssocID="{D08DD029-A812-F544-A68B-22C34B7939C1}" presName="conn2-1" presStyleLbl="parChTrans1D3" presStyleIdx="1" presStyleCnt="2"/>
      <dgm:spPr/>
    </dgm:pt>
    <dgm:pt modelId="{FBEDABE6-B022-8347-A3A3-93D46D937CCA}" type="pres">
      <dgm:prSet presAssocID="{D08DD029-A812-F544-A68B-22C34B7939C1}" presName="connTx" presStyleLbl="parChTrans1D3" presStyleIdx="1" presStyleCnt="2"/>
      <dgm:spPr/>
    </dgm:pt>
    <dgm:pt modelId="{8877D200-87DD-8343-A88F-05A8DB7A01DD}" type="pres">
      <dgm:prSet presAssocID="{CE2E7C12-CF3B-294B-9117-D24CA004BF4F}" presName="root2" presStyleCnt="0"/>
      <dgm:spPr/>
    </dgm:pt>
    <dgm:pt modelId="{292EAFF9-ED5E-1646-9EED-86F4BD5E5EA4}" type="pres">
      <dgm:prSet presAssocID="{CE2E7C12-CF3B-294B-9117-D24CA004BF4F}" presName="LevelTwoTextNode" presStyleLbl="node3" presStyleIdx="1" presStyleCnt="2" custScaleX="191878" custScaleY="217954" custLinFactNeighborX="21155" custLinFactNeighborY="-58931">
        <dgm:presLayoutVars>
          <dgm:chPref val="3"/>
        </dgm:presLayoutVars>
      </dgm:prSet>
      <dgm:spPr/>
    </dgm:pt>
    <dgm:pt modelId="{EE15195F-3A3E-2E40-980A-745638D2526F}" type="pres">
      <dgm:prSet presAssocID="{CE2E7C12-CF3B-294B-9117-D24CA004BF4F}" presName="level3hierChild" presStyleCnt="0"/>
      <dgm:spPr/>
    </dgm:pt>
    <dgm:pt modelId="{36BDC1EF-F750-0C4C-8154-209EF2ED1097}" type="pres">
      <dgm:prSet presAssocID="{3EC190B3-0CE8-3D44-8771-35017A7674E7}" presName="conn2-1" presStyleLbl="parChTrans1D2" presStyleIdx="1" presStyleCnt="2"/>
      <dgm:spPr/>
    </dgm:pt>
    <dgm:pt modelId="{570480D0-3294-184A-8B13-6FFF78D60748}" type="pres">
      <dgm:prSet presAssocID="{3EC190B3-0CE8-3D44-8771-35017A7674E7}" presName="connTx" presStyleLbl="parChTrans1D2" presStyleIdx="1" presStyleCnt="2"/>
      <dgm:spPr/>
    </dgm:pt>
    <dgm:pt modelId="{13DCAC5C-82FD-C04C-83E5-8DAB4D64793E}" type="pres">
      <dgm:prSet presAssocID="{7C365007-314D-874A-A8FE-C89756E4C3E0}" presName="root2" presStyleCnt="0"/>
      <dgm:spPr/>
    </dgm:pt>
    <dgm:pt modelId="{B8E42DA2-CFD1-0646-A81D-41C2E3E9BCB2}" type="pres">
      <dgm:prSet presAssocID="{7C365007-314D-874A-A8FE-C89756E4C3E0}" presName="LevelTwoTextNode" presStyleLbl="node2" presStyleIdx="1" presStyleCnt="2" custScaleX="175799" custLinFactNeighborX="31880" custLinFactNeighborY="76688">
        <dgm:presLayoutVars>
          <dgm:chPref val="3"/>
        </dgm:presLayoutVars>
      </dgm:prSet>
      <dgm:spPr/>
    </dgm:pt>
    <dgm:pt modelId="{C68F9D53-AE84-3243-8ADB-6F51D02FD30A}" type="pres">
      <dgm:prSet presAssocID="{7C365007-314D-874A-A8FE-C89756E4C3E0}" presName="level3hierChild" presStyleCnt="0"/>
      <dgm:spPr/>
    </dgm:pt>
  </dgm:ptLst>
  <dgm:cxnLst>
    <dgm:cxn modelId="{AAD83201-CB67-3C45-B021-F9A83C80C893}" type="presOf" srcId="{47D23814-39BE-A84F-B338-031AA573345E}" destId="{E49F2B81-ED34-A742-B798-96B133B299D9}" srcOrd="0" destOrd="0" presId="urn:microsoft.com/office/officeart/2005/8/layout/hierarchy2"/>
    <dgm:cxn modelId="{FA466511-E224-364A-8D28-5C0C7320A8CC}" type="presOf" srcId="{432BA43F-8490-3C41-8C21-94772B80341E}" destId="{3B2F030C-7AB6-C94F-954C-ABB2A08AAD73}" srcOrd="1" destOrd="0" presId="urn:microsoft.com/office/officeart/2005/8/layout/hierarchy2"/>
    <dgm:cxn modelId="{E7B76116-0DFB-9E44-9B0A-A8E54D476373}" type="presOf" srcId="{732074C0-936C-E041-9B0C-16CFBD2FA472}" destId="{E29DA2D9-4B5E-E84B-9F52-33BE48105689}" srcOrd="0" destOrd="0" presId="urn:microsoft.com/office/officeart/2005/8/layout/hierarchy2"/>
    <dgm:cxn modelId="{8590EA24-7D42-6A45-9BEE-F8BC7764CDFA}" srcId="{71C78DC6-8519-8A4E-B6F2-2E91379A027F}" destId="{AE9F5FFD-64FF-3343-90E1-D0DC28782B04}" srcOrd="0" destOrd="0" parTransId="{C485DB03-D5D1-3140-BB57-14287BB47562}" sibTransId="{4959AA39-CA12-8E45-8944-D684E4A12F4E}"/>
    <dgm:cxn modelId="{C61CDE3D-1A99-EE44-9F05-26B723371397}" type="presOf" srcId="{3EC190B3-0CE8-3D44-8771-35017A7674E7}" destId="{36BDC1EF-F750-0C4C-8154-209EF2ED1097}" srcOrd="0" destOrd="0" presId="urn:microsoft.com/office/officeart/2005/8/layout/hierarchy2"/>
    <dgm:cxn modelId="{DC287250-5330-E044-AB40-B68066873941}" type="presOf" srcId="{CE2E7C12-CF3B-294B-9117-D24CA004BF4F}" destId="{292EAFF9-ED5E-1646-9EED-86F4BD5E5EA4}" srcOrd="0" destOrd="0" presId="urn:microsoft.com/office/officeart/2005/8/layout/hierarchy2"/>
    <dgm:cxn modelId="{10BE9456-F3B0-AB43-B488-13C3B5341C84}" srcId="{4702DD26-2CA5-6047-A508-ECB5DE48A5D4}" destId="{732074C0-936C-E041-9B0C-16CFBD2FA472}" srcOrd="0" destOrd="0" parTransId="{6E075644-5FE1-0649-940C-F848F2768C9C}" sibTransId="{D03AE85E-E93A-754D-A213-0EE70EABF6BD}"/>
    <dgm:cxn modelId="{DBDE3E5D-EF71-E94E-AEBE-686E2CA40308}" type="presOf" srcId="{B72BFA7E-35E1-8D47-B3DD-7A99C6B474F6}" destId="{A81AE2F1-8D55-904D-B0CB-986BC0CA5F5C}" srcOrd="0" destOrd="0" presId="urn:microsoft.com/office/officeart/2005/8/layout/hierarchy2"/>
    <dgm:cxn modelId="{FA406461-7EE4-F742-9C0B-7CF8C9AD5AF3}" type="presOf" srcId="{4702DD26-2CA5-6047-A508-ECB5DE48A5D4}" destId="{5DCE2C51-1770-6345-83DB-4482ED79EABC}" srcOrd="0" destOrd="0" presId="urn:microsoft.com/office/officeart/2005/8/layout/hierarchy2"/>
    <dgm:cxn modelId="{9EEA3873-3DE5-4746-A621-BB8FE01E5A39}" type="presOf" srcId="{C485DB03-D5D1-3140-BB57-14287BB47562}" destId="{8E8C4CCA-C373-2E40-93FE-BE8E421BDB38}" srcOrd="1" destOrd="0" presId="urn:microsoft.com/office/officeart/2005/8/layout/hierarchy2"/>
    <dgm:cxn modelId="{D8ACF77B-371B-3147-86C7-8CBEAB619FB5}" type="presOf" srcId="{AE9F5FFD-64FF-3343-90E1-D0DC28782B04}" destId="{B80AB019-53AA-A640-9546-A529BF13D49A}" srcOrd="0" destOrd="0" presId="urn:microsoft.com/office/officeart/2005/8/layout/hierarchy2"/>
    <dgm:cxn modelId="{FF103E90-07F2-E846-9A3F-F49AD807DD66}" type="presOf" srcId="{C485DB03-D5D1-3140-BB57-14287BB47562}" destId="{BDCFDC58-B362-DC47-A403-276E7DD377CC}" srcOrd="0" destOrd="0" presId="urn:microsoft.com/office/officeart/2005/8/layout/hierarchy2"/>
    <dgm:cxn modelId="{C4DF8291-DA4D-6345-80DB-653A6751C5B0}" type="presOf" srcId="{7FD5FB9D-02AE-B946-B81D-99FFBCB92E44}" destId="{7FEB4081-4E0D-4443-A498-AD5FF7AF9C87}" srcOrd="0" destOrd="0" presId="urn:microsoft.com/office/officeart/2005/8/layout/hierarchy2"/>
    <dgm:cxn modelId="{5C69E7AD-8F74-B149-AB92-4F7CE54D05B7}" srcId="{AE9F5FFD-64FF-3343-90E1-D0DC28782B04}" destId="{7FD5FB9D-02AE-B946-B81D-99FFBCB92E44}" srcOrd="0" destOrd="0" parTransId="{432BA43F-8490-3C41-8C21-94772B80341E}" sibTransId="{0A6EF78B-A21A-6640-A406-BFD4739333C1}"/>
    <dgm:cxn modelId="{209B98B0-BBDB-F54C-9AB7-CA8E3C4AC643}" type="presOf" srcId="{3EC190B3-0CE8-3D44-8771-35017A7674E7}" destId="{570480D0-3294-184A-8B13-6FFF78D60748}" srcOrd="1" destOrd="0" presId="urn:microsoft.com/office/officeart/2005/8/layout/hierarchy2"/>
    <dgm:cxn modelId="{42CA56B1-8728-8547-96C2-9A021014463C}" type="presOf" srcId="{71C78DC6-8519-8A4E-B6F2-2E91379A027F}" destId="{0843944E-268B-5A44-8882-37EC9400CA32}" srcOrd="0" destOrd="0" presId="urn:microsoft.com/office/officeart/2005/8/layout/hierarchy2"/>
    <dgm:cxn modelId="{51EE5AB7-9C02-794E-85AE-079660E00727}" type="presOf" srcId="{432BA43F-8490-3C41-8C21-94772B80341E}" destId="{8A426F78-44FD-264C-9B53-EEA0C495DF02}" srcOrd="0" destOrd="0" presId="urn:microsoft.com/office/officeart/2005/8/layout/hierarchy2"/>
    <dgm:cxn modelId="{063EABBA-896A-9B4C-B21A-6439C6C2C2B2}" type="presOf" srcId="{D08DD029-A812-F544-A68B-22C34B7939C1}" destId="{FBEDABE6-B022-8347-A3A3-93D46D937CCA}" srcOrd="1" destOrd="0" presId="urn:microsoft.com/office/officeart/2005/8/layout/hierarchy2"/>
    <dgm:cxn modelId="{AC2409C8-6D4F-0C43-A778-CE3448605130}" type="presOf" srcId="{47D23814-39BE-A84F-B338-031AA573345E}" destId="{B04FEE87-402C-8D49-90BD-954D48A5D999}" srcOrd="1" destOrd="0" presId="urn:microsoft.com/office/officeart/2005/8/layout/hierarchy2"/>
    <dgm:cxn modelId="{3FA707D1-BB0C-034B-9D40-5E124BA3A1E9}" type="presOf" srcId="{D08DD029-A812-F544-A68B-22C34B7939C1}" destId="{AB770BBA-1F31-D14C-94B5-E3F8F18C62B3}" srcOrd="0" destOrd="0" presId="urn:microsoft.com/office/officeart/2005/8/layout/hierarchy2"/>
    <dgm:cxn modelId="{CFE383D5-1E37-C942-97A7-7EFB845B0FD0}" srcId="{732074C0-936C-E041-9B0C-16CFBD2FA472}" destId="{71C78DC6-8519-8A4E-B6F2-2E91379A027F}" srcOrd="0" destOrd="0" parTransId="{5E4969FB-5C60-4242-BF32-72118598ACB3}" sibTransId="{F582F859-B343-0947-B009-FDA4AD749FD8}"/>
    <dgm:cxn modelId="{B51462D8-C692-BD4F-90ED-E02C98A1DF9A}" type="presOf" srcId="{5E4969FB-5C60-4242-BF32-72118598ACB3}" destId="{E17B2CBE-87AF-0446-B8AF-86B26BD9E4D8}" srcOrd="1" destOrd="0" presId="urn:microsoft.com/office/officeart/2005/8/layout/hierarchy2"/>
    <dgm:cxn modelId="{CFBDF7D8-1BAF-4044-A0A0-2877ACE79008}" type="presOf" srcId="{5E4969FB-5C60-4242-BF32-72118598ACB3}" destId="{01EC6FBB-7617-D14B-8B21-B6FA4D096158}" srcOrd="0" destOrd="0" presId="urn:microsoft.com/office/officeart/2005/8/layout/hierarchy2"/>
    <dgm:cxn modelId="{51C0BAD9-DF91-9E44-BD1B-E0C5DA389CA8}" srcId="{71C78DC6-8519-8A4E-B6F2-2E91379A027F}" destId="{CE2E7C12-CF3B-294B-9117-D24CA004BF4F}" srcOrd="1" destOrd="0" parTransId="{D08DD029-A812-F544-A68B-22C34B7939C1}" sibTransId="{C657A64F-F0AA-1743-BE36-F77EB8132E80}"/>
    <dgm:cxn modelId="{534F1EE8-FD1B-EE4E-B5E2-5344E941B849}" srcId="{732074C0-936C-E041-9B0C-16CFBD2FA472}" destId="{7C365007-314D-874A-A8FE-C89756E4C3E0}" srcOrd="1" destOrd="0" parTransId="{3EC190B3-0CE8-3D44-8771-35017A7674E7}" sibTransId="{72213A60-0F56-DE46-B23F-A303F252653E}"/>
    <dgm:cxn modelId="{EBB5D6EF-7E12-F548-BE79-A4C47C7D3A97}" type="presOf" srcId="{7C365007-314D-874A-A8FE-C89756E4C3E0}" destId="{B8E42DA2-CFD1-0646-A81D-41C2E3E9BCB2}" srcOrd="0" destOrd="0" presId="urn:microsoft.com/office/officeart/2005/8/layout/hierarchy2"/>
    <dgm:cxn modelId="{32DAF8F5-3ECF-0F48-B2C4-F2D368A2C2E8}" srcId="{AE9F5FFD-64FF-3343-90E1-D0DC28782B04}" destId="{B72BFA7E-35E1-8D47-B3DD-7A99C6B474F6}" srcOrd="1" destOrd="0" parTransId="{47D23814-39BE-A84F-B338-031AA573345E}" sibTransId="{A4B158DE-42CB-3F4A-829D-B64111F626EF}"/>
    <dgm:cxn modelId="{53F546EA-3BAB-0B48-9CEC-04C6D3E4DB45}" type="presParOf" srcId="{5DCE2C51-1770-6345-83DB-4482ED79EABC}" destId="{5F2D00E8-E6CB-8046-A9EC-DA394AC47038}" srcOrd="0" destOrd="0" presId="urn:microsoft.com/office/officeart/2005/8/layout/hierarchy2"/>
    <dgm:cxn modelId="{C9AEB938-A6A9-F940-8937-648DF18B84A4}" type="presParOf" srcId="{5F2D00E8-E6CB-8046-A9EC-DA394AC47038}" destId="{E29DA2D9-4B5E-E84B-9F52-33BE48105689}" srcOrd="0" destOrd="0" presId="urn:microsoft.com/office/officeart/2005/8/layout/hierarchy2"/>
    <dgm:cxn modelId="{69CBF61A-F68B-8542-B5DE-3E986E53D6ED}" type="presParOf" srcId="{5F2D00E8-E6CB-8046-A9EC-DA394AC47038}" destId="{35FC6B89-99F0-E345-8D18-7AED59E81B33}" srcOrd="1" destOrd="0" presId="urn:microsoft.com/office/officeart/2005/8/layout/hierarchy2"/>
    <dgm:cxn modelId="{93A52603-A7FB-F344-9E92-20D76F82E0E4}" type="presParOf" srcId="{35FC6B89-99F0-E345-8D18-7AED59E81B33}" destId="{01EC6FBB-7617-D14B-8B21-B6FA4D096158}" srcOrd="0" destOrd="0" presId="urn:microsoft.com/office/officeart/2005/8/layout/hierarchy2"/>
    <dgm:cxn modelId="{0B9FCD57-B973-A744-A701-D10DCF4B2E4A}" type="presParOf" srcId="{01EC6FBB-7617-D14B-8B21-B6FA4D096158}" destId="{E17B2CBE-87AF-0446-B8AF-86B26BD9E4D8}" srcOrd="0" destOrd="0" presId="urn:microsoft.com/office/officeart/2005/8/layout/hierarchy2"/>
    <dgm:cxn modelId="{904977A9-111E-AD4A-A539-FAF96AE19FC5}" type="presParOf" srcId="{35FC6B89-99F0-E345-8D18-7AED59E81B33}" destId="{CACD1F4B-CC69-6B41-88D4-F2D6C441126E}" srcOrd="1" destOrd="0" presId="urn:microsoft.com/office/officeart/2005/8/layout/hierarchy2"/>
    <dgm:cxn modelId="{7613C4A8-7B82-FA4E-AAEC-E2A79C66C034}" type="presParOf" srcId="{CACD1F4B-CC69-6B41-88D4-F2D6C441126E}" destId="{0843944E-268B-5A44-8882-37EC9400CA32}" srcOrd="0" destOrd="0" presId="urn:microsoft.com/office/officeart/2005/8/layout/hierarchy2"/>
    <dgm:cxn modelId="{1EB9CAD0-4589-D24A-B4D7-B9D88BD1FBC5}" type="presParOf" srcId="{CACD1F4B-CC69-6B41-88D4-F2D6C441126E}" destId="{9B5268E0-B0D4-E243-BDCC-5FCB9A4F23D7}" srcOrd="1" destOrd="0" presId="urn:microsoft.com/office/officeart/2005/8/layout/hierarchy2"/>
    <dgm:cxn modelId="{4386F29E-E711-5A4C-A43B-0A583ABDF20A}" type="presParOf" srcId="{9B5268E0-B0D4-E243-BDCC-5FCB9A4F23D7}" destId="{BDCFDC58-B362-DC47-A403-276E7DD377CC}" srcOrd="0" destOrd="0" presId="urn:microsoft.com/office/officeart/2005/8/layout/hierarchy2"/>
    <dgm:cxn modelId="{633D3593-E62A-914D-AD5E-92B725EBFF5A}" type="presParOf" srcId="{BDCFDC58-B362-DC47-A403-276E7DD377CC}" destId="{8E8C4CCA-C373-2E40-93FE-BE8E421BDB38}" srcOrd="0" destOrd="0" presId="urn:microsoft.com/office/officeart/2005/8/layout/hierarchy2"/>
    <dgm:cxn modelId="{8B0F9647-DD35-BA4B-9105-D213A5D45C4F}" type="presParOf" srcId="{9B5268E0-B0D4-E243-BDCC-5FCB9A4F23D7}" destId="{52B096F5-24DB-DD4E-B1E0-56E8ED55A997}" srcOrd="1" destOrd="0" presId="urn:microsoft.com/office/officeart/2005/8/layout/hierarchy2"/>
    <dgm:cxn modelId="{41B84636-2CF6-8E41-84F0-7FF245470125}" type="presParOf" srcId="{52B096F5-24DB-DD4E-B1E0-56E8ED55A997}" destId="{B80AB019-53AA-A640-9546-A529BF13D49A}" srcOrd="0" destOrd="0" presId="urn:microsoft.com/office/officeart/2005/8/layout/hierarchy2"/>
    <dgm:cxn modelId="{3641502E-ADB1-A845-8096-E22444BC8CB7}" type="presParOf" srcId="{52B096F5-24DB-DD4E-B1E0-56E8ED55A997}" destId="{9570E9BE-5DEF-D548-A270-A77DD7DF5F5C}" srcOrd="1" destOrd="0" presId="urn:microsoft.com/office/officeart/2005/8/layout/hierarchy2"/>
    <dgm:cxn modelId="{B7023082-AC1E-E64B-ABD9-C11475153480}" type="presParOf" srcId="{9570E9BE-5DEF-D548-A270-A77DD7DF5F5C}" destId="{8A426F78-44FD-264C-9B53-EEA0C495DF02}" srcOrd="0" destOrd="0" presId="urn:microsoft.com/office/officeart/2005/8/layout/hierarchy2"/>
    <dgm:cxn modelId="{CA3606E6-9263-D945-8C2D-8A99175FE7C2}" type="presParOf" srcId="{8A426F78-44FD-264C-9B53-EEA0C495DF02}" destId="{3B2F030C-7AB6-C94F-954C-ABB2A08AAD73}" srcOrd="0" destOrd="0" presId="urn:microsoft.com/office/officeart/2005/8/layout/hierarchy2"/>
    <dgm:cxn modelId="{05AA9259-63BB-5947-A7F1-3BDA00908CA4}" type="presParOf" srcId="{9570E9BE-5DEF-D548-A270-A77DD7DF5F5C}" destId="{842F5590-0D2C-834D-B4DE-A34017C78D72}" srcOrd="1" destOrd="0" presId="urn:microsoft.com/office/officeart/2005/8/layout/hierarchy2"/>
    <dgm:cxn modelId="{3F3FC1DB-EDC5-CA46-858D-FCEC61BC165D}" type="presParOf" srcId="{842F5590-0D2C-834D-B4DE-A34017C78D72}" destId="{7FEB4081-4E0D-4443-A498-AD5FF7AF9C87}" srcOrd="0" destOrd="0" presId="urn:microsoft.com/office/officeart/2005/8/layout/hierarchy2"/>
    <dgm:cxn modelId="{C2C0CDE6-A500-5C4C-BED1-E20B9CB7F5E1}" type="presParOf" srcId="{842F5590-0D2C-834D-B4DE-A34017C78D72}" destId="{22263778-E629-D447-B28C-DDAAA626556E}" srcOrd="1" destOrd="0" presId="urn:microsoft.com/office/officeart/2005/8/layout/hierarchy2"/>
    <dgm:cxn modelId="{21325D43-B14B-CC46-B473-1620F01CDDA7}" type="presParOf" srcId="{9570E9BE-5DEF-D548-A270-A77DD7DF5F5C}" destId="{E49F2B81-ED34-A742-B798-96B133B299D9}" srcOrd="2" destOrd="0" presId="urn:microsoft.com/office/officeart/2005/8/layout/hierarchy2"/>
    <dgm:cxn modelId="{753B8E9B-A1B4-5B46-A2CA-CF625A45CDF5}" type="presParOf" srcId="{E49F2B81-ED34-A742-B798-96B133B299D9}" destId="{B04FEE87-402C-8D49-90BD-954D48A5D999}" srcOrd="0" destOrd="0" presId="urn:microsoft.com/office/officeart/2005/8/layout/hierarchy2"/>
    <dgm:cxn modelId="{A31794D8-4967-CF4A-BCE4-7FA187FBE0C3}" type="presParOf" srcId="{9570E9BE-5DEF-D548-A270-A77DD7DF5F5C}" destId="{26276344-C152-E249-AD32-D806E113948E}" srcOrd="3" destOrd="0" presId="urn:microsoft.com/office/officeart/2005/8/layout/hierarchy2"/>
    <dgm:cxn modelId="{536B0681-A978-D94E-9161-EBDFF1A44459}" type="presParOf" srcId="{26276344-C152-E249-AD32-D806E113948E}" destId="{A81AE2F1-8D55-904D-B0CB-986BC0CA5F5C}" srcOrd="0" destOrd="0" presId="urn:microsoft.com/office/officeart/2005/8/layout/hierarchy2"/>
    <dgm:cxn modelId="{628287F7-6029-3B46-9FCF-88AF8CF5BA8B}" type="presParOf" srcId="{26276344-C152-E249-AD32-D806E113948E}" destId="{A6C457E7-B61B-0240-AA09-DC02CF2BF9C7}" srcOrd="1" destOrd="0" presId="urn:microsoft.com/office/officeart/2005/8/layout/hierarchy2"/>
    <dgm:cxn modelId="{A57DCD4D-5406-F04D-9CA7-0AF5E2FDFC73}" type="presParOf" srcId="{9B5268E0-B0D4-E243-BDCC-5FCB9A4F23D7}" destId="{AB770BBA-1F31-D14C-94B5-E3F8F18C62B3}" srcOrd="2" destOrd="0" presId="urn:microsoft.com/office/officeart/2005/8/layout/hierarchy2"/>
    <dgm:cxn modelId="{A478EF14-67B7-7A45-95CB-1C5E38F22518}" type="presParOf" srcId="{AB770BBA-1F31-D14C-94B5-E3F8F18C62B3}" destId="{FBEDABE6-B022-8347-A3A3-93D46D937CCA}" srcOrd="0" destOrd="0" presId="urn:microsoft.com/office/officeart/2005/8/layout/hierarchy2"/>
    <dgm:cxn modelId="{53E4AA88-5BD6-7646-B40A-A40D92F6CB2E}" type="presParOf" srcId="{9B5268E0-B0D4-E243-BDCC-5FCB9A4F23D7}" destId="{8877D200-87DD-8343-A88F-05A8DB7A01DD}" srcOrd="3" destOrd="0" presId="urn:microsoft.com/office/officeart/2005/8/layout/hierarchy2"/>
    <dgm:cxn modelId="{50DCD634-626A-674F-AE14-326AFB8A9002}" type="presParOf" srcId="{8877D200-87DD-8343-A88F-05A8DB7A01DD}" destId="{292EAFF9-ED5E-1646-9EED-86F4BD5E5EA4}" srcOrd="0" destOrd="0" presId="urn:microsoft.com/office/officeart/2005/8/layout/hierarchy2"/>
    <dgm:cxn modelId="{25EBCAD2-158E-7E48-94BE-085954590788}" type="presParOf" srcId="{8877D200-87DD-8343-A88F-05A8DB7A01DD}" destId="{EE15195F-3A3E-2E40-980A-745638D2526F}" srcOrd="1" destOrd="0" presId="urn:microsoft.com/office/officeart/2005/8/layout/hierarchy2"/>
    <dgm:cxn modelId="{60C9D4CF-194B-B047-9E34-368B1F59F92B}" type="presParOf" srcId="{35FC6B89-99F0-E345-8D18-7AED59E81B33}" destId="{36BDC1EF-F750-0C4C-8154-209EF2ED1097}" srcOrd="2" destOrd="0" presId="urn:microsoft.com/office/officeart/2005/8/layout/hierarchy2"/>
    <dgm:cxn modelId="{1FD78D7F-D4CF-CA4C-942F-D295FB2CF8F4}" type="presParOf" srcId="{36BDC1EF-F750-0C4C-8154-209EF2ED1097}" destId="{570480D0-3294-184A-8B13-6FFF78D60748}" srcOrd="0" destOrd="0" presId="urn:microsoft.com/office/officeart/2005/8/layout/hierarchy2"/>
    <dgm:cxn modelId="{090AF542-AC1D-F048-9B2D-4D6397BF253F}" type="presParOf" srcId="{35FC6B89-99F0-E345-8D18-7AED59E81B33}" destId="{13DCAC5C-82FD-C04C-83E5-8DAB4D64793E}" srcOrd="3" destOrd="0" presId="urn:microsoft.com/office/officeart/2005/8/layout/hierarchy2"/>
    <dgm:cxn modelId="{684808F6-2C1A-5C42-B100-A5841000C3EC}" type="presParOf" srcId="{13DCAC5C-82FD-C04C-83E5-8DAB4D64793E}" destId="{B8E42DA2-CFD1-0646-A81D-41C2E3E9BCB2}" srcOrd="0" destOrd="0" presId="urn:microsoft.com/office/officeart/2005/8/layout/hierarchy2"/>
    <dgm:cxn modelId="{248E12FB-D5D7-874D-91BC-A0DEB64C5188}" type="presParOf" srcId="{13DCAC5C-82FD-C04C-83E5-8DAB4D64793E}" destId="{C68F9D53-AE84-3243-8ADB-6F51D02FD30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F0BB7-E04F-4AAC-A59B-B4DE415BEF8D}"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15C7D872-AE2C-47AD-AE3E-AADDEC83B4DC}">
      <dgm:prSet phldrT="[Text]" phldr="0"/>
      <dgm:spPr/>
      <dgm:t>
        <a:bodyPr/>
        <a:lstStyle/>
        <a:p>
          <a:pPr rtl="0"/>
          <a:r>
            <a:rPr lang="en-US" dirty="0">
              <a:latin typeface="Aptos Display" panose="020F0302020204030204"/>
            </a:rPr>
            <a:t>Initial call</a:t>
          </a:r>
          <a:endParaRPr lang="en-US" dirty="0"/>
        </a:p>
      </dgm:t>
    </dgm:pt>
    <dgm:pt modelId="{B0EBF561-CF35-40CC-AEA4-CC539A06314A}" type="parTrans" cxnId="{DC28CBDA-1C72-40BB-B641-090D2095B722}">
      <dgm:prSet/>
      <dgm:spPr/>
      <dgm:t>
        <a:bodyPr/>
        <a:lstStyle/>
        <a:p>
          <a:endParaRPr lang="en-US"/>
        </a:p>
      </dgm:t>
    </dgm:pt>
    <dgm:pt modelId="{3CFD99A4-7227-44A4-AF8C-F5AE3BACE780}" type="sibTrans" cxnId="{DC28CBDA-1C72-40BB-B641-090D2095B722}">
      <dgm:prSet/>
      <dgm:spPr/>
      <dgm:t>
        <a:bodyPr/>
        <a:lstStyle/>
        <a:p>
          <a:endParaRPr lang="en-US"/>
        </a:p>
      </dgm:t>
    </dgm:pt>
    <dgm:pt modelId="{A3EF2F4B-EDFC-43FE-AC9B-2E0E4488FFF3}">
      <dgm:prSet phldrT="[Text]" phldr="0"/>
      <dgm:spPr/>
      <dgm:t>
        <a:bodyPr/>
        <a:lstStyle/>
        <a:p>
          <a:pPr rtl="0"/>
          <a:r>
            <a:rPr lang="en-US" dirty="0">
              <a:latin typeface="Aptos Display" panose="020F0302020204030204"/>
            </a:rPr>
            <a:t>Gather key concerns</a:t>
          </a:r>
          <a:endParaRPr lang="en-US" dirty="0"/>
        </a:p>
      </dgm:t>
    </dgm:pt>
    <dgm:pt modelId="{0394FC81-4F5D-459F-8D43-E9AC3E0BFA29}" type="parTrans" cxnId="{641B8DCD-E69B-4F79-ABAB-F0BA180903F2}">
      <dgm:prSet/>
      <dgm:spPr/>
      <dgm:t>
        <a:bodyPr/>
        <a:lstStyle/>
        <a:p>
          <a:endParaRPr lang="en-US"/>
        </a:p>
      </dgm:t>
    </dgm:pt>
    <dgm:pt modelId="{3E6D5909-5BE2-488B-AC26-D7E34B9F353B}" type="sibTrans" cxnId="{641B8DCD-E69B-4F79-ABAB-F0BA180903F2}">
      <dgm:prSet/>
      <dgm:spPr/>
      <dgm:t>
        <a:bodyPr/>
        <a:lstStyle/>
        <a:p>
          <a:endParaRPr lang="en-US"/>
        </a:p>
      </dgm:t>
    </dgm:pt>
    <dgm:pt modelId="{5719D0EB-4920-4EA3-8D82-0E89A01E28A4}">
      <dgm:prSet phldrT="[Text]" phldr="0"/>
      <dgm:spPr/>
      <dgm:t>
        <a:bodyPr/>
        <a:lstStyle/>
        <a:p>
          <a:pPr rtl="0"/>
          <a:r>
            <a:rPr lang="en-US" dirty="0">
              <a:latin typeface="Aptos Display" panose="020F0302020204030204"/>
            </a:rPr>
            <a:t>Introduce services</a:t>
          </a:r>
          <a:endParaRPr lang="en-US" dirty="0"/>
        </a:p>
      </dgm:t>
    </dgm:pt>
    <dgm:pt modelId="{57D35FB7-44E1-4BB0-BD4B-58DF1A0A351D}" type="parTrans" cxnId="{55365B24-B0AA-4DFF-81E9-487B83E6B892}">
      <dgm:prSet/>
      <dgm:spPr/>
      <dgm:t>
        <a:bodyPr/>
        <a:lstStyle/>
        <a:p>
          <a:endParaRPr lang="en-US"/>
        </a:p>
      </dgm:t>
    </dgm:pt>
    <dgm:pt modelId="{20941951-B6D6-490B-BD2D-BF94FE44D527}" type="sibTrans" cxnId="{55365B24-B0AA-4DFF-81E9-487B83E6B892}">
      <dgm:prSet/>
      <dgm:spPr/>
      <dgm:t>
        <a:bodyPr/>
        <a:lstStyle/>
        <a:p>
          <a:endParaRPr lang="en-US"/>
        </a:p>
      </dgm:t>
    </dgm:pt>
    <dgm:pt modelId="{776D1318-5942-4053-A784-F8762F516621}">
      <dgm:prSet phldrT="[Text]" phldr="0"/>
      <dgm:spPr/>
      <dgm:t>
        <a:bodyPr/>
        <a:lstStyle/>
        <a:p>
          <a:pPr rtl="0"/>
          <a:r>
            <a:rPr lang="en-US" dirty="0">
              <a:latin typeface="Aptos Display" panose="020F0302020204030204"/>
            </a:rPr>
            <a:t>MYCAW &amp; EQ5D</a:t>
          </a:r>
          <a:endParaRPr lang="en-US" dirty="0"/>
        </a:p>
      </dgm:t>
    </dgm:pt>
    <dgm:pt modelId="{585A2D56-DC8E-43A6-B3DE-8AEA99AF90CA}" type="parTrans" cxnId="{D2AA9D21-E403-4A52-A36D-DE07476FD837}">
      <dgm:prSet/>
      <dgm:spPr/>
      <dgm:t>
        <a:bodyPr/>
        <a:lstStyle/>
        <a:p>
          <a:endParaRPr lang="en-US"/>
        </a:p>
      </dgm:t>
    </dgm:pt>
    <dgm:pt modelId="{A2769D62-962E-48F1-9FC9-0BDBD34F29A8}" type="sibTrans" cxnId="{D2AA9D21-E403-4A52-A36D-DE07476FD837}">
      <dgm:prSet/>
      <dgm:spPr/>
      <dgm:t>
        <a:bodyPr/>
        <a:lstStyle/>
        <a:p>
          <a:endParaRPr lang="en-US"/>
        </a:p>
      </dgm:t>
    </dgm:pt>
    <dgm:pt modelId="{CEF4B178-42D2-4396-B7BE-3C2E4F238712}">
      <dgm:prSet phldrT="[Text]" phldr="0"/>
      <dgm:spPr/>
      <dgm:t>
        <a:bodyPr/>
        <a:lstStyle/>
        <a:p>
          <a:pPr rtl="0"/>
          <a:r>
            <a:rPr lang="en-US" dirty="0">
              <a:latin typeface="Aptos Display" panose="020F0302020204030204"/>
            </a:rPr>
            <a:t> First  appointment booked</a:t>
          </a:r>
          <a:endParaRPr lang="en-US" dirty="0"/>
        </a:p>
      </dgm:t>
    </dgm:pt>
    <dgm:pt modelId="{9E6F3113-3FBD-4B49-A950-CF5EC443C565}" type="parTrans" cxnId="{5C9370A6-510A-408D-AAAE-F8F3CED9BAD2}">
      <dgm:prSet/>
      <dgm:spPr/>
      <dgm:t>
        <a:bodyPr/>
        <a:lstStyle/>
        <a:p>
          <a:endParaRPr lang="en-US"/>
        </a:p>
      </dgm:t>
    </dgm:pt>
    <dgm:pt modelId="{7711C5F4-8CF7-4E3D-8A83-641E7BD2CDE8}" type="sibTrans" cxnId="{5C9370A6-510A-408D-AAAE-F8F3CED9BAD2}">
      <dgm:prSet/>
      <dgm:spPr/>
      <dgm:t>
        <a:bodyPr/>
        <a:lstStyle/>
        <a:p>
          <a:endParaRPr lang="en-US"/>
        </a:p>
      </dgm:t>
    </dgm:pt>
    <dgm:pt modelId="{D505FC58-D57B-43C9-BDC8-754968F5C441}">
      <dgm:prSet phldrT="[Text]" phldr="0"/>
      <dgm:spPr/>
      <dgm:t>
        <a:bodyPr/>
        <a:lstStyle/>
        <a:p>
          <a:pPr rtl="0"/>
          <a:r>
            <a:rPr lang="en-US" dirty="0">
              <a:latin typeface="Aptos Display" panose="020F0302020204030204"/>
            </a:rPr>
            <a:t>Confirmation email/text sent</a:t>
          </a:r>
          <a:endParaRPr lang="en-US" dirty="0"/>
        </a:p>
      </dgm:t>
    </dgm:pt>
    <dgm:pt modelId="{DF078878-522B-4CCA-945C-A7507AB36BD7}" type="parTrans" cxnId="{0F60E10B-E974-4092-912E-1701BE907239}">
      <dgm:prSet/>
      <dgm:spPr/>
      <dgm:t>
        <a:bodyPr/>
        <a:lstStyle/>
        <a:p>
          <a:endParaRPr lang="en-US"/>
        </a:p>
      </dgm:t>
    </dgm:pt>
    <dgm:pt modelId="{738B9A27-1BD7-40ED-A6F5-AE75573DE28A}" type="sibTrans" cxnId="{0F60E10B-E974-4092-912E-1701BE907239}">
      <dgm:prSet/>
      <dgm:spPr/>
      <dgm:t>
        <a:bodyPr/>
        <a:lstStyle/>
        <a:p>
          <a:endParaRPr lang="en-US"/>
        </a:p>
      </dgm:t>
    </dgm:pt>
    <dgm:pt modelId="{49751FEE-C497-438E-B6FE-C7F82249B367}">
      <dgm:prSet phldrT="[Text]" phldr="0"/>
      <dgm:spPr/>
      <dgm:t>
        <a:bodyPr/>
        <a:lstStyle/>
        <a:p>
          <a:pPr rtl="0"/>
          <a:r>
            <a:rPr lang="en-US" dirty="0">
              <a:latin typeface="Aptos Display" panose="020F0302020204030204"/>
            </a:rPr>
            <a:t>Reminder text sent</a:t>
          </a:r>
          <a:endParaRPr lang="en-US" dirty="0"/>
        </a:p>
      </dgm:t>
    </dgm:pt>
    <dgm:pt modelId="{B861B30E-3727-4C1C-91FE-E7F1DB302A00}" type="parTrans" cxnId="{C443DB3D-7C4E-4686-B334-492554B00BE9}">
      <dgm:prSet/>
      <dgm:spPr/>
      <dgm:t>
        <a:bodyPr/>
        <a:lstStyle/>
        <a:p>
          <a:endParaRPr lang="en-US"/>
        </a:p>
      </dgm:t>
    </dgm:pt>
    <dgm:pt modelId="{37BDE6E1-3EBF-4C52-8DBF-2FCD0CEEDA70}" type="sibTrans" cxnId="{C443DB3D-7C4E-4686-B334-492554B00BE9}">
      <dgm:prSet/>
      <dgm:spPr/>
      <dgm:t>
        <a:bodyPr/>
        <a:lstStyle/>
        <a:p>
          <a:endParaRPr lang="en-US"/>
        </a:p>
      </dgm:t>
    </dgm:pt>
    <dgm:pt modelId="{AEC58BC8-0919-44CD-AFB4-009A9F6499DB}">
      <dgm:prSet phldrT="[Text]" phldr="0"/>
      <dgm:spPr/>
      <dgm:t>
        <a:bodyPr/>
        <a:lstStyle/>
        <a:p>
          <a:pPr rtl="0"/>
          <a:r>
            <a:rPr lang="en-US" dirty="0">
              <a:latin typeface="Aptos Display" panose="020F0302020204030204"/>
            </a:rPr>
            <a:t>Framework for support</a:t>
          </a:r>
          <a:endParaRPr lang="en-US" dirty="0"/>
        </a:p>
      </dgm:t>
    </dgm:pt>
    <dgm:pt modelId="{471F77BD-CB55-488B-AF0E-5EA2A78E2D74}" type="parTrans" cxnId="{8CD48309-DFA8-45C4-9FFE-94D13CF7F0A8}">
      <dgm:prSet/>
      <dgm:spPr/>
      <dgm:t>
        <a:bodyPr/>
        <a:lstStyle/>
        <a:p>
          <a:endParaRPr lang="en-US"/>
        </a:p>
      </dgm:t>
    </dgm:pt>
    <dgm:pt modelId="{A2B65567-80E3-40AA-8DF4-F44EBE6F2F75}" type="sibTrans" cxnId="{8CD48309-DFA8-45C4-9FFE-94D13CF7F0A8}">
      <dgm:prSet/>
      <dgm:spPr/>
      <dgm:t>
        <a:bodyPr/>
        <a:lstStyle/>
        <a:p>
          <a:endParaRPr lang="en-US"/>
        </a:p>
      </dgm:t>
    </dgm:pt>
    <dgm:pt modelId="{073C6680-0003-4021-B106-E9A7AD7510BA}">
      <dgm:prSet phldrT="[Text]" phldr="0"/>
      <dgm:spPr/>
      <dgm:t>
        <a:bodyPr/>
        <a:lstStyle/>
        <a:p>
          <a:pPr rtl="0"/>
          <a:r>
            <a:rPr lang="en-US" dirty="0">
              <a:latin typeface="Aptos Display" panose="020F0302020204030204"/>
            </a:rPr>
            <a:t>6-8 sessions</a:t>
          </a:r>
          <a:endParaRPr lang="en-US" dirty="0"/>
        </a:p>
      </dgm:t>
    </dgm:pt>
    <dgm:pt modelId="{AEED9379-DF38-4A1D-BD11-4F20F0ED653A}" type="parTrans" cxnId="{0474D574-E952-4A03-9603-922C3BF070DC}">
      <dgm:prSet/>
      <dgm:spPr/>
      <dgm:t>
        <a:bodyPr/>
        <a:lstStyle/>
        <a:p>
          <a:endParaRPr lang="en-US"/>
        </a:p>
      </dgm:t>
    </dgm:pt>
    <dgm:pt modelId="{0BE6B9ED-499A-4597-9862-030DD9F1C543}" type="sibTrans" cxnId="{0474D574-E952-4A03-9603-922C3BF070DC}">
      <dgm:prSet/>
      <dgm:spPr/>
      <dgm:t>
        <a:bodyPr/>
        <a:lstStyle/>
        <a:p>
          <a:endParaRPr lang="en-US"/>
        </a:p>
      </dgm:t>
    </dgm:pt>
    <dgm:pt modelId="{EB611847-5665-4A3C-89F8-CAE202F426D7}">
      <dgm:prSet phldr="0"/>
      <dgm:spPr/>
      <dgm:t>
        <a:bodyPr/>
        <a:lstStyle/>
        <a:p>
          <a:pPr rtl="0"/>
          <a:r>
            <a:rPr lang="en-US" dirty="0">
              <a:latin typeface="Aptos Display" panose="020F0302020204030204"/>
            </a:rPr>
            <a:t>+3 months</a:t>
          </a:r>
        </a:p>
      </dgm:t>
    </dgm:pt>
    <dgm:pt modelId="{57960B32-1AD4-4114-81E7-1A299290DE3E}" type="parTrans" cxnId="{3EEDCEDF-1B6C-4477-8746-AFF659AD5B1F}">
      <dgm:prSet/>
      <dgm:spPr/>
      <dgm:t>
        <a:bodyPr/>
        <a:lstStyle/>
        <a:p>
          <a:endParaRPr lang="en-GB"/>
        </a:p>
      </dgm:t>
    </dgm:pt>
    <dgm:pt modelId="{8597E265-39A7-4286-B3AF-37FBADD5AD4E}" type="sibTrans" cxnId="{3EEDCEDF-1B6C-4477-8746-AFF659AD5B1F}">
      <dgm:prSet/>
      <dgm:spPr/>
      <dgm:t>
        <a:bodyPr/>
        <a:lstStyle/>
        <a:p>
          <a:endParaRPr lang="en-GB"/>
        </a:p>
      </dgm:t>
    </dgm:pt>
    <dgm:pt modelId="{1FA293A1-DAA0-4898-A3C0-A4AC61905245}">
      <dgm:prSet phldr="0"/>
      <dgm:spPr/>
      <dgm:t>
        <a:bodyPr/>
        <a:lstStyle/>
        <a:p>
          <a:pPr rtl="0"/>
          <a:r>
            <a:rPr lang="en-US" dirty="0">
              <a:latin typeface="Aptos Display" panose="020F0302020204030204"/>
            </a:rPr>
            <a:t>Referrals and coaching</a:t>
          </a:r>
        </a:p>
      </dgm:t>
    </dgm:pt>
    <dgm:pt modelId="{862F98CE-1E13-4431-B72C-0A3C827752F7}" type="parTrans" cxnId="{4F603E1F-3840-4E3E-8955-BC32D4294182}">
      <dgm:prSet/>
      <dgm:spPr/>
      <dgm:t>
        <a:bodyPr/>
        <a:lstStyle/>
        <a:p>
          <a:endParaRPr lang="en-GB"/>
        </a:p>
      </dgm:t>
    </dgm:pt>
    <dgm:pt modelId="{295FC40C-7081-415E-AEBB-A2DD5FCBDD93}" type="sibTrans" cxnId="{4F603E1F-3840-4E3E-8955-BC32D4294182}">
      <dgm:prSet/>
      <dgm:spPr/>
      <dgm:t>
        <a:bodyPr/>
        <a:lstStyle/>
        <a:p>
          <a:endParaRPr lang="en-GB"/>
        </a:p>
      </dgm:t>
    </dgm:pt>
    <dgm:pt modelId="{0D8A6066-60A8-4104-9BF2-14F07EEDA134}">
      <dgm:prSet phldr="0"/>
      <dgm:spPr/>
      <dgm:t>
        <a:bodyPr/>
        <a:lstStyle/>
        <a:p>
          <a:pPr rtl="0"/>
          <a:endParaRPr lang="en-US" dirty="0">
            <a:latin typeface="Aptos Display" panose="020F0302020204030204"/>
          </a:endParaRPr>
        </a:p>
      </dgm:t>
    </dgm:pt>
    <dgm:pt modelId="{7C676AD9-5EE6-40F3-8850-2202CAF3FBFA}" type="parTrans" cxnId="{AAAC481B-D7ED-4104-B071-5FE34F048CA0}">
      <dgm:prSet/>
      <dgm:spPr/>
      <dgm:t>
        <a:bodyPr/>
        <a:lstStyle/>
        <a:p>
          <a:endParaRPr lang="en-GB"/>
        </a:p>
      </dgm:t>
    </dgm:pt>
    <dgm:pt modelId="{F4876785-3F71-480B-9CE5-54D809415A9D}" type="sibTrans" cxnId="{AAAC481B-D7ED-4104-B071-5FE34F048CA0}">
      <dgm:prSet/>
      <dgm:spPr/>
      <dgm:t>
        <a:bodyPr/>
        <a:lstStyle/>
        <a:p>
          <a:endParaRPr lang="en-GB"/>
        </a:p>
      </dgm:t>
    </dgm:pt>
    <dgm:pt modelId="{B1407995-8228-47F1-AF1F-19701148E333}">
      <dgm:prSet phldr="0"/>
      <dgm:spPr/>
      <dgm:t>
        <a:bodyPr/>
        <a:lstStyle/>
        <a:p>
          <a:pPr rtl="0"/>
          <a:r>
            <a:rPr lang="en-US" dirty="0">
              <a:latin typeface="Aptos Display" panose="020F0302020204030204"/>
            </a:rPr>
            <a:t>Urgent/immediate referrals made</a:t>
          </a:r>
        </a:p>
      </dgm:t>
    </dgm:pt>
    <dgm:pt modelId="{7DCE3282-26BD-463F-A508-386576701232}" type="parTrans" cxnId="{D1EACCE8-0424-457D-9484-17A317117554}">
      <dgm:prSet/>
      <dgm:spPr/>
      <dgm:t>
        <a:bodyPr/>
        <a:lstStyle/>
        <a:p>
          <a:endParaRPr lang="en-GB"/>
        </a:p>
      </dgm:t>
    </dgm:pt>
    <dgm:pt modelId="{D2637F0F-6EE8-41F8-B0BA-BCFB386326CD}" type="sibTrans" cxnId="{D1EACCE8-0424-457D-9484-17A317117554}">
      <dgm:prSet/>
      <dgm:spPr/>
      <dgm:t>
        <a:bodyPr/>
        <a:lstStyle/>
        <a:p>
          <a:endParaRPr lang="en-GB"/>
        </a:p>
      </dgm:t>
    </dgm:pt>
    <dgm:pt modelId="{515FF59E-DCA4-1044-AABA-E9885432AD74}">
      <dgm:prSet phldr="0"/>
      <dgm:spPr/>
      <dgm:t>
        <a:bodyPr/>
        <a:lstStyle/>
        <a:p>
          <a:r>
            <a:rPr lang="en-US" dirty="0">
              <a:latin typeface="Aptos Display" panose="020F0302020204030204"/>
            </a:rPr>
            <a:t>MYCAW &amp; EQ5D</a:t>
          </a:r>
        </a:p>
      </dgm:t>
    </dgm:pt>
    <dgm:pt modelId="{337678AD-3294-8242-9C4C-22DAB7574BEE}" type="parTrans" cxnId="{E5952FB3-4897-C549-99BF-FE11C0DD7523}">
      <dgm:prSet/>
      <dgm:spPr/>
      <dgm:t>
        <a:bodyPr/>
        <a:lstStyle/>
        <a:p>
          <a:endParaRPr lang="en-GB"/>
        </a:p>
      </dgm:t>
    </dgm:pt>
    <dgm:pt modelId="{880FDCDA-C20B-734D-8FB6-30125ADD4DC4}" type="sibTrans" cxnId="{E5952FB3-4897-C549-99BF-FE11C0DD7523}">
      <dgm:prSet/>
      <dgm:spPr/>
      <dgm:t>
        <a:bodyPr/>
        <a:lstStyle/>
        <a:p>
          <a:endParaRPr lang="en-GB"/>
        </a:p>
      </dgm:t>
    </dgm:pt>
    <dgm:pt modelId="{CF05AD72-68BC-4737-BFA0-701034615770}" type="pres">
      <dgm:prSet presAssocID="{113F0BB7-E04F-4AAC-A59B-B4DE415BEF8D}" presName="Name0" presStyleCnt="0">
        <dgm:presLayoutVars>
          <dgm:dir/>
          <dgm:animLvl val="lvl"/>
          <dgm:resizeHandles val="exact"/>
        </dgm:presLayoutVars>
      </dgm:prSet>
      <dgm:spPr/>
    </dgm:pt>
    <dgm:pt modelId="{A553A6AE-751E-436A-BFEB-3CAABE50DA38}" type="pres">
      <dgm:prSet presAssocID="{15C7D872-AE2C-47AD-AE3E-AADDEC83B4DC}" presName="composite" presStyleCnt="0"/>
      <dgm:spPr/>
    </dgm:pt>
    <dgm:pt modelId="{F442F61B-9621-49E7-AE53-029FEDA307FF}" type="pres">
      <dgm:prSet presAssocID="{15C7D872-AE2C-47AD-AE3E-AADDEC83B4DC}" presName="parTx" presStyleLbl="node1" presStyleIdx="0" presStyleCnt="3">
        <dgm:presLayoutVars>
          <dgm:chMax val="0"/>
          <dgm:chPref val="0"/>
          <dgm:bulletEnabled val="1"/>
        </dgm:presLayoutVars>
      </dgm:prSet>
      <dgm:spPr/>
    </dgm:pt>
    <dgm:pt modelId="{74C2FE0D-E719-4BBE-820B-D8A4C6CE1666}" type="pres">
      <dgm:prSet presAssocID="{15C7D872-AE2C-47AD-AE3E-AADDEC83B4DC}" presName="desTx" presStyleLbl="revTx" presStyleIdx="0" presStyleCnt="3">
        <dgm:presLayoutVars>
          <dgm:bulletEnabled val="1"/>
        </dgm:presLayoutVars>
      </dgm:prSet>
      <dgm:spPr/>
    </dgm:pt>
    <dgm:pt modelId="{7877342D-D529-49A4-B9E9-7EE217A69988}" type="pres">
      <dgm:prSet presAssocID="{3CFD99A4-7227-44A4-AF8C-F5AE3BACE780}" presName="space" presStyleCnt="0"/>
      <dgm:spPr/>
    </dgm:pt>
    <dgm:pt modelId="{0FEDBBC6-9972-4429-A8BC-21685B6B9F2E}" type="pres">
      <dgm:prSet presAssocID="{CEF4B178-42D2-4396-B7BE-3C2E4F238712}" presName="composite" presStyleCnt="0"/>
      <dgm:spPr/>
    </dgm:pt>
    <dgm:pt modelId="{1AF4A480-0D8E-4ED1-B6EB-75FD39DA27B2}" type="pres">
      <dgm:prSet presAssocID="{CEF4B178-42D2-4396-B7BE-3C2E4F238712}" presName="parTx" presStyleLbl="node1" presStyleIdx="1" presStyleCnt="3">
        <dgm:presLayoutVars>
          <dgm:chMax val="0"/>
          <dgm:chPref val="0"/>
          <dgm:bulletEnabled val="1"/>
        </dgm:presLayoutVars>
      </dgm:prSet>
      <dgm:spPr/>
    </dgm:pt>
    <dgm:pt modelId="{BAEC1F7C-4BB8-49F3-927C-0C0ECFD6F43B}" type="pres">
      <dgm:prSet presAssocID="{CEF4B178-42D2-4396-B7BE-3C2E4F238712}" presName="desTx" presStyleLbl="revTx" presStyleIdx="1" presStyleCnt="3">
        <dgm:presLayoutVars>
          <dgm:bulletEnabled val="1"/>
        </dgm:presLayoutVars>
      </dgm:prSet>
      <dgm:spPr/>
    </dgm:pt>
    <dgm:pt modelId="{DC814425-1F49-4779-8E3D-4C9E6F0BF30A}" type="pres">
      <dgm:prSet presAssocID="{7711C5F4-8CF7-4E3D-8A83-641E7BD2CDE8}" presName="space" presStyleCnt="0"/>
      <dgm:spPr/>
    </dgm:pt>
    <dgm:pt modelId="{DCAD5D78-900A-44A4-AF4D-A00264304318}" type="pres">
      <dgm:prSet presAssocID="{AEC58BC8-0919-44CD-AFB4-009A9F6499DB}" presName="composite" presStyleCnt="0"/>
      <dgm:spPr/>
    </dgm:pt>
    <dgm:pt modelId="{B46EA480-D51B-43E2-A899-2A6285A1F7ED}" type="pres">
      <dgm:prSet presAssocID="{AEC58BC8-0919-44CD-AFB4-009A9F6499DB}" presName="parTx" presStyleLbl="node1" presStyleIdx="2" presStyleCnt="3">
        <dgm:presLayoutVars>
          <dgm:chMax val="0"/>
          <dgm:chPref val="0"/>
          <dgm:bulletEnabled val="1"/>
        </dgm:presLayoutVars>
      </dgm:prSet>
      <dgm:spPr/>
    </dgm:pt>
    <dgm:pt modelId="{45BCCAB0-32DC-4BC9-AA4C-0A40788CE2CD}" type="pres">
      <dgm:prSet presAssocID="{AEC58BC8-0919-44CD-AFB4-009A9F6499DB}" presName="desTx" presStyleLbl="revTx" presStyleIdx="2" presStyleCnt="3">
        <dgm:presLayoutVars>
          <dgm:bulletEnabled val="1"/>
        </dgm:presLayoutVars>
      </dgm:prSet>
      <dgm:spPr/>
    </dgm:pt>
  </dgm:ptLst>
  <dgm:cxnLst>
    <dgm:cxn modelId="{8CD48309-DFA8-45C4-9FFE-94D13CF7F0A8}" srcId="{113F0BB7-E04F-4AAC-A59B-B4DE415BEF8D}" destId="{AEC58BC8-0919-44CD-AFB4-009A9F6499DB}" srcOrd="2" destOrd="0" parTransId="{471F77BD-CB55-488B-AF0E-5EA2A78E2D74}" sibTransId="{A2B65567-80E3-40AA-8DF4-F44EBE6F2F75}"/>
    <dgm:cxn modelId="{0F60E10B-E974-4092-912E-1701BE907239}" srcId="{CEF4B178-42D2-4396-B7BE-3C2E4F238712}" destId="{D505FC58-D57B-43C9-BDC8-754968F5C441}" srcOrd="0" destOrd="0" parTransId="{DF078878-522B-4CCA-945C-A7507AB36BD7}" sibTransId="{738B9A27-1BD7-40ED-A6F5-AE75573DE28A}"/>
    <dgm:cxn modelId="{64B17712-650F-4E68-A33E-18D53B9262BD}" type="presOf" srcId="{EB611847-5665-4A3C-89F8-CAE202F426D7}" destId="{45BCCAB0-32DC-4BC9-AA4C-0A40788CE2CD}" srcOrd="0" destOrd="1" presId="urn:microsoft.com/office/officeart/2005/8/layout/chevron1"/>
    <dgm:cxn modelId="{5958C115-4C19-4BFB-97CC-8A0C59CD5A45}" type="presOf" srcId="{49751FEE-C497-438E-B6FE-C7F82249B367}" destId="{BAEC1F7C-4BB8-49F3-927C-0C0ECFD6F43B}" srcOrd="0" destOrd="1" presId="urn:microsoft.com/office/officeart/2005/8/layout/chevron1"/>
    <dgm:cxn modelId="{AAAC481B-D7ED-4104-B071-5FE34F048CA0}" srcId="{AEC58BC8-0919-44CD-AFB4-009A9F6499DB}" destId="{0D8A6066-60A8-4104-9BF2-14F07EEDA134}" srcOrd="4" destOrd="0" parTransId="{7C676AD9-5EE6-40F3-8850-2202CAF3FBFA}" sibTransId="{F4876785-3F71-480B-9CE5-54D809415A9D}"/>
    <dgm:cxn modelId="{4F603E1F-3840-4E3E-8955-BC32D4294182}" srcId="{AEC58BC8-0919-44CD-AFB4-009A9F6499DB}" destId="{1FA293A1-DAA0-4898-A3C0-A4AC61905245}" srcOrd="2" destOrd="0" parTransId="{862F98CE-1E13-4431-B72C-0A3C827752F7}" sibTransId="{295FC40C-7081-415E-AEBB-A2DD5FCBDD93}"/>
    <dgm:cxn modelId="{D2AA9D21-E403-4A52-A36D-DE07476FD837}" srcId="{15C7D872-AE2C-47AD-AE3E-AADDEC83B4DC}" destId="{776D1318-5942-4053-A784-F8762F516621}" srcOrd="2" destOrd="0" parTransId="{585A2D56-DC8E-43A6-B3DE-8AEA99AF90CA}" sibTransId="{A2769D62-962E-48F1-9FC9-0BDBD34F29A8}"/>
    <dgm:cxn modelId="{55365B24-B0AA-4DFF-81E9-487B83E6B892}" srcId="{15C7D872-AE2C-47AD-AE3E-AADDEC83B4DC}" destId="{5719D0EB-4920-4EA3-8D82-0E89A01E28A4}" srcOrd="1" destOrd="0" parTransId="{57D35FB7-44E1-4BB0-BD4B-58DF1A0A351D}" sibTransId="{20941951-B6D6-490B-BD2D-BF94FE44D527}"/>
    <dgm:cxn modelId="{32687D3B-86B4-49B4-BEFE-D59916D9CD57}" type="presOf" srcId="{A3EF2F4B-EDFC-43FE-AC9B-2E0E4488FFF3}" destId="{74C2FE0D-E719-4BBE-820B-D8A4C6CE1666}" srcOrd="0" destOrd="0" presId="urn:microsoft.com/office/officeart/2005/8/layout/chevron1"/>
    <dgm:cxn modelId="{C443DB3D-7C4E-4686-B334-492554B00BE9}" srcId="{CEF4B178-42D2-4396-B7BE-3C2E4F238712}" destId="{49751FEE-C497-438E-B6FE-C7F82249B367}" srcOrd="1" destOrd="0" parTransId="{B861B30E-3727-4C1C-91FE-E7F1DB302A00}" sibTransId="{37BDE6E1-3EBF-4C52-8DBF-2FCD0CEEDA70}"/>
    <dgm:cxn modelId="{53942F57-C473-4C1E-8BEB-ED44A04AD7B3}" type="presOf" srcId="{1FA293A1-DAA0-4898-A3C0-A4AC61905245}" destId="{45BCCAB0-32DC-4BC9-AA4C-0A40788CE2CD}" srcOrd="0" destOrd="2" presId="urn:microsoft.com/office/officeart/2005/8/layout/chevron1"/>
    <dgm:cxn modelId="{D1B7695E-848E-45C7-B71D-9CE85E3C5E3B}" type="presOf" srcId="{776D1318-5942-4053-A784-F8762F516621}" destId="{74C2FE0D-E719-4BBE-820B-D8A4C6CE1666}" srcOrd="0" destOrd="2" presId="urn:microsoft.com/office/officeart/2005/8/layout/chevron1"/>
    <dgm:cxn modelId="{A98D766E-36D0-4D49-B916-125D01C0060D}" type="presOf" srcId="{B1407995-8228-47F1-AF1F-19701148E333}" destId="{BAEC1F7C-4BB8-49F3-927C-0C0ECFD6F43B}" srcOrd="0" destOrd="2" presId="urn:microsoft.com/office/officeart/2005/8/layout/chevron1"/>
    <dgm:cxn modelId="{0474D574-E952-4A03-9603-922C3BF070DC}" srcId="{AEC58BC8-0919-44CD-AFB4-009A9F6499DB}" destId="{073C6680-0003-4021-B106-E9A7AD7510BA}" srcOrd="0" destOrd="0" parTransId="{AEED9379-DF38-4A1D-BD11-4F20F0ED653A}" sibTransId="{0BE6B9ED-499A-4597-9862-030DD9F1C543}"/>
    <dgm:cxn modelId="{0C521F77-D077-8C43-93CD-C6F1D44BAE38}" type="presOf" srcId="{515FF59E-DCA4-1044-AABA-E9885432AD74}" destId="{45BCCAB0-32DC-4BC9-AA4C-0A40788CE2CD}" srcOrd="0" destOrd="3" presId="urn:microsoft.com/office/officeart/2005/8/layout/chevron1"/>
    <dgm:cxn modelId="{DB630B79-FE29-4D5B-85B8-FE378757C610}" type="presOf" srcId="{D505FC58-D57B-43C9-BDC8-754968F5C441}" destId="{BAEC1F7C-4BB8-49F3-927C-0C0ECFD6F43B}" srcOrd="0" destOrd="0" presId="urn:microsoft.com/office/officeart/2005/8/layout/chevron1"/>
    <dgm:cxn modelId="{77AA477B-576A-438B-9FC3-2145282709A9}" type="presOf" srcId="{073C6680-0003-4021-B106-E9A7AD7510BA}" destId="{45BCCAB0-32DC-4BC9-AA4C-0A40788CE2CD}" srcOrd="0" destOrd="0" presId="urn:microsoft.com/office/officeart/2005/8/layout/chevron1"/>
    <dgm:cxn modelId="{28211A95-28EF-46D5-A4C1-16321F99314D}" type="presOf" srcId="{AEC58BC8-0919-44CD-AFB4-009A9F6499DB}" destId="{B46EA480-D51B-43E2-A899-2A6285A1F7ED}" srcOrd="0" destOrd="0" presId="urn:microsoft.com/office/officeart/2005/8/layout/chevron1"/>
    <dgm:cxn modelId="{5C9370A6-510A-408D-AAAE-F8F3CED9BAD2}" srcId="{113F0BB7-E04F-4AAC-A59B-B4DE415BEF8D}" destId="{CEF4B178-42D2-4396-B7BE-3C2E4F238712}" srcOrd="1" destOrd="0" parTransId="{9E6F3113-3FBD-4B49-A950-CF5EC443C565}" sibTransId="{7711C5F4-8CF7-4E3D-8A83-641E7BD2CDE8}"/>
    <dgm:cxn modelId="{E5952FB3-4897-C549-99BF-FE11C0DD7523}" srcId="{AEC58BC8-0919-44CD-AFB4-009A9F6499DB}" destId="{515FF59E-DCA4-1044-AABA-E9885432AD74}" srcOrd="3" destOrd="0" parTransId="{337678AD-3294-8242-9C4C-22DAB7574BEE}" sibTransId="{880FDCDA-C20B-734D-8FB6-30125ADD4DC4}"/>
    <dgm:cxn modelId="{FF9268B5-8680-4158-B53F-5AC0A4E20B8A}" type="presOf" srcId="{CEF4B178-42D2-4396-B7BE-3C2E4F238712}" destId="{1AF4A480-0D8E-4ED1-B6EB-75FD39DA27B2}" srcOrd="0" destOrd="0" presId="urn:microsoft.com/office/officeart/2005/8/layout/chevron1"/>
    <dgm:cxn modelId="{641B8DCD-E69B-4F79-ABAB-F0BA180903F2}" srcId="{15C7D872-AE2C-47AD-AE3E-AADDEC83B4DC}" destId="{A3EF2F4B-EDFC-43FE-AC9B-2E0E4488FFF3}" srcOrd="0" destOrd="0" parTransId="{0394FC81-4F5D-459F-8D43-E9AC3E0BFA29}" sibTransId="{3E6D5909-5BE2-488B-AC26-D7E34B9F353B}"/>
    <dgm:cxn modelId="{2A7F6BD7-0F26-4FBA-AD53-57FBED762D34}" type="presOf" srcId="{5719D0EB-4920-4EA3-8D82-0E89A01E28A4}" destId="{74C2FE0D-E719-4BBE-820B-D8A4C6CE1666}" srcOrd="0" destOrd="1" presId="urn:microsoft.com/office/officeart/2005/8/layout/chevron1"/>
    <dgm:cxn modelId="{DC28CBDA-1C72-40BB-B641-090D2095B722}" srcId="{113F0BB7-E04F-4AAC-A59B-B4DE415BEF8D}" destId="{15C7D872-AE2C-47AD-AE3E-AADDEC83B4DC}" srcOrd="0" destOrd="0" parTransId="{B0EBF561-CF35-40CC-AEA4-CC539A06314A}" sibTransId="{3CFD99A4-7227-44A4-AF8C-F5AE3BACE780}"/>
    <dgm:cxn modelId="{040176DD-9EE4-4104-BEB4-AD08FA599A09}" type="presOf" srcId="{0D8A6066-60A8-4104-9BF2-14F07EEDA134}" destId="{45BCCAB0-32DC-4BC9-AA4C-0A40788CE2CD}" srcOrd="0" destOrd="4" presId="urn:microsoft.com/office/officeart/2005/8/layout/chevron1"/>
    <dgm:cxn modelId="{6A8EDEDE-5FB8-4CC7-A90C-296A2BA10DAD}" type="presOf" srcId="{15C7D872-AE2C-47AD-AE3E-AADDEC83B4DC}" destId="{F442F61B-9621-49E7-AE53-029FEDA307FF}" srcOrd="0" destOrd="0" presId="urn:microsoft.com/office/officeart/2005/8/layout/chevron1"/>
    <dgm:cxn modelId="{3EEDCEDF-1B6C-4477-8746-AFF659AD5B1F}" srcId="{AEC58BC8-0919-44CD-AFB4-009A9F6499DB}" destId="{EB611847-5665-4A3C-89F8-CAE202F426D7}" srcOrd="1" destOrd="0" parTransId="{57960B32-1AD4-4114-81E7-1A299290DE3E}" sibTransId="{8597E265-39A7-4286-B3AF-37FBADD5AD4E}"/>
    <dgm:cxn modelId="{D1EACCE8-0424-457D-9484-17A317117554}" srcId="{CEF4B178-42D2-4396-B7BE-3C2E4F238712}" destId="{B1407995-8228-47F1-AF1F-19701148E333}" srcOrd="2" destOrd="0" parTransId="{7DCE3282-26BD-463F-A508-386576701232}" sibTransId="{D2637F0F-6EE8-41F8-B0BA-BCFB386326CD}"/>
    <dgm:cxn modelId="{4CFB43F5-3F37-4130-A3C3-F4A8130EDA2F}" type="presOf" srcId="{113F0BB7-E04F-4AAC-A59B-B4DE415BEF8D}" destId="{CF05AD72-68BC-4737-BFA0-701034615770}" srcOrd="0" destOrd="0" presId="urn:microsoft.com/office/officeart/2005/8/layout/chevron1"/>
    <dgm:cxn modelId="{B11E8E86-297B-4550-A8FD-0EE44488EF31}" type="presParOf" srcId="{CF05AD72-68BC-4737-BFA0-701034615770}" destId="{A553A6AE-751E-436A-BFEB-3CAABE50DA38}" srcOrd="0" destOrd="0" presId="urn:microsoft.com/office/officeart/2005/8/layout/chevron1"/>
    <dgm:cxn modelId="{08272486-91F9-4BCE-97C8-E88D128FE220}" type="presParOf" srcId="{A553A6AE-751E-436A-BFEB-3CAABE50DA38}" destId="{F442F61B-9621-49E7-AE53-029FEDA307FF}" srcOrd="0" destOrd="0" presId="urn:microsoft.com/office/officeart/2005/8/layout/chevron1"/>
    <dgm:cxn modelId="{5A893194-55D6-45CC-A0C4-E6EB26503F12}" type="presParOf" srcId="{A553A6AE-751E-436A-BFEB-3CAABE50DA38}" destId="{74C2FE0D-E719-4BBE-820B-D8A4C6CE1666}" srcOrd="1" destOrd="0" presId="urn:microsoft.com/office/officeart/2005/8/layout/chevron1"/>
    <dgm:cxn modelId="{DCB7D6EC-C074-4906-B03B-617647FB54BA}" type="presParOf" srcId="{CF05AD72-68BC-4737-BFA0-701034615770}" destId="{7877342D-D529-49A4-B9E9-7EE217A69988}" srcOrd="1" destOrd="0" presId="urn:microsoft.com/office/officeart/2005/8/layout/chevron1"/>
    <dgm:cxn modelId="{8885D9BB-BA0B-4535-B7EC-78C7A39B206B}" type="presParOf" srcId="{CF05AD72-68BC-4737-BFA0-701034615770}" destId="{0FEDBBC6-9972-4429-A8BC-21685B6B9F2E}" srcOrd="2" destOrd="0" presId="urn:microsoft.com/office/officeart/2005/8/layout/chevron1"/>
    <dgm:cxn modelId="{5ECDA04B-3A1A-4319-A6F7-5FA84E2F730F}" type="presParOf" srcId="{0FEDBBC6-9972-4429-A8BC-21685B6B9F2E}" destId="{1AF4A480-0D8E-4ED1-B6EB-75FD39DA27B2}" srcOrd="0" destOrd="0" presId="urn:microsoft.com/office/officeart/2005/8/layout/chevron1"/>
    <dgm:cxn modelId="{DD3FD760-A070-4E17-8655-04DC250FC58B}" type="presParOf" srcId="{0FEDBBC6-9972-4429-A8BC-21685B6B9F2E}" destId="{BAEC1F7C-4BB8-49F3-927C-0C0ECFD6F43B}" srcOrd="1" destOrd="0" presId="urn:microsoft.com/office/officeart/2005/8/layout/chevron1"/>
    <dgm:cxn modelId="{17A086E4-A036-4403-910B-7F5013CFFE27}" type="presParOf" srcId="{CF05AD72-68BC-4737-BFA0-701034615770}" destId="{DC814425-1F49-4779-8E3D-4C9E6F0BF30A}" srcOrd="3" destOrd="0" presId="urn:microsoft.com/office/officeart/2005/8/layout/chevron1"/>
    <dgm:cxn modelId="{738C9193-E7BE-4ED5-AAEE-5746BADD93C9}" type="presParOf" srcId="{CF05AD72-68BC-4737-BFA0-701034615770}" destId="{DCAD5D78-900A-44A4-AF4D-A00264304318}" srcOrd="4" destOrd="0" presId="urn:microsoft.com/office/officeart/2005/8/layout/chevron1"/>
    <dgm:cxn modelId="{EA30AD1D-94CC-4AB2-ABF4-67CAFB862157}" type="presParOf" srcId="{DCAD5D78-900A-44A4-AF4D-A00264304318}" destId="{B46EA480-D51B-43E2-A899-2A6285A1F7ED}" srcOrd="0" destOrd="0" presId="urn:microsoft.com/office/officeart/2005/8/layout/chevron1"/>
    <dgm:cxn modelId="{CF30487C-FDCB-4272-9B35-CE216AFA112C}" type="presParOf" srcId="{DCAD5D78-900A-44A4-AF4D-A00264304318}" destId="{45BCCAB0-32DC-4BC9-AA4C-0A40788CE2C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DA2D9-4B5E-E84B-9F52-33BE48105689}">
      <dsp:nvSpPr>
        <dsp:cNvPr id="0" name=""/>
        <dsp:cNvSpPr/>
      </dsp:nvSpPr>
      <dsp:spPr>
        <a:xfrm>
          <a:off x="5189" y="1084159"/>
          <a:ext cx="1882434" cy="2658679"/>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All patients </a:t>
          </a:r>
          <a:r>
            <a:rPr lang="fr-FR" sz="1600" kern="1200" dirty="0" err="1">
              <a:solidFill>
                <a:schemeClr val="tx1"/>
              </a:solidFill>
            </a:rPr>
            <a:t>discharged</a:t>
          </a:r>
          <a:r>
            <a:rPr lang="fr-FR" sz="1600" kern="1200" dirty="0">
              <a:solidFill>
                <a:schemeClr val="tx1"/>
              </a:solidFill>
            </a:rPr>
            <a:t> </a:t>
          </a:r>
          <a:r>
            <a:rPr lang="fr-FR" sz="1600" kern="1200" dirty="0" err="1">
              <a:solidFill>
                <a:schemeClr val="tx1"/>
              </a:solidFill>
            </a:rPr>
            <a:t>from</a:t>
          </a:r>
          <a:endParaRPr lang="fr-FR" sz="1600" kern="1200" dirty="0">
            <a:solidFill>
              <a:schemeClr val="tx1"/>
            </a:solidFill>
          </a:endParaRPr>
        </a:p>
        <a:p>
          <a:pPr marL="0" lvl="0" indent="0" algn="ctr" defTabSz="711200">
            <a:lnSpc>
              <a:spcPct val="90000"/>
            </a:lnSpc>
            <a:spcBef>
              <a:spcPct val="0"/>
            </a:spcBef>
            <a:spcAft>
              <a:spcPct val="35000"/>
            </a:spcAft>
            <a:buNone/>
          </a:pPr>
          <a:r>
            <a:rPr lang="fr-FR" sz="1600" kern="1200" dirty="0">
              <a:solidFill>
                <a:schemeClr val="tx1"/>
              </a:solidFill>
            </a:rPr>
            <a:t>2 </a:t>
          </a:r>
          <a:r>
            <a:rPr lang="fr-FR" sz="1600" kern="1200" dirty="0" err="1">
              <a:solidFill>
                <a:schemeClr val="tx1"/>
              </a:solidFill>
            </a:rPr>
            <a:t>units</a:t>
          </a:r>
          <a:r>
            <a:rPr lang="fr-FR" sz="1600" kern="1200" dirty="0">
              <a:solidFill>
                <a:schemeClr val="tx1"/>
              </a:solidFill>
            </a:rPr>
            <a:t> </a:t>
          </a:r>
        </a:p>
        <a:p>
          <a:pPr marL="0" lvl="0" indent="0" algn="ctr" defTabSz="711200">
            <a:lnSpc>
              <a:spcPct val="90000"/>
            </a:lnSpc>
            <a:spcBef>
              <a:spcPct val="0"/>
            </a:spcBef>
            <a:spcAft>
              <a:spcPct val="35000"/>
            </a:spcAft>
            <a:buNone/>
          </a:pPr>
          <a:r>
            <a:rPr lang="fr-FR" sz="1600" kern="1200" dirty="0" err="1">
              <a:solidFill>
                <a:schemeClr val="tx1"/>
              </a:solidFill>
            </a:rPr>
            <a:t>Between</a:t>
          </a:r>
          <a:r>
            <a:rPr lang="fr-FR" sz="1600" kern="1200" dirty="0">
              <a:solidFill>
                <a:schemeClr val="tx1"/>
              </a:solidFill>
            </a:rPr>
            <a:t>  01/10/2019 and 30/09/2021 </a:t>
          </a:r>
        </a:p>
        <a:p>
          <a:pPr marL="0" lvl="0" indent="0" algn="ctr" defTabSz="711200">
            <a:lnSpc>
              <a:spcPct val="90000"/>
            </a:lnSpc>
            <a:spcBef>
              <a:spcPct val="0"/>
            </a:spcBef>
            <a:spcAft>
              <a:spcPct val="35000"/>
            </a:spcAft>
            <a:buNone/>
          </a:pPr>
          <a:r>
            <a:rPr lang="fr-FR" sz="1600" kern="1200" dirty="0" err="1">
              <a:solidFill>
                <a:schemeClr val="tx1"/>
              </a:solidFill>
            </a:rPr>
            <a:t>Excluding</a:t>
          </a:r>
          <a:r>
            <a:rPr lang="fr-FR" sz="1600" kern="1200" dirty="0">
              <a:solidFill>
                <a:schemeClr val="tx1"/>
              </a:solidFill>
            </a:rPr>
            <a:t> COVID19 </a:t>
          </a:r>
          <a:r>
            <a:rPr lang="fr-FR" sz="1600" kern="1200" dirty="0" err="1">
              <a:solidFill>
                <a:schemeClr val="tx1"/>
              </a:solidFill>
            </a:rPr>
            <a:t>related</a:t>
          </a:r>
          <a:r>
            <a:rPr lang="fr-FR" sz="1600" kern="1200" dirty="0">
              <a:solidFill>
                <a:schemeClr val="tx1"/>
              </a:solidFill>
            </a:rPr>
            <a:t> </a:t>
          </a:r>
          <a:r>
            <a:rPr lang="fr-FR" sz="1600" kern="1200" dirty="0" err="1">
              <a:solidFill>
                <a:schemeClr val="tx1"/>
              </a:solidFill>
            </a:rPr>
            <a:t>diagnosis</a:t>
          </a:r>
          <a:endParaRPr lang="fr-FR" sz="1600" kern="1200" dirty="0">
            <a:solidFill>
              <a:schemeClr val="tx1"/>
            </a:solidFill>
          </a:endParaRPr>
        </a:p>
      </dsp:txBody>
      <dsp:txXfrm>
        <a:off x="60324" y="1139294"/>
        <a:ext cx="1772164" cy="2548409"/>
      </dsp:txXfrm>
    </dsp:sp>
    <dsp:sp modelId="{01EC6FBB-7617-D14B-8B21-B6FA4D096158}">
      <dsp:nvSpPr>
        <dsp:cNvPr id="0" name=""/>
        <dsp:cNvSpPr/>
      </dsp:nvSpPr>
      <dsp:spPr>
        <a:xfrm rot="18854461">
          <a:off x="1751852" y="2082157"/>
          <a:ext cx="898194" cy="19207"/>
        </a:xfrm>
        <a:custGeom>
          <a:avLst/>
          <a:gdLst/>
          <a:ahLst/>
          <a:cxnLst/>
          <a:rect l="0" t="0" r="0" b="0"/>
          <a:pathLst>
            <a:path>
              <a:moveTo>
                <a:pt x="0" y="9603"/>
              </a:moveTo>
              <a:lnTo>
                <a:pt x="898194" y="960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178494" y="2069306"/>
        <a:ext cx="44909" cy="44909"/>
      </dsp:txXfrm>
    </dsp:sp>
    <dsp:sp modelId="{0843944E-268B-5A44-8882-37EC9400CA32}">
      <dsp:nvSpPr>
        <dsp:cNvPr id="0" name=""/>
        <dsp:cNvSpPr/>
      </dsp:nvSpPr>
      <dsp:spPr>
        <a:xfrm>
          <a:off x="2514274" y="1158194"/>
          <a:ext cx="1816212" cy="1223657"/>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Intervention N = 223</a:t>
          </a:r>
        </a:p>
        <a:p>
          <a:pPr marL="0" lvl="0" indent="0" algn="ctr" defTabSz="711200">
            <a:lnSpc>
              <a:spcPct val="90000"/>
            </a:lnSpc>
            <a:spcBef>
              <a:spcPct val="0"/>
            </a:spcBef>
            <a:spcAft>
              <a:spcPct val="35000"/>
            </a:spcAft>
            <a:buNone/>
          </a:pPr>
          <a:r>
            <a:rPr lang="fr-FR" sz="1600" kern="1200" dirty="0" err="1">
              <a:solidFill>
                <a:schemeClr val="tx1"/>
              </a:solidFill>
            </a:rPr>
            <a:t>Discharge</a:t>
          </a:r>
          <a:r>
            <a:rPr lang="fr-FR" sz="1600" kern="1200" dirty="0">
              <a:solidFill>
                <a:schemeClr val="tx1"/>
              </a:solidFill>
            </a:rPr>
            <a:t> coordination + social </a:t>
          </a:r>
          <a:r>
            <a:rPr lang="fr-FR" sz="1600" kern="1200" dirty="0" err="1">
              <a:solidFill>
                <a:schemeClr val="tx1"/>
              </a:solidFill>
            </a:rPr>
            <a:t>prescring</a:t>
          </a:r>
          <a:r>
            <a:rPr lang="fr-FR" sz="1600" kern="1200" dirty="0">
              <a:solidFill>
                <a:schemeClr val="tx1"/>
              </a:solidFill>
            </a:rPr>
            <a:t> questionnaire</a:t>
          </a:r>
        </a:p>
      </dsp:txBody>
      <dsp:txXfrm>
        <a:off x="2550114" y="1194034"/>
        <a:ext cx="1744532" cy="1151977"/>
      </dsp:txXfrm>
    </dsp:sp>
    <dsp:sp modelId="{BDCFDC58-B362-DC47-A403-276E7DD377CC}">
      <dsp:nvSpPr>
        <dsp:cNvPr id="0" name=""/>
        <dsp:cNvSpPr/>
      </dsp:nvSpPr>
      <dsp:spPr>
        <a:xfrm rot="17796541">
          <a:off x="4120700" y="1420686"/>
          <a:ext cx="759958" cy="19207"/>
        </a:xfrm>
        <a:custGeom>
          <a:avLst/>
          <a:gdLst/>
          <a:ahLst/>
          <a:cxnLst/>
          <a:rect l="0" t="0" r="0" b="0"/>
          <a:pathLst>
            <a:path>
              <a:moveTo>
                <a:pt x="0" y="9603"/>
              </a:moveTo>
              <a:lnTo>
                <a:pt x="759958" y="96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81680" y="1411290"/>
        <a:ext cx="37997" cy="37997"/>
      </dsp:txXfrm>
    </dsp:sp>
    <dsp:sp modelId="{B80AB019-53AA-A640-9546-A529BF13D49A}">
      <dsp:nvSpPr>
        <dsp:cNvPr id="0" name=""/>
        <dsp:cNvSpPr/>
      </dsp:nvSpPr>
      <dsp:spPr>
        <a:xfrm>
          <a:off x="4670871" y="705343"/>
          <a:ext cx="1986520" cy="770425"/>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Coordination de sortie + social </a:t>
          </a:r>
          <a:r>
            <a:rPr lang="fr-FR" sz="1600" kern="1200" dirty="0" err="1">
              <a:solidFill>
                <a:schemeClr val="tx1"/>
              </a:solidFill>
            </a:rPr>
            <a:t>prescribing</a:t>
          </a:r>
          <a:endParaRPr lang="fr-FR" sz="1600" kern="1200" dirty="0">
            <a:solidFill>
              <a:schemeClr val="tx1"/>
            </a:solidFill>
          </a:endParaRPr>
        </a:p>
        <a:p>
          <a:pPr marL="0" lvl="0" indent="0" algn="ctr" defTabSz="711200">
            <a:lnSpc>
              <a:spcPct val="90000"/>
            </a:lnSpc>
            <a:spcBef>
              <a:spcPct val="0"/>
            </a:spcBef>
            <a:spcAft>
              <a:spcPct val="35000"/>
            </a:spcAft>
            <a:buNone/>
          </a:pPr>
          <a:r>
            <a:rPr lang="fr-FR" sz="1600" kern="1200" dirty="0">
              <a:solidFill>
                <a:schemeClr val="tx1"/>
              </a:solidFill>
            </a:rPr>
            <a:t>N = 98</a:t>
          </a:r>
        </a:p>
      </dsp:txBody>
      <dsp:txXfrm>
        <a:off x="4693436" y="727908"/>
        <a:ext cx="1941390" cy="725295"/>
      </dsp:txXfrm>
    </dsp:sp>
    <dsp:sp modelId="{8A426F78-44FD-264C-9B53-EEA0C495DF02}">
      <dsp:nvSpPr>
        <dsp:cNvPr id="0" name=""/>
        <dsp:cNvSpPr/>
      </dsp:nvSpPr>
      <dsp:spPr>
        <a:xfrm rot="17708053">
          <a:off x="6504659" y="840589"/>
          <a:ext cx="531004" cy="19207"/>
        </a:xfrm>
        <a:custGeom>
          <a:avLst/>
          <a:gdLst/>
          <a:ahLst/>
          <a:cxnLst/>
          <a:rect l="0" t="0" r="0" b="0"/>
          <a:pathLst>
            <a:path>
              <a:moveTo>
                <a:pt x="0" y="9603"/>
              </a:moveTo>
              <a:lnTo>
                <a:pt x="531004" y="96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756886" y="836918"/>
        <a:ext cx="26550" cy="26550"/>
      </dsp:txXfrm>
    </dsp:sp>
    <dsp:sp modelId="{7FEB4081-4E0D-4443-A498-AD5FF7AF9C87}">
      <dsp:nvSpPr>
        <dsp:cNvPr id="0" name=""/>
        <dsp:cNvSpPr/>
      </dsp:nvSpPr>
      <dsp:spPr>
        <a:xfrm>
          <a:off x="6882931" y="214006"/>
          <a:ext cx="1270745" cy="791646"/>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Post </a:t>
          </a:r>
          <a:r>
            <a:rPr lang="fr-FR" sz="1600" kern="1200" dirty="0" err="1">
              <a:solidFill>
                <a:schemeClr val="tx1"/>
              </a:solidFill>
            </a:rPr>
            <a:t>discharge</a:t>
          </a:r>
          <a:r>
            <a:rPr lang="fr-FR" sz="1600" kern="1200" dirty="0">
              <a:solidFill>
                <a:schemeClr val="tx1"/>
              </a:solidFill>
            </a:rPr>
            <a:t> </a:t>
          </a:r>
          <a:r>
            <a:rPr lang="fr-FR" sz="1600" kern="1200" dirty="0" err="1">
              <a:solidFill>
                <a:schemeClr val="tx1"/>
              </a:solidFill>
            </a:rPr>
            <a:t>follow</a:t>
          </a:r>
          <a:r>
            <a:rPr lang="fr-FR" sz="1600" kern="1200" dirty="0">
              <a:solidFill>
                <a:schemeClr val="tx1"/>
              </a:solidFill>
            </a:rPr>
            <a:t>-up</a:t>
          </a:r>
        </a:p>
        <a:p>
          <a:pPr marL="0" lvl="0" indent="0" algn="ctr" defTabSz="711200">
            <a:lnSpc>
              <a:spcPct val="90000"/>
            </a:lnSpc>
            <a:spcBef>
              <a:spcPct val="0"/>
            </a:spcBef>
            <a:spcAft>
              <a:spcPct val="35000"/>
            </a:spcAft>
            <a:buNone/>
          </a:pPr>
          <a:r>
            <a:rPr lang="fr-FR" sz="1600" kern="1200" dirty="0">
              <a:solidFill>
                <a:schemeClr val="tx1"/>
              </a:solidFill>
            </a:rPr>
            <a:t>N = 77</a:t>
          </a:r>
        </a:p>
      </dsp:txBody>
      <dsp:txXfrm>
        <a:off x="6906118" y="237193"/>
        <a:ext cx="1224371" cy="745272"/>
      </dsp:txXfrm>
    </dsp:sp>
    <dsp:sp modelId="{E49F2B81-ED34-A742-B798-96B133B299D9}">
      <dsp:nvSpPr>
        <dsp:cNvPr id="0" name=""/>
        <dsp:cNvSpPr/>
      </dsp:nvSpPr>
      <dsp:spPr>
        <a:xfrm rot="3946750">
          <a:off x="6515624" y="1300179"/>
          <a:ext cx="480775" cy="19207"/>
        </a:xfrm>
        <a:custGeom>
          <a:avLst/>
          <a:gdLst/>
          <a:ahLst/>
          <a:cxnLst/>
          <a:rect l="0" t="0" r="0" b="0"/>
          <a:pathLst>
            <a:path>
              <a:moveTo>
                <a:pt x="0" y="9603"/>
              </a:moveTo>
              <a:lnTo>
                <a:pt x="480775" y="96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6743993" y="1297763"/>
        <a:ext cx="24038" cy="24038"/>
      </dsp:txXfrm>
    </dsp:sp>
    <dsp:sp modelId="{A81AE2F1-8D55-904D-B0CB-986BC0CA5F5C}">
      <dsp:nvSpPr>
        <dsp:cNvPr id="0" name=""/>
        <dsp:cNvSpPr/>
      </dsp:nvSpPr>
      <dsp:spPr>
        <a:xfrm>
          <a:off x="6854633" y="1170905"/>
          <a:ext cx="1374966" cy="716209"/>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No </a:t>
          </a:r>
          <a:r>
            <a:rPr lang="fr-FR" sz="1600" kern="1200" dirty="0" err="1">
              <a:solidFill>
                <a:schemeClr val="tx1"/>
              </a:solidFill>
            </a:rPr>
            <a:t>follow</a:t>
          </a:r>
          <a:r>
            <a:rPr lang="fr-FR" sz="1600" kern="1200" dirty="0">
              <a:solidFill>
                <a:schemeClr val="tx1"/>
              </a:solidFill>
            </a:rPr>
            <a:t>-up</a:t>
          </a:r>
        </a:p>
        <a:p>
          <a:pPr marL="0" lvl="0" indent="0" algn="ctr" defTabSz="711200">
            <a:lnSpc>
              <a:spcPct val="90000"/>
            </a:lnSpc>
            <a:spcBef>
              <a:spcPct val="0"/>
            </a:spcBef>
            <a:spcAft>
              <a:spcPct val="35000"/>
            </a:spcAft>
            <a:buNone/>
          </a:pPr>
          <a:r>
            <a:rPr lang="fr-FR" sz="1600" kern="1200" dirty="0">
              <a:solidFill>
                <a:schemeClr val="tx1"/>
              </a:solidFill>
            </a:rPr>
            <a:t>N = 22</a:t>
          </a:r>
        </a:p>
      </dsp:txBody>
      <dsp:txXfrm>
        <a:off x="6875610" y="1191882"/>
        <a:ext cx="1333012" cy="674255"/>
      </dsp:txXfrm>
    </dsp:sp>
    <dsp:sp modelId="{AB770BBA-1F31-D14C-94B5-E3F8F18C62B3}">
      <dsp:nvSpPr>
        <dsp:cNvPr id="0" name=""/>
        <dsp:cNvSpPr/>
      </dsp:nvSpPr>
      <dsp:spPr>
        <a:xfrm rot="3306968">
          <a:off x="4199343" y="2011721"/>
          <a:ext cx="612698" cy="19207"/>
        </a:xfrm>
        <a:custGeom>
          <a:avLst/>
          <a:gdLst/>
          <a:ahLst/>
          <a:cxnLst/>
          <a:rect l="0" t="0" r="0" b="0"/>
          <a:pathLst>
            <a:path>
              <a:moveTo>
                <a:pt x="0" y="9603"/>
              </a:moveTo>
              <a:lnTo>
                <a:pt x="612698" y="9603"/>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4490374" y="2006007"/>
        <a:ext cx="30634" cy="30634"/>
      </dsp:txXfrm>
    </dsp:sp>
    <dsp:sp modelId="{292EAFF9-ED5E-1646-9EED-86F4BD5E5EA4}">
      <dsp:nvSpPr>
        <dsp:cNvPr id="0" name=""/>
        <dsp:cNvSpPr/>
      </dsp:nvSpPr>
      <dsp:spPr>
        <a:xfrm>
          <a:off x="4680898" y="1746319"/>
          <a:ext cx="1853360" cy="1052615"/>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err="1">
              <a:solidFill>
                <a:schemeClr val="tx1"/>
              </a:solidFill>
            </a:rPr>
            <a:t>Discharge</a:t>
          </a:r>
          <a:r>
            <a:rPr lang="fr-FR" sz="1600" kern="1200" dirty="0">
              <a:solidFill>
                <a:schemeClr val="tx1"/>
              </a:solidFill>
            </a:rPr>
            <a:t> coordination </a:t>
          </a:r>
          <a:r>
            <a:rPr lang="fr-FR" sz="1600" kern="1200" dirty="0" err="1">
              <a:solidFill>
                <a:schemeClr val="tx1"/>
              </a:solidFill>
            </a:rPr>
            <a:t>only</a:t>
          </a:r>
          <a:endParaRPr lang="fr-FR" sz="1600" kern="1200" dirty="0">
            <a:solidFill>
              <a:schemeClr val="tx1"/>
            </a:solidFill>
          </a:endParaRPr>
        </a:p>
        <a:p>
          <a:pPr marL="0" lvl="0" indent="0" algn="ctr" defTabSz="711200">
            <a:lnSpc>
              <a:spcPct val="90000"/>
            </a:lnSpc>
            <a:spcBef>
              <a:spcPct val="0"/>
            </a:spcBef>
            <a:spcAft>
              <a:spcPct val="35000"/>
            </a:spcAft>
            <a:buNone/>
          </a:pPr>
          <a:r>
            <a:rPr lang="fr-FR" sz="1600" kern="1200" dirty="0">
              <a:solidFill>
                <a:schemeClr val="tx1"/>
              </a:solidFill>
            </a:rPr>
            <a:t>N = 125</a:t>
          </a:r>
        </a:p>
      </dsp:txBody>
      <dsp:txXfrm>
        <a:off x="4711728" y="1777149"/>
        <a:ext cx="1791700" cy="990955"/>
      </dsp:txXfrm>
    </dsp:sp>
    <dsp:sp modelId="{36BDC1EF-F750-0C4C-8154-209EF2ED1097}">
      <dsp:nvSpPr>
        <dsp:cNvPr id="0" name=""/>
        <dsp:cNvSpPr/>
      </dsp:nvSpPr>
      <dsp:spPr>
        <a:xfrm rot="3342977">
          <a:off x="1618488" y="2913104"/>
          <a:ext cx="1232565" cy="19207"/>
        </a:xfrm>
        <a:custGeom>
          <a:avLst/>
          <a:gdLst/>
          <a:ahLst/>
          <a:cxnLst/>
          <a:rect l="0" t="0" r="0" b="0"/>
          <a:pathLst>
            <a:path>
              <a:moveTo>
                <a:pt x="0" y="9603"/>
              </a:moveTo>
              <a:lnTo>
                <a:pt x="1232565" y="9603"/>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203956" y="2891894"/>
        <a:ext cx="61628" cy="61628"/>
      </dsp:txXfrm>
    </dsp:sp>
    <dsp:sp modelId="{B8E42DA2-CFD1-0646-A81D-41C2E3E9BCB2}">
      <dsp:nvSpPr>
        <dsp:cNvPr id="0" name=""/>
        <dsp:cNvSpPr/>
      </dsp:nvSpPr>
      <dsp:spPr>
        <a:xfrm>
          <a:off x="2581917" y="3190440"/>
          <a:ext cx="1698052" cy="482952"/>
        </a:xfrm>
        <a:prstGeom prst="roundRect">
          <a:avLst>
            <a:gd name="adj" fmla="val 1000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rPr>
            <a:t>No intervention </a:t>
          </a:r>
        </a:p>
        <a:p>
          <a:pPr marL="0" lvl="0" indent="0" algn="ctr" defTabSz="711200">
            <a:lnSpc>
              <a:spcPct val="90000"/>
            </a:lnSpc>
            <a:spcBef>
              <a:spcPct val="0"/>
            </a:spcBef>
            <a:spcAft>
              <a:spcPct val="35000"/>
            </a:spcAft>
            <a:buNone/>
          </a:pPr>
          <a:r>
            <a:rPr lang="fr-FR" sz="1600" kern="1200" dirty="0">
              <a:solidFill>
                <a:schemeClr val="tx1"/>
              </a:solidFill>
            </a:rPr>
            <a:t>N = 2095</a:t>
          </a:r>
        </a:p>
      </dsp:txBody>
      <dsp:txXfrm>
        <a:off x="2596062" y="3204585"/>
        <a:ext cx="1669762" cy="454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2F61B-9621-49E7-AE53-029FEDA307FF}">
      <dsp:nvSpPr>
        <dsp:cNvPr id="0" name=""/>
        <dsp:cNvSpPr/>
      </dsp:nvSpPr>
      <dsp:spPr>
        <a:xfrm>
          <a:off x="627" y="56577"/>
          <a:ext cx="3603061" cy="118800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ptos Display" panose="020F0302020204030204"/>
            </a:rPr>
            <a:t>Initial call</a:t>
          </a:r>
          <a:endParaRPr lang="en-US" sz="2200" kern="1200" dirty="0"/>
        </a:p>
      </dsp:txBody>
      <dsp:txXfrm>
        <a:off x="594627" y="56577"/>
        <a:ext cx="2415061" cy="1188000"/>
      </dsp:txXfrm>
    </dsp:sp>
    <dsp:sp modelId="{74C2FE0D-E719-4BBE-820B-D8A4C6CE1666}">
      <dsp:nvSpPr>
        <dsp:cNvPr id="0" name=""/>
        <dsp:cNvSpPr/>
      </dsp:nvSpPr>
      <dsp:spPr>
        <a:xfrm>
          <a:off x="627" y="1393077"/>
          <a:ext cx="2882449" cy="176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latin typeface="Aptos Display" panose="020F0302020204030204"/>
            </a:rPr>
            <a:t>Gather key concerns</a:t>
          </a:r>
          <a:endParaRPr lang="en-US" sz="2200" kern="1200" dirty="0"/>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Introduce services</a:t>
          </a:r>
          <a:endParaRPr lang="en-US" sz="2200" kern="1200" dirty="0"/>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MYCAW &amp; EQ5D</a:t>
          </a:r>
          <a:endParaRPr lang="en-US" sz="2200" kern="1200" dirty="0"/>
        </a:p>
      </dsp:txBody>
      <dsp:txXfrm>
        <a:off x="627" y="1393077"/>
        <a:ext cx="2882449" cy="1760247"/>
      </dsp:txXfrm>
    </dsp:sp>
    <dsp:sp modelId="{1AF4A480-0D8E-4ED1-B6EB-75FD39DA27B2}">
      <dsp:nvSpPr>
        <dsp:cNvPr id="0" name=""/>
        <dsp:cNvSpPr/>
      </dsp:nvSpPr>
      <dsp:spPr>
        <a:xfrm>
          <a:off x="3387689" y="56577"/>
          <a:ext cx="3603061" cy="118800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ptos Display" panose="020F0302020204030204"/>
            </a:rPr>
            <a:t> First  appointment booked</a:t>
          </a:r>
          <a:endParaRPr lang="en-US" sz="2200" kern="1200" dirty="0"/>
        </a:p>
      </dsp:txBody>
      <dsp:txXfrm>
        <a:off x="3981689" y="56577"/>
        <a:ext cx="2415061" cy="1188000"/>
      </dsp:txXfrm>
    </dsp:sp>
    <dsp:sp modelId="{BAEC1F7C-4BB8-49F3-927C-0C0ECFD6F43B}">
      <dsp:nvSpPr>
        <dsp:cNvPr id="0" name=""/>
        <dsp:cNvSpPr/>
      </dsp:nvSpPr>
      <dsp:spPr>
        <a:xfrm>
          <a:off x="3387689" y="1393077"/>
          <a:ext cx="2882449" cy="176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latin typeface="Aptos Display" panose="020F0302020204030204"/>
            </a:rPr>
            <a:t>Confirmation email/text sent</a:t>
          </a:r>
          <a:endParaRPr lang="en-US" sz="2200" kern="1200" dirty="0"/>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Reminder text sent</a:t>
          </a:r>
          <a:endParaRPr lang="en-US" sz="2200" kern="1200" dirty="0"/>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Urgent/immediate referrals made</a:t>
          </a:r>
        </a:p>
      </dsp:txBody>
      <dsp:txXfrm>
        <a:off x="3387689" y="1393077"/>
        <a:ext cx="2882449" cy="1760247"/>
      </dsp:txXfrm>
    </dsp:sp>
    <dsp:sp modelId="{B46EA480-D51B-43E2-A899-2A6285A1F7ED}">
      <dsp:nvSpPr>
        <dsp:cNvPr id="0" name=""/>
        <dsp:cNvSpPr/>
      </dsp:nvSpPr>
      <dsp:spPr>
        <a:xfrm>
          <a:off x="6774750" y="56577"/>
          <a:ext cx="3603061" cy="1188000"/>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Aptos Display" panose="020F0302020204030204"/>
            </a:rPr>
            <a:t>Framework for support</a:t>
          </a:r>
          <a:endParaRPr lang="en-US" sz="2200" kern="1200" dirty="0"/>
        </a:p>
      </dsp:txBody>
      <dsp:txXfrm>
        <a:off x="7368750" y="56577"/>
        <a:ext cx="2415061" cy="1188000"/>
      </dsp:txXfrm>
    </dsp:sp>
    <dsp:sp modelId="{45BCCAB0-32DC-4BC9-AA4C-0A40788CE2CD}">
      <dsp:nvSpPr>
        <dsp:cNvPr id="0" name=""/>
        <dsp:cNvSpPr/>
      </dsp:nvSpPr>
      <dsp:spPr>
        <a:xfrm>
          <a:off x="6774750" y="1393077"/>
          <a:ext cx="2882449" cy="176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latin typeface="Aptos Display" panose="020F0302020204030204"/>
            </a:rPr>
            <a:t>6-8 sessions</a:t>
          </a:r>
          <a:endParaRPr lang="en-US" sz="2200" kern="1200" dirty="0"/>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+3 months</a:t>
          </a:r>
        </a:p>
        <a:p>
          <a:pPr marL="228600" lvl="1" indent="-228600" algn="l" defTabSz="977900" rtl="0">
            <a:lnSpc>
              <a:spcPct val="90000"/>
            </a:lnSpc>
            <a:spcBef>
              <a:spcPct val="0"/>
            </a:spcBef>
            <a:spcAft>
              <a:spcPct val="15000"/>
            </a:spcAft>
            <a:buChar char="•"/>
          </a:pPr>
          <a:r>
            <a:rPr lang="en-US" sz="2200" kern="1200" dirty="0">
              <a:latin typeface="Aptos Display" panose="020F0302020204030204"/>
            </a:rPr>
            <a:t>Referrals and coaching</a:t>
          </a:r>
        </a:p>
        <a:p>
          <a:pPr marL="228600" lvl="1" indent="-228600" algn="l" defTabSz="977900">
            <a:lnSpc>
              <a:spcPct val="90000"/>
            </a:lnSpc>
            <a:spcBef>
              <a:spcPct val="0"/>
            </a:spcBef>
            <a:spcAft>
              <a:spcPct val="15000"/>
            </a:spcAft>
            <a:buChar char="•"/>
          </a:pPr>
          <a:r>
            <a:rPr lang="en-US" sz="2200" kern="1200" dirty="0">
              <a:latin typeface="Aptos Display" panose="020F0302020204030204"/>
            </a:rPr>
            <a:t>MYCAW &amp; EQ5D</a:t>
          </a:r>
        </a:p>
        <a:p>
          <a:pPr marL="228600" lvl="1" indent="-228600" algn="l" defTabSz="977900" rtl="0">
            <a:lnSpc>
              <a:spcPct val="90000"/>
            </a:lnSpc>
            <a:spcBef>
              <a:spcPct val="0"/>
            </a:spcBef>
            <a:spcAft>
              <a:spcPct val="15000"/>
            </a:spcAft>
            <a:buChar char="•"/>
          </a:pPr>
          <a:endParaRPr lang="en-US" sz="2200" kern="1200" dirty="0">
            <a:latin typeface="Aptos Display" panose="020F0302020204030204"/>
          </a:endParaRPr>
        </a:p>
      </dsp:txBody>
      <dsp:txXfrm>
        <a:off x="6774750" y="1393077"/>
        <a:ext cx="2882449" cy="17602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DC76-E0F2-4FEF-A43C-915DD77AE81D}" type="datetimeFigureOut">
              <a:rPr lang="en-GB" smtClean="0"/>
              <a:t>07/07/2025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E076F9-88D5-4C58-8859-5E353A50CB67}" type="slidenum">
              <a:rPr lang="en-GB" smtClean="0"/>
              <a:t>‹#›</a:t>
            </a:fld>
            <a:endParaRPr lang="en-GB"/>
          </a:p>
        </p:txBody>
      </p:sp>
    </p:spTree>
    <p:extLst>
      <p:ext uri="{BB962C8B-B14F-4D97-AF65-F5344CB8AC3E}">
        <p14:creationId xmlns:p14="http://schemas.microsoft.com/office/powerpoint/2010/main" val="43102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for the opportunity to present today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276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2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57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922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41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Incremental cost effectiveness ratio (ICER)</a:t>
            </a:r>
          </a:p>
          <a:p>
            <a:r>
              <a:rPr lang="en-GB" dirty="0" err="1"/>
              <a:t>Cailhol</a:t>
            </a:r>
            <a:r>
              <a:rPr lang="en-GB" dirty="0"/>
              <a:t> et al: No sig change of readmission rates</a:t>
            </a:r>
          </a:p>
          <a:p>
            <a:r>
              <a:rPr lang="en-GB" dirty="0"/>
              <a:t>Calvert et al: Increased recurring stroke readmissions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3ADF-47A6-484F-8358-2DAAFA8A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1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Bengali</a:t>
            </a:r>
          </a:p>
          <a:p>
            <a:r>
              <a:rPr lang="en-GB" err="1"/>
              <a:t>romanian</a:t>
            </a:r>
            <a:endParaRPr lang="en-GB"/>
          </a:p>
          <a:p>
            <a:r>
              <a:rPr lang="en-GB"/>
              <a:t>Urdu</a:t>
            </a:r>
          </a:p>
          <a:p>
            <a:r>
              <a:rPr lang="en-GB"/>
              <a:t>arabic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AC3C6D-F85F-0844-8038-620A2B104BA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74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50F7-30B9-07C7-1898-C4C3419A0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A8B75C-6347-CDF5-C11C-5BA39C13E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29BBC5-D747-7868-F7C4-4F0B790A47EB}"/>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BB94D997-61A3-3FE2-D4D5-31267FD4C6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72A8DD-EEBC-2770-3A65-C18E386129C0}"/>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789561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E541-0E0D-D342-D004-73B97F2AA6B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455EF7-ABB9-C6DE-7885-547C38FE49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975197-96FE-9387-9A9C-1DE1ECBA44FB}"/>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EAFCD0B9-4CB3-BB77-D032-DE3D453F14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6F127-D4A2-E247-A2C6-DE1E16389FB3}"/>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01516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8B0EC-3925-DDE9-001F-371C49363A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120892-AD8B-2714-06BD-093F3FA6E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BD1CF-E91D-3FF1-33D4-B6A609A63532}"/>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1341FC65-C375-05E0-D148-29D694B2F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62151B-21F2-C287-A07C-E8274E36044E}"/>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61014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88042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1112503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2192204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AE7965C-9B4E-4FEE-A38E-4DB638BE2C47}"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789064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47216-9672-47D8-99DD-A07795507B8B}"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3222810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E79E52-3CBB-4096-B10D-934CF66813E6}"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1007204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B306-65A7-47A0-8E89-3F612A7BB9D9}"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249333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1B6D00-97CF-4D01-8C9C-1DB153E3DCFA}" type="datetime1">
              <a:rPr lang="en-US" smtClean="0"/>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230686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67053-F380-0DBA-26F3-C736106E29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4F87F7-400D-0324-3517-DC431B2A0B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F8A477-3DA5-BCE9-E41D-642F36F2BCD9}"/>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61DAE1FE-3F08-EEC7-C4AE-C7976CA9B7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472E8B-5266-0818-3D6E-21BF5E09664B}"/>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33336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771D25-8FB5-46BB-AD5D-990ED9B9AADA}" type="datetime1">
              <a:rPr lang="en-US" smtClean="0"/>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1622343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55CF22-0793-40AB-AF6A-58D91E49FC96}" type="datetime1">
              <a:rPr lang="en-US" smtClean="0"/>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3809425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466976-36FE-44BC-9CAB-D941B6F198D1}"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3283951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8AA193-4850-4228-8356-D73138E7A844}"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806143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84BD7F-8F32-4B18-AD04-790DEBE93E35}"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3170132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AB1E6-E989-4327-9FEA-968D54A32D2A}"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55517-5EE7-2A4D-9A9A-04B80EB679D5}" type="slidenum">
              <a:rPr lang="en-US" smtClean="0"/>
              <a:t>‹#›</a:t>
            </a:fld>
            <a:endParaRPr lang="en-US"/>
          </a:p>
        </p:txBody>
      </p:sp>
    </p:spTree>
    <p:extLst>
      <p:ext uri="{BB962C8B-B14F-4D97-AF65-F5344CB8AC3E}">
        <p14:creationId xmlns:p14="http://schemas.microsoft.com/office/powerpoint/2010/main" val="950193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1E0B1E-4BD3-4952-82C3-6CAB24A78AD4}"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951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3FEAAC-CD23-4DE2-9CF6-6319156EAD93}"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52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CB6D97-5D3F-456C-9EC5-517BCBCE77F9}"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05441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6B6EB2-EC01-44D9-A80E-A6B3266792CE}"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6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CEB2-C0A8-ADF9-F7FA-35D40D3099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02D7DD-4BEC-1E19-7FF5-A45B8E61CB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FDF4D-12E9-3BC1-210C-8C7EC9A366D1}"/>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26AF156E-8C16-56DB-B1C3-6E3C1C585F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E355FC-9990-A1CB-1019-65A0E7A74EB2}"/>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233844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7F4B9D-88C6-418E-83EF-200C272C18AD}" type="datetime1">
              <a:rPr lang="en-US" smtClean="0"/>
              <a:t>7/7/25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7130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29CEC0-A1CF-4ECE-B196-44A695D03781}" type="datetime1">
              <a:rPr lang="en-US" smtClean="0"/>
              <a:t>7/7/25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540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00B981-E094-4244-BEE8-84D2FDCBEFEB}" type="datetime1">
              <a:rPr lang="en-US" smtClean="0"/>
              <a:t>7/7/25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0385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2A636B01-47C3-4638-91DA-E8316573376C}"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161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D7D95C9-8853-4FEC-8DFA-53A9C2FD72AF}" type="datetime1">
              <a:rPr lang="en-US" smtClean="0"/>
              <a:t>7/7/25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144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1FBCBE-C56E-4B5D-84ED-AFEB45FBF406}"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732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F6B13-9F23-4595-A762-A983A8773BF7}" type="datetime1">
              <a:rPr lang="en-US" smtClean="0"/>
              <a:t>7/7/25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18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3233707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817182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265716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A2744-0E02-5620-F8AB-90A582CCE5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73D508-2C65-B3E3-D9CC-F71D9F1008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70223F-7C0E-0965-993E-2AEC24CF2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02DB97-7863-65D9-CA05-96A3463D873E}"/>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6" name="Footer Placeholder 5">
            <a:extLst>
              <a:ext uri="{FF2B5EF4-FFF2-40B4-BE49-F238E27FC236}">
                <a16:creationId xmlns:a16="http://schemas.microsoft.com/office/drawing/2014/main" id="{BDA99CFB-9476-DE6B-365A-8EE8DCBFB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AC7F04-3333-0F7C-EF97-1B83E301BD8D}"/>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3049838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FE0528D-1485-794A-810F-A77E1DF91FA7}" type="datetimeFigureOut">
              <a:rPr lang="fr-FR" smtClean="0"/>
              <a:t>07/07/2025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716550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FE0528D-1485-794A-810F-A77E1DF91FA7}" type="datetimeFigureOut">
              <a:rPr lang="fr-FR" smtClean="0"/>
              <a:t>07/07/2025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2414548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7FE0528D-1485-794A-810F-A77E1DF91FA7}" type="datetimeFigureOut">
              <a:rPr lang="fr-FR" smtClean="0"/>
              <a:t>07/07/2025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117597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FE0528D-1485-794A-810F-A77E1DF91FA7}" type="datetimeFigureOut">
              <a:rPr lang="fr-FR" smtClean="0"/>
              <a:t>07/07/2025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1617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FE0528D-1485-794A-810F-A77E1DF91FA7}" type="datetimeFigureOut">
              <a:rPr lang="fr-FR" smtClean="0"/>
              <a:t>07/07/2025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3927841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FE0528D-1485-794A-810F-A77E1DF91FA7}" type="datetimeFigureOut">
              <a:rPr lang="fr-FR" smtClean="0"/>
              <a:t>07/07/2025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3768758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3290037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837A30-AE81-D248-8068-24866DDA035E}" type="slidenum">
              <a:rPr lang="fr-FR" smtClean="0"/>
              <a:t>‹#›</a:t>
            </a:fld>
            <a:endParaRPr lang="fr-FR"/>
          </a:p>
        </p:txBody>
      </p:sp>
    </p:spTree>
    <p:extLst>
      <p:ext uri="{BB962C8B-B14F-4D97-AF65-F5344CB8AC3E}">
        <p14:creationId xmlns:p14="http://schemas.microsoft.com/office/powerpoint/2010/main" val="1344606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E0C9-B651-8E74-13F5-77DE2D6713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F684030-CEE1-784F-2386-084F01AD3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512297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EF314-F0CC-B124-689E-FAF56C516724}"/>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52C7D284-D4D6-8F2E-B515-530BF4AB0D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C91D23-043B-60CA-07FA-79326EE884AB}"/>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5" name="Footer Placeholder 4">
            <a:extLst>
              <a:ext uri="{FF2B5EF4-FFF2-40B4-BE49-F238E27FC236}">
                <a16:creationId xmlns:a16="http://schemas.microsoft.com/office/drawing/2014/main" id="{A7CD94F3-D7B8-B98C-D79E-E3494D8B1D9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764E994-BE61-2B2F-C04E-B695BCB764A3}"/>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269468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4048-9E30-A0CD-2338-128252233E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A9B926-AE77-08CB-6EE4-1F95E5523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74E35E-0001-5BD7-5206-051954A2A9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9776DB-0294-BFB3-4760-44630360B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F662EC-DC56-5E07-94C2-012E0540C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0121B6-DA09-5B4C-02AC-D7CA0A8B81D6}"/>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8" name="Footer Placeholder 7">
            <a:extLst>
              <a:ext uri="{FF2B5EF4-FFF2-40B4-BE49-F238E27FC236}">
                <a16:creationId xmlns:a16="http://schemas.microsoft.com/office/drawing/2014/main" id="{76915999-B89E-FE4D-8A5A-E94F7269A2C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E00218-9458-0E97-3075-9D2053BBC803}"/>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1705027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B89F-07F3-5469-8A7A-B9D6C5C44A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0333DC4-E0BB-D86B-7F0B-1C3EE717CA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1B2F92-E5B6-D4E4-C60C-3CFEF8C37B0E}"/>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5" name="Footer Placeholder 4">
            <a:extLst>
              <a:ext uri="{FF2B5EF4-FFF2-40B4-BE49-F238E27FC236}">
                <a16:creationId xmlns:a16="http://schemas.microsoft.com/office/drawing/2014/main" id="{DAA079AF-B9C5-F307-8307-6A54844BA4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E082824-C5F9-3CC5-F9F4-CB25C0B5971C}"/>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1009140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85D3-68E7-E984-7F53-3E2AA648001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493C08F-64C5-3426-E3AF-82076AEF8A8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B9EB19F-CAA0-58D7-41E5-4835604441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B2BF1F92-19C3-D7FF-76E3-2BA7D5C34CC0}"/>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6" name="Footer Placeholder 5">
            <a:extLst>
              <a:ext uri="{FF2B5EF4-FFF2-40B4-BE49-F238E27FC236}">
                <a16:creationId xmlns:a16="http://schemas.microsoft.com/office/drawing/2014/main" id="{A0C5C9E7-CA65-49D6-A00E-DBA5737D891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4FBC222-AA7B-2F07-CBA8-EA0E8F9ED634}"/>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967858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B475-415C-9F45-A98B-9B63E47D5C5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9FBAC50-1C49-CBD2-9CD2-CD01EED2D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4E7153-3A07-6458-3B76-5E5E674C7A1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5747859-3ED2-0510-B949-0711D02BCC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F208FD-9B76-5313-3A73-DE77C20D1EC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ED82A90C-B388-4B97-964E-A04B8CBD4D0D}"/>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8" name="Footer Placeholder 7">
            <a:extLst>
              <a:ext uri="{FF2B5EF4-FFF2-40B4-BE49-F238E27FC236}">
                <a16:creationId xmlns:a16="http://schemas.microsoft.com/office/drawing/2014/main" id="{0CE457CB-A444-8CD7-C44A-FB9FA643A4B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B2E50556-B4D3-825F-B0E6-D6917F792657}"/>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16761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D7AFE-3848-D7E6-5E5F-2443F78A97A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B4F7B93-A3DC-2E64-A3C5-6DD052BCB9BA}"/>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4" name="Footer Placeholder 3">
            <a:extLst>
              <a:ext uri="{FF2B5EF4-FFF2-40B4-BE49-F238E27FC236}">
                <a16:creationId xmlns:a16="http://schemas.microsoft.com/office/drawing/2014/main" id="{66B73E7D-3BEF-3042-05D3-5C114697D2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87E08B0C-58F2-9487-4EAA-327DFC4547E2}"/>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2798856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689EDC-1B39-CEE2-82F7-A6DC4CF165B2}"/>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3" name="Footer Placeholder 2">
            <a:extLst>
              <a:ext uri="{FF2B5EF4-FFF2-40B4-BE49-F238E27FC236}">
                <a16:creationId xmlns:a16="http://schemas.microsoft.com/office/drawing/2014/main" id="{53AFA6C1-F90D-341B-4AA5-CB07B95DE6C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75D1F14-21D5-2487-2CDC-9F17D1BEF09B}"/>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2796222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1092-08F4-A365-678E-D03C9693F7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1BA410F-B665-2C2F-809C-28A822974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B37B24E-C753-B6F2-CFD9-FD368D070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9342A0-6364-DE83-D64D-7F5645320BC1}"/>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6" name="Footer Placeholder 5">
            <a:extLst>
              <a:ext uri="{FF2B5EF4-FFF2-40B4-BE49-F238E27FC236}">
                <a16:creationId xmlns:a16="http://schemas.microsoft.com/office/drawing/2014/main" id="{31050F66-6838-88DF-4482-B1C89A782EA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9BBF3D0-F0C8-4804-EA36-00E97BCED56F}"/>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2849222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DDDF0-7201-6C88-CD06-D0B9033F21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DE7C24A-0762-F4B7-38EB-E46B057F9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4364F54-8DAB-3937-F365-760D01D04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1376B1-CCF5-2D02-9C87-956864C9556F}"/>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6" name="Footer Placeholder 5">
            <a:extLst>
              <a:ext uri="{FF2B5EF4-FFF2-40B4-BE49-F238E27FC236}">
                <a16:creationId xmlns:a16="http://schemas.microsoft.com/office/drawing/2014/main" id="{E19C9B98-10D3-B32D-83EE-4E551F94656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8F3E179-77DE-898F-21FB-984F87482487}"/>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9033892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827B-D8C0-36E0-6B84-D1CF27D6011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2977F0-A0C7-15FE-A69B-32FD79C80E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EC8991-2BB8-6DE2-9029-9B05AF9B9FE3}"/>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5" name="Footer Placeholder 4">
            <a:extLst>
              <a:ext uri="{FF2B5EF4-FFF2-40B4-BE49-F238E27FC236}">
                <a16:creationId xmlns:a16="http://schemas.microsoft.com/office/drawing/2014/main" id="{0B7EC2C2-B892-FFAC-7442-64116382E45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35B85B6-91AF-1A6C-A335-638105A1701F}"/>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7412769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B21974-08BC-F2BC-247C-A0BD0C95FE5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5BBA77B-022F-21C1-D575-3E6F692C65D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28D840B-11BD-C59A-74A0-888EF0A17721}"/>
              </a:ext>
            </a:extLst>
          </p:cNvPr>
          <p:cNvSpPr>
            <a:spLocks noGrp="1"/>
          </p:cNvSpPr>
          <p:nvPr>
            <p:ph type="dt" sz="half" idx="10"/>
          </p:nvPr>
        </p:nvSpPr>
        <p:spPr>
          <a:xfrm>
            <a:off x="838200" y="6356350"/>
            <a:ext cx="2743200" cy="365125"/>
          </a:xfrm>
          <a:prstGeom prst="rect">
            <a:avLst/>
          </a:prstGeom>
        </p:spPr>
        <p:txBody>
          <a:bodyPr/>
          <a:lstStyle/>
          <a:p>
            <a:fld id="{24223AA1-6CCE-B94B-B028-1E2300EC76A7}" type="datetimeFigureOut">
              <a:rPr lang="en-GB" smtClean="0"/>
              <a:t>07/07/2025</a:t>
            </a:fld>
            <a:endParaRPr lang="en-GB"/>
          </a:p>
        </p:txBody>
      </p:sp>
      <p:sp>
        <p:nvSpPr>
          <p:cNvPr id="5" name="Footer Placeholder 4">
            <a:extLst>
              <a:ext uri="{FF2B5EF4-FFF2-40B4-BE49-F238E27FC236}">
                <a16:creationId xmlns:a16="http://schemas.microsoft.com/office/drawing/2014/main" id="{71139AB3-DACD-13DF-D201-834EB137E47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A4E2419-54C1-EE2B-A69D-7CBF05F5D01C}"/>
              </a:ext>
            </a:extLst>
          </p:cNvPr>
          <p:cNvSpPr>
            <a:spLocks noGrp="1"/>
          </p:cNvSpPr>
          <p:nvPr>
            <p:ph type="sldNum" sz="quarter" idx="12"/>
          </p:nvPr>
        </p:nvSpPr>
        <p:spPr>
          <a:xfrm>
            <a:off x="8610600" y="6356350"/>
            <a:ext cx="2743200" cy="365125"/>
          </a:xfrm>
          <a:prstGeom prst="rect">
            <a:avLst/>
          </a:prstGeom>
        </p:spPr>
        <p:txBody>
          <a:bodyPr/>
          <a:lstStyle/>
          <a:p>
            <a:fld id="{EFF0BD04-1576-674B-93C1-26D3C67C7EFE}" type="slidenum">
              <a:rPr lang="en-GB" smtClean="0"/>
              <a:t>‹#›</a:t>
            </a:fld>
            <a:endParaRPr lang="en-GB"/>
          </a:p>
        </p:txBody>
      </p:sp>
    </p:spTree>
    <p:extLst>
      <p:ext uri="{BB962C8B-B14F-4D97-AF65-F5344CB8AC3E}">
        <p14:creationId xmlns:p14="http://schemas.microsoft.com/office/powerpoint/2010/main" val="26357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B03583-4A3F-C6EC-A09A-B4B08B052101}"/>
              </a:ext>
            </a:extLst>
          </p:cNvPr>
          <p:cNvSpPr>
            <a:spLocks noGrp="1"/>
          </p:cNvSpPr>
          <p:nvPr>
            <p:ph type="title"/>
          </p:nvPr>
        </p:nvSpPr>
        <p:spPr>
          <a:xfrm>
            <a:off x="838200" y="575673"/>
            <a:ext cx="9240253" cy="940799"/>
          </a:xfrm>
          <a:prstGeom prst="rect">
            <a:avLst/>
          </a:prstGeom>
        </p:spPr>
        <p:txBody>
          <a:bodyPr/>
          <a:lstStyle>
            <a:lvl1pPr algn="l">
              <a:defRPr b="1">
                <a:latin typeface="Arial" panose="020B0604020202020204" pitchFamily="34" charset="0"/>
                <a:cs typeface="Arial" panose="020B0604020202020204" pitchFamily="34" charset="0"/>
              </a:defRPr>
            </a:lvl1pPr>
          </a:lstStyle>
          <a:p>
            <a:r>
              <a:rPr lang="en-GB"/>
              <a:t>Click to edit Master title style</a:t>
            </a:r>
          </a:p>
        </p:txBody>
      </p:sp>
    </p:spTree>
    <p:extLst>
      <p:ext uri="{BB962C8B-B14F-4D97-AF65-F5344CB8AC3E}">
        <p14:creationId xmlns:p14="http://schemas.microsoft.com/office/powerpoint/2010/main" val="58634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3BED-69B7-851F-6BAB-31CF2AF406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52FAAA-5067-FDE7-041C-863DFB5F5230}"/>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4" name="Footer Placeholder 3">
            <a:extLst>
              <a:ext uri="{FF2B5EF4-FFF2-40B4-BE49-F238E27FC236}">
                <a16:creationId xmlns:a16="http://schemas.microsoft.com/office/drawing/2014/main" id="{B288AF8F-958B-D91B-4B33-CDBBE651052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F6770B-FE2C-890F-2827-7DE287D6876E}"/>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151582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D9CB15-CC93-AF68-0C8A-2F52268C55EF}"/>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3" name="Footer Placeholder 2">
            <a:extLst>
              <a:ext uri="{FF2B5EF4-FFF2-40B4-BE49-F238E27FC236}">
                <a16:creationId xmlns:a16="http://schemas.microsoft.com/office/drawing/2014/main" id="{3B65FC4C-9F33-30DC-7BFB-2CAB824D1C6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F0B907-B96F-41A7-FD49-C94DC5F5DF92}"/>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39525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D554-6724-927B-B3D3-E6DAB0B6BC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9AB6BD-77CF-72CD-2811-05F53B136B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72CC06-6C56-5DEF-EC77-5F0123FD9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619F9-6DBC-F931-6776-BD7907B1E0BF}"/>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6" name="Footer Placeholder 5">
            <a:extLst>
              <a:ext uri="{FF2B5EF4-FFF2-40B4-BE49-F238E27FC236}">
                <a16:creationId xmlns:a16="http://schemas.microsoft.com/office/drawing/2014/main" id="{163F40CF-08E1-9B3F-FC4B-234D044212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A5BBDE-D9D5-313F-6CD2-656A2A3C9F77}"/>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170253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BA064-12DD-5A0A-1766-400BE5219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B37607-8DAD-0530-C2E5-7DDCADA54B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F7CB23B-52C1-488B-E038-80B4957D6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DA1DC-5CA2-508C-06F8-E8A69F06A9F2}"/>
              </a:ext>
            </a:extLst>
          </p:cNvPr>
          <p:cNvSpPr>
            <a:spLocks noGrp="1"/>
          </p:cNvSpPr>
          <p:nvPr>
            <p:ph type="dt" sz="half" idx="10"/>
          </p:nvPr>
        </p:nvSpPr>
        <p:spPr/>
        <p:txBody>
          <a:bodyPr/>
          <a:lstStyle/>
          <a:p>
            <a:fld id="{B59B5700-6DA6-498B-83C3-07C4A068D071}" type="datetimeFigureOut">
              <a:rPr lang="en-GB" smtClean="0"/>
              <a:t>07/07/2025</a:t>
            </a:fld>
            <a:endParaRPr lang="en-GB"/>
          </a:p>
        </p:txBody>
      </p:sp>
      <p:sp>
        <p:nvSpPr>
          <p:cNvPr id="6" name="Footer Placeholder 5">
            <a:extLst>
              <a:ext uri="{FF2B5EF4-FFF2-40B4-BE49-F238E27FC236}">
                <a16:creationId xmlns:a16="http://schemas.microsoft.com/office/drawing/2014/main" id="{19FF9D2D-1C56-FB91-07AC-296D60EBBC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DAE5D3-9E8F-4275-1AE8-1BAB9C40DC81}"/>
              </a:ext>
            </a:extLst>
          </p:cNvPr>
          <p:cNvSpPr>
            <a:spLocks noGrp="1"/>
          </p:cNvSpPr>
          <p:nvPr>
            <p:ph type="sldNum" sz="quarter" idx="12"/>
          </p:nvPr>
        </p:nvSpPr>
        <p:spPr/>
        <p:txBody>
          <a:bodyPr/>
          <a:lstStyle/>
          <a:p>
            <a:fld id="{45088108-E3CA-4770-903C-C857E18D72ED}" type="slidenum">
              <a:rPr lang="en-GB" smtClean="0"/>
              <a:t>‹#›</a:t>
            </a:fld>
            <a:endParaRPr lang="en-GB"/>
          </a:p>
        </p:txBody>
      </p:sp>
    </p:spTree>
    <p:extLst>
      <p:ext uri="{BB962C8B-B14F-4D97-AF65-F5344CB8AC3E}">
        <p14:creationId xmlns:p14="http://schemas.microsoft.com/office/powerpoint/2010/main" val="2182342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11.sv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A48C8-7C20-EED0-B971-800F4AF2F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FFAE16-226A-E92C-8620-B8A45094C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67BC79-8E98-C468-5559-A5D0729B9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9B5700-6DA6-498B-83C3-07C4A068D071}" type="datetimeFigureOut">
              <a:rPr lang="en-GB" smtClean="0"/>
              <a:t>07/07/2025</a:t>
            </a:fld>
            <a:endParaRPr lang="en-GB"/>
          </a:p>
        </p:txBody>
      </p:sp>
      <p:sp>
        <p:nvSpPr>
          <p:cNvPr id="5" name="Footer Placeholder 4">
            <a:extLst>
              <a:ext uri="{FF2B5EF4-FFF2-40B4-BE49-F238E27FC236}">
                <a16:creationId xmlns:a16="http://schemas.microsoft.com/office/drawing/2014/main" id="{140096AE-8BA8-1E67-CB46-8ECE57644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89C493A-68EE-5378-A9AA-C9B7487AD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088108-E3CA-4770-903C-C857E18D72ED}" type="slidenum">
              <a:rPr lang="en-GB" smtClean="0"/>
              <a:t>‹#›</a:t>
            </a:fld>
            <a:endParaRPr lang="en-GB"/>
          </a:p>
        </p:txBody>
      </p:sp>
    </p:spTree>
    <p:extLst>
      <p:ext uri="{BB962C8B-B14F-4D97-AF65-F5344CB8AC3E}">
        <p14:creationId xmlns:p14="http://schemas.microsoft.com/office/powerpoint/2010/main" val="35171951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701" r:id="rId9"/>
    <p:sldLayoutId id="2147483702" r:id="rId10"/>
    <p:sldLayoutId id="2147483703" r:id="rId11"/>
    <p:sldLayoutId id="2147483699" r:id="rId12"/>
    <p:sldLayoutId id="2147483700"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9C4D-86CE-4CE3-9076-D4840B403534}" type="datetime1">
              <a:rPr lang="en-US" smtClean="0"/>
              <a:t>7/7/25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55517-5EE7-2A4D-9A9A-04B80EB679D5}" type="slidenum">
              <a:rPr lang="en-US" smtClean="0"/>
              <a:t>‹#›</a:t>
            </a:fld>
            <a:endParaRPr lang="en-US"/>
          </a:p>
        </p:txBody>
      </p:sp>
      <p:pic>
        <p:nvPicPr>
          <p:cNvPr id="7" name="Picture 6">
            <a:extLst>
              <a:ext uri="{FF2B5EF4-FFF2-40B4-BE49-F238E27FC236}">
                <a16:creationId xmlns:a16="http://schemas.microsoft.com/office/drawing/2014/main" id="{91F45DFB-DB47-C444-B8CE-694976FF2D29}"/>
              </a:ext>
            </a:extLst>
          </p:cNvPr>
          <p:cNvPicPr>
            <a:picLocks noChangeAspect="1"/>
          </p:cNvPicPr>
          <p:nvPr userDrawn="1"/>
        </p:nvPicPr>
        <p:blipFill>
          <a:blip r:embed="rId13"/>
          <a:stretch>
            <a:fillRect/>
          </a:stretch>
        </p:blipFill>
        <p:spPr>
          <a:xfrm>
            <a:off x="10260280" y="5868915"/>
            <a:ext cx="1731406" cy="885970"/>
          </a:xfrm>
          <a:prstGeom prst="rect">
            <a:avLst/>
          </a:prstGeom>
        </p:spPr>
      </p:pic>
      <p:pic>
        <p:nvPicPr>
          <p:cNvPr id="8" name="Picture 7">
            <a:extLst>
              <a:ext uri="{FF2B5EF4-FFF2-40B4-BE49-F238E27FC236}">
                <a16:creationId xmlns:a16="http://schemas.microsoft.com/office/drawing/2014/main" id="{ABC89276-1BD6-F946-9B7B-3BDC904A567E}"/>
              </a:ext>
            </a:extLst>
          </p:cNvPr>
          <p:cNvPicPr>
            <a:picLocks noChangeAspect="1"/>
          </p:cNvPicPr>
          <p:nvPr userDrawn="1"/>
        </p:nvPicPr>
        <p:blipFill>
          <a:blip r:embed="rId14"/>
          <a:stretch>
            <a:fillRect/>
          </a:stretch>
        </p:blipFill>
        <p:spPr>
          <a:xfrm>
            <a:off x="7972714" y="5826348"/>
            <a:ext cx="2229468" cy="1030014"/>
          </a:xfrm>
          <a:prstGeom prst="rect">
            <a:avLst/>
          </a:prstGeom>
        </p:spPr>
      </p:pic>
    </p:spTree>
    <p:extLst>
      <p:ext uri="{BB962C8B-B14F-4D97-AF65-F5344CB8AC3E}">
        <p14:creationId xmlns:p14="http://schemas.microsoft.com/office/powerpoint/2010/main" val="111744361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8B3AAFE0-02F0-470A-BB81-6FC2DD90ECDB}" type="datetime1">
              <a:rPr lang="en-US" smtClean="0"/>
              <a:t>7/7/25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9131907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E0528D-1485-794A-810F-A77E1DF91FA7}" type="datetimeFigureOut">
              <a:rPr lang="fr-FR" smtClean="0"/>
              <a:t>07/07/2025</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37A30-AE81-D248-8068-24866DDA035E}" type="slidenum">
              <a:rPr lang="fr-FR" smtClean="0"/>
              <a:t>‹#›</a:t>
            </a:fld>
            <a:endParaRPr lang="fr-FR"/>
          </a:p>
        </p:txBody>
      </p:sp>
    </p:spTree>
    <p:extLst>
      <p:ext uri="{BB962C8B-B14F-4D97-AF65-F5344CB8AC3E}">
        <p14:creationId xmlns:p14="http://schemas.microsoft.com/office/powerpoint/2010/main" val="36638286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close-up of a logo&#10;&#10;AI-generated content may be incorrect.">
            <a:extLst>
              <a:ext uri="{FF2B5EF4-FFF2-40B4-BE49-F238E27FC236}">
                <a16:creationId xmlns:a16="http://schemas.microsoft.com/office/drawing/2014/main" id="{0BDCD3D5-8788-CA7F-C69B-CDC6D7A58993}"/>
              </a:ext>
            </a:extLst>
          </p:cNvPr>
          <p:cNvPicPr>
            <a:picLocks noChangeAspect="1"/>
          </p:cNvPicPr>
          <p:nvPr userDrawn="1"/>
        </p:nvPicPr>
        <p:blipFill>
          <a:blip r:embed="rId14"/>
          <a:srcRect l="6549" t="12062" r="13646" b="15246"/>
          <a:stretch/>
        </p:blipFill>
        <p:spPr>
          <a:xfrm>
            <a:off x="113567" y="6176963"/>
            <a:ext cx="921543" cy="671042"/>
          </a:xfrm>
          <a:prstGeom prst="rect">
            <a:avLst/>
          </a:prstGeom>
        </p:spPr>
      </p:pic>
      <p:sp>
        <p:nvSpPr>
          <p:cNvPr id="2" name="Title Placeholder 1">
            <a:extLst>
              <a:ext uri="{FF2B5EF4-FFF2-40B4-BE49-F238E27FC236}">
                <a16:creationId xmlns:a16="http://schemas.microsoft.com/office/drawing/2014/main" id="{82FFC9FC-EEAF-F6C0-B2CC-9257931848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pic>
        <p:nvPicPr>
          <p:cNvPr id="7" name="Picture 6" descr="A logo with text on it&#10;&#10;Description automatically generated with medium confidence">
            <a:extLst>
              <a:ext uri="{FF2B5EF4-FFF2-40B4-BE49-F238E27FC236}">
                <a16:creationId xmlns:a16="http://schemas.microsoft.com/office/drawing/2014/main" id="{0F1936EE-B3F0-8EB4-2F82-C01615FCBCF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68450" y="6375344"/>
            <a:ext cx="856907" cy="388352"/>
          </a:xfrm>
          <a:prstGeom prst="rect">
            <a:avLst/>
          </a:prstGeom>
        </p:spPr>
      </p:pic>
      <p:pic>
        <p:nvPicPr>
          <p:cNvPr id="8" name="Picture 7" descr="A pink logo with white text&#10;&#10;Description automatically generated">
            <a:extLst>
              <a:ext uri="{FF2B5EF4-FFF2-40B4-BE49-F238E27FC236}">
                <a16:creationId xmlns:a16="http://schemas.microsoft.com/office/drawing/2014/main" id="{FC7B480E-8B17-2300-BFE8-37B01C4AA075}"/>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r="60570"/>
          <a:stretch/>
        </p:blipFill>
        <p:spPr>
          <a:xfrm>
            <a:off x="2838640" y="6236686"/>
            <a:ext cx="776951" cy="623976"/>
          </a:xfrm>
          <a:prstGeom prst="rect">
            <a:avLst/>
          </a:prstGeom>
        </p:spPr>
      </p:pic>
      <p:pic>
        <p:nvPicPr>
          <p:cNvPr id="9" name="Graphic 8">
            <a:extLst>
              <a:ext uri="{FF2B5EF4-FFF2-40B4-BE49-F238E27FC236}">
                <a16:creationId xmlns:a16="http://schemas.microsoft.com/office/drawing/2014/main" id="{65DC3284-D39D-16A1-3AE2-953FD61B306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28229" y="6324626"/>
            <a:ext cx="856907" cy="425326"/>
          </a:xfrm>
          <a:prstGeom prst="rect">
            <a:avLst/>
          </a:prstGeom>
        </p:spPr>
      </p:pic>
      <p:sp>
        <p:nvSpPr>
          <p:cNvPr id="11" name="TextBox 10">
            <a:extLst>
              <a:ext uri="{FF2B5EF4-FFF2-40B4-BE49-F238E27FC236}">
                <a16:creationId xmlns:a16="http://schemas.microsoft.com/office/drawing/2014/main" id="{EC8DA761-EBC6-41B8-D25B-2F07A26EF0C5}"/>
              </a:ext>
            </a:extLst>
          </p:cNvPr>
          <p:cNvSpPr txBox="1"/>
          <p:nvPr userDrawn="1"/>
        </p:nvSpPr>
        <p:spPr>
          <a:xfrm>
            <a:off x="10938441" y="6524989"/>
            <a:ext cx="1139992" cy="276999"/>
          </a:xfrm>
          <a:prstGeom prst="rect">
            <a:avLst/>
          </a:prstGeom>
          <a:noFill/>
        </p:spPr>
        <p:txBody>
          <a:bodyPr wrap="none" rtlCol="0">
            <a:spAutoFit/>
          </a:bodyPr>
          <a:lstStyle/>
          <a:p>
            <a:r>
              <a:rPr lang="en-GB" sz="1200" dirty="0">
                <a:solidFill>
                  <a:schemeClr val="tx2"/>
                </a:solidFill>
              </a:rPr>
              <a:t>Mastracci 2025</a:t>
            </a:r>
          </a:p>
        </p:txBody>
      </p:sp>
      <p:sp>
        <p:nvSpPr>
          <p:cNvPr id="3" name="Text Placeholder 2">
            <a:extLst>
              <a:ext uri="{FF2B5EF4-FFF2-40B4-BE49-F238E27FC236}">
                <a16:creationId xmlns:a16="http://schemas.microsoft.com/office/drawing/2014/main" id="{9B96FBC6-50C7-1E37-4C51-7850288E1D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descr="Logo, company name&#10;&#10;Description automatically generated">
            <a:extLst>
              <a:ext uri="{FF2B5EF4-FFF2-40B4-BE49-F238E27FC236}">
                <a16:creationId xmlns:a16="http://schemas.microsoft.com/office/drawing/2014/main" id="{4E9AE945-B7D8-C340-DB75-28B977D88FBC}"/>
              </a:ext>
            </a:extLst>
          </p:cNvPr>
          <p:cNvPicPr>
            <a:picLocks noChangeAspect="1"/>
          </p:cNvPicPr>
          <p:nvPr userDrawn="1"/>
        </p:nvPicPr>
        <p:blipFill rotWithShape="1">
          <a:blip r:embed="rId19"/>
          <a:srcRect t="15044" b="42865"/>
          <a:stretch/>
        </p:blipFill>
        <p:spPr>
          <a:xfrm>
            <a:off x="3615591" y="6349678"/>
            <a:ext cx="1010499" cy="425326"/>
          </a:xfrm>
          <a:prstGeom prst="rect">
            <a:avLst/>
          </a:prstGeom>
        </p:spPr>
      </p:pic>
    </p:spTree>
    <p:extLst>
      <p:ext uri="{BB962C8B-B14F-4D97-AF65-F5344CB8AC3E}">
        <p14:creationId xmlns:p14="http://schemas.microsoft.com/office/powerpoint/2010/main" val="25707670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2.xml"/><Relationship Id="rId5" Type="http://schemas.openxmlformats.org/officeDocument/2006/relationships/image" Target="../media/image83.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9.png"/><Relationship Id="rId7" Type="http://schemas.openxmlformats.org/officeDocument/2006/relationships/image" Target="../media/image84.emf"/><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package" Target="../embeddings/Microsoft_Excel_Worksheet.xlsx"/><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86.pn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88.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2.jpeg"/><Relationship Id="rId7" Type="http://schemas.openxmlformats.org/officeDocument/2006/relationships/image" Target="../media/image94.sv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90.png"/><Relationship Id="rId5" Type="http://schemas.openxmlformats.org/officeDocument/2006/relationships/image" Target="../media/image93.svg"/><Relationship Id="rId10" Type="http://schemas.openxmlformats.org/officeDocument/2006/relationships/image" Target="../media/image31.png"/><Relationship Id="rId4" Type="http://schemas.openxmlformats.org/officeDocument/2006/relationships/image" Target="../media/image88.png"/><Relationship Id="rId9" Type="http://schemas.openxmlformats.org/officeDocument/2006/relationships/image" Target="../media/image95.svg"/></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98.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6.png"/><Relationship Id="rId1" Type="http://schemas.openxmlformats.org/officeDocument/2006/relationships/slideLayout" Target="../slideLayouts/slideLayout32.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31.png"/><Relationship Id="rId2" Type="http://schemas.openxmlformats.org/officeDocument/2006/relationships/hyperlink" Target="https://www.transformationpartners.nhs.uk/wp-content/uploads/2017/11/IAPT-LTC-Building-the-Business-Case.pdf?utm_source=chatgpt.com" TargetMode="External"/><Relationship Id="rId1" Type="http://schemas.openxmlformats.org/officeDocument/2006/relationships/slideLayout" Target="../slideLayouts/slideLayout3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9.sv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https://iris.who.int/bitstream/handle/10665/371027/9789289059442-eng.pdf?sequence=4&amp;isAllowed=y" TargetMode="External"/><Relationship Id="rId2" Type="http://schemas.openxmlformats.org/officeDocument/2006/relationships/image" Target="../media/image100.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9.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1.pn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2.jpe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7.svg"/></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15.jpe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53.xml"/><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hyperlink" Target="https://euroqol.org/wp-content/uploads/2016/10/Sample_UK__English__EQ-5D-5L_Paper_Self_complete_v1.0__ID_24700.pdf" TargetMode="Externa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sv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Layout" Target="../slideLayouts/slideLayout3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4.xml"/><Relationship Id="rId5" Type="http://schemas.openxmlformats.org/officeDocument/2006/relationships/image" Target="../media/image128.png"/><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4.xml"/><Relationship Id="rId5" Type="http://schemas.openxmlformats.org/officeDocument/2006/relationships/image" Target="../media/image132.jpeg"/><Relationship Id="rId4" Type="http://schemas.openxmlformats.org/officeDocument/2006/relationships/image" Target="../media/image131.jpeg"/></Relationships>
</file>

<file path=ppt/slides/_rels/slide8.xml.rels><?xml version="1.0" encoding="UTF-8" standalone="yes"?>
<Relationships xmlns="http://schemas.openxmlformats.org/package/2006/relationships"><Relationship Id="rId13" Type="http://schemas.openxmlformats.org/officeDocument/2006/relationships/image" Target="../media/image45.sv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svg"/><Relationship Id="rId21" Type="http://schemas.openxmlformats.org/officeDocument/2006/relationships/image" Target="../media/image53.svg"/><Relationship Id="rId34" Type="http://schemas.openxmlformats.org/officeDocument/2006/relationships/image" Target="../media/image66.png"/><Relationship Id="rId42" Type="http://schemas.openxmlformats.org/officeDocument/2006/relationships/image" Target="../media/image29.png"/><Relationship Id="rId7" Type="http://schemas.openxmlformats.org/officeDocument/2006/relationships/image" Target="../media/image39.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svg"/><Relationship Id="rId41" Type="http://schemas.openxmlformats.org/officeDocument/2006/relationships/image" Target="../media/image73.svg"/><Relationship Id="rId1" Type="http://schemas.openxmlformats.org/officeDocument/2006/relationships/slideLayout" Target="../slideLayouts/slideLayout32.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svg"/><Relationship Id="rId40" Type="http://schemas.openxmlformats.org/officeDocument/2006/relationships/image" Target="../media/image72.png"/><Relationship Id="rId5" Type="http://schemas.openxmlformats.org/officeDocument/2006/relationships/image" Target="../media/image37.svg"/><Relationship Id="rId15" Type="http://schemas.openxmlformats.org/officeDocument/2006/relationships/image" Target="../media/image47.svg"/><Relationship Id="rId23" Type="http://schemas.openxmlformats.org/officeDocument/2006/relationships/image" Target="../media/image55.sv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svg"/><Relationship Id="rId31" Type="http://schemas.openxmlformats.org/officeDocument/2006/relationships/image" Target="../media/image63.svg"/><Relationship Id="rId44"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svg"/><Relationship Id="rId30" Type="http://schemas.openxmlformats.org/officeDocument/2006/relationships/image" Target="../media/image62.png"/><Relationship Id="rId35" Type="http://schemas.openxmlformats.org/officeDocument/2006/relationships/image" Target="../media/image67.svg"/><Relationship Id="rId43" Type="http://schemas.openxmlformats.org/officeDocument/2006/relationships/image" Target="../media/image30.svg"/><Relationship Id="rId8" Type="http://schemas.openxmlformats.org/officeDocument/2006/relationships/image" Target="../media/image40.png"/><Relationship Id="rId3" Type="http://schemas.openxmlformats.org/officeDocument/2006/relationships/image" Target="../media/image35.svg"/><Relationship Id="rId12" Type="http://schemas.openxmlformats.org/officeDocument/2006/relationships/image" Target="../media/image44.png"/><Relationship Id="rId17" Type="http://schemas.openxmlformats.org/officeDocument/2006/relationships/image" Target="../media/image49.svg"/><Relationship Id="rId25" Type="http://schemas.openxmlformats.org/officeDocument/2006/relationships/image" Target="../media/image57.svg"/><Relationship Id="rId33" Type="http://schemas.openxmlformats.org/officeDocument/2006/relationships/image" Target="../media/image65.svg"/><Relationship Id="rId38"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31.png"/><Relationship Id="rId3" Type="http://schemas.openxmlformats.org/officeDocument/2006/relationships/image" Target="../media/image75.svg"/><Relationship Id="rId7" Type="http://schemas.openxmlformats.org/officeDocument/2006/relationships/image" Target="../media/image79.png"/><Relationship Id="rId12" Type="http://schemas.openxmlformats.org/officeDocument/2006/relationships/image" Target="../media/image30.svg"/><Relationship Id="rId2" Type="http://schemas.openxmlformats.org/officeDocument/2006/relationships/image" Target="../media/image74.png"/><Relationship Id="rId1" Type="http://schemas.openxmlformats.org/officeDocument/2006/relationships/slideLayout" Target="../slideLayouts/slideLayout32.xml"/><Relationship Id="rId6" Type="http://schemas.openxmlformats.org/officeDocument/2006/relationships/image" Target="../media/image78.svg"/><Relationship Id="rId11" Type="http://schemas.openxmlformats.org/officeDocument/2006/relationships/image" Target="../media/image29.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7" y="3650672"/>
            <a:ext cx="12076975" cy="1267692"/>
          </a:xfrm>
        </p:spPr>
        <p:txBody>
          <a:bodyPr>
            <a:normAutofit/>
          </a:bodyPr>
          <a:lstStyle/>
          <a:p>
            <a:r>
              <a:rPr lang="en-US" sz="2700" dirty="0">
                <a:solidFill>
                  <a:srgbClr val="00B0F0"/>
                </a:solidFill>
                <a:latin typeface="Trebuchet MS"/>
              </a:rPr>
              <a:t>NASP Webinar Series: Social Prescribing in Secondary Care</a:t>
            </a:r>
            <a:br>
              <a:rPr lang="en-US" sz="3000" dirty="0"/>
            </a:br>
            <a:endParaRPr lang="en-US" sz="3000" dirty="0">
              <a:solidFill>
                <a:srgbClr val="000000"/>
              </a:solidFill>
              <a:ea typeface="+mj-lt"/>
              <a:cs typeface="+mj-lt"/>
            </a:endParaRPr>
          </a:p>
        </p:txBody>
      </p:sp>
      <p:sp>
        <p:nvSpPr>
          <p:cNvPr id="6" name="TextBox 5">
            <a:extLst>
              <a:ext uri="{FF2B5EF4-FFF2-40B4-BE49-F238E27FC236}">
                <a16:creationId xmlns:a16="http://schemas.microsoft.com/office/drawing/2014/main" id="{C8CDD013-436B-424A-F9FA-E917F86D379C}"/>
              </a:ext>
            </a:extLst>
          </p:cNvPr>
          <p:cNvSpPr txBox="1"/>
          <p:nvPr/>
        </p:nvSpPr>
        <p:spPr>
          <a:xfrm>
            <a:off x="489097" y="4918364"/>
            <a:ext cx="8534400" cy="461665"/>
          </a:xfrm>
          <a:prstGeom prst="rect">
            <a:avLst/>
          </a:prstGeom>
          <a:noFill/>
        </p:spPr>
        <p:txBody>
          <a:bodyPr wrap="square" rtlCol="0">
            <a:spAutoFit/>
          </a:bodyPr>
          <a:lstStyle/>
          <a:p>
            <a:r>
              <a:rPr lang="en-GB" sz="2400" dirty="0">
                <a:latin typeface="Trebuchet MS" panose="020B0603020202020204" pitchFamily="34" charset="0"/>
              </a:rPr>
              <a:t>Thank you for joining us. The webinar will begin shortly. </a:t>
            </a: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2">
              <a:alphaModFix amt="31000"/>
              <a:extLst>
                <a:ext uri="{96DAC541-7B7A-43D3-8B79-37D633B846F1}">
                  <asvg:svgBlip xmlns:asvg="http://schemas.microsoft.com/office/drawing/2016/SVG/main" r:embed="rId3"/>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1454" y="-72882"/>
            <a:ext cx="2027255" cy="1106501"/>
            <a:chOff x="0" y="0"/>
            <a:chExt cx="4054509" cy="2213001"/>
          </a:xfrm>
        </p:grpSpPr>
        <p:sp>
          <p:nvSpPr>
            <p:cNvPr id="4" name="Freeform 4"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4">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88140" y="962792"/>
            <a:ext cx="10095482" cy="1447983"/>
            <a:chOff x="0" y="0"/>
            <a:chExt cx="20190964" cy="2895965"/>
          </a:xfrm>
        </p:grpSpPr>
        <p:sp>
          <p:nvSpPr>
            <p:cNvPr id="6" name="Freeform 6"/>
            <p:cNvSpPr/>
            <p:nvPr/>
          </p:nvSpPr>
          <p:spPr>
            <a:xfrm>
              <a:off x="0" y="0"/>
              <a:ext cx="20190964" cy="2895965"/>
            </a:xfrm>
            <a:custGeom>
              <a:avLst/>
              <a:gdLst/>
              <a:ahLst/>
              <a:cxnLst/>
              <a:rect l="l" t="t" r="r" b="b"/>
              <a:pathLst>
                <a:path w="20190964" h="2895965">
                  <a:moveTo>
                    <a:pt x="0" y="0"/>
                  </a:moveTo>
                  <a:lnTo>
                    <a:pt x="20190964" y="0"/>
                  </a:lnTo>
                  <a:lnTo>
                    <a:pt x="20190964" y="2895965"/>
                  </a:lnTo>
                  <a:lnTo>
                    <a:pt x="0" y="289596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0"/>
              <a:ext cx="20190964" cy="289596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680"/>
                </a:lnSpc>
                <a:spcBef>
                  <a:spcPts val="0"/>
                </a:spcBef>
                <a:spcAft>
                  <a:spcPts val="0"/>
                </a:spcAft>
                <a:buClrTx/>
                <a:buSzTx/>
                <a:buFontTx/>
                <a:buNone/>
                <a:tabLst/>
                <a:defRPr/>
              </a:pPr>
              <a:r>
                <a:rPr kumimoji="0" lang="en-US" sz="3067" b="1" i="0" u="none" strike="noStrike" kern="1200" cap="none" spc="0" normalizeH="0" baseline="0" noProof="0">
                  <a:ln>
                    <a:noFill/>
                  </a:ln>
                  <a:solidFill>
                    <a:srgbClr val="000000"/>
                  </a:solidFill>
                  <a:effectLst/>
                  <a:uLnTx/>
                  <a:uFillTx/>
                  <a:latin typeface="Source Sans Pro Bold"/>
                  <a:ea typeface="Source Sans Pro Bold"/>
                  <a:cs typeface="Source Sans Pro Bold"/>
                  <a:sym typeface="Source Sans Pro Bold"/>
                </a:rPr>
                <a:t>Results Summary: Overview of sample size and studies published by region</a:t>
              </a:r>
            </a:p>
            <a:p>
              <a:pPr marL="0" marR="0" lvl="0" indent="0" algn="ctr" defTabSz="609539" rtl="0" eaLnBrk="1" fontAlgn="auto" latinLnBrk="0" hangingPunct="1">
                <a:lnSpc>
                  <a:spcPts val="3119"/>
                </a:lnSpc>
                <a:spcBef>
                  <a:spcPts val="0"/>
                </a:spcBef>
                <a:spcAft>
                  <a:spcPts val="0"/>
                </a:spcAft>
                <a:buClrTx/>
                <a:buSzTx/>
                <a:buFontTx/>
                <a:buNone/>
                <a:tabLst/>
                <a:defRPr/>
              </a:pPr>
              <a:endParaRPr kumimoji="0" lang="en-US" sz="3067" b="1" i="0" u="none" strike="noStrike" kern="1200" cap="none" spc="0" normalizeH="0" baseline="0" noProof="0">
                <a:ln>
                  <a:noFill/>
                </a:ln>
                <a:solidFill>
                  <a:srgbClr val="000000"/>
                </a:solidFill>
                <a:effectLst/>
                <a:uLnTx/>
                <a:uFillTx/>
                <a:latin typeface="Source Sans Pro Bold"/>
                <a:ea typeface="Source Sans Pro Bold"/>
                <a:cs typeface="Source Sans Pro Bold"/>
                <a:sym typeface="Source Sans Pro Bold"/>
              </a:endParaRPr>
            </a:p>
          </p:txBody>
        </p:sp>
      </p:grpSp>
      <p:grpSp>
        <p:nvGrpSpPr>
          <p:cNvPr id="8" name="Group 8"/>
          <p:cNvGrpSpPr/>
          <p:nvPr/>
        </p:nvGrpSpPr>
        <p:grpSpPr>
          <a:xfrm>
            <a:off x="6189232" y="2081804"/>
            <a:ext cx="1448322" cy="715649"/>
            <a:chOff x="0" y="0"/>
            <a:chExt cx="2896644" cy="1431297"/>
          </a:xfrm>
        </p:grpSpPr>
        <p:sp>
          <p:nvSpPr>
            <p:cNvPr id="9" name="Freeform 9"/>
            <p:cNvSpPr/>
            <p:nvPr/>
          </p:nvSpPr>
          <p:spPr>
            <a:xfrm>
              <a:off x="0" y="0"/>
              <a:ext cx="2896644" cy="1431297"/>
            </a:xfrm>
            <a:custGeom>
              <a:avLst/>
              <a:gdLst/>
              <a:ahLst/>
              <a:cxnLst/>
              <a:rect l="l" t="t" r="r" b="b"/>
              <a:pathLst>
                <a:path w="2896644" h="1431297">
                  <a:moveTo>
                    <a:pt x="0" y="0"/>
                  </a:moveTo>
                  <a:lnTo>
                    <a:pt x="2896644" y="0"/>
                  </a:lnTo>
                  <a:lnTo>
                    <a:pt x="2896644" y="1431297"/>
                  </a:lnTo>
                  <a:lnTo>
                    <a:pt x="0" y="143129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14325"/>
              <a:ext cx="2896644" cy="1745622"/>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18"/>
                </a:lnSpc>
                <a:spcBef>
                  <a:spcPts val="0"/>
                </a:spcBef>
                <a:spcAft>
                  <a:spcPts val="0"/>
                </a:spcAft>
                <a:buClrTx/>
                <a:buSzTx/>
                <a:buFontTx/>
                <a:buNone/>
                <a:tabLst/>
                <a:defRPr/>
              </a:pPr>
              <a:r>
                <a:rPr kumimoji="0" lang="en-US" sz="1800"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Europe</a:t>
              </a:r>
            </a:p>
          </p:txBody>
        </p:sp>
      </p:grpSp>
      <p:grpSp>
        <p:nvGrpSpPr>
          <p:cNvPr id="11" name="Group 11"/>
          <p:cNvGrpSpPr/>
          <p:nvPr/>
        </p:nvGrpSpPr>
        <p:grpSpPr>
          <a:xfrm>
            <a:off x="1150040" y="2189596"/>
            <a:ext cx="1921283" cy="374095"/>
            <a:chOff x="0" y="0"/>
            <a:chExt cx="3842565" cy="748189"/>
          </a:xfrm>
        </p:grpSpPr>
        <p:sp>
          <p:nvSpPr>
            <p:cNvPr id="12" name="Freeform 12"/>
            <p:cNvSpPr/>
            <p:nvPr/>
          </p:nvSpPr>
          <p:spPr>
            <a:xfrm>
              <a:off x="0" y="0"/>
              <a:ext cx="3842565" cy="748189"/>
            </a:xfrm>
            <a:custGeom>
              <a:avLst/>
              <a:gdLst/>
              <a:ahLst/>
              <a:cxnLst/>
              <a:rect l="l" t="t" r="r" b="b"/>
              <a:pathLst>
                <a:path w="3842565" h="748189">
                  <a:moveTo>
                    <a:pt x="0" y="0"/>
                  </a:moveTo>
                  <a:lnTo>
                    <a:pt x="3842565" y="0"/>
                  </a:lnTo>
                  <a:lnTo>
                    <a:pt x="3842565" y="748189"/>
                  </a:lnTo>
                  <a:lnTo>
                    <a:pt x="0" y="748189"/>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9525"/>
              <a:ext cx="3842565" cy="75771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160"/>
                </a:lnSpc>
                <a:spcBef>
                  <a:spcPts val="0"/>
                </a:spcBef>
                <a:spcAft>
                  <a:spcPts val="0"/>
                </a:spcAft>
                <a:buClrTx/>
                <a:buSzTx/>
                <a:buFontTx/>
                <a:buNone/>
                <a:tabLst/>
                <a:defRPr/>
              </a:pPr>
              <a:r>
                <a:rPr kumimoji="0" lang="en-US" sz="1800"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North America</a:t>
              </a:r>
            </a:p>
          </p:txBody>
        </p:sp>
      </p:grpSp>
      <p:grpSp>
        <p:nvGrpSpPr>
          <p:cNvPr id="14" name="Group 14"/>
          <p:cNvGrpSpPr/>
          <p:nvPr/>
        </p:nvGrpSpPr>
        <p:grpSpPr>
          <a:xfrm>
            <a:off x="685800" y="2028725"/>
            <a:ext cx="11082908" cy="4829275"/>
            <a:chOff x="0" y="0"/>
            <a:chExt cx="22165816" cy="9658549"/>
          </a:xfrm>
        </p:grpSpPr>
        <p:sp>
          <p:nvSpPr>
            <p:cNvPr id="15" name="Freeform 15"/>
            <p:cNvSpPr/>
            <p:nvPr/>
          </p:nvSpPr>
          <p:spPr>
            <a:xfrm>
              <a:off x="0" y="0"/>
              <a:ext cx="22165818" cy="9658604"/>
            </a:xfrm>
            <a:custGeom>
              <a:avLst/>
              <a:gdLst/>
              <a:ahLst/>
              <a:cxnLst/>
              <a:rect l="l" t="t" r="r" b="b"/>
              <a:pathLst>
                <a:path w="22165818" h="9658604">
                  <a:moveTo>
                    <a:pt x="0" y="0"/>
                  </a:moveTo>
                  <a:lnTo>
                    <a:pt x="22165818" y="0"/>
                  </a:lnTo>
                  <a:lnTo>
                    <a:pt x="22165818" y="9658604"/>
                  </a:lnTo>
                  <a:lnTo>
                    <a:pt x="0" y="9658604"/>
                  </a:lnTo>
                  <a:lnTo>
                    <a:pt x="0" y="0"/>
                  </a:lnTo>
                  <a:close/>
                </a:path>
              </a:pathLst>
            </a:custGeom>
            <a:blipFill>
              <a:blip r:embed="rId5"/>
              <a:stretch>
                <a:fillRect t="-4580" b="-457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8014118" y="2598915"/>
            <a:ext cx="922779" cy="691529"/>
            <a:chOff x="0" y="0"/>
            <a:chExt cx="1845558" cy="1383058"/>
          </a:xfrm>
        </p:grpSpPr>
        <p:sp>
          <p:nvSpPr>
            <p:cNvPr id="17" name="Freeform 17"/>
            <p:cNvSpPr/>
            <p:nvPr/>
          </p:nvSpPr>
          <p:spPr>
            <a:xfrm>
              <a:off x="0" y="0"/>
              <a:ext cx="1845558" cy="1383058"/>
            </a:xfrm>
            <a:custGeom>
              <a:avLst/>
              <a:gdLst/>
              <a:ahLst/>
              <a:cxnLst/>
              <a:rect l="l" t="t" r="r" b="b"/>
              <a:pathLst>
                <a:path w="1845558" h="1383058">
                  <a:moveTo>
                    <a:pt x="0" y="0"/>
                  </a:moveTo>
                  <a:lnTo>
                    <a:pt x="1845558" y="0"/>
                  </a:lnTo>
                  <a:lnTo>
                    <a:pt x="1845558" y="1383058"/>
                  </a:lnTo>
                  <a:lnTo>
                    <a:pt x="0" y="138305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342900"/>
              <a:ext cx="1845558" cy="1725958"/>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832"/>
                </a:lnSpc>
                <a:spcBef>
                  <a:spcPts val="0"/>
                </a:spcBef>
                <a:spcAft>
                  <a:spcPts val="0"/>
                </a:spcAft>
                <a:buClrTx/>
                <a:buSzTx/>
                <a:buFontTx/>
                <a:buNone/>
                <a:tabLst/>
                <a:defRPr/>
              </a:pPr>
              <a:r>
                <a:rPr kumimoji="0" lang="en-US" sz="2000"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Asia</a:t>
              </a:r>
            </a:p>
          </p:txBody>
        </p:sp>
      </p:grpSp>
      <p:grpSp>
        <p:nvGrpSpPr>
          <p:cNvPr id="19" name="Group 19"/>
          <p:cNvGrpSpPr/>
          <p:nvPr/>
        </p:nvGrpSpPr>
        <p:grpSpPr>
          <a:xfrm>
            <a:off x="2329985" y="4693649"/>
            <a:ext cx="1807972" cy="651093"/>
            <a:chOff x="0" y="0"/>
            <a:chExt cx="3615944" cy="1302187"/>
          </a:xfrm>
        </p:grpSpPr>
        <p:sp>
          <p:nvSpPr>
            <p:cNvPr id="20" name="Freeform 20"/>
            <p:cNvSpPr/>
            <p:nvPr/>
          </p:nvSpPr>
          <p:spPr>
            <a:xfrm>
              <a:off x="0" y="0"/>
              <a:ext cx="3615944" cy="1302187"/>
            </a:xfrm>
            <a:custGeom>
              <a:avLst/>
              <a:gdLst/>
              <a:ahLst/>
              <a:cxnLst/>
              <a:rect l="l" t="t" r="r" b="b"/>
              <a:pathLst>
                <a:path w="3615944" h="1302187">
                  <a:moveTo>
                    <a:pt x="0" y="0"/>
                  </a:moveTo>
                  <a:lnTo>
                    <a:pt x="3615944" y="0"/>
                  </a:lnTo>
                  <a:lnTo>
                    <a:pt x="3615944" y="1302187"/>
                  </a:lnTo>
                  <a:lnTo>
                    <a:pt x="0" y="130218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0"/>
              <a:ext cx="3615944" cy="130218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39"/>
                </a:lnSpc>
                <a:spcBef>
                  <a:spcPts val="0"/>
                </a:spcBef>
                <a:spcAft>
                  <a:spcPts val="0"/>
                </a:spcAft>
                <a:buClrTx/>
                <a:buSzTx/>
                <a:buFontTx/>
                <a:buNone/>
                <a:tabLst/>
                <a:defRPr/>
              </a:pPr>
              <a:r>
                <a:rPr kumimoji="0" lang="en-US" sz="1866"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South </a:t>
              </a:r>
            </a:p>
            <a:p>
              <a:pPr marL="0" marR="0" lvl="0" indent="0" algn="ctr" defTabSz="609539" rtl="0" eaLnBrk="1" fontAlgn="auto" latinLnBrk="0" hangingPunct="1">
                <a:lnSpc>
                  <a:spcPts val="2239"/>
                </a:lnSpc>
                <a:spcBef>
                  <a:spcPts val="0"/>
                </a:spcBef>
                <a:spcAft>
                  <a:spcPts val="0"/>
                </a:spcAft>
                <a:buClrTx/>
                <a:buSzTx/>
                <a:buFontTx/>
                <a:buNone/>
                <a:tabLst/>
                <a:defRPr/>
              </a:pPr>
              <a:r>
                <a:rPr kumimoji="0" lang="en-US" sz="1866"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America</a:t>
              </a:r>
            </a:p>
          </p:txBody>
        </p:sp>
      </p:grpSp>
      <p:grpSp>
        <p:nvGrpSpPr>
          <p:cNvPr id="22" name="Group 22"/>
          <p:cNvGrpSpPr/>
          <p:nvPr/>
        </p:nvGrpSpPr>
        <p:grpSpPr>
          <a:xfrm>
            <a:off x="2902762" y="3853301"/>
            <a:ext cx="6512092" cy="715649"/>
            <a:chOff x="0" y="0"/>
            <a:chExt cx="13024184" cy="1431297"/>
          </a:xfrm>
        </p:grpSpPr>
        <p:sp>
          <p:nvSpPr>
            <p:cNvPr id="23" name="Freeform 23"/>
            <p:cNvSpPr/>
            <p:nvPr/>
          </p:nvSpPr>
          <p:spPr>
            <a:xfrm>
              <a:off x="0" y="0"/>
              <a:ext cx="13024183" cy="1431297"/>
            </a:xfrm>
            <a:custGeom>
              <a:avLst/>
              <a:gdLst/>
              <a:ahLst/>
              <a:cxnLst/>
              <a:rect l="l" t="t" r="r" b="b"/>
              <a:pathLst>
                <a:path w="13024183" h="1431297">
                  <a:moveTo>
                    <a:pt x="0" y="0"/>
                  </a:moveTo>
                  <a:lnTo>
                    <a:pt x="13024183" y="0"/>
                  </a:lnTo>
                  <a:lnTo>
                    <a:pt x="13024183" y="1431297"/>
                  </a:lnTo>
                  <a:lnTo>
                    <a:pt x="0" y="143129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23850"/>
              <a:ext cx="13024184" cy="175514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490"/>
                </a:lnSpc>
                <a:spcBef>
                  <a:spcPts val="0"/>
                </a:spcBef>
                <a:spcAft>
                  <a:spcPts val="0"/>
                </a:spcAft>
                <a:buClrTx/>
                <a:buSzTx/>
                <a:buFontTx/>
                <a:buNone/>
                <a:tabLst/>
                <a:defRPr/>
              </a:pPr>
              <a:r>
                <a:rPr kumimoji="0" lang="en-US" sz="1866"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Africa</a:t>
              </a:r>
            </a:p>
          </p:txBody>
        </p:sp>
      </p:grpSp>
      <p:grpSp>
        <p:nvGrpSpPr>
          <p:cNvPr id="25" name="Group 25"/>
          <p:cNvGrpSpPr/>
          <p:nvPr/>
        </p:nvGrpSpPr>
        <p:grpSpPr>
          <a:xfrm>
            <a:off x="9081602" y="5444051"/>
            <a:ext cx="2783109" cy="696505"/>
            <a:chOff x="0" y="0"/>
            <a:chExt cx="5566218" cy="1393011"/>
          </a:xfrm>
        </p:grpSpPr>
        <p:sp>
          <p:nvSpPr>
            <p:cNvPr id="26" name="Freeform 26"/>
            <p:cNvSpPr/>
            <p:nvPr/>
          </p:nvSpPr>
          <p:spPr>
            <a:xfrm>
              <a:off x="0" y="0"/>
              <a:ext cx="5566218" cy="1393011"/>
            </a:xfrm>
            <a:custGeom>
              <a:avLst/>
              <a:gdLst/>
              <a:ahLst/>
              <a:cxnLst/>
              <a:rect l="l" t="t" r="r" b="b"/>
              <a:pathLst>
                <a:path w="5566218" h="1393011">
                  <a:moveTo>
                    <a:pt x="0" y="0"/>
                  </a:moveTo>
                  <a:lnTo>
                    <a:pt x="5566218" y="0"/>
                  </a:lnTo>
                  <a:lnTo>
                    <a:pt x="5566218" y="1393011"/>
                  </a:lnTo>
                  <a:lnTo>
                    <a:pt x="0" y="139301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304800"/>
              <a:ext cx="5566218" cy="16978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45"/>
                </a:lnSpc>
                <a:spcBef>
                  <a:spcPts val="0"/>
                </a:spcBef>
                <a:spcAft>
                  <a:spcPts val="0"/>
                </a:spcAft>
                <a:buClrTx/>
                <a:buSzTx/>
                <a:buFontTx/>
                <a:buNone/>
                <a:tabLst/>
                <a:defRPr/>
              </a:pPr>
              <a:r>
                <a:rPr kumimoji="0" lang="en-US" sz="1866"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Australia</a:t>
              </a:r>
            </a:p>
          </p:txBody>
        </p:sp>
      </p:grpSp>
      <p:grpSp>
        <p:nvGrpSpPr>
          <p:cNvPr id="28" name="Group 28"/>
          <p:cNvGrpSpPr/>
          <p:nvPr/>
        </p:nvGrpSpPr>
        <p:grpSpPr>
          <a:xfrm>
            <a:off x="1715890" y="2892537"/>
            <a:ext cx="1186873" cy="397907"/>
            <a:chOff x="0" y="0"/>
            <a:chExt cx="2373746" cy="795814"/>
          </a:xfrm>
        </p:grpSpPr>
        <p:sp>
          <p:nvSpPr>
            <p:cNvPr id="29" name="Freeform 29"/>
            <p:cNvSpPr/>
            <p:nvPr/>
          </p:nvSpPr>
          <p:spPr>
            <a:xfrm>
              <a:off x="0" y="0"/>
              <a:ext cx="2373746" cy="795814"/>
            </a:xfrm>
            <a:custGeom>
              <a:avLst/>
              <a:gdLst/>
              <a:ahLst/>
              <a:cxnLst/>
              <a:rect l="l" t="t" r="r" b="b"/>
              <a:pathLst>
                <a:path w="2373746" h="795814">
                  <a:moveTo>
                    <a:pt x="0" y="0"/>
                  </a:moveTo>
                  <a:lnTo>
                    <a:pt x="2373746" y="0"/>
                  </a:lnTo>
                  <a:lnTo>
                    <a:pt x="2373746"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57150"/>
              <a:ext cx="2373746"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5 studies </a:t>
              </a:r>
            </a:p>
          </p:txBody>
        </p:sp>
      </p:grpSp>
      <p:grpSp>
        <p:nvGrpSpPr>
          <p:cNvPr id="31" name="Group 31"/>
          <p:cNvGrpSpPr/>
          <p:nvPr/>
        </p:nvGrpSpPr>
        <p:grpSpPr>
          <a:xfrm>
            <a:off x="1561063" y="3187544"/>
            <a:ext cx="1341699" cy="397907"/>
            <a:chOff x="0" y="0"/>
            <a:chExt cx="2683398" cy="795814"/>
          </a:xfrm>
        </p:grpSpPr>
        <p:sp>
          <p:nvSpPr>
            <p:cNvPr id="32" name="Freeform 32"/>
            <p:cNvSpPr/>
            <p:nvPr/>
          </p:nvSpPr>
          <p:spPr>
            <a:xfrm>
              <a:off x="0" y="0"/>
              <a:ext cx="2683398" cy="795814"/>
            </a:xfrm>
            <a:custGeom>
              <a:avLst/>
              <a:gdLst/>
              <a:ahLst/>
              <a:cxnLst/>
              <a:rect l="l" t="t" r="r" b="b"/>
              <a:pathLst>
                <a:path w="2683398" h="795814">
                  <a:moveTo>
                    <a:pt x="0" y="0"/>
                  </a:moveTo>
                  <a:lnTo>
                    <a:pt x="2683398" y="0"/>
                  </a:lnTo>
                  <a:lnTo>
                    <a:pt x="2683398"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57150"/>
              <a:ext cx="2683398"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N= 150,929</a:t>
              </a:r>
            </a:p>
          </p:txBody>
        </p:sp>
      </p:grpSp>
      <p:grpSp>
        <p:nvGrpSpPr>
          <p:cNvPr id="34" name="Group 34"/>
          <p:cNvGrpSpPr/>
          <p:nvPr/>
        </p:nvGrpSpPr>
        <p:grpSpPr>
          <a:xfrm>
            <a:off x="6227254" y="2789637"/>
            <a:ext cx="1212088" cy="397907"/>
            <a:chOff x="0" y="0"/>
            <a:chExt cx="2424176" cy="795814"/>
          </a:xfrm>
        </p:grpSpPr>
        <p:sp>
          <p:nvSpPr>
            <p:cNvPr id="35" name="Freeform 35"/>
            <p:cNvSpPr/>
            <p:nvPr/>
          </p:nvSpPr>
          <p:spPr>
            <a:xfrm>
              <a:off x="0" y="0"/>
              <a:ext cx="2424176" cy="795814"/>
            </a:xfrm>
            <a:custGeom>
              <a:avLst/>
              <a:gdLst/>
              <a:ahLst/>
              <a:cxnLst/>
              <a:rect l="l" t="t" r="r" b="b"/>
              <a:pathLst>
                <a:path w="2424176" h="795814">
                  <a:moveTo>
                    <a:pt x="0" y="0"/>
                  </a:moveTo>
                  <a:lnTo>
                    <a:pt x="2424176" y="0"/>
                  </a:lnTo>
                  <a:lnTo>
                    <a:pt x="2424176"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57150"/>
              <a:ext cx="2424176"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N=3065</a:t>
              </a:r>
            </a:p>
          </p:txBody>
        </p:sp>
      </p:grpSp>
      <p:grpSp>
        <p:nvGrpSpPr>
          <p:cNvPr id="37" name="Group 37"/>
          <p:cNvGrpSpPr/>
          <p:nvPr/>
        </p:nvGrpSpPr>
        <p:grpSpPr>
          <a:xfrm>
            <a:off x="6515844" y="2504171"/>
            <a:ext cx="1121710" cy="440509"/>
            <a:chOff x="-133652" y="-85204"/>
            <a:chExt cx="2243420" cy="881018"/>
          </a:xfrm>
        </p:grpSpPr>
        <p:sp>
          <p:nvSpPr>
            <p:cNvPr id="38" name="Freeform 38"/>
            <p:cNvSpPr/>
            <p:nvPr/>
          </p:nvSpPr>
          <p:spPr>
            <a:xfrm>
              <a:off x="0" y="0"/>
              <a:ext cx="2109768" cy="795814"/>
            </a:xfrm>
            <a:custGeom>
              <a:avLst/>
              <a:gdLst/>
              <a:ahLst/>
              <a:cxnLst/>
              <a:rect l="l" t="t" r="r" b="b"/>
              <a:pathLst>
                <a:path w="2109768" h="795814">
                  <a:moveTo>
                    <a:pt x="0" y="0"/>
                  </a:moveTo>
                  <a:lnTo>
                    <a:pt x="2109768" y="0"/>
                  </a:lnTo>
                  <a:lnTo>
                    <a:pt x="2109768"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133652" y="-85204"/>
              <a:ext cx="2109768"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MS)"/>
                  <a:ea typeface="Calibri (MS)"/>
                  <a:cs typeface="Calibri (MS)"/>
                  <a:sym typeface="Calibri (MS)"/>
                </a:rPr>
                <a:t>3 studies</a:t>
              </a:r>
            </a:p>
          </p:txBody>
        </p:sp>
      </p:grpSp>
      <p:grpSp>
        <p:nvGrpSpPr>
          <p:cNvPr id="40" name="Group 40"/>
          <p:cNvGrpSpPr/>
          <p:nvPr/>
        </p:nvGrpSpPr>
        <p:grpSpPr>
          <a:xfrm>
            <a:off x="8014116" y="3296644"/>
            <a:ext cx="1341699" cy="397907"/>
            <a:chOff x="0" y="0"/>
            <a:chExt cx="2683398" cy="795814"/>
          </a:xfrm>
        </p:grpSpPr>
        <p:sp>
          <p:nvSpPr>
            <p:cNvPr id="41" name="Freeform 41"/>
            <p:cNvSpPr/>
            <p:nvPr/>
          </p:nvSpPr>
          <p:spPr>
            <a:xfrm>
              <a:off x="0" y="0"/>
              <a:ext cx="2683398" cy="795814"/>
            </a:xfrm>
            <a:custGeom>
              <a:avLst/>
              <a:gdLst/>
              <a:ahLst/>
              <a:cxnLst/>
              <a:rect l="l" t="t" r="r" b="b"/>
              <a:pathLst>
                <a:path w="2683398" h="795814">
                  <a:moveTo>
                    <a:pt x="0" y="0"/>
                  </a:moveTo>
                  <a:lnTo>
                    <a:pt x="2683398" y="0"/>
                  </a:lnTo>
                  <a:lnTo>
                    <a:pt x="2683398"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p:cNvSpPr txBox="1"/>
            <p:nvPr/>
          </p:nvSpPr>
          <p:spPr>
            <a:xfrm>
              <a:off x="0" y="-57150"/>
              <a:ext cx="2683398"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0 studies</a:t>
              </a:r>
            </a:p>
          </p:txBody>
        </p:sp>
      </p:grpSp>
      <p:grpSp>
        <p:nvGrpSpPr>
          <p:cNvPr id="43" name="Group 43"/>
          <p:cNvGrpSpPr/>
          <p:nvPr/>
        </p:nvGrpSpPr>
        <p:grpSpPr>
          <a:xfrm>
            <a:off x="5952231" y="4287638"/>
            <a:ext cx="6258741" cy="397907"/>
            <a:chOff x="0" y="0"/>
            <a:chExt cx="12517482" cy="795814"/>
          </a:xfrm>
        </p:grpSpPr>
        <p:sp>
          <p:nvSpPr>
            <p:cNvPr id="44" name="Freeform 44"/>
            <p:cNvSpPr/>
            <p:nvPr/>
          </p:nvSpPr>
          <p:spPr>
            <a:xfrm>
              <a:off x="0" y="0"/>
              <a:ext cx="12517482" cy="795814"/>
            </a:xfrm>
            <a:custGeom>
              <a:avLst/>
              <a:gdLst/>
              <a:ahLst/>
              <a:cxnLst/>
              <a:rect l="l" t="t" r="r" b="b"/>
              <a:pathLst>
                <a:path w="12517482" h="795814">
                  <a:moveTo>
                    <a:pt x="0" y="0"/>
                  </a:moveTo>
                  <a:lnTo>
                    <a:pt x="12517482" y="0"/>
                  </a:lnTo>
                  <a:lnTo>
                    <a:pt x="12517482"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p:cNvSpPr txBox="1"/>
            <p:nvPr/>
          </p:nvSpPr>
          <p:spPr>
            <a:xfrm>
              <a:off x="0" y="-57150"/>
              <a:ext cx="12517482"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0 studies</a:t>
              </a:r>
            </a:p>
          </p:txBody>
        </p:sp>
      </p:grpSp>
      <p:grpSp>
        <p:nvGrpSpPr>
          <p:cNvPr id="46" name="Group 46"/>
          <p:cNvGrpSpPr/>
          <p:nvPr/>
        </p:nvGrpSpPr>
        <p:grpSpPr>
          <a:xfrm>
            <a:off x="3008818" y="5344743"/>
            <a:ext cx="6258741" cy="397907"/>
            <a:chOff x="0" y="0"/>
            <a:chExt cx="12517482" cy="795814"/>
          </a:xfrm>
        </p:grpSpPr>
        <p:sp>
          <p:nvSpPr>
            <p:cNvPr id="47" name="Freeform 47"/>
            <p:cNvSpPr/>
            <p:nvPr/>
          </p:nvSpPr>
          <p:spPr>
            <a:xfrm>
              <a:off x="0" y="0"/>
              <a:ext cx="12517482" cy="795814"/>
            </a:xfrm>
            <a:custGeom>
              <a:avLst/>
              <a:gdLst/>
              <a:ahLst/>
              <a:cxnLst/>
              <a:rect l="l" t="t" r="r" b="b"/>
              <a:pathLst>
                <a:path w="12517482" h="795814">
                  <a:moveTo>
                    <a:pt x="0" y="0"/>
                  </a:moveTo>
                  <a:lnTo>
                    <a:pt x="12517482" y="0"/>
                  </a:lnTo>
                  <a:lnTo>
                    <a:pt x="12517482"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0" y="-57150"/>
              <a:ext cx="12517482"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0 studies</a:t>
              </a:r>
            </a:p>
          </p:txBody>
        </p:sp>
      </p:grpSp>
      <p:grpSp>
        <p:nvGrpSpPr>
          <p:cNvPr id="49" name="Group 49"/>
          <p:cNvGrpSpPr/>
          <p:nvPr/>
        </p:nvGrpSpPr>
        <p:grpSpPr>
          <a:xfrm>
            <a:off x="10179860" y="5742650"/>
            <a:ext cx="1326340" cy="397907"/>
            <a:chOff x="0" y="0"/>
            <a:chExt cx="2652680" cy="795814"/>
          </a:xfrm>
        </p:grpSpPr>
        <p:sp>
          <p:nvSpPr>
            <p:cNvPr id="50" name="Freeform 50"/>
            <p:cNvSpPr/>
            <p:nvPr/>
          </p:nvSpPr>
          <p:spPr>
            <a:xfrm>
              <a:off x="0" y="0"/>
              <a:ext cx="2652680" cy="795814"/>
            </a:xfrm>
            <a:custGeom>
              <a:avLst/>
              <a:gdLst/>
              <a:ahLst/>
              <a:cxnLst/>
              <a:rect l="l" t="t" r="r" b="b"/>
              <a:pathLst>
                <a:path w="2652680" h="795814">
                  <a:moveTo>
                    <a:pt x="0" y="0"/>
                  </a:moveTo>
                  <a:lnTo>
                    <a:pt x="2652680" y="0"/>
                  </a:lnTo>
                  <a:lnTo>
                    <a:pt x="2652680" y="795814"/>
                  </a:lnTo>
                  <a:lnTo>
                    <a:pt x="0" y="79581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1"/>
            <p:cNvSpPr txBox="1"/>
            <p:nvPr/>
          </p:nvSpPr>
          <p:spPr>
            <a:xfrm>
              <a:off x="0" y="-57150"/>
              <a:ext cx="2652680" cy="8529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MS)"/>
                  <a:ea typeface="Calibri (MS)"/>
                  <a:cs typeface="Calibri (MS)"/>
                  <a:sym typeface="Calibri (MS)"/>
                </a:rPr>
                <a:t>0 studies</a:t>
              </a:r>
            </a:p>
          </p:txBody>
        </p:sp>
      </p:grpSp>
      <p:grpSp>
        <p:nvGrpSpPr>
          <p:cNvPr id="52" name="Group 52"/>
          <p:cNvGrpSpPr/>
          <p:nvPr/>
        </p:nvGrpSpPr>
        <p:grpSpPr>
          <a:xfrm>
            <a:off x="4261545" y="6140557"/>
            <a:ext cx="3715213" cy="375814"/>
            <a:chOff x="0" y="0"/>
            <a:chExt cx="7430426" cy="751628"/>
          </a:xfrm>
        </p:grpSpPr>
        <p:sp>
          <p:nvSpPr>
            <p:cNvPr id="53" name="Freeform 53"/>
            <p:cNvSpPr/>
            <p:nvPr/>
          </p:nvSpPr>
          <p:spPr>
            <a:xfrm>
              <a:off x="0" y="0"/>
              <a:ext cx="7430426" cy="751628"/>
            </a:xfrm>
            <a:custGeom>
              <a:avLst/>
              <a:gdLst/>
              <a:ahLst/>
              <a:cxnLst/>
              <a:rect l="l" t="t" r="r" b="b"/>
              <a:pathLst>
                <a:path w="7430426" h="751628">
                  <a:moveTo>
                    <a:pt x="0" y="0"/>
                  </a:moveTo>
                  <a:lnTo>
                    <a:pt x="7430426" y="0"/>
                  </a:lnTo>
                  <a:lnTo>
                    <a:pt x="7430426" y="751628"/>
                  </a:lnTo>
                  <a:lnTo>
                    <a:pt x="0" y="75162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p:cNvSpPr txBox="1"/>
            <p:nvPr/>
          </p:nvSpPr>
          <p:spPr>
            <a:xfrm>
              <a:off x="0" y="-66675"/>
              <a:ext cx="7430426" cy="81830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73"/>
                </a:lnSpc>
                <a:spcBef>
                  <a:spcPts val="0"/>
                </a:spcBef>
                <a:spcAft>
                  <a:spcPts val="0"/>
                </a:spcAft>
                <a:buClrTx/>
                <a:buSzTx/>
                <a:buFontTx/>
                <a:buNone/>
                <a:tabLst/>
                <a:defRPr/>
              </a:pPr>
              <a:r>
                <a:rPr kumimoji="0" lang="en-US" sz="2266" b="1" i="0" u="none" strike="noStrike" kern="1200" cap="none" spc="0" normalizeH="0" baseline="0" noProof="0" dirty="0">
                  <a:ln>
                    <a:noFill/>
                  </a:ln>
                  <a:solidFill>
                    <a:srgbClr val="000000"/>
                  </a:solidFill>
                  <a:effectLst/>
                  <a:uLnTx/>
                  <a:uFillTx/>
                  <a:latin typeface="Canva Sans Bold"/>
                  <a:ea typeface="Canva Sans Bold"/>
                  <a:cs typeface="Canva Sans Bold"/>
                  <a:sym typeface="Canva Sans Bold"/>
                </a:rPr>
                <a:t>Total (N): 152,948</a:t>
              </a:r>
            </a:p>
          </p:txBody>
        </p:sp>
      </p:grpSp>
      <p:grpSp>
        <p:nvGrpSpPr>
          <p:cNvPr id="55" name="Group 55"/>
          <p:cNvGrpSpPr/>
          <p:nvPr/>
        </p:nvGrpSpPr>
        <p:grpSpPr>
          <a:xfrm>
            <a:off x="1068716" y="2180357"/>
            <a:ext cx="2083931" cy="673038"/>
            <a:chOff x="0" y="0"/>
            <a:chExt cx="3615944" cy="1167825"/>
          </a:xfrm>
        </p:grpSpPr>
        <p:sp>
          <p:nvSpPr>
            <p:cNvPr id="56" name="Freeform 56"/>
            <p:cNvSpPr/>
            <p:nvPr/>
          </p:nvSpPr>
          <p:spPr>
            <a:xfrm>
              <a:off x="0" y="0"/>
              <a:ext cx="3615944" cy="1167825"/>
            </a:xfrm>
            <a:custGeom>
              <a:avLst/>
              <a:gdLst/>
              <a:ahLst/>
              <a:cxnLst/>
              <a:rect l="l" t="t" r="r" b="b"/>
              <a:pathLst>
                <a:path w="3615944" h="1167825">
                  <a:moveTo>
                    <a:pt x="0" y="0"/>
                  </a:moveTo>
                  <a:lnTo>
                    <a:pt x="3615944" y="0"/>
                  </a:lnTo>
                  <a:lnTo>
                    <a:pt x="3615944" y="1167825"/>
                  </a:lnTo>
                  <a:lnTo>
                    <a:pt x="0" y="116782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p:cNvSpPr txBox="1"/>
            <p:nvPr/>
          </p:nvSpPr>
          <p:spPr>
            <a:xfrm>
              <a:off x="0" y="0"/>
              <a:ext cx="3615944" cy="116782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319"/>
                </a:lnSpc>
                <a:spcBef>
                  <a:spcPts val="0"/>
                </a:spcBef>
                <a:spcAft>
                  <a:spcPts val="0"/>
                </a:spcAft>
                <a:buClrTx/>
                <a:buSzTx/>
                <a:buFontTx/>
                <a:buNone/>
                <a:tabLst/>
                <a:defRPr/>
              </a:pPr>
              <a:r>
                <a:rPr kumimoji="0" lang="en-US" sz="1933"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North </a:t>
              </a:r>
            </a:p>
            <a:p>
              <a:pPr marL="0" marR="0" lvl="0" indent="0" algn="ctr" defTabSz="609539" rtl="0" eaLnBrk="1" fontAlgn="auto" latinLnBrk="0" hangingPunct="1">
                <a:lnSpc>
                  <a:spcPts val="2319"/>
                </a:lnSpc>
                <a:spcBef>
                  <a:spcPts val="0"/>
                </a:spcBef>
                <a:spcAft>
                  <a:spcPts val="0"/>
                </a:spcAft>
                <a:buClrTx/>
                <a:buSzTx/>
                <a:buFontTx/>
                <a:buNone/>
                <a:tabLst/>
                <a:defRPr/>
              </a:pPr>
              <a:r>
                <a:rPr kumimoji="0" lang="en-US" sz="1933"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America</a:t>
              </a:r>
            </a:p>
          </p:txBody>
        </p:sp>
      </p:grpSp>
      <p:grpSp>
        <p:nvGrpSpPr>
          <p:cNvPr id="58" name="Group 58"/>
          <p:cNvGrpSpPr/>
          <p:nvPr/>
        </p:nvGrpSpPr>
        <p:grpSpPr>
          <a:xfrm>
            <a:off x="6452004" y="1992656"/>
            <a:ext cx="1777605" cy="888469"/>
            <a:chOff x="0" y="-393880"/>
            <a:chExt cx="3555210" cy="1776938"/>
          </a:xfrm>
        </p:grpSpPr>
        <p:sp>
          <p:nvSpPr>
            <p:cNvPr id="59" name="Freeform 59"/>
            <p:cNvSpPr/>
            <p:nvPr/>
          </p:nvSpPr>
          <p:spPr>
            <a:xfrm>
              <a:off x="1709652" y="-393880"/>
              <a:ext cx="1845558" cy="1383058"/>
            </a:xfrm>
            <a:custGeom>
              <a:avLst/>
              <a:gdLst/>
              <a:ahLst/>
              <a:cxnLst/>
              <a:rect l="l" t="t" r="r" b="b"/>
              <a:pathLst>
                <a:path w="1845558" h="1383058">
                  <a:moveTo>
                    <a:pt x="0" y="0"/>
                  </a:moveTo>
                  <a:lnTo>
                    <a:pt x="1845558" y="0"/>
                  </a:lnTo>
                  <a:lnTo>
                    <a:pt x="1845558" y="1383058"/>
                  </a:lnTo>
                  <a:lnTo>
                    <a:pt x="0" y="138305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TextBox 60"/>
            <p:cNvSpPr txBox="1"/>
            <p:nvPr/>
          </p:nvSpPr>
          <p:spPr>
            <a:xfrm>
              <a:off x="0" y="-323850"/>
              <a:ext cx="1845558" cy="1706908"/>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510"/>
                </a:lnSpc>
                <a:spcBef>
                  <a:spcPts val="0"/>
                </a:spcBef>
                <a:spcAft>
                  <a:spcPts val="0"/>
                </a:spcAft>
                <a:buClrTx/>
                <a:buSzTx/>
                <a:buFontTx/>
                <a:buNone/>
                <a:tabLst/>
                <a:defRPr/>
              </a:pPr>
              <a:r>
                <a:rPr kumimoji="0" lang="en-US" sz="1867" b="1" i="0" u="none" strike="noStrike" kern="1200" cap="none" spc="0" normalizeH="0" baseline="0" noProof="0">
                  <a:ln>
                    <a:noFill/>
                  </a:ln>
                  <a:solidFill>
                    <a:srgbClr val="EEFFFF"/>
                  </a:solidFill>
                  <a:effectLst/>
                  <a:uLnTx/>
                  <a:uFillTx/>
                  <a:latin typeface="Canva Sans Bold"/>
                  <a:ea typeface="Canva Sans Bold"/>
                  <a:cs typeface="Canva Sans Bold"/>
                  <a:sym typeface="Canva Sans Bold"/>
                </a:rPr>
                <a:t>Europe</a:t>
              </a:r>
            </a:p>
          </p:txBody>
        </p:sp>
      </p:grpSp>
    </p:spTree>
    <p:extLst>
      <p:ext uri="{BB962C8B-B14F-4D97-AF65-F5344CB8AC3E}">
        <p14:creationId xmlns:p14="http://schemas.microsoft.com/office/powerpoint/2010/main" val="3687247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8" name="Group 8"/>
          <p:cNvGrpSpPr/>
          <p:nvPr/>
        </p:nvGrpSpPr>
        <p:grpSpPr>
          <a:xfrm>
            <a:off x="687014" y="5583320"/>
            <a:ext cx="10646093" cy="9462"/>
            <a:chOff x="0" y="0"/>
            <a:chExt cx="21292187" cy="18923"/>
          </a:xfrm>
        </p:grpSpPr>
        <p:sp>
          <p:nvSpPr>
            <p:cNvPr id="9" name="Freeform 9"/>
            <p:cNvSpPr/>
            <p:nvPr/>
          </p:nvSpPr>
          <p:spPr>
            <a:xfrm>
              <a:off x="0" y="0"/>
              <a:ext cx="21292186" cy="18923"/>
            </a:xfrm>
            <a:custGeom>
              <a:avLst/>
              <a:gdLst/>
              <a:ahLst/>
              <a:cxnLst/>
              <a:rect l="l" t="t" r="r" b="b"/>
              <a:pathLst>
                <a:path w="21292186" h="18923">
                  <a:moveTo>
                    <a:pt x="0" y="0"/>
                  </a:moveTo>
                  <a:lnTo>
                    <a:pt x="21292186" y="0"/>
                  </a:lnTo>
                  <a:lnTo>
                    <a:pt x="21292186" y="18923"/>
                  </a:lnTo>
                  <a:lnTo>
                    <a:pt x="0" y="18923"/>
                  </a:lnTo>
                  <a:close/>
                </a:path>
              </a:pathLst>
            </a:custGeom>
            <a:solidFill>
              <a:srgbClr val="EE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998636" y="2115582"/>
            <a:ext cx="10283590" cy="813717"/>
            <a:chOff x="0" y="0"/>
            <a:chExt cx="20567180" cy="1627434"/>
          </a:xfrm>
        </p:grpSpPr>
        <p:sp>
          <p:nvSpPr>
            <p:cNvPr id="11" name="Freeform 11"/>
            <p:cNvSpPr/>
            <p:nvPr/>
          </p:nvSpPr>
          <p:spPr>
            <a:xfrm>
              <a:off x="0" y="0"/>
              <a:ext cx="20567180" cy="1627434"/>
            </a:xfrm>
            <a:custGeom>
              <a:avLst/>
              <a:gdLst/>
              <a:ahLst/>
              <a:cxnLst/>
              <a:rect l="l" t="t" r="r" b="b"/>
              <a:pathLst>
                <a:path w="20567180" h="1627434">
                  <a:moveTo>
                    <a:pt x="0" y="0"/>
                  </a:moveTo>
                  <a:lnTo>
                    <a:pt x="20567180" y="0"/>
                  </a:lnTo>
                  <a:lnTo>
                    <a:pt x="20567180" y="1627434"/>
                  </a:lnTo>
                  <a:lnTo>
                    <a:pt x="0" y="162743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9525"/>
              <a:ext cx="20567180" cy="1617909"/>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976"/>
                </a:lnSpc>
                <a:spcBef>
                  <a:spcPts val="0"/>
                </a:spcBef>
                <a:spcAft>
                  <a:spcPts val="0"/>
                </a:spcAft>
                <a:buClrTx/>
                <a:buSzTx/>
                <a:buFontTx/>
                <a:buNone/>
                <a:tabLst/>
                <a:defRPr/>
              </a:pPr>
              <a:r>
                <a:rPr kumimoji="0" lang="en-US" sz="1646" b="1" i="0" u="none" strike="noStrike" kern="1200" cap="none" spc="0" normalizeH="0" baseline="0" noProof="0" dirty="0">
                  <a:ln>
                    <a:noFill/>
                  </a:ln>
                  <a:solidFill>
                    <a:srgbClr val="19323F"/>
                  </a:solidFill>
                  <a:effectLst/>
                  <a:uLnTx/>
                  <a:uFillTx/>
                  <a:latin typeface="Canva Sans Bold"/>
                  <a:ea typeface="Canva Sans Bold"/>
                  <a:cs typeface="Canva Sans Bold"/>
                  <a:sym typeface="Canva Sans Bold"/>
                </a:rPr>
                <a:t>Target Group: </a:t>
              </a:r>
              <a:r>
                <a:rPr kumimoji="0" lang="en-US" sz="1646" b="0" i="0" u="none" strike="noStrike" kern="1200" cap="none" spc="0" normalizeH="0" baseline="0" noProof="0" dirty="0">
                  <a:ln>
                    <a:noFill/>
                  </a:ln>
                  <a:solidFill>
                    <a:srgbClr val="19323F"/>
                  </a:solidFill>
                  <a:effectLst/>
                  <a:uLnTx/>
                  <a:uFillTx/>
                  <a:latin typeface="Canva Sans"/>
                  <a:ea typeface="Canva Sans"/>
                  <a:cs typeface="Canva Sans"/>
                  <a:sym typeface="Canva Sans"/>
                </a:rPr>
                <a:t>100% (8/8) of all the included studies involved target groups who are classed as vulnerable due to having one or more long term conditions or people from disadvantaged or </a:t>
              </a:r>
              <a:r>
                <a:rPr kumimoji="0" lang="en-US" sz="1646" b="0" i="0" u="none" strike="noStrike" kern="1200" cap="none" spc="0" normalizeH="0" baseline="0" noProof="0" dirty="0" err="1">
                  <a:ln>
                    <a:noFill/>
                  </a:ln>
                  <a:solidFill>
                    <a:srgbClr val="19323F"/>
                  </a:solidFill>
                  <a:effectLst/>
                  <a:uLnTx/>
                  <a:uFillTx/>
                  <a:latin typeface="Canva Sans"/>
                  <a:ea typeface="Canva Sans"/>
                  <a:cs typeface="Canva Sans"/>
                  <a:sym typeface="Canva Sans"/>
                </a:rPr>
                <a:t>marginalised</a:t>
              </a:r>
              <a:r>
                <a:rPr kumimoji="0" lang="en-US" sz="1646" b="0" i="0" u="none" strike="noStrike" kern="1200" cap="none" spc="0" normalizeH="0" baseline="0" noProof="0" dirty="0">
                  <a:ln>
                    <a:noFill/>
                  </a:ln>
                  <a:solidFill>
                    <a:srgbClr val="19323F"/>
                  </a:solidFill>
                  <a:effectLst/>
                  <a:uLnTx/>
                  <a:uFillTx/>
                  <a:latin typeface="Canva Sans"/>
                  <a:ea typeface="Canva Sans"/>
                  <a:cs typeface="Canva Sans"/>
                  <a:sym typeface="Canva Sans"/>
                </a:rPr>
                <a:t> backgrounds   </a:t>
              </a:r>
            </a:p>
          </p:txBody>
        </p:sp>
      </p:grpSp>
      <p:grpSp>
        <p:nvGrpSpPr>
          <p:cNvPr id="13" name="Group 13"/>
          <p:cNvGrpSpPr/>
          <p:nvPr/>
        </p:nvGrpSpPr>
        <p:grpSpPr>
          <a:xfrm>
            <a:off x="386311" y="218184"/>
            <a:ext cx="8702267" cy="5156972"/>
            <a:chOff x="0" y="0"/>
            <a:chExt cx="17404535" cy="10313951"/>
          </a:xfrm>
        </p:grpSpPr>
        <p:sp>
          <p:nvSpPr>
            <p:cNvPr id="14" name="Freeform 14"/>
            <p:cNvSpPr/>
            <p:nvPr/>
          </p:nvSpPr>
          <p:spPr>
            <a:xfrm>
              <a:off x="0" y="0"/>
              <a:ext cx="17404535" cy="1510123"/>
            </a:xfrm>
            <a:custGeom>
              <a:avLst/>
              <a:gdLst/>
              <a:ahLst/>
              <a:cxnLst/>
              <a:rect l="l" t="t" r="r" b="b"/>
              <a:pathLst>
                <a:path w="17404535" h="1510123">
                  <a:moveTo>
                    <a:pt x="0" y="0"/>
                  </a:moveTo>
                  <a:lnTo>
                    <a:pt x="17404535" y="0"/>
                  </a:lnTo>
                  <a:lnTo>
                    <a:pt x="17404535" y="1510123"/>
                  </a:lnTo>
                  <a:lnTo>
                    <a:pt x="0" y="151012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1254616" y="8813352"/>
              <a:ext cx="12953707" cy="1500599"/>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976"/>
                </a:lnSpc>
                <a:spcBef>
                  <a:spcPts val="0"/>
                </a:spcBef>
                <a:spcAft>
                  <a:spcPts val="0"/>
                </a:spcAft>
                <a:buClrTx/>
                <a:buSzTx/>
                <a:buFontTx/>
                <a:buNone/>
                <a:tabLst/>
                <a:defRPr/>
              </a:pPr>
              <a:r>
                <a:rPr kumimoji="0" lang="en-US" sz="1646" b="1" i="0" u="none" strike="noStrike" kern="1200" cap="none" spc="0" normalizeH="0" baseline="0" noProof="0" dirty="0">
                  <a:ln>
                    <a:noFill/>
                  </a:ln>
                  <a:solidFill>
                    <a:srgbClr val="19323F"/>
                  </a:solidFill>
                  <a:effectLst/>
                  <a:uLnTx/>
                  <a:uFillTx/>
                  <a:latin typeface="Canva Sans Bold"/>
                  <a:ea typeface="Canva Sans Bold"/>
                  <a:cs typeface="Canva Sans Bold"/>
                  <a:sym typeface="Canva Sans Bold"/>
                </a:rPr>
                <a:t>Follow-up period:</a:t>
              </a:r>
              <a:r>
                <a:rPr kumimoji="0" lang="en-US" sz="1646" b="0" i="0" u="none" strike="noStrike" kern="1200" cap="none" spc="0" normalizeH="0" baseline="0" noProof="0" dirty="0">
                  <a:ln>
                    <a:noFill/>
                  </a:ln>
                  <a:solidFill>
                    <a:srgbClr val="19323F"/>
                  </a:solidFill>
                  <a:effectLst/>
                  <a:uLnTx/>
                  <a:uFillTx/>
                  <a:latin typeface="Canva Sans"/>
                  <a:ea typeface="Canva Sans"/>
                  <a:cs typeface="Canva Sans"/>
                  <a:sym typeface="Canva Sans"/>
                </a:rPr>
                <a:t> 75% (6/8) of the included studies included a follow up period ranging from 1-24M (</a:t>
              </a:r>
              <a:r>
                <a:rPr kumimoji="0" lang="en-US" sz="1646" b="0" i="1" u="none" strike="noStrike" kern="1200" cap="none" spc="0" normalizeH="0" baseline="0" noProof="0" dirty="0">
                  <a:ln>
                    <a:noFill/>
                  </a:ln>
                  <a:solidFill>
                    <a:srgbClr val="19323F"/>
                  </a:solidFill>
                  <a:effectLst/>
                  <a:uLnTx/>
                  <a:uFillTx/>
                  <a:latin typeface="Canva Sans"/>
                  <a:ea typeface="Canva Sans"/>
                  <a:cs typeface="Canva Sans"/>
                  <a:sym typeface="Canva Sans"/>
                </a:rPr>
                <a:t>M</a:t>
              </a:r>
              <a:r>
                <a:rPr kumimoji="0" lang="en-US" sz="1646" b="0" i="0" u="none" strike="noStrike" kern="1200" cap="none" spc="0" normalizeH="0" baseline="0" noProof="0" dirty="0">
                  <a:ln>
                    <a:noFill/>
                  </a:ln>
                  <a:solidFill>
                    <a:srgbClr val="19323F"/>
                  </a:solidFill>
                  <a:effectLst/>
                  <a:uLnTx/>
                  <a:uFillTx/>
                  <a:latin typeface="Canva Sans"/>
                  <a:ea typeface="Canva Sans"/>
                  <a:cs typeface="Canva Sans"/>
                  <a:sym typeface="Canva Sans"/>
                </a:rPr>
                <a:t>=9.8M). </a:t>
              </a:r>
              <a:endParaRPr kumimoji="0" lang="en-US" sz="1646" b="1" i="0" u="none" strike="noStrike" kern="1200" cap="none" spc="0" normalizeH="0" baseline="0" noProof="0" dirty="0">
                <a:ln>
                  <a:noFill/>
                </a:ln>
                <a:solidFill>
                  <a:srgbClr val="19323F"/>
                </a:solidFill>
                <a:effectLst/>
                <a:uLnTx/>
                <a:uFillTx/>
                <a:latin typeface="Canva Sans"/>
                <a:ea typeface="Canva Sans"/>
                <a:cs typeface="Canva Sans"/>
                <a:sym typeface="Canva Sans"/>
              </a:endParaRPr>
            </a:p>
          </p:txBody>
        </p:sp>
      </p:grpSp>
      <p:grpSp>
        <p:nvGrpSpPr>
          <p:cNvPr id="19" name="Group 19"/>
          <p:cNvGrpSpPr/>
          <p:nvPr/>
        </p:nvGrpSpPr>
        <p:grpSpPr>
          <a:xfrm>
            <a:off x="767612" y="1229072"/>
            <a:ext cx="10095482" cy="984433"/>
            <a:chOff x="0" y="0"/>
            <a:chExt cx="20190964" cy="1968865"/>
          </a:xfrm>
        </p:grpSpPr>
        <p:sp>
          <p:nvSpPr>
            <p:cNvPr id="20" name="Freeform 20"/>
            <p:cNvSpPr/>
            <p:nvPr/>
          </p:nvSpPr>
          <p:spPr>
            <a:xfrm>
              <a:off x="0" y="0"/>
              <a:ext cx="20190964" cy="1968865"/>
            </a:xfrm>
            <a:custGeom>
              <a:avLst/>
              <a:gdLst/>
              <a:ahLst/>
              <a:cxnLst/>
              <a:rect l="l" t="t" r="r" b="b"/>
              <a:pathLst>
                <a:path w="20190964" h="1968865">
                  <a:moveTo>
                    <a:pt x="0" y="0"/>
                  </a:moveTo>
                  <a:lnTo>
                    <a:pt x="20190964" y="0"/>
                  </a:lnTo>
                  <a:lnTo>
                    <a:pt x="20190964" y="1968865"/>
                  </a:lnTo>
                  <a:lnTo>
                    <a:pt x="0" y="196886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0"/>
              <a:ext cx="20190964" cy="196886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680"/>
                </a:lnSpc>
                <a:spcBef>
                  <a:spcPts val="0"/>
                </a:spcBef>
                <a:spcAft>
                  <a:spcPts val="0"/>
                </a:spcAft>
                <a:buClrTx/>
                <a:buSzTx/>
                <a:buFontTx/>
                <a:buNone/>
                <a:tabLst/>
                <a:defRPr/>
              </a:pPr>
              <a:r>
                <a:rPr kumimoji="0" lang="en-US" sz="3067" b="1" i="0" u="none" strike="noStrike" kern="1200" cap="none" spc="0" normalizeH="0" baseline="0" noProof="0" dirty="0">
                  <a:ln>
                    <a:noFill/>
                  </a:ln>
                  <a:solidFill>
                    <a:srgbClr val="19323F"/>
                  </a:solidFill>
                  <a:effectLst/>
                  <a:uLnTx/>
                  <a:uFillTx/>
                  <a:latin typeface="Source Sans Pro Bold"/>
                  <a:ea typeface="Source Sans Pro Bold"/>
                  <a:cs typeface="Source Sans Pro Bold"/>
                  <a:sym typeface="Source Sans Pro Bold"/>
                </a:rPr>
                <a:t>Results Summary: Population and Methodology </a:t>
              </a:r>
            </a:p>
            <a:p>
              <a:pPr marL="0" marR="0" lvl="0" indent="0" algn="ctr" defTabSz="609539" rtl="0" eaLnBrk="1" fontAlgn="auto" latinLnBrk="0" hangingPunct="1">
                <a:lnSpc>
                  <a:spcPts val="3119"/>
                </a:lnSpc>
                <a:spcBef>
                  <a:spcPts val="0"/>
                </a:spcBef>
                <a:spcAft>
                  <a:spcPts val="0"/>
                </a:spcAft>
                <a:buClrTx/>
                <a:buSzTx/>
                <a:buFontTx/>
                <a:buNone/>
                <a:tabLst/>
                <a:defRPr/>
              </a:pPr>
              <a:endParaRPr kumimoji="0" lang="en-US" sz="3067" b="1" i="0" u="none" strike="noStrike" kern="1200" cap="none" spc="0" normalizeH="0" baseline="0" noProof="0" dirty="0">
                <a:ln>
                  <a:noFill/>
                </a:ln>
                <a:solidFill>
                  <a:srgbClr val="19323F"/>
                </a:solidFill>
                <a:effectLst/>
                <a:uLnTx/>
                <a:uFillTx/>
                <a:latin typeface="Source Sans Pro Bold"/>
                <a:ea typeface="Source Sans Pro Bold"/>
                <a:cs typeface="Source Sans Pro Bold"/>
                <a:sym typeface="Source Sans Pro Bold"/>
              </a:endParaRPr>
            </a:p>
          </p:txBody>
        </p:sp>
      </p:grpSp>
      <p:sp>
        <p:nvSpPr>
          <p:cNvPr id="22" name="Freeform 22"/>
          <p:cNvSpPr/>
          <p:nvPr/>
        </p:nvSpPr>
        <p:spPr>
          <a:xfrm>
            <a:off x="10279448" y="-370399"/>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3">
              <a:alphaModFix amt="31000"/>
              <a:extLst>
                <a:ext uri="{96DAC541-7B7A-43D3-8B79-37D633B846F1}">
                  <asvg:svgBlip xmlns:asvg="http://schemas.microsoft.com/office/drawing/2016/SVG/main" r:embed="rId4"/>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0" y="0"/>
            <a:ext cx="2027255" cy="1106501"/>
            <a:chOff x="0" y="0"/>
            <a:chExt cx="4054509" cy="2213001"/>
          </a:xfrm>
        </p:grpSpPr>
        <p:sp>
          <p:nvSpPr>
            <p:cNvPr id="24" name="Freeform 24"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5">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25" name="Object 25"/>
          <p:cNvGraphicFramePr/>
          <p:nvPr/>
        </p:nvGraphicFramePr>
        <p:xfrm>
          <a:off x="2199136" y="2859080"/>
          <a:ext cx="6017402" cy="2408760"/>
        </p:xfrm>
        <a:graphic>
          <a:graphicData uri="http://schemas.openxmlformats.org/presentationml/2006/ole">
            <mc:AlternateContent xmlns:mc="http://schemas.openxmlformats.org/markup-compatibility/2006">
              <mc:Choice xmlns:v="urn:schemas-microsoft-com:vml" Requires="v">
                <p:oleObj name="Worksheet" r:id="rId6" imgW="14103324" imgH="4781481" progId="Excel.Sheet.12">
                  <p:embed/>
                </p:oleObj>
              </mc:Choice>
              <mc:Fallback>
                <p:oleObj name="Worksheet" r:id="rId6" imgW="14103324" imgH="4781481" progId="Excel.Sheet.12">
                  <p:embed/>
                  <p:pic>
                    <p:nvPicPr>
                      <p:cNvPr id="25" name="Object 25"/>
                      <p:cNvPicPr/>
                      <p:nvPr/>
                    </p:nvPicPr>
                    <p:blipFill>
                      <a:blip r:embed="rId7"/>
                      <a:stretch>
                        <a:fillRect/>
                      </a:stretch>
                    </p:blipFill>
                    <p:spPr>
                      <a:xfrm>
                        <a:off x="2199136" y="2859080"/>
                        <a:ext cx="6017402" cy="2408760"/>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B349D20C-0A01-5873-0B2C-48BA04F62512}"/>
              </a:ext>
            </a:extLst>
          </p:cNvPr>
          <p:cNvSpPr txBox="1"/>
          <p:nvPr/>
        </p:nvSpPr>
        <p:spPr>
          <a:xfrm>
            <a:off x="998636" y="5669096"/>
            <a:ext cx="609382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323F"/>
                </a:solidFill>
                <a:effectLst/>
                <a:uLnTx/>
                <a:uFillTx/>
                <a:latin typeface="Canva Sans Bold"/>
                <a:ea typeface="Canva Sans Bold"/>
                <a:cs typeface="Canva Sans Bold"/>
                <a:sym typeface="Canva Sans Bold"/>
              </a:rPr>
              <a:t>Comparison group:</a:t>
            </a:r>
            <a:r>
              <a:rPr kumimoji="0" lang="en-US" sz="1800" b="0" i="0" u="none" strike="noStrike" kern="1200" cap="none" spc="0" normalizeH="0" baseline="0" noProof="0" dirty="0">
                <a:ln>
                  <a:noFill/>
                </a:ln>
                <a:solidFill>
                  <a:srgbClr val="19323F"/>
                </a:solidFill>
                <a:effectLst/>
                <a:uLnTx/>
                <a:uFillTx/>
                <a:latin typeface="Canva Sans"/>
                <a:ea typeface="Canva Sans"/>
                <a:cs typeface="Canva Sans"/>
                <a:sym typeface="Canva Sans"/>
              </a:rPr>
              <a:t> 75% (6/8) included a comparison group/control group </a:t>
            </a:r>
          </a:p>
        </p:txBody>
      </p:sp>
      <p:pic>
        <p:nvPicPr>
          <p:cNvPr id="29" name="Picture 28">
            <a:extLst>
              <a:ext uri="{FF2B5EF4-FFF2-40B4-BE49-F238E27FC236}">
                <a16:creationId xmlns:a16="http://schemas.microsoft.com/office/drawing/2014/main" id="{89B6D63E-9A71-FCA4-7DC0-16CEB56DF255}"/>
              </a:ext>
            </a:extLst>
          </p:cNvPr>
          <p:cNvPicPr>
            <a:picLocks noChangeAspect="1"/>
          </p:cNvPicPr>
          <p:nvPr/>
        </p:nvPicPr>
        <p:blipFill>
          <a:blip r:embed="rId8"/>
          <a:stretch>
            <a:fillRect/>
          </a:stretch>
        </p:blipFill>
        <p:spPr>
          <a:xfrm>
            <a:off x="6801394" y="3014897"/>
            <a:ext cx="5641966" cy="3917571"/>
          </a:xfrm>
          <a:prstGeom prst="rect">
            <a:avLst/>
          </a:prstGeom>
        </p:spPr>
      </p:pic>
    </p:spTree>
    <p:extLst>
      <p:ext uri="{BB962C8B-B14F-4D97-AF65-F5344CB8AC3E}">
        <p14:creationId xmlns:p14="http://schemas.microsoft.com/office/powerpoint/2010/main" val="1644138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Freeform 3"/>
          <p:cNvSpPr/>
          <p:nvPr/>
        </p:nvSpPr>
        <p:spPr>
          <a:xfrm>
            <a:off x="11673704" y="3308813"/>
            <a:ext cx="11997541" cy="1169292"/>
          </a:xfrm>
          <a:custGeom>
            <a:avLst/>
            <a:gdLst/>
            <a:ahLst/>
            <a:cxnLst/>
            <a:rect l="l" t="t" r="r" b="b"/>
            <a:pathLst>
              <a:path w="23995083" h="2338584">
                <a:moveTo>
                  <a:pt x="0" y="0"/>
                </a:moveTo>
                <a:lnTo>
                  <a:pt x="23995083" y="0"/>
                </a:lnTo>
                <a:lnTo>
                  <a:pt x="23995083" y="2338584"/>
                </a:lnTo>
                <a:lnTo>
                  <a:pt x="0" y="233858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3">
              <a:alphaModFix amt="31000"/>
              <a:extLst>
                <a:ext uri="{96DAC541-7B7A-43D3-8B79-37D633B846F1}">
                  <asvg:svgBlip xmlns:asvg="http://schemas.microsoft.com/office/drawing/2016/SVG/main" r:embed="rId4"/>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0" y="0"/>
            <a:ext cx="2027255" cy="1106501"/>
            <a:chOff x="0" y="0"/>
            <a:chExt cx="4054509" cy="2213001"/>
          </a:xfrm>
        </p:grpSpPr>
        <p:sp>
          <p:nvSpPr>
            <p:cNvPr id="7" name="Freeform 7"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5">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6207072" y="1402812"/>
            <a:ext cx="5913430" cy="4665792"/>
            <a:chOff x="0" y="0"/>
            <a:chExt cx="17383673" cy="13716000"/>
          </a:xfrm>
        </p:grpSpPr>
        <p:sp>
          <p:nvSpPr>
            <p:cNvPr id="10" name="Freeform 10"/>
            <p:cNvSpPr/>
            <p:nvPr/>
          </p:nvSpPr>
          <p:spPr>
            <a:xfrm>
              <a:off x="0" y="0"/>
              <a:ext cx="17383674" cy="13716000"/>
            </a:xfrm>
            <a:custGeom>
              <a:avLst/>
              <a:gdLst/>
              <a:ahLst/>
              <a:cxnLst/>
              <a:rect l="l" t="t" r="r" b="b"/>
              <a:pathLst>
                <a:path w="17383674" h="13716000">
                  <a:moveTo>
                    <a:pt x="0" y="0"/>
                  </a:moveTo>
                  <a:lnTo>
                    <a:pt x="17383674" y="0"/>
                  </a:lnTo>
                  <a:lnTo>
                    <a:pt x="17383674" y="13716000"/>
                  </a:lnTo>
                  <a:lnTo>
                    <a:pt x="0" y="13716000"/>
                  </a:lnTo>
                  <a:lnTo>
                    <a:pt x="0" y="0"/>
                  </a:lnTo>
                  <a:close/>
                </a:path>
              </a:pathLst>
            </a:custGeom>
            <a:blipFill>
              <a:blip r:embed="rId6"/>
              <a:stretch>
                <a:fillRect l="-6596" r="-659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71498" y="1033619"/>
            <a:ext cx="11377552" cy="1162765"/>
            <a:chOff x="0" y="0"/>
            <a:chExt cx="22755104" cy="2325530"/>
          </a:xfrm>
        </p:grpSpPr>
        <p:sp>
          <p:nvSpPr>
            <p:cNvPr id="12" name="Freeform 12"/>
            <p:cNvSpPr/>
            <p:nvPr/>
          </p:nvSpPr>
          <p:spPr>
            <a:xfrm>
              <a:off x="0" y="0"/>
              <a:ext cx="22755104" cy="2325530"/>
            </a:xfrm>
            <a:custGeom>
              <a:avLst/>
              <a:gdLst/>
              <a:ahLst/>
              <a:cxnLst/>
              <a:rect l="l" t="t" r="r" b="b"/>
              <a:pathLst>
                <a:path w="22755104" h="2325530">
                  <a:moveTo>
                    <a:pt x="0" y="0"/>
                  </a:moveTo>
                  <a:lnTo>
                    <a:pt x="22755104" y="0"/>
                  </a:lnTo>
                  <a:lnTo>
                    <a:pt x="22755104" y="2325530"/>
                  </a:lnTo>
                  <a:lnTo>
                    <a:pt x="0" y="232553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95250"/>
              <a:ext cx="22755104" cy="242078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86"/>
                </a:lnSpc>
                <a:spcBef>
                  <a:spcPts val="0"/>
                </a:spcBef>
                <a:spcAft>
                  <a:spcPts val="0"/>
                </a:spcAft>
                <a:buClrTx/>
                <a:buSzTx/>
                <a:buFontTx/>
                <a:buNone/>
                <a:tabLst/>
                <a:defRPr/>
              </a:pPr>
              <a:r>
                <a:rPr kumimoji="0" lang="en-US" sz="3100" b="1" i="0" u="none" strike="noStrike" kern="1200" cap="none" spc="0" normalizeH="0" baseline="0" noProof="0">
                  <a:ln>
                    <a:noFill/>
                  </a:ln>
                  <a:solidFill>
                    <a:srgbClr val="3B3F3F"/>
                  </a:solidFill>
                  <a:effectLst/>
                  <a:uLnTx/>
                  <a:uFillTx/>
                  <a:latin typeface="Canva Sans Bold"/>
                  <a:ea typeface="Canva Sans Bold"/>
                  <a:cs typeface="Canva Sans Bold"/>
                  <a:sym typeface="Canva Sans Bold"/>
                </a:rPr>
                <a:t>Results Summary: Health Concerns and Screening Pathways</a:t>
              </a:r>
            </a:p>
          </p:txBody>
        </p:sp>
      </p:grpSp>
      <p:pic>
        <p:nvPicPr>
          <p:cNvPr id="4" name="Picture 8">
            <a:extLst>
              <a:ext uri="{FF2B5EF4-FFF2-40B4-BE49-F238E27FC236}">
                <a16:creationId xmlns:a16="http://schemas.microsoft.com/office/drawing/2014/main" id="{3C0A5857-14B5-E6D4-598F-CE3941731875}"/>
              </a:ext>
            </a:extLst>
          </p:cNvPr>
          <p:cNvPicPr>
            <a:picLocks noChangeAspect="1"/>
          </p:cNvPicPr>
          <p:nvPr/>
        </p:nvPicPr>
        <p:blipFill>
          <a:blip r:embed="rId7"/>
          <a:stretch>
            <a:fillRect/>
          </a:stretch>
        </p:blipFill>
        <p:spPr>
          <a:xfrm>
            <a:off x="-313232" y="2086565"/>
            <a:ext cx="6298161" cy="5132943"/>
          </a:xfrm>
          <a:prstGeom prst="rect">
            <a:avLst/>
          </a:prstGeom>
        </p:spPr>
      </p:pic>
    </p:spTree>
    <p:extLst>
      <p:ext uri="{BB962C8B-B14F-4D97-AF65-F5344CB8AC3E}">
        <p14:creationId xmlns:p14="http://schemas.microsoft.com/office/powerpoint/2010/main" val="384726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7938" y="1744566"/>
            <a:ext cx="8419121" cy="2570251"/>
          </a:xfrm>
          <a:custGeom>
            <a:avLst/>
            <a:gdLst/>
            <a:ahLst/>
            <a:cxnLst/>
            <a:rect l="l" t="t" r="r" b="b"/>
            <a:pathLst>
              <a:path w="12628681" h="3855376">
                <a:moveTo>
                  <a:pt x="0" y="0"/>
                </a:moveTo>
                <a:lnTo>
                  <a:pt x="12628681" y="0"/>
                </a:lnTo>
                <a:lnTo>
                  <a:pt x="12628681" y="3855376"/>
                </a:lnTo>
                <a:lnTo>
                  <a:pt x="0" y="38553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573019" y="2029656"/>
            <a:ext cx="25400" cy="2096235"/>
            <a:chOff x="0" y="0"/>
            <a:chExt cx="50800" cy="4192471"/>
          </a:xfrm>
        </p:grpSpPr>
        <p:sp>
          <p:nvSpPr>
            <p:cNvPr id="4" name="Freeform 4"/>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386656" y="2042356"/>
            <a:ext cx="25400" cy="2096235"/>
            <a:chOff x="0" y="0"/>
            <a:chExt cx="50800" cy="4192471"/>
          </a:xfrm>
        </p:grpSpPr>
        <p:sp>
          <p:nvSpPr>
            <p:cNvPr id="6" name="Freeform 6"/>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890875" y="1993461"/>
            <a:ext cx="2616422" cy="1428267"/>
            <a:chOff x="0" y="-690568"/>
            <a:chExt cx="5232845" cy="2856533"/>
          </a:xfrm>
        </p:grpSpPr>
        <p:sp>
          <p:nvSpPr>
            <p:cNvPr id="8" name="Freeform 8"/>
            <p:cNvSpPr/>
            <p:nvPr/>
          </p:nvSpPr>
          <p:spPr>
            <a:xfrm>
              <a:off x="0" y="0"/>
              <a:ext cx="5187267" cy="2165965"/>
            </a:xfrm>
            <a:custGeom>
              <a:avLst/>
              <a:gdLst/>
              <a:ahLst/>
              <a:cxnLst/>
              <a:rect l="l" t="t" r="r" b="b"/>
              <a:pathLst>
                <a:path w="5187267" h="2165965">
                  <a:moveTo>
                    <a:pt x="0" y="0"/>
                  </a:moveTo>
                  <a:lnTo>
                    <a:pt x="5187267" y="0"/>
                  </a:lnTo>
                  <a:lnTo>
                    <a:pt x="5187267" y="2165965"/>
                  </a:lnTo>
                  <a:lnTo>
                    <a:pt x="0" y="216596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45578" y="-690568"/>
              <a:ext cx="5187267" cy="222311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94"/>
                </a:lnSpc>
                <a:spcBef>
                  <a:spcPts val="0"/>
                </a:spcBef>
                <a:spcAft>
                  <a:spcPts val="0"/>
                </a:spcAft>
                <a:buClrTx/>
                <a:buSzTx/>
                <a:buFontTx/>
                <a:buNone/>
                <a:tabLst/>
                <a:defRPr/>
              </a:pPr>
              <a:r>
                <a:rPr kumimoji="0" lang="en-US" sz="1966" b="0" i="0" u="none" strike="noStrike" kern="1200" cap="none" spc="63" normalizeH="0" baseline="0" noProof="0">
                  <a:ln>
                    <a:noFill/>
                  </a:ln>
                  <a:solidFill>
                    <a:srgbClr val="3C5679"/>
                  </a:solidFill>
                  <a:effectLst/>
                  <a:uLnTx/>
                  <a:uFillTx/>
                  <a:latin typeface="Canva Sans"/>
                  <a:ea typeface="Canva Sans"/>
                  <a:cs typeface="Canva Sans"/>
                  <a:sym typeface="Canva Sans"/>
                </a:rPr>
                <a:t>Improved Mental health and well being  </a:t>
              </a:r>
            </a:p>
          </p:txBody>
        </p:sp>
      </p:grpSp>
      <p:grpSp>
        <p:nvGrpSpPr>
          <p:cNvPr id="10" name="Group 10"/>
          <p:cNvGrpSpPr/>
          <p:nvPr/>
        </p:nvGrpSpPr>
        <p:grpSpPr>
          <a:xfrm>
            <a:off x="1124059" y="1003680"/>
            <a:ext cx="10327206" cy="1304225"/>
            <a:chOff x="0" y="0"/>
            <a:chExt cx="20654411" cy="2608451"/>
          </a:xfrm>
        </p:grpSpPr>
        <p:sp>
          <p:nvSpPr>
            <p:cNvPr id="11" name="Freeform 11"/>
            <p:cNvSpPr/>
            <p:nvPr/>
          </p:nvSpPr>
          <p:spPr>
            <a:xfrm>
              <a:off x="0" y="0"/>
              <a:ext cx="19048678" cy="2180171"/>
            </a:xfrm>
            <a:custGeom>
              <a:avLst/>
              <a:gdLst/>
              <a:ahLst/>
              <a:cxnLst/>
              <a:rect l="l" t="t" r="r" b="b"/>
              <a:pathLst>
                <a:path w="19048678" h="2180171">
                  <a:moveTo>
                    <a:pt x="0" y="0"/>
                  </a:moveTo>
                  <a:lnTo>
                    <a:pt x="19048678" y="0"/>
                  </a:lnTo>
                  <a:lnTo>
                    <a:pt x="19048678" y="2180171"/>
                  </a:lnTo>
                  <a:lnTo>
                    <a:pt x="0" y="218017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33030"/>
              <a:ext cx="20654411" cy="227542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386"/>
                </a:lnSpc>
                <a:spcBef>
                  <a:spcPts val="0"/>
                </a:spcBef>
                <a:spcAft>
                  <a:spcPts val="0"/>
                </a:spcAft>
                <a:buClrTx/>
                <a:buSzTx/>
                <a:buFontTx/>
                <a:buNone/>
                <a:tabLst/>
                <a:defRPr/>
              </a:pPr>
              <a:r>
                <a:rPr kumimoji="0" lang="en-US" sz="3100" b="1" i="0" u="none" strike="noStrike" kern="1200" cap="none" spc="0" normalizeH="0" baseline="0" noProof="0">
                  <a:ln>
                    <a:noFill/>
                  </a:ln>
                  <a:solidFill>
                    <a:srgbClr val="3B3F3F"/>
                  </a:solidFill>
                  <a:effectLst/>
                  <a:uLnTx/>
                  <a:uFillTx/>
                  <a:latin typeface="Canva Sans Bold"/>
                  <a:ea typeface="Canva Sans Bold"/>
                  <a:cs typeface="Canva Sans Bold"/>
                  <a:sym typeface="Canva Sans Bold"/>
                </a:rPr>
                <a:t>Results Summary: Effectiveness (Health Outcomes)</a:t>
              </a:r>
            </a:p>
          </p:txBody>
        </p:sp>
      </p:grpSp>
      <p:sp>
        <p:nvSpPr>
          <p:cNvPr id="13" name="Freeform 13"/>
          <p:cNvSpPr/>
          <p:nvPr/>
        </p:nvSpPr>
        <p:spPr>
          <a:xfrm>
            <a:off x="9229060" y="1744566"/>
            <a:ext cx="2700656" cy="2570251"/>
          </a:xfrm>
          <a:custGeom>
            <a:avLst/>
            <a:gdLst/>
            <a:ahLst/>
            <a:cxnLst/>
            <a:rect l="l" t="t" r="r" b="b"/>
            <a:pathLst>
              <a:path w="4050984" h="3855376">
                <a:moveTo>
                  <a:pt x="0" y="0"/>
                </a:moveTo>
                <a:lnTo>
                  <a:pt x="4050984" y="0"/>
                </a:lnTo>
                <a:lnTo>
                  <a:pt x="4050984" y="3855376"/>
                </a:lnTo>
                <a:lnTo>
                  <a:pt x="0" y="38553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9051267" y="2059153"/>
            <a:ext cx="25400" cy="2096235"/>
            <a:chOff x="0" y="0"/>
            <a:chExt cx="50800" cy="4192471"/>
          </a:xfrm>
        </p:grpSpPr>
        <p:sp>
          <p:nvSpPr>
            <p:cNvPr id="15" name="Freeform 15"/>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7">
              <a:alphaModFix amt="31000"/>
              <a:extLst>
                <a:ext uri="{96DAC541-7B7A-43D3-8B79-37D633B846F1}">
                  <asvg:svgBlip xmlns:asvg="http://schemas.microsoft.com/office/drawing/2016/SVG/main" r:embed="rId8"/>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0" y="0"/>
            <a:ext cx="2027255" cy="1106501"/>
            <a:chOff x="0" y="0"/>
            <a:chExt cx="4054509" cy="2213001"/>
          </a:xfrm>
        </p:grpSpPr>
        <p:sp>
          <p:nvSpPr>
            <p:cNvPr id="18" name="Freeform 18"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9">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8635909" y="2071853"/>
            <a:ext cx="3316715" cy="1250356"/>
            <a:chOff x="0" y="-363208"/>
            <a:chExt cx="6633430" cy="2500710"/>
          </a:xfrm>
        </p:grpSpPr>
        <p:sp>
          <p:nvSpPr>
            <p:cNvPr id="20" name="Freeform 20"/>
            <p:cNvSpPr/>
            <p:nvPr/>
          </p:nvSpPr>
          <p:spPr>
            <a:xfrm>
              <a:off x="0" y="0"/>
              <a:ext cx="6574158" cy="2137502"/>
            </a:xfrm>
            <a:custGeom>
              <a:avLst/>
              <a:gdLst/>
              <a:ahLst/>
              <a:cxnLst/>
              <a:rect l="l" t="t" r="r" b="b"/>
              <a:pathLst>
                <a:path w="6574158" h="2137502">
                  <a:moveTo>
                    <a:pt x="0" y="0"/>
                  </a:moveTo>
                  <a:lnTo>
                    <a:pt x="6574158" y="0"/>
                  </a:lnTo>
                  <a:lnTo>
                    <a:pt x="6574158" y="2137502"/>
                  </a:lnTo>
                  <a:lnTo>
                    <a:pt x="0" y="2137502"/>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911114" y="-363208"/>
              <a:ext cx="5722316" cy="213750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715"/>
                </a:lnSpc>
                <a:spcBef>
                  <a:spcPts val="0"/>
                </a:spcBef>
                <a:spcAft>
                  <a:spcPts val="0"/>
                </a:spcAft>
                <a:buClrTx/>
                <a:buSzTx/>
                <a:buFontTx/>
                <a:buNone/>
                <a:tabLst/>
                <a:defRPr/>
              </a:pPr>
              <a:r>
                <a:rPr kumimoji="0" lang="en-US" sz="1941" b="0" i="0" u="none" strike="noStrike" kern="1200" cap="none" spc="60" normalizeH="0" baseline="0" noProof="0" dirty="0">
                  <a:ln>
                    <a:noFill/>
                  </a:ln>
                  <a:solidFill>
                    <a:srgbClr val="3C5679"/>
                  </a:solidFill>
                  <a:effectLst/>
                  <a:uLnTx/>
                  <a:uFillTx/>
                  <a:latin typeface="Canva Sans"/>
                  <a:ea typeface="Canva Sans"/>
                  <a:cs typeface="Canva Sans"/>
                  <a:sym typeface="Canva Sans"/>
                </a:rPr>
                <a:t>Feasibility &amp;  Acceptability </a:t>
              </a:r>
            </a:p>
            <a:p>
              <a:pPr marL="0" marR="0" lvl="0" indent="0" algn="ctr" defTabSz="609539" rtl="0" eaLnBrk="1" fontAlgn="auto" latinLnBrk="0" hangingPunct="1">
                <a:lnSpc>
                  <a:spcPts val="2717"/>
                </a:lnSpc>
                <a:spcBef>
                  <a:spcPts val="0"/>
                </a:spcBef>
                <a:spcAft>
                  <a:spcPts val="0"/>
                </a:spcAft>
                <a:buClrTx/>
                <a:buSzTx/>
                <a:buFontTx/>
                <a:buNone/>
                <a:tabLst/>
                <a:defRPr/>
              </a:pPr>
              <a:r>
                <a:rPr kumimoji="0" lang="en-US" sz="1941" b="0" i="0" u="none" strike="noStrike" kern="1200" cap="none" spc="61" normalizeH="0" baseline="0" noProof="0" dirty="0">
                  <a:ln>
                    <a:noFill/>
                  </a:ln>
                  <a:solidFill>
                    <a:srgbClr val="3C5679"/>
                  </a:solidFill>
                  <a:effectLst/>
                  <a:uLnTx/>
                  <a:uFillTx/>
                  <a:latin typeface="Canva Sans"/>
                  <a:ea typeface="Canva Sans"/>
                  <a:cs typeface="Canva Sans"/>
                  <a:sym typeface="Canva Sans"/>
                </a:rPr>
                <a:t>of SP </a:t>
              </a:r>
            </a:p>
          </p:txBody>
        </p:sp>
      </p:grpSp>
      <p:grpSp>
        <p:nvGrpSpPr>
          <p:cNvPr id="22" name="Group 22"/>
          <p:cNvGrpSpPr/>
          <p:nvPr/>
        </p:nvGrpSpPr>
        <p:grpSpPr>
          <a:xfrm>
            <a:off x="9174584" y="3077678"/>
            <a:ext cx="2482796" cy="985234"/>
            <a:chOff x="-45018" y="-665705"/>
            <a:chExt cx="4965591" cy="1970466"/>
          </a:xfrm>
        </p:grpSpPr>
        <p:sp>
          <p:nvSpPr>
            <p:cNvPr id="23" name="Freeform 23"/>
            <p:cNvSpPr/>
            <p:nvPr/>
          </p:nvSpPr>
          <p:spPr>
            <a:xfrm>
              <a:off x="0" y="0"/>
              <a:ext cx="4920573" cy="1304761"/>
            </a:xfrm>
            <a:custGeom>
              <a:avLst/>
              <a:gdLst/>
              <a:ahLst/>
              <a:cxnLst/>
              <a:rect l="l" t="t" r="r" b="b"/>
              <a:pathLst>
                <a:path w="4920573" h="1304761">
                  <a:moveTo>
                    <a:pt x="0" y="0"/>
                  </a:moveTo>
                  <a:lnTo>
                    <a:pt x="4920573" y="0"/>
                  </a:lnTo>
                  <a:lnTo>
                    <a:pt x="4920573" y="1304761"/>
                  </a:lnTo>
                  <a:lnTo>
                    <a:pt x="0" y="13047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45018" y="-665705"/>
              <a:ext cx="4920573" cy="14000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3319"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74%-95% </a:t>
              </a:r>
            </a:p>
          </p:txBody>
        </p:sp>
      </p:grpSp>
      <p:grpSp>
        <p:nvGrpSpPr>
          <p:cNvPr id="25" name="Group 25"/>
          <p:cNvGrpSpPr/>
          <p:nvPr/>
        </p:nvGrpSpPr>
        <p:grpSpPr>
          <a:xfrm>
            <a:off x="3813517" y="2058328"/>
            <a:ext cx="2294373" cy="892531"/>
            <a:chOff x="0" y="-529958"/>
            <a:chExt cx="4588747" cy="1785062"/>
          </a:xfrm>
        </p:grpSpPr>
        <p:sp>
          <p:nvSpPr>
            <p:cNvPr id="26" name="Freeform 26"/>
            <p:cNvSpPr/>
            <p:nvPr/>
          </p:nvSpPr>
          <p:spPr>
            <a:xfrm>
              <a:off x="0" y="0"/>
              <a:ext cx="4564967" cy="1255104"/>
            </a:xfrm>
            <a:custGeom>
              <a:avLst/>
              <a:gdLst/>
              <a:ahLst/>
              <a:cxnLst/>
              <a:rect l="l" t="t" r="r" b="b"/>
              <a:pathLst>
                <a:path w="4564967" h="1255104">
                  <a:moveTo>
                    <a:pt x="0" y="0"/>
                  </a:moveTo>
                  <a:lnTo>
                    <a:pt x="4564967" y="0"/>
                  </a:lnTo>
                  <a:lnTo>
                    <a:pt x="4564967" y="1255104"/>
                  </a:lnTo>
                  <a:lnTo>
                    <a:pt x="0" y="125510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23780" y="-529958"/>
              <a:ext cx="4564967" cy="131225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977"/>
                </a:lnSpc>
                <a:spcBef>
                  <a:spcPts val="0"/>
                </a:spcBef>
                <a:spcAft>
                  <a:spcPts val="0"/>
                </a:spcAft>
                <a:buClrTx/>
                <a:buSzTx/>
                <a:buFontTx/>
                <a:buNone/>
                <a:tabLst/>
                <a:defRPr/>
              </a:pPr>
              <a:r>
                <a:rPr kumimoji="0" lang="en-US" sz="2125" b="0" i="0" u="none" strike="noStrike" kern="1200" cap="none" spc="67" normalizeH="0" baseline="0" noProof="0">
                  <a:ln>
                    <a:noFill/>
                  </a:ln>
                  <a:solidFill>
                    <a:srgbClr val="3C5679"/>
                  </a:solidFill>
                  <a:effectLst/>
                  <a:uLnTx/>
                  <a:uFillTx/>
                  <a:latin typeface="Canva Sans"/>
                  <a:ea typeface="Canva Sans"/>
                  <a:cs typeface="Canva Sans"/>
                  <a:sym typeface="Canva Sans"/>
                </a:rPr>
                <a:t>QALY Gains</a:t>
              </a:r>
            </a:p>
          </p:txBody>
        </p:sp>
      </p:grpSp>
      <p:grpSp>
        <p:nvGrpSpPr>
          <p:cNvPr id="28" name="Group 28"/>
          <p:cNvGrpSpPr/>
          <p:nvPr/>
        </p:nvGrpSpPr>
        <p:grpSpPr>
          <a:xfrm>
            <a:off x="3679143" y="2691475"/>
            <a:ext cx="2629215" cy="1142180"/>
            <a:chOff x="-337856" y="0"/>
            <a:chExt cx="5258429" cy="2284358"/>
          </a:xfrm>
        </p:grpSpPr>
        <p:sp>
          <p:nvSpPr>
            <p:cNvPr id="29" name="Freeform 29"/>
            <p:cNvSpPr/>
            <p:nvPr/>
          </p:nvSpPr>
          <p:spPr>
            <a:xfrm>
              <a:off x="0" y="0"/>
              <a:ext cx="4920573" cy="1304761"/>
            </a:xfrm>
            <a:custGeom>
              <a:avLst/>
              <a:gdLst/>
              <a:ahLst/>
              <a:cxnLst/>
              <a:rect l="l" t="t" r="r" b="b"/>
              <a:pathLst>
                <a:path w="4920573" h="1304761">
                  <a:moveTo>
                    <a:pt x="0" y="0"/>
                  </a:moveTo>
                  <a:lnTo>
                    <a:pt x="4920573" y="0"/>
                  </a:lnTo>
                  <a:lnTo>
                    <a:pt x="4920573" y="1304761"/>
                  </a:lnTo>
                  <a:lnTo>
                    <a:pt x="0" y="13047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337856" y="884347"/>
              <a:ext cx="4920573" cy="14000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3319"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0.09-0.29</a:t>
              </a:r>
            </a:p>
          </p:txBody>
        </p:sp>
      </p:grpSp>
      <p:grpSp>
        <p:nvGrpSpPr>
          <p:cNvPr id="31" name="Group 31"/>
          <p:cNvGrpSpPr/>
          <p:nvPr/>
        </p:nvGrpSpPr>
        <p:grpSpPr>
          <a:xfrm>
            <a:off x="916611" y="3152394"/>
            <a:ext cx="2491701" cy="910518"/>
            <a:chOff x="-62828" y="-516274"/>
            <a:chExt cx="4983401" cy="1821035"/>
          </a:xfrm>
        </p:grpSpPr>
        <p:sp>
          <p:nvSpPr>
            <p:cNvPr id="32" name="Freeform 32"/>
            <p:cNvSpPr/>
            <p:nvPr/>
          </p:nvSpPr>
          <p:spPr>
            <a:xfrm>
              <a:off x="0" y="0"/>
              <a:ext cx="4920573" cy="1304761"/>
            </a:xfrm>
            <a:custGeom>
              <a:avLst/>
              <a:gdLst/>
              <a:ahLst/>
              <a:cxnLst/>
              <a:rect l="l" t="t" r="r" b="b"/>
              <a:pathLst>
                <a:path w="4920573" h="1304761">
                  <a:moveTo>
                    <a:pt x="0" y="0"/>
                  </a:moveTo>
                  <a:lnTo>
                    <a:pt x="4920573" y="0"/>
                  </a:lnTo>
                  <a:lnTo>
                    <a:pt x="4920573" y="1304761"/>
                  </a:lnTo>
                  <a:lnTo>
                    <a:pt x="0" y="13047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62828" y="-516274"/>
              <a:ext cx="4920573" cy="14000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3319"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20%-43%</a:t>
              </a:r>
            </a:p>
          </p:txBody>
        </p:sp>
      </p:grpSp>
      <p:grpSp>
        <p:nvGrpSpPr>
          <p:cNvPr id="34" name="Group 34"/>
          <p:cNvGrpSpPr/>
          <p:nvPr/>
        </p:nvGrpSpPr>
        <p:grpSpPr>
          <a:xfrm>
            <a:off x="6553469" y="2065318"/>
            <a:ext cx="2448303" cy="1079731"/>
            <a:chOff x="0" y="-619935"/>
            <a:chExt cx="4638746" cy="2045743"/>
          </a:xfrm>
        </p:grpSpPr>
        <p:sp>
          <p:nvSpPr>
            <p:cNvPr id="35" name="Freeform 35"/>
            <p:cNvSpPr/>
            <p:nvPr/>
          </p:nvSpPr>
          <p:spPr>
            <a:xfrm>
              <a:off x="0" y="0"/>
              <a:ext cx="4638746" cy="1425808"/>
            </a:xfrm>
            <a:custGeom>
              <a:avLst/>
              <a:gdLst/>
              <a:ahLst/>
              <a:cxnLst/>
              <a:rect l="l" t="t" r="r" b="b"/>
              <a:pathLst>
                <a:path w="4638746" h="1425808">
                  <a:moveTo>
                    <a:pt x="0" y="0"/>
                  </a:moveTo>
                  <a:lnTo>
                    <a:pt x="4638746" y="0"/>
                  </a:lnTo>
                  <a:lnTo>
                    <a:pt x="4638746" y="1425808"/>
                  </a:lnTo>
                  <a:lnTo>
                    <a:pt x="0" y="142580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619935"/>
              <a:ext cx="4638746" cy="148295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11"/>
                </a:lnSpc>
                <a:spcBef>
                  <a:spcPts val="0"/>
                </a:spcBef>
                <a:spcAft>
                  <a:spcPts val="0"/>
                </a:spcAft>
                <a:buClrTx/>
                <a:buSzTx/>
                <a:buFontTx/>
                <a:buNone/>
                <a:tabLst/>
                <a:defRPr/>
              </a:pPr>
              <a:r>
                <a:rPr kumimoji="0" lang="en-US" sz="2007" b="0" i="0" u="none" strike="noStrike" kern="1200" cap="none" spc="64" normalizeH="0" baseline="0" noProof="0">
                  <a:ln>
                    <a:noFill/>
                  </a:ln>
                  <a:solidFill>
                    <a:srgbClr val="3C5679"/>
                  </a:solidFill>
                  <a:effectLst/>
                  <a:uLnTx/>
                  <a:uFillTx/>
                  <a:latin typeface="Canva Sans"/>
                  <a:ea typeface="Canva Sans"/>
                  <a:cs typeface="Canva Sans"/>
                  <a:sym typeface="Canva Sans"/>
                </a:rPr>
                <a:t>Reduced Financial Toxicity</a:t>
              </a:r>
            </a:p>
          </p:txBody>
        </p:sp>
      </p:grpSp>
      <p:grpSp>
        <p:nvGrpSpPr>
          <p:cNvPr id="37" name="Group 37"/>
          <p:cNvGrpSpPr/>
          <p:nvPr/>
        </p:nvGrpSpPr>
        <p:grpSpPr>
          <a:xfrm>
            <a:off x="6412056" y="3129348"/>
            <a:ext cx="2460287" cy="652381"/>
            <a:chOff x="0" y="0"/>
            <a:chExt cx="4920573" cy="1304761"/>
          </a:xfrm>
        </p:grpSpPr>
        <p:sp>
          <p:nvSpPr>
            <p:cNvPr id="38" name="Freeform 38"/>
            <p:cNvSpPr/>
            <p:nvPr/>
          </p:nvSpPr>
          <p:spPr>
            <a:xfrm>
              <a:off x="0" y="0"/>
              <a:ext cx="4920573" cy="1304761"/>
            </a:xfrm>
            <a:custGeom>
              <a:avLst/>
              <a:gdLst/>
              <a:ahLst/>
              <a:cxnLst/>
              <a:rect l="l" t="t" r="r" b="b"/>
              <a:pathLst>
                <a:path w="4920573" h="1304761">
                  <a:moveTo>
                    <a:pt x="0" y="0"/>
                  </a:moveTo>
                  <a:lnTo>
                    <a:pt x="4920573" y="0"/>
                  </a:lnTo>
                  <a:lnTo>
                    <a:pt x="4920573" y="1304761"/>
                  </a:lnTo>
                  <a:lnTo>
                    <a:pt x="0" y="13047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95250"/>
              <a:ext cx="4920573" cy="14000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3319" b="1" i="0" u="none" strike="noStrike" kern="1200" cap="none" spc="0" normalizeH="0" baseline="0" noProof="0" dirty="0">
                  <a:ln>
                    <a:noFill/>
                  </a:ln>
                  <a:solidFill>
                    <a:srgbClr val="3C5679"/>
                  </a:solidFill>
                  <a:effectLst/>
                  <a:uLnTx/>
                  <a:uFillTx/>
                  <a:latin typeface="Canva Sans Bold"/>
                  <a:ea typeface="Canva Sans Bold"/>
                  <a:cs typeface="Canva Sans Bold"/>
                  <a:sym typeface="Canva Sans Bold"/>
                </a:rPr>
                <a:t>18%-53%</a:t>
              </a:r>
            </a:p>
          </p:txBody>
        </p:sp>
      </p:grpSp>
      <p:grpSp>
        <p:nvGrpSpPr>
          <p:cNvPr id="40" name="Group 40"/>
          <p:cNvGrpSpPr/>
          <p:nvPr/>
        </p:nvGrpSpPr>
        <p:grpSpPr>
          <a:xfrm>
            <a:off x="847938" y="4380957"/>
            <a:ext cx="11346334" cy="1473363"/>
            <a:chOff x="64664" y="-1086598"/>
            <a:chExt cx="22692668" cy="2946726"/>
          </a:xfrm>
        </p:grpSpPr>
        <p:sp>
          <p:nvSpPr>
            <p:cNvPr id="41" name="Freeform 41"/>
            <p:cNvSpPr/>
            <p:nvPr/>
          </p:nvSpPr>
          <p:spPr>
            <a:xfrm>
              <a:off x="11903930" y="-1086598"/>
              <a:ext cx="10853402" cy="2703642"/>
            </a:xfrm>
            <a:custGeom>
              <a:avLst/>
              <a:gdLst/>
              <a:ahLst/>
              <a:cxnLst/>
              <a:rect l="l" t="t" r="r" b="b"/>
              <a:pathLst>
                <a:path w="21683548" h="3563342">
                  <a:moveTo>
                    <a:pt x="0" y="0"/>
                  </a:moveTo>
                  <a:lnTo>
                    <a:pt x="21683548" y="0"/>
                  </a:lnTo>
                  <a:lnTo>
                    <a:pt x="21683548" y="3563342"/>
                  </a:lnTo>
                  <a:lnTo>
                    <a:pt x="0" y="3563342"/>
                  </a:lnTo>
                  <a:close/>
                </a:path>
              </a:pathLst>
            </a:custGeom>
            <a:solidFill>
              <a:srgbClr val="3B3F3F">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914400" rtl="0" eaLnBrk="1" fontAlgn="auto" latinLnBrk="0" hangingPunct="1">
                <a:lnSpc>
                  <a:spcPts val="2792"/>
                </a:lnSpc>
                <a:spcBef>
                  <a:spcPts val="0"/>
                </a:spcBef>
                <a:spcAft>
                  <a:spcPts val="0"/>
                </a:spcAft>
                <a:buClrTx/>
                <a:buSzTx/>
                <a:buFontTx/>
                <a:buNone/>
                <a:tabLst/>
                <a:defRPr/>
              </a:pPr>
              <a:r>
                <a:rPr kumimoji="0" lang="en-US" sz="1800" b="0" i="0" u="none" strike="noStrike" kern="1200" cap="none" spc="63" normalizeH="0" baseline="0" noProof="0" dirty="0">
                  <a:ln>
                    <a:noFill/>
                  </a:ln>
                  <a:solidFill>
                    <a:srgbClr val="3C5679"/>
                  </a:solidFill>
                  <a:effectLst/>
                  <a:uLnTx/>
                  <a:uFillTx/>
                  <a:latin typeface="Canva Sans"/>
                  <a:ea typeface="Canva Sans"/>
                  <a:cs typeface="Canva Sans"/>
                  <a:sym typeface="Canva Sans"/>
                </a:rPr>
                <a:t>*Financial Toxicity was measured with the Comprehensive Score for Financial Toxicity (COST) scale</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2"/>
            <p:cNvSpPr txBox="1"/>
            <p:nvPr/>
          </p:nvSpPr>
          <p:spPr>
            <a:xfrm>
              <a:off x="64664" y="-1058036"/>
              <a:ext cx="11361662" cy="291816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792"/>
                </a:lnSpc>
                <a:spcBef>
                  <a:spcPts val="0"/>
                </a:spcBef>
                <a:spcAft>
                  <a:spcPts val="0"/>
                </a:spcAft>
                <a:buClrTx/>
                <a:buSzTx/>
                <a:buFontTx/>
                <a:buNone/>
                <a:tabLst/>
                <a:defRPr/>
              </a:pPr>
              <a:r>
                <a:rPr kumimoji="0" lang="en-US" sz="1966" b="0" i="0" u="none" strike="noStrike" kern="1200" cap="none" spc="63" normalizeH="0" baseline="0" noProof="0" dirty="0">
                  <a:ln>
                    <a:noFill/>
                  </a:ln>
                  <a:solidFill>
                    <a:srgbClr val="3C5679"/>
                  </a:solidFill>
                  <a:effectLst/>
                  <a:uLnTx/>
                  <a:uFillTx/>
                  <a:latin typeface="Canva Sans"/>
                  <a:ea typeface="Canva Sans"/>
                  <a:cs typeface="Canva Sans"/>
                  <a:sym typeface="Canva Sans"/>
                </a:rPr>
                <a:t>*</a:t>
              </a:r>
              <a:r>
                <a:rPr kumimoji="0" lang="en-US" sz="1800" b="0" i="0" u="none" strike="noStrike" kern="1200" cap="none" spc="63" normalizeH="0" baseline="0" noProof="0" dirty="0">
                  <a:ln>
                    <a:noFill/>
                  </a:ln>
                  <a:solidFill>
                    <a:srgbClr val="3C5679"/>
                  </a:solidFill>
                  <a:effectLst/>
                  <a:uLnTx/>
                  <a:uFillTx/>
                  <a:latin typeface="Canva Sans"/>
                  <a:ea typeface="Canva Sans"/>
                  <a:cs typeface="Canva Sans"/>
                  <a:sym typeface="Canva Sans"/>
                </a:rPr>
                <a:t>Mental health and wellbeing assessed using the Warwick-Edinburgh Mental well-being scale (WEMWBS), Well being star, Patient health Questionnaire (PHQ-9). </a:t>
              </a:r>
            </a:p>
            <a:p>
              <a:pPr marL="0" marR="0" lvl="0" indent="0" algn="l" defTabSz="609539" rtl="0" eaLnBrk="1" fontAlgn="auto" latinLnBrk="0" hangingPunct="1">
                <a:lnSpc>
                  <a:spcPts val="2792"/>
                </a:lnSpc>
                <a:spcBef>
                  <a:spcPts val="0"/>
                </a:spcBef>
                <a:spcAft>
                  <a:spcPts val="0"/>
                </a:spcAft>
                <a:buClrTx/>
                <a:buSzTx/>
                <a:buFontTx/>
                <a:buNone/>
                <a:tabLst/>
                <a:defRPr/>
              </a:pPr>
              <a:endParaRPr kumimoji="0" lang="en-US" sz="1966" b="0" i="0" u="none" strike="noStrike" kern="1200" cap="none" spc="63" normalizeH="0" baseline="0" noProof="0" dirty="0">
                <a:ln>
                  <a:noFill/>
                </a:ln>
                <a:solidFill>
                  <a:srgbClr val="3C5679"/>
                </a:solidFill>
                <a:effectLst/>
                <a:uLnTx/>
                <a:uFillTx/>
                <a:latin typeface="Canva Sans"/>
                <a:ea typeface="Canva Sans"/>
                <a:cs typeface="Canva Sans"/>
                <a:sym typeface="Canva Sans"/>
              </a:endParaRPr>
            </a:p>
          </p:txBody>
        </p:sp>
      </p:grpSp>
      <p:sp>
        <p:nvSpPr>
          <p:cNvPr id="46" name="TextBox 45">
            <a:extLst>
              <a:ext uri="{FF2B5EF4-FFF2-40B4-BE49-F238E27FC236}">
                <a16:creationId xmlns:a16="http://schemas.microsoft.com/office/drawing/2014/main" id="{F35B434A-8764-CC3C-AD10-F0B5736F8D2A}"/>
              </a:ext>
            </a:extLst>
          </p:cNvPr>
          <p:cNvSpPr txBox="1"/>
          <p:nvPr/>
        </p:nvSpPr>
        <p:spPr>
          <a:xfrm>
            <a:off x="4401209" y="3752279"/>
            <a:ext cx="13008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rPr>
              <a:t>(1/1 study)</a:t>
            </a:r>
            <a:r>
              <a:rPr kumimoji="0" lang="en-GB" sz="1600" b="0" i="0" u="none" strike="noStrike" kern="1200" cap="none" spc="0" normalizeH="0" baseline="30000" noProof="0" dirty="0">
                <a:ln>
                  <a:noFill/>
                </a:ln>
                <a:solidFill>
                  <a:srgbClr val="4F81BD">
                    <a:lumMod val="50000"/>
                  </a:srgbClr>
                </a:solidFill>
                <a:effectLst/>
                <a:uLnTx/>
                <a:uFillTx/>
                <a:latin typeface="Calibri"/>
                <a:ea typeface="+mn-ea"/>
                <a:cs typeface="+mn-cs"/>
              </a:rPr>
              <a:t>7</a:t>
            </a:r>
          </a:p>
        </p:txBody>
      </p:sp>
      <p:sp>
        <p:nvSpPr>
          <p:cNvPr id="47" name="TextBox 46">
            <a:extLst>
              <a:ext uri="{FF2B5EF4-FFF2-40B4-BE49-F238E27FC236}">
                <a16:creationId xmlns:a16="http://schemas.microsoft.com/office/drawing/2014/main" id="{5FB1D5CC-687E-7F6D-1E53-C9ED6191261A}"/>
              </a:ext>
            </a:extLst>
          </p:cNvPr>
          <p:cNvSpPr txBox="1"/>
          <p:nvPr/>
        </p:nvSpPr>
        <p:spPr>
          <a:xfrm>
            <a:off x="6893638" y="3691206"/>
            <a:ext cx="14630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rPr>
              <a:t>(2/2 studies)</a:t>
            </a:r>
            <a:r>
              <a:rPr kumimoji="0" lang="en-GB" sz="1600" b="0" i="0" u="none" strike="noStrike" kern="1200" cap="none" spc="0" normalizeH="0" baseline="30000" noProof="0" dirty="0">
                <a:ln>
                  <a:noFill/>
                </a:ln>
                <a:solidFill>
                  <a:srgbClr val="4F81BD">
                    <a:lumMod val="50000"/>
                  </a:srgbClr>
                </a:solidFill>
                <a:effectLst/>
                <a:uLnTx/>
                <a:uFillTx/>
                <a:latin typeface="Calibri"/>
                <a:ea typeface="+mn-ea"/>
                <a:cs typeface="+mn-cs"/>
              </a:rPr>
              <a:t>1,6</a:t>
            </a:r>
          </a:p>
        </p:txBody>
      </p:sp>
      <p:sp>
        <p:nvSpPr>
          <p:cNvPr id="48" name="TextBox 47">
            <a:extLst>
              <a:ext uri="{FF2B5EF4-FFF2-40B4-BE49-F238E27FC236}">
                <a16:creationId xmlns:a16="http://schemas.microsoft.com/office/drawing/2014/main" id="{6F3D3385-01FD-D046-27D9-9047C9F23CBD}"/>
              </a:ext>
            </a:extLst>
          </p:cNvPr>
          <p:cNvSpPr txBox="1"/>
          <p:nvPr/>
        </p:nvSpPr>
        <p:spPr>
          <a:xfrm>
            <a:off x="9677939" y="3711933"/>
            <a:ext cx="16877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rPr>
              <a:t>(4/4 studies</a:t>
            </a:r>
            <a:r>
              <a:rPr kumimoji="0" lang="en-GB" sz="1600" b="0" i="0" u="none" strike="noStrike" kern="1200" cap="none" spc="0" normalizeH="0" baseline="30000" noProof="0" dirty="0">
                <a:ln>
                  <a:noFill/>
                </a:ln>
                <a:solidFill>
                  <a:srgbClr val="4F81BD">
                    <a:lumMod val="50000"/>
                  </a:srgbClr>
                </a:solidFill>
                <a:effectLst/>
                <a:uLnTx/>
                <a:uFillTx/>
                <a:latin typeface="Calibri"/>
                <a:ea typeface="+mn-ea"/>
                <a:cs typeface="+mn-cs"/>
              </a:rPr>
              <a:t>)1,3,5,6</a:t>
            </a:r>
          </a:p>
        </p:txBody>
      </p:sp>
      <p:sp>
        <p:nvSpPr>
          <p:cNvPr id="49" name="TextBox 48">
            <a:extLst>
              <a:ext uri="{FF2B5EF4-FFF2-40B4-BE49-F238E27FC236}">
                <a16:creationId xmlns:a16="http://schemas.microsoft.com/office/drawing/2014/main" id="{54B78EF3-C25A-310D-D993-CE55AE525FC6}"/>
              </a:ext>
            </a:extLst>
          </p:cNvPr>
          <p:cNvSpPr txBox="1"/>
          <p:nvPr/>
        </p:nvSpPr>
        <p:spPr>
          <a:xfrm>
            <a:off x="1425123" y="3764313"/>
            <a:ext cx="15593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rPr>
              <a:t>(3/4 studies)</a:t>
            </a:r>
            <a:r>
              <a:rPr kumimoji="0" lang="en-GB" sz="1600" b="0" i="0" u="none" strike="noStrike" kern="1200" cap="none" spc="0" normalizeH="0" baseline="30000" noProof="0" dirty="0">
                <a:ln>
                  <a:noFill/>
                </a:ln>
                <a:solidFill>
                  <a:srgbClr val="4F81BD">
                    <a:lumMod val="50000"/>
                  </a:srgbClr>
                </a:solidFill>
                <a:effectLst/>
                <a:uLnTx/>
                <a:uFillTx/>
                <a:latin typeface="Calibri"/>
                <a:ea typeface="+mn-ea"/>
                <a:cs typeface="+mn-cs"/>
              </a:rPr>
              <a:t>1,3,8</a:t>
            </a:r>
          </a:p>
        </p:txBody>
      </p:sp>
      <p:sp>
        <p:nvSpPr>
          <p:cNvPr id="50" name="TextBox 49">
            <a:extLst>
              <a:ext uri="{FF2B5EF4-FFF2-40B4-BE49-F238E27FC236}">
                <a16:creationId xmlns:a16="http://schemas.microsoft.com/office/drawing/2014/main" id="{047443DF-8C6B-5AAD-6E12-68509CE3CA2E}"/>
              </a:ext>
            </a:extLst>
          </p:cNvPr>
          <p:cNvSpPr txBox="1"/>
          <p:nvPr/>
        </p:nvSpPr>
        <p:spPr>
          <a:xfrm>
            <a:off x="1548746" y="5761711"/>
            <a:ext cx="990251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F81BD">
                    <a:lumMod val="50000"/>
                  </a:srgbClr>
                </a:solidFill>
                <a:effectLst/>
                <a:uLnTx/>
                <a:uFillTx/>
                <a:latin typeface="Calibri"/>
                <a:ea typeface="+mn-ea"/>
                <a:cs typeface="+mn-cs"/>
              </a:rPr>
              <a:t>Other outcomes: </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Significant reduction in disability level</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4</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Mortality rate</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2</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fall </a:t>
            </a:r>
            <a:r>
              <a:rPr kumimoji="0" lang="en-GB" sz="2000" b="0" i="0" u="none" strike="noStrike" kern="1200" cap="none" spc="0" normalizeH="0" baseline="0" noProof="0" dirty="0">
                <a:ln>
                  <a:noFill/>
                </a:ln>
                <a:solidFill>
                  <a:srgbClr val="4F81BD">
                    <a:lumMod val="50000"/>
                  </a:srgbClr>
                </a:solidFill>
                <a:effectLst/>
                <a:uLnTx/>
                <a:uFillTx/>
                <a:latin typeface="Canva Sans" panose="020B0604020202020204" charset="0"/>
                <a:ea typeface="+mn-ea"/>
                <a:cs typeface="+mn-cs"/>
              </a:rPr>
              <a:t>rate</a:t>
            </a:r>
            <a:r>
              <a:rPr kumimoji="0" lang="en-GB" sz="2000" b="0" i="0" u="none" strike="noStrike" kern="1200" cap="none" spc="0" normalizeH="0" baseline="30000" noProof="0" dirty="0">
                <a:ln>
                  <a:noFill/>
                </a:ln>
                <a:solidFill>
                  <a:srgbClr val="4F81BD">
                    <a:lumMod val="50000"/>
                  </a:srgbClr>
                </a:solidFill>
                <a:effectLst/>
                <a:uLnTx/>
                <a:uFillTx/>
                <a:latin typeface="Canva Sans" panose="020B0604020202020204" charset="0"/>
                <a:ea typeface="+mn-ea"/>
                <a:cs typeface="+mn-cs"/>
              </a:rPr>
              <a:t>4</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community reintegration</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4</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improved medication adherence/ management</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3,4</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caregiver burden</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1,3, 6</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SDoH</a:t>
            </a:r>
            <a:r>
              <a:rPr kumimoji="0" lang="en-GB" sz="2000" b="0" i="0" u="none" strike="noStrike" kern="1200" cap="none" spc="0" normalizeH="0" baseline="30000" noProof="0" dirty="0">
                <a:ln>
                  <a:noFill/>
                </a:ln>
                <a:solidFill>
                  <a:srgbClr val="4F81BD">
                    <a:lumMod val="50000"/>
                  </a:srgbClr>
                </a:solidFill>
                <a:effectLst/>
                <a:uLnTx/>
                <a:uFillTx/>
                <a:latin typeface="Calibri"/>
                <a:ea typeface="+mn-ea"/>
                <a:cs typeface="+mn-cs"/>
              </a:rPr>
              <a:t>2</a:t>
            </a:r>
            <a:r>
              <a:rPr kumimoji="0" lang="en-GB" sz="2000" b="0" i="0" u="none" strike="noStrike" kern="1200" cap="none" spc="0" normalizeH="0" baseline="0" noProof="0" dirty="0">
                <a:ln>
                  <a:noFill/>
                </a:ln>
                <a:solidFill>
                  <a:srgbClr val="4F81BD">
                    <a:lumMod val="50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156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75755" b="-7575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345236" y="2106355"/>
            <a:ext cx="8889491" cy="1939955"/>
          </a:xfrm>
          <a:custGeom>
            <a:avLst/>
            <a:gdLst/>
            <a:ahLst/>
            <a:cxnLst/>
            <a:rect l="l" t="t" r="r" b="b"/>
            <a:pathLst>
              <a:path w="12628681" h="3855376">
                <a:moveTo>
                  <a:pt x="0" y="0"/>
                </a:moveTo>
                <a:lnTo>
                  <a:pt x="12628681" y="0"/>
                </a:lnTo>
                <a:lnTo>
                  <a:pt x="12628681" y="3855376"/>
                </a:lnTo>
                <a:lnTo>
                  <a:pt x="0" y="3855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266494" y="2380883"/>
            <a:ext cx="25400" cy="2096235"/>
            <a:chOff x="0" y="0"/>
            <a:chExt cx="50800" cy="4192471"/>
          </a:xfrm>
        </p:grpSpPr>
        <p:sp>
          <p:nvSpPr>
            <p:cNvPr id="6" name="Freeform 6"/>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6407418" y="2380883"/>
            <a:ext cx="25400" cy="2096235"/>
            <a:chOff x="0" y="0"/>
            <a:chExt cx="50800" cy="4192471"/>
          </a:xfrm>
        </p:grpSpPr>
        <p:sp>
          <p:nvSpPr>
            <p:cNvPr id="8" name="Freeform 8"/>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3803663" y="2361833"/>
            <a:ext cx="2422143" cy="341379"/>
            <a:chOff x="0" y="0"/>
            <a:chExt cx="4844285" cy="682759"/>
          </a:xfrm>
        </p:grpSpPr>
        <p:sp>
          <p:nvSpPr>
            <p:cNvPr id="10" name="Freeform 10"/>
            <p:cNvSpPr/>
            <p:nvPr/>
          </p:nvSpPr>
          <p:spPr>
            <a:xfrm>
              <a:off x="0" y="0"/>
              <a:ext cx="4844285" cy="682759"/>
            </a:xfrm>
            <a:custGeom>
              <a:avLst/>
              <a:gdLst/>
              <a:ahLst/>
              <a:cxnLst/>
              <a:rect l="l" t="t" r="r" b="b"/>
              <a:pathLst>
                <a:path w="4844285" h="682759">
                  <a:moveTo>
                    <a:pt x="0" y="0"/>
                  </a:moveTo>
                  <a:lnTo>
                    <a:pt x="4844285" y="0"/>
                  </a:lnTo>
                  <a:lnTo>
                    <a:pt x="4844285" y="682759"/>
                  </a:lnTo>
                  <a:lnTo>
                    <a:pt x="0" y="682759"/>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4844285" cy="73038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83"/>
                </a:lnSpc>
                <a:spcBef>
                  <a:spcPts val="0"/>
                </a:spcBef>
                <a:spcAft>
                  <a:spcPts val="0"/>
                </a:spcAft>
                <a:buClrTx/>
                <a:buSzTx/>
                <a:buFontTx/>
                <a:buNone/>
                <a:tabLst/>
                <a:defRPr/>
              </a:pPr>
              <a:r>
                <a:rPr kumimoji="0" lang="en-US" sz="2050" b="0" i="0" u="none" strike="noStrike" kern="1200" cap="none" spc="65" normalizeH="0" baseline="0" noProof="0">
                  <a:ln>
                    <a:noFill/>
                  </a:ln>
                  <a:solidFill>
                    <a:srgbClr val="3C5679"/>
                  </a:solidFill>
                  <a:effectLst/>
                  <a:uLnTx/>
                  <a:uFillTx/>
                  <a:latin typeface="Canva Sans"/>
                  <a:ea typeface="Canva Sans"/>
                  <a:cs typeface="Canva Sans"/>
                  <a:sym typeface="Canva Sans"/>
                </a:rPr>
                <a:t>Cost of Delivery (**)</a:t>
              </a:r>
              <a:endParaRPr kumimoji="0" lang="en-US" sz="2059" b="0" i="0" u="none" strike="noStrike" kern="1200" cap="none" spc="65" normalizeH="0" baseline="0" noProof="0">
                <a:ln>
                  <a:noFill/>
                </a:ln>
                <a:solidFill>
                  <a:srgbClr val="3C5679"/>
                </a:solidFill>
                <a:effectLst/>
                <a:uLnTx/>
                <a:uFillTx/>
                <a:latin typeface="Canva Sans"/>
                <a:ea typeface="Canva Sans"/>
                <a:cs typeface="Canva Sans"/>
                <a:sym typeface="Canva Sans"/>
              </a:endParaRPr>
            </a:p>
          </p:txBody>
        </p:sp>
      </p:grpSp>
      <p:grpSp>
        <p:nvGrpSpPr>
          <p:cNvPr id="12" name="Group 12"/>
          <p:cNvGrpSpPr/>
          <p:nvPr/>
        </p:nvGrpSpPr>
        <p:grpSpPr>
          <a:xfrm>
            <a:off x="7063018" y="2355483"/>
            <a:ext cx="1532354" cy="342697"/>
            <a:chOff x="0" y="0"/>
            <a:chExt cx="3064708" cy="685393"/>
          </a:xfrm>
        </p:grpSpPr>
        <p:sp>
          <p:nvSpPr>
            <p:cNvPr id="13" name="Freeform 13"/>
            <p:cNvSpPr/>
            <p:nvPr/>
          </p:nvSpPr>
          <p:spPr>
            <a:xfrm>
              <a:off x="0" y="0"/>
              <a:ext cx="3064708" cy="685393"/>
            </a:xfrm>
            <a:custGeom>
              <a:avLst/>
              <a:gdLst/>
              <a:ahLst/>
              <a:cxnLst/>
              <a:rect l="l" t="t" r="r" b="b"/>
              <a:pathLst>
                <a:path w="3064708" h="685393">
                  <a:moveTo>
                    <a:pt x="0" y="0"/>
                  </a:moveTo>
                  <a:lnTo>
                    <a:pt x="3064708" y="0"/>
                  </a:lnTo>
                  <a:lnTo>
                    <a:pt x="3064708" y="685393"/>
                  </a:lnTo>
                  <a:lnTo>
                    <a:pt x="0" y="68539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57150"/>
              <a:ext cx="3064708" cy="74254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811"/>
                </a:lnSpc>
                <a:spcBef>
                  <a:spcPts val="0"/>
                </a:spcBef>
                <a:spcAft>
                  <a:spcPts val="0"/>
                </a:spcAft>
                <a:buClrTx/>
                <a:buSzTx/>
                <a:buFontTx/>
                <a:buNone/>
                <a:tabLst/>
                <a:defRPr/>
              </a:pPr>
              <a:r>
                <a:rPr kumimoji="0" lang="en-US" sz="2007" b="0" i="0" u="none" strike="noStrike" kern="1200" cap="none" spc="64" normalizeH="0" baseline="0" noProof="0">
                  <a:ln>
                    <a:noFill/>
                  </a:ln>
                  <a:solidFill>
                    <a:srgbClr val="3C5679"/>
                  </a:solidFill>
                  <a:effectLst/>
                  <a:uLnTx/>
                  <a:uFillTx/>
                  <a:latin typeface="Canva Sans"/>
                  <a:ea typeface="Canva Sans"/>
                  <a:cs typeface="Canva Sans"/>
                  <a:sym typeface="Canva Sans"/>
                </a:rPr>
                <a:t>SROI ratio</a:t>
              </a:r>
            </a:p>
          </p:txBody>
        </p:sp>
      </p:grpSp>
      <p:grpSp>
        <p:nvGrpSpPr>
          <p:cNvPr id="15" name="Group 15"/>
          <p:cNvGrpSpPr/>
          <p:nvPr/>
        </p:nvGrpSpPr>
        <p:grpSpPr>
          <a:xfrm>
            <a:off x="992767" y="2248203"/>
            <a:ext cx="2282483" cy="627552"/>
            <a:chOff x="0" y="0"/>
            <a:chExt cx="4564967" cy="1255104"/>
          </a:xfrm>
        </p:grpSpPr>
        <p:sp>
          <p:nvSpPr>
            <p:cNvPr id="16" name="Freeform 16"/>
            <p:cNvSpPr/>
            <p:nvPr/>
          </p:nvSpPr>
          <p:spPr>
            <a:xfrm>
              <a:off x="0" y="0"/>
              <a:ext cx="4564967" cy="1255104"/>
            </a:xfrm>
            <a:custGeom>
              <a:avLst/>
              <a:gdLst/>
              <a:ahLst/>
              <a:cxnLst/>
              <a:rect l="l" t="t" r="r" b="b"/>
              <a:pathLst>
                <a:path w="4564967" h="1255104">
                  <a:moveTo>
                    <a:pt x="0" y="0"/>
                  </a:moveTo>
                  <a:lnTo>
                    <a:pt x="4564967" y="0"/>
                  </a:lnTo>
                  <a:lnTo>
                    <a:pt x="4564967" y="1255104"/>
                  </a:lnTo>
                  <a:lnTo>
                    <a:pt x="0" y="125510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57150"/>
              <a:ext cx="4564967" cy="131225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510"/>
                </a:lnSpc>
                <a:spcBef>
                  <a:spcPts val="0"/>
                </a:spcBef>
                <a:spcAft>
                  <a:spcPts val="0"/>
                </a:spcAft>
                <a:buClrTx/>
                <a:buSzTx/>
                <a:buFontTx/>
                <a:buNone/>
                <a:tabLst/>
                <a:defRPr/>
              </a:pPr>
              <a:r>
                <a:rPr kumimoji="0" lang="en-US" sz="1750" b="0" i="0" u="none" strike="noStrike" kern="1200" cap="none" spc="57" normalizeH="0" baseline="0" noProof="0">
                  <a:ln>
                    <a:noFill/>
                  </a:ln>
                  <a:solidFill>
                    <a:srgbClr val="3C5679"/>
                  </a:solidFill>
                  <a:effectLst/>
                  <a:uLnTx/>
                  <a:uFillTx/>
                  <a:latin typeface="Canva Sans"/>
                  <a:ea typeface="Canva Sans"/>
                  <a:cs typeface="Canva Sans"/>
                  <a:sym typeface="Canva Sans"/>
                </a:rPr>
                <a:t>Decrease in Readmission Rates (*) </a:t>
              </a:r>
              <a:endParaRPr kumimoji="0" lang="en-US" sz="1793" b="0" i="0" u="none" strike="noStrike" kern="1200" cap="none" spc="57" normalizeH="0" baseline="0" noProof="0">
                <a:ln>
                  <a:noFill/>
                </a:ln>
                <a:solidFill>
                  <a:srgbClr val="3C5679"/>
                </a:solidFill>
                <a:effectLst/>
                <a:uLnTx/>
                <a:uFillTx/>
                <a:latin typeface="Canva Sans"/>
                <a:ea typeface="Canva Sans"/>
                <a:cs typeface="Canva Sans"/>
                <a:sym typeface="Canva Sans"/>
              </a:endParaRPr>
            </a:p>
          </p:txBody>
        </p:sp>
      </p:grpSp>
      <p:grpSp>
        <p:nvGrpSpPr>
          <p:cNvPr id="18" name="Group 18"/>
          <p:cNvGrpSpPr/>
          <p:nvPr/>
        </p:nvGrpSpPr>
        <p:grpSpPr>
          <a:xfrm>
            <a:off x="607061" y="2988503"/>
            <a:ext cx="2845992" cy="570017"/>
            <a:chOff x="-815273" y="-205833"/>
            <a:chExt cx="5735846" cy="1340097"/>
          </a:xfrm>
        </p:grpSpPr>
        <p:sp>
          <p:nvSpPr>
            <p:cNvPr id="19" name="Freeform 19"/>
            <p:cNvSpPr/>
            <p:nvPr/>
          </p:nvSpPr>
          <p:spPr>
            <a:xfrm>
              <a:off x="0" y="0"/>
              <a:ext cx="4920573" cy="1134264"/>
            </a:xfrm>
            <a:custGeom>
              <a:avLst/>
              <a:gdLst/>
              <a:ahLst/>
              <a:cxnLst/>
              <a:rect l="l" t="t" r="r" b="b"/>
              <a:pathLst>
                <a:path w="4920573" h="1134264">
                  <a:moveTo>
                    <a:pt x="0" y="0"/>
                  </a:moveTo>
                  <a:lnTo>
                    <a:pt x="4920573" y="0"/>
                  </a:lnTo>
                  <a:lnTo>
                    <a:pt x="4920573" y="1134264"/>
                  </a:lnTo>
                  <a:lnTo>
                    <a:pt x="0" y="113426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815273" y="-205833"/>
              <a:ext cx="4920573" cy="122951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5%-24% </a:t>
              </a:r>
              <a:endPar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endParaRPr>
            </a:p>
          </p:txBody>
        </p:sp>
      </p:grpSp>
      <p:grpSp>
        <p:nvGrpSpPr>
          <p:cNvPr id="21" name="Group 21"/>
          <p:cNvGrpSpPr/>
          <p:nvPr/>
        </p:nvGrpSpPr>
        <p:grpSpPr>
          <a:xfrm>
            <a:off x="3446267" y="2985497"/>
            <a:ext cx="2973851" cy="957155"/>
            <a:chOff x="-489184" y="-10466"/>
            <a:chExt cx="5928888" cy="2234160"/>
          </a:xfrm>
        </p:grpSpPr>
        <p:sp>
          <p:nvSpPr>
            <p:cNvPr id="22" name="Freeform 22"/>
            <p:cNvSpPr/>
            <p:nvPr/>
          </p:nvSpPr>
          <p:spPr>
            <a:xfrm>
              <a:off x="0" y="0"/>
              <a:ext cx="5439704" cy="2223692"/>
            </a:xfrm>
            <a:custGeom>
              <a:avLst/>
              <a:gdLst/>
              <a:ahLst/>
              <a:cxnLst/>
              <a:rect l="l" t="t" r="r" b="b"/>
              <a:pathLst>
                <a:path w="5439704" h="2223692">
                  <a:moveTo>
                    <a:pt x="0" y="0"/>
                  </a:moveTo>
                  <a:lnTo>
                    <a:pt x="5439704" y="0"/>
                  </a:lnTo>
                  <a:lnTo>
                    <a:pt x="5439704" y="2223692"/>
                  </a:lnTo>
                  <a:lnTo>
                    <a:pt x="0" y="2223692"/>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489184" y="-10466"/>
              <a:ext cx="5928888" cy="223416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502"/>
                </a:lnSpc>
                <a:spcBef>
                  <a:spcPts val="0"/>
                </a:spcBef>
                <a:spcAft>
                  <a:spcPts val="0"/>
                </a:spcAft>
                <a:buClrTx/>
                <a:buSzTx/>
                <a:buFontTx/>
                <a:buNone/>
                <a:tabLst/>
                <a:defRPr/>
              </a:pPr>
              <a:r>
                <a:rPr kumimoji="0" lang="en-US" sz="22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£1,525.21 - £2,232 pp/y </a:t>
              </a:r>
              <a:r>
                <a:rPr kumimoji="0" lang="en-US" sz="32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 </a:t>
              </a:r>
            </a:p>
          </p:txBody>
        </p:sp>
      </p:grpSp>
      <p:grpSp>
        <p:nvGrpSpPr>
          <p:cNvPr id="24" name="Group 24"/>
          <p:cNvGrpSpPr/>
          <p:nvPr/>
        </p:nvGrpSpPr>
        <p:grpSpPr>
          <a:xfrm>
            <a:off x="6599051" y="3113685"/>
            <a:ext cx="2460287" cy="1155087"/>
            <a:chOff x="0" y="0"/>
            <a:chExt cx="4920573" cy="2310175"/>
          </a:xfrm>
        </p:grpSpPr>
        <p:sp>
          <p:nvSpPr>
            <p:cNvPr id="25" name="Freeform 25"/>
            <p:cNvSpPr/>
            <p:nvPr/>
          </p:nvSpPr>
          <p:spPr>
            <a:xfrm>
              <a:off x="0" y="0"/>
              <a:ext cx="4920573" cy="2310175"/>
            </a:xfrm>
            <a:custGeom>
              <a:avLst/>
              <a:gdLst/>
              <a:ahLst/>
              <a:cxnLst/>
              <a:rect l="l" t="t" r="r" b="b"/>
              <a:pathLst>
                <a:path w="4920573" h="2310175">
                  <a:moveTo>
                    <a:pt x="0" y="0"/>
                  </a:moveTo>
                  <a:lnTo>
                    <a:pt x="4920573" y="0"/>
                  </a:lnTo>
                  <a:lnTo>
                    <a:pt x="4920573" y="2310175"/>
                  </a:lnTo>
                  <a:lnTo>
                    <a:pt x="0" y="231017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95250"/>
              <a:ext cx="4920573" cy="240542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£1: £2.75</a:t>
              </a:r>
              <a:endPar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endParaRPr>
            </a:p>
          </p:txBody>
        </p:sp>
      </p:grpSp>
      <p:grpSp>
        <p:nvGrpSpPr>
          <p:cNvPr id="27" name="Group 27"/>
          <p:cNvGrpSpPr/>
          <p:nvPr/>
        </p:nvGrpSpPr>
        <p:grpSpPr>
          <a:xfrm>
            <a:off x="1124059" y="1216554"/>
            <a:ext cx="9524340" cy="611933"/>
            <a:chOff x="0" y="425749"/>
            <a:chExt cx="19048679" cy="1223865"/>
          </a:xfrm>
        </p:grpSpPr>
        <p:sp>
          <p:nvSpPr>
            <p:cNvPr id="28" name="Freeform 28"/>
            <p:cNvSpPr/>
            <p:nvPr/>
          </p:nvSpPr>
          <p:spPr>
            <a:xfrm>
              <a:off x="0" y="589586"/>
              <a:ext cx="19048679" cy="1060028"/>
            </a:xfrm>
            <a:custGeom>
              <a:avLst/>
              <a:gdLst/>
              <a:ahLst/>
              <a:cxnLst/>
              <a:rect l="l" t="t" r="r" b="b"/>
              <a:pathLst>
                <a:path w="19048678" h="1060028">
                  <a:moveTo>
                    <a:pt x="0" y="0"/>
                  </a:moveTo>
                  <a:lnTo>
                    <a:pt x="19048678" y="0"/>
                  </a:lnTo>
                  <a:lnTo>
                    <a:pt x="19048678" y="1060028"/>
                  </a:lnTo>
                  <a:lnTo>
                    <a:pt x="0" y="106002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425749"/>
              <a:ext cx="19048677" cy="114575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86"/>
                </a:lnSpc>
                <a:spcBef>
                  <a:spcPts val="0"/>
                </a:spcBef>
                <a:spcAft>
                  <a:spcPts val="0"/>
                </a:spcAft>
                <a:buClrTx/>
                <a:buSzTx/>
                <a:buFontTx/>
                <a:buNone/>
                <a:tabLst/>
                <a:defRPr/>
              </a:pPr>
              <a:r>
                <a:rPr kumimoji="0" lang="en-US" sz="3133" b="1" i="0" u="none" strike="noStrike" kern="1200" cap="none" spc="0" normalizeH="0" baseline="0" noProof="0">
                  <a:ln>
                    <a:noFill/>
                  </a:ln>
                  <a:solidFill>
                    <a:srgbClr val="3B3F3F"/>
                  </a:solidFill>
                  <a:effectLst/>
                  <a:uLnTx/>
                  <a:uFillTx/>
                  <a:latin typeface="Canva Sans Bold"/>
                  <a:ea typeface="Canva Sans Bold"/>
                  <a:cs typeface="Canva Sans Bold"/>
                  <a:sym typeface="Canva Sans Bold"/>
                </a:rPr>
                <a:t>Results Summary: Cost Effectiveness Parameters</a:t>
              </a:r>
            </a:p>
          </p:txBody>
        </p:sp>
      </p:grpSp>
      <p:sp>
        <p:nvSpPr>
          <p:cNvPr id="30" name="Freeform 30"/>
          <p:cNvSpPr/>
          <p:nvPr/>
        </p:nvSpPr>
        <p:spPr>
          <a:xfrm>
            <a:off x="8975537" y="2106355"/>
            <a:ext cx="2681842" cy="1939955"/>
          </a:xfrm>
          <a:custGeom>
            <a:avLst/>
            <a:gdLst/>
            <a:ahLst/>
            <a:cxnLst/>
            <a:rect l="l" t="t" r="r" b="b"/>
            <a:pathLst>
              <a:path w="4050984" h="3855376">
                <a:moveTo>
                  <a:pt x="0" y="0"/>
                </a:moveTo>
                <a:lnTo>
                  <a:pt x="4050984" y="0"/>
                </a:lnTo>
                <a:lnTo>
                  <a:pt x="4050984" y="3855376"/>
                </a:lnTo>
                <a:lnTo>
                  <a:pt x="0" y="3855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31" name="Group 31"/>
          <p:cNvGrpSpPr/>
          <p:nvPr/>
        </p:nvGrpSpPr>
        <p:grpSpPr>
          <a:xfrm>
            <a:off x="8985778" y="2108068"/>
            <a:ext cx="25400" cy="2096235"/>
            <a:chOff x="0" y="0"/>
            <a:chExt cx="50800" cy="4192471"/>
          </a:xfrm>
        </p:grpSpPr>
        <p:sp>
          <p:nvSpPr>
            <p:cNvPr id="32" name="Freeform 32"/>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9564926" y="2385128"/>
            <a:ext cx="1532354" cy="353703"/>
            <a:chOff x="0" y="0"/>
            <a:chExt cx="3064708" cy="707407"/>
          </a:xfrm>
        </p:grpSpPr>
        <p:sp>
          <p:nvSpPr>
            <p:cNvPr id="34" name="Freeform 34"/>
            <p:cNvSpPr/>
            <p:nvPr/>
          </p:nvSpPr>
          <p:spPr>
            <a:xfrm>
              <a:off x="0" y="0"/>
              <a:ext cx="3064708" cy="707407"/>
            </a:xfrm>
            <a:custGeom>
              <a:avLst/>
              <a:gdLst/>
              <a:ahLst/>
              <a:cxnLst/>
              <a:rect l="l" t="t" r="r" b="b"/>
              <a:pathLst>
                <a:path w="3064708" h="707407">
                  <a:moveTo>
                    <a:pt x="0" y="0"/>
                  </a:moveTo>
                  <a:lnTo>
                    <a:pt x="3064708" y="0"/>
                  </a:lnTo>
                  <a:lnTo>
                    <a:pt x="3064708" y="707407"/>
                  </a:lnTo>
                  <a:lnTo>
                    <a:pt x="0" y="70740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5"/>
            <p:cNvSpPr txBox="1"/>
            <p:nvPr/>
          </p:nvSpPr>
          <p:spPr>
            <a:xfrm>
              <a:off x="0" y="-57150"/>
              <a:ext cx="3064708" cy="76455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903"/>
                </a:lnSpc>
                <a:spcBef>
                  <a:spcPts val="0"/>
                </a:spcBef>
                <a:spcAft>
                  <a:spcPts val="0"/>
                </a:spcAft>
                <a:buClrTx/>
                <a:buSzTx/>
                <a:buFontTx/>
                <a:buNone/>
                <a:tabLst/>
                <a:defRPr/>
              </a:pPr>
              <a:r>
                <a:rPr kumimoji="0" lang="en-US" sz="2074" b="0" i="0" u="none" strike="noStrike" kern="1200" cap="none" spc="65" normalizeH="0" baseline="0" noProof="0">
                  <a:ln>
                    <a:noFill/>
                  </a:ln>
                  <a:solidFill>
                    <a:srgbClr val="3C5679"/>
                  </a:solidFill>
                  <a:effectLst/>
                  <a:uLnTx/>
                  <a:uFillTx/>
                  <a:latin typeface="Canva Sans"/>
                  <a:ea typeface="Canva Sans"/>
                  <a:cs typeface="Canva Sans"/>
                  <a:sym typeface="Canva Sans"/>
                </a:rPr>
                <a:t>ICER</a:t>
              </a:r>
            </a:p>
          </p:txBody>
        </p:sp>
      </p:grpSp>
      <p:grpSp>
        <p:nvGrpSpPr>
          <p:cNvPr id="36" name="Group 36"/>
          <p:cNvGrpSpPr/>
          <p:nvPr/>
        </p:nvGrpSpPr>
        <p:grpSpPr>
          <a:xfrm>
            <a:off x="8991098" y="3071523"/>
            <a:ext cx="2705525" cy="1236581"/>
            <a:chOff x="0" y="0"/>
            <a:chExt cx="5411049" cy="2473161"/>
          </a:xfrm>
        </p:grpSpPr>
        <p:sp>
          <p:nvSpPr>
            <p:cNvPr id="37" name="Freeform 37"/>
            <p:cNvSpPr/>
            <p:nvPr/>
          </p:nvSpPr>
          <p:spPr>
            <a:xfrm>
              <a:off x="0" y="0"/>
              <a:ext cx="5411049" cy="2473161"/>
            </a:xfrm>
            <a:custGeom>
              <a:avLst/>
              <a:gdLst/>
              <a:ahLst/>
              <a:cxnLst/>
              <a:rect l="l" t="t" r="r" b="b"/>
              <a:pathLst>
                <a:path w="5411049" h="2473161">
                  <a:moveTo>
                    <a:pt x="0" y="0"/>
                  </a:moveTo>
                  <a:lnTo>
                    <a:pt x="5411049" y="0"/>
                  </a:lnTo>
                  <a:lnTo>
                    <a:pt x="5411049" y="2473161"/>
                  </a:lnTo>
                  <a:lnTo>
                    <a:pt x="0" y="24731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8"/>
            <p:cNvSpPr txBox="1"/>
            <p:nvPr/>
          </p:nvSpPr>
          <p:spPr>
            <a:xfrm>
              <a:off x="0" y="-95250"/>
              <a:ext cx="5411049" cy="25684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£8000-£24,000</a:t>
              </a:r>
            </a:p>
          </p:txBody>
        </p:sp>
      </p:grpSp>
      <p:sp>
        <p:nvSpPr>
          <p:cNvPr id="39" name="Freeform 39"/>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8">
              <a:alphaModFix amt="31000"/>
              <a:extLst>
                <a:ext uri="{96DAC541-7B7A-43D3-8B79-37D633B846F1}">
                  <asvg:svgBlip xmlns:asvg="http://schemas.microsoft.com/office/drawing/2016/SVG/main" r:embed="rId9"/>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40" name="Group 40"/>
          <p:cNvGrpSpPr/>
          <p:nvPr/>
        </p:nvGrpSpPr>
        <p:grpSpPr>
          <a:xfrm>
            <a:off x="0" y="7890"/>
            <a:ext cx="2027255" cy="1106501"/>
            <a:chOff x="0" y="0"/>
            <a:chExt cx="4054509" cy="2213001"/>
          </a:xfrm>
        </p:grpSpPr>
        <p:sp>
          <p:nvSpPr>
            <p:cNvPr id="41" name="Freeform 41"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10">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2"/>
          <p:cNvGrpSpPr/>
          <p:nvPr/>
        </p:nvGrpSpPr>
        <p:grpSpPr>
          <a:xfrm>
            <a:off x="345236" y="5109348"/>
            <a:ext cx="10841774" cy="1212708"/>
            <a:chOff x="0" y="0"/>
            <a:chExt cx="21683548" cy="2707639"/>
          </a:xfrm>
        </p:grpSpPr>
        <p:sp>
          <p:nvSpPr>
            <p:cNvPr id="43" name="Freeform 43"/>
            <p:cNvSpPr/>
            <p:nvPr/>
          </p:nvSpPr>
          <p:spPr>
            <a:xfrm>
              <a:off x="0" y="0"/>
              <a:ext cx="21683548" cy="2707639"/>
            </a:xfrm>
            <a:custGeom>
              <a:avLst/>
              <a:gdLst/>
              <a:ahLst/>
              <a:cxnLst/>
              <a:rect l="l" t="t" r="r" b="b"/>
              <a:pathLst>
                <a:path w="21683548" h="2707639">
                  <a:moveTo>
                    <a:pt x="0" y="0"/>
                  </a:moveTo>
                  <a:lnTo>
                    <a:pt x="21683548" y="0"/>
                  </a:lnTo>
                  <a:lnTo>
                    <a:pt x="21683548" y="2707639"/>
                  </a:lnTo>
                  <a:lnTo>
                    <a:pt x="0" y="2707639"/>
                  </a:lnTo>
                  <a:close/>
                </a:path>
              </a:pathLst>
            </a:custGeom>
            <a:solidFill>
              <a:srgbClr val="3B3F3F">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4" name="TextBox 44"/>
            <p:cNvSpPr txBox="1"/>
            <p:nvPr/>
          </p:nvSpPr>
          <p:spPr>
            <a:xfrm>
              <a:off x="0" y="789516"/>
              <a:ext cx="21683548" cy="191812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603"/>
                </a:lnSpc>
                <a:spcBef>
                  <a:spcPts val="0"/>
                </a:spcBef>
                <a:spcAft>
                  <a:spcPts val="0"/>
                </a:spcAft>
                <a:buClrTx/>
                <a:buSzTx/>
                <a:buFontTx/>
                <a:buNone/>
                <a:tabLst/>
                <a:defRPr/>
              </a:pPr>
              <a:r>
                <a:rPr kumimoji="0" lang="en-US" sz="1600" b="0" i="0" u="none" strike="noStrike" kern="1200" cap="none" spc="59" normalizeH="0" baseline="0" noProof="0" dirty="0">
                  <a:ln>
                    <a:noFill/>
                  </a:ln>
                  <a:solidFill>
                    <a:srgbClr val="3C5679"/>
                  </a:solidFill>
                  <a:effectLst/>
                  <a:uLnTx/>
                  <a:uFillTx/>
                  <a:latin typeface="Aptos"/>
                  <a:ea typeface="Canva Sans"/>
                  <a:cs typeface="Canva Sans"/>
                  <a:sym typeface="Canva Sans"/>
                </a:rPr>
                <a:t>*Readmission rates: 12-24 months averages;</a:t>
              </a:r>
              <a:endParaRPr kumimoji="0" lang="en-US" sz="1600" b="0" i="0" u="none" strike="noStrike" kern="1200" cap="none" spc="59" normalizeH="0" baseline="0" noProof="0" dirty="0">
                <a:ln>
                  <a:noFill/>
                </a:ln>
                <a:solidFill>
                  <a:srgbClr val="3C5679"/>
                </a:solidFill>
                <a:effectLst/>
                <a:uLnTx/>
                <a:uFillTx/>
                <a:latin typeface="Aptos"/>
                <a:ea typeface="Canva Sans"/>
                <a:cs typeface="Canva Sans"/>
              </a:endParaRPr>
            </a:p>
            <a:p>
              <a:pPr marL="0" marR="0" lvl="0" indent="0" algn="l" defTabSz="609539" rtl="0" eaLnBrk="1" fontAlgn="auto" latinLnBrk="0" hangingPunct="1">
                <a:lnSpc>
                  <a:spcPts val="2603"/>
                </a:lnSpc>
                <a:spcBef>
                  <a:spcPts val="0"/>
                </a:spcBef>
                <a:spcAft>
                  <a:spcPts val="0"/>
                </a:spcAft>
                <a:buClrTx/>
                <a:buSzTx/>
                <a:buFontTx/>
                <a:buNone/>
                <a:tabLst/>
                <a:defRPr/>
              </a:pPr>
              <a:r>
                <a:rPr kumimoji="0" lang="en-US" sz="1600" b="0" i="0" u="none" strike="noStrike" kern="1200" cap="none" spc="59" normalizeH="0" baseline="0" noProof="0" dirty="0">
                  <a:ln>
                    <a:noFill/>
                  </a:ln>
                  <a:solidFill>
                    <a:srgbClr val="3C5679"/>
                  </a:solidFill>
                  <a:effectLst/>
                  <a:uLnTx/>
                  <a:uFillTx/>
                  <a:latin typeface="Aptos"/>
                  <a:ea typeface="Canva Sans"/>
                  <a:cs typeface="Segoe UI"/>
                </a:rPr>
                <a:t>**Cost of delivery reflects the costs to run the various interventions including overhead costs, training</a:t>
              </a:r>
              <a:endParaRPr kumimoji="0" lang="en-US" sz="1600" b="0" i="0" u="none" strike="noStrike" kern="1200" cap="none" spc="59" normalizeH="0" baseline="0" noProof="0" dirty="0">
                <a:ln>
                  <a:noFill/>
                </a:ln>
                <a:solidFill>
                  <a:srgbClr val="000000"/>
                </a:solidFill>
                <a:effectLst/>
                <a:uLnTx/>
                <a:uFillTx/>
                <a:latin typeface="Aptos"/>
                <a:ea typeface="Canva Sans"/>
                <a:cs typeface="Segoe UI"/>
              </a:endParaRPr>
            </a:p>
            <a:p>
              <a:pPr marL="0" marR="0" lvl="0" indent="0" algn="l" defTabSz="609539" rtl="0" eaLnBrk="1" fontAlgn="auto" latinLnBrk="0" hangingPunct="1">
                <a:lnSpc>
                  <a:spcPts val="2603"/>
                </a:lnSpc>
                <a:spcBef>
                  <a:spcPts val="0"/>
                </a:spcBef>
                <a:spcAft>
                  <a:spcPts val="0"/>
                </a:spcAft>
                <a:buClrTx/>
                <a:buSzTx/>
                <a:buFontTx/>
                <a:buNone/>
                <a:tabLst/>
                <a:defRPr/>
              </a:pPr>
              <a:r>
                <a:rPr kumimoji="0" lang="en-US" sz="1600" b="0" i="0" u="none" strike="noStrike" kern="1200" cap="none" spc="59" normalizeH="0" baseline="0" noProof="0" dirty="0">
                  <a:ln>
                    <a:noFill/>
                  </a:ln>
                  <a:solidFill>
                    <a:srgbClr val="3C5679"/>
                  </a:solidFill>
                  <a:effectLst/>
                  <a:uLnTx/>
                  <a:uFillTx/>
                  <a:latin typeface="Aptos"/>
                  <a:ea typeface="Canva Sans"/>
                  <a:cs typeface="Segoe UI"/>
                </a:rPr>
                <a:t>schemes and other intervention related costs; children with neuro-disability and homelessness;  *** Early pathfinder services</a:t>
              </a:r>
              <a:endParaRPr kumimoji="0" lang="en-US" sz="1600" b="0" i="0" u="none" strike="noStrike" kern="1200" cap="none" spc="59" normalizeH="0" baseline="0" noProof="0" dirty="0">
                <a:ln>
                  <a:noFill/>
                </a:ln>
                <a:solidFill>
                  <a:srgbClr val="000000"/>
                </a:solidFill>
                <a:effectLst/>
                <a:uLnTx/>
                <a:uFillTx/>
                <a:latin typeface="Aptos"/>
                <a:ea typeface="Canva Sans"/>
                <a:cs typeface="Segoe UI"/>
              </a:endParaRPr>
            </a:p>
            <a:p>
              <a:pPr marL="0" marR="0" lvl="0" indent="0" algn="l" defTabSz="609539" rtl="0" eaLnBrk="1" fontAlgn="auto" latinLnBrk="0" hangingPunct="1">
                <a:lnSpc>
                  <a:spcPts val="2603"/>
                </a:lnSpc>
                <a:spcBef>
                  <a:spcPts val="0"/>
                </a:spcBef>
                <a:spcAft>
                  <a:spcPts val="0"/>
                </a:spcAft>
                <a:buClrTx/>
                <a:buSzTx/>
                <a:buFontTx/>
                <a:buNone/>
                <a:tabLst/>
                <a:defRPr/>
              </a:pPr>
              <a:endParaRPr kumimoji="0" lang="en-US" sz="1800" b="0" i="0" u="none" strike="noStrike" kern="1200" cap="none" spc="59" normalizeH="0" baseline="0" noProof="0" dirty="0">
                <a:ln>
                  <a:noFill/>
                </a:ln>
                <a:solidFill>
                  <a:srgbClr val="3C5679"/>
                </a:solidFill>
                <a:effectLst/>
                <a:uLnTx/>
                <a:uFillTx/>
                <a:latin typeface="Canva Sans"/>
                <a:ea typeface="Canva Sans"/>
                <a:cs typeface="Canva Sans"/>
              </a:endParaRPr>
            </a:p>
          </p:txBody>
        </p:sp>
      </p:grpSp>
      <p:sp>
        <p:nvSpPr>
          <p:cNvPr id="47" name="TextBox 46">
            <a:extLst>
              <a:ext uri="{FF2B5EF4-FFF2-40B4-BE49-F238E27FC236}">
                <a16:creationId xmlns:a16="http://schemas.microsoft.com/office/drawing/2014/main" id="{D6258D02-3EBC-DC5E-9A45-ED981702C032}"/>
              </a:ext>
            </a:extLst>
          </p:cNvPr>
          <p:cNvSpPr txBox="1"/>
          <p:nvPr/>
        </p:nvSpPr>
        <p:spPr>
          <a:xfrm>
            <a:off x="1329897" y="3604497"/>
            <a:ext cx="15995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F81BD">
                    <a:lumMod val="50000"/>
                  </a:srgbClr>
                </a:solidFill>
                <a:effectLst/>
                <a:uLnTx/>
                <a:uFillTx/>
                <a:latin typeface="Calibri"/>
                <a:ea typeface="+mn-ea"/>
                <a:cs typeface="+mn-cs"/>
              </a:rPr>
              <a:t>(3/5 studies)</a:t>
            </a:r>
            <a:r>
              <a:rPr kumimoji="0" lang="en-GB" sz="1600" b="0" i="0" u="none" strike="noStrike" kern="1200" cap="none" spc="0" normalizeH="0" baseline="30000" noProof="0">
                <a:ln>
                  <a:noFill/>
                </a:ln>
                <a:solidFill>
                  <a:srgbClr val="4F81BD">
                    <a:lumMod val="50000"/>
                  </a:srgbClr>
                </a:solidFill>
                <a:effectLst/>
                <a:uLnTx/>
                <a:uFillTx/>
                <a:latin typeface="Calibri"/>
                <a:ea typeface="+mn-ea"/>
                <a:cs typeface="+mn-cs"/>
              </a:rPr>
              <a:t>4,2,7</a:t>
            </a:r>
          </a:p>
        </p:txBody>
      </p:sp>
      <p:sp>
        <p:nvSpPr>
          <p:cNvPr id="48" name="TextBox 47">
            <a:extLst>
              <a:ext uri="{FF2B5EF4-FFF2-40B4-BE49-F238E27FC236}">
                <a16:creationId xmlns:a16="http://schemas.microsoft.com/office/drawing/2014/main" id="{3FCED3D0-12E9-7562-5C63-F53B7D39B125}"/>
              </a:ext>
            </a:extLst>
          </p:cNvPr>
          <p:cNvSpPr txBox="1"/>
          <p:nvPr/>
        </p:nvSpPr>
        <p:spPr>
          <a:xfrm>
            <a:off x="4177811" y="3604497"/>
            <a:ext cx="17069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F81BD">
                    <a:lumMod val="50000"/>
                  </a:srgbClr>
                </a:solidFill>
                <a:effectLst/>
                <a:uLnTx/>
                <a:uFillTx/>
                <a:latin typeface="Calibri"/>
                <a:ea typeface="+mn-ea"/>
                <a:cs typeface="+mn-cs"/>
              </a:rPr>
              <a:t>(3/3 studies)</a:t>
            </a:r>
            <a:r>
              <a:rPr kumimoji="0" lang="en-GB" sz="1600" b="0" i="0" u="none" strike="noStrike" kern="1200" cap="none" spc="0" normalizeH="0" baseline="30000" noProof="0">
                <a:ln>
                  <a:noFill/>
                </a:ln>
                <a:solidFill>
                  <a:srgbClr val="4F81BD">
                    <a:lumMod val="50000"/>
                  </a:srgbClr>
                </a:solidFill>
                <a:effectLst/>
                <a:uLnTx/>
                <a:uFillTx/>
                <a:latin typeface="Calibri"/>
                <a:ea typeface="+mn-ea"/>
                <a:cs typeface="+mn-cs"/>
              </a:rPr>
              <a:t>3,5,7</a:t>
            </a:r>
          </a:p>
        </p:txBody>
      </p:sp>
      <p:sp>
        <p:nvSpPr>
          <p:cNvPr id="49" name="TextBox 48">
            <a:extLst>
              <a:ext uri="{FF2B5EF4-FFF2-40B4-BE49-F238E27FC236}">
                <a16:creationId xmlns:a16="http://schemas.microsoft.com/office/drawing/2014/main" id="{0E492F76-AE1F-27D3-6D6A-DB61F8FC9EA7}"/>
              </a:ext>
            </a:extLst>
          </p:cNvPr>
          <p:cNvSpPr txBox="1"/>
          <p:nvPr/>
        </p:nvSpPr>
        <p:spPr>
          <a:xfrm>
            <a:off x="7064231" y="3604497"/>
            <a:ext cx="13008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F81BD">
                    <a:lumMod val="50000"/>
                  </a:srgbClr>
                </a:solidFill>
                <a:effectLst/>
                <a:uLnTx/>
                <a:uFillTx/>
                <a:latin typeface="Calibri"/>
                <a:ea typeface="+mn-ea"/>
                <a:cs typeface="+mn-cs"/>
              </a:rPr>
              <a:t>(1/1 study)</a:t>
            </a:r>
            <a:r>
              <a:rPr kumimoji="0" lang="en-GB" sz="1600" b="0" i="0" u="none" strike="noStrike" kern="1200" cap="none" spc="0" normalizeH="0" baseline="30000" noProof="0">
                <a:ln>
                  <a:noFill/>
                </a:ln>
                <a:solidFill>
                  <a:srgbClr val="4F81BD">
                    <a:lumMod val="50000"/>
                  </a:srgbClr>
                </a:solidFill>
                <a:effectLst/>
                <a:uLnTx/>
                <a:uFillTx/>
                <a:latin typeface="Calibri"/>
                <a:ea typeface="+mn-ea"/>
                <a:cs typeface="+mn-cs"/>
              </a:rPr>
              <a:t>3</a:t>
            </a:r>
          </a:p>
        </p:txBody>
      </p:sp>
      <p:sp>
        <p:nvSpPr>
          <p:cNvPr id="50" name="TextBox 49">
            <a:extLst>
              <a:ext uri="{FF2B5EF4-FFF2-40B4-BE49-F238E27FC236}">
                <a16:creationId xmlns:a16="http://schemas.microsoft.com/office/drawing/2014/main" id="{1E167F10-50D4-42BB-6E56-9089F6858F73}"/>
              </a:ext>
            </a:extLst>
          </p:cNvPr>
          <p:cNvSpPr txBox="1"/>
          <p:nvPr/>
        </p:nvSpPr>
        <p:spPr>
          <a:xfrm>
            <a:off x="9678399" y="3610093"/>
            <a:ext cx="13008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F81BD">
                    <a:lumMod val="50000"/>
                  </a:srgbClr>
                </a:solidFill>
                <a:effectLst/>
                <a:uLnTx/>
                <a:uFillTx/>
                <a:latin typeface="Calibri"/>
                <a:ea typeface="+mn-ea"/>
                <a:cs typeface="+mn-cs"/>
              </a:rPr>
              <a:t>(1/1 study)</a:t>
            </a:r>
            <a:r>
              <a:rPr kumimoji="0" lang="en-GB" sz="1600" b="0" i="0" u="none" strike="noStrike" kern="1200" cap="none" spc="0" normalizeH="0" baseline="30000" noProof="0">
                <a:ln>
                  <a:noFill/>
                </a:ln>
                <a:solidFill>
                  <a:srgbClr val="4F81BD">
                    <a:lumMod val="50000"/>
                  </a:srgbClr>
                </a:solidFill>
                <a:effectLst/>
                <a:uLnTx/>
                <a:uFillTx/>
                <a:latin typeface="Calibri"/>
                <a:ea typeface="+mn-ea"/>
                <a:cs typeface="+mn-cs"/>
              </a:rPr>
              <a:t>7</a:t>
            </a:r>
          </a:p>
        </p:txBody>
      </p:sp>
      <p:sp>
        <p:nvSpPr>
          <p:cNvPr id="45" name="Freeform 4">
            <a:extLst>
              <a:ext uri="{FF2B5EF4-FFF2-40B4-BE49-F238E27FC236}">
                <a16:creationId xmlns:a16="http://schemas.microsoft.com/office/drawing/2014/main" id="{E7341E8C-7A9F-56BC-9804-7F4F60B7A508}"/>
              </a:ext>
            </a:extLst>
          </p:cNvPr>
          <p:cNvSpPr/>
          <p:nvPr/>
        </p:nvSpPr>
        <p:spPr>
          <a:xfrm>
            <a:off x="345236" y="4044281"/>
            <a:ext cx="11297787" cy="1262622"/>
          </a:xfrm>
          <a:custGeom>
            <a:avLst/>
            <a:gdLst/>
            <a:ahLst/>
            <a:cxnLst/>
            <a:rect l="l" t="t" r="r" b="b"/>
            <a:pathLst>
              <a:path w="12628681" h="3855376">
                <a:moveTo>
                  <a:pt x="0" y="0"/>
                </a:moveTo>
                <a:lnTo>
                  <a:pt x="12628681" y="0"/>
                </a:lnTo>
                <a:lnTo>
                  <a:pt x="12628681" y="3855376"/>
                </a:lnTo>
                <a:lnTo>
                  <a:pt x="0" y="3855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5">
            <a:extLst>
              <a:ext uri="{FF2B5EF4-FFF2-40B4-BE49-F238E27FC236}">
                <a16:creationId xmlns:a16="http://schemas.microsoft.com/office/drawing/2014/main" id="{FE531073-0A44-E4B8-557C-26DC15744735}"/>
              </a:ext>
            </a:extLst>
          </p:cNvPr>
          <p:cNvGrpSpPr/>
          <p:nvPr/>
        </p:nvGrpSpPr>
        <p:grpSpPr>
          <a:xfrm>
            <a:off x="3266495" y="3691805"/>
            <a:ext cx="25400" cy="1515825"/>
            <a:chOff x="0" y="25400"/>
            <a:chExt cx="50800" cy="4141724"/>
          </a:xfrm>
        </p:grpSpPr>
        <p:sp>
          <p:nvSpPr>
            <p:cNvPr id="51" name="Freeform 6">
              <a:extLst>
                <a:ext uri="{FF2B5EF4-FFF2-40B4-BE49-F238E27FC236}">
                  <a16:creationId xmlns:a16="http://schemas.microsoft.com/office/drawing/2014/main" id="{B6AF4C6A-5B10-A7AF-0428-94B1DCDB98DE}"/>
                </a:ext>
              </a:extLst>
            </p:cNvPr>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
            <a:extLst>
              <a:ext uri="{FF2B5EF4-FFF2-40B4-BE49-F238E27FC236}">
                <a16:creationId xmlns:a16="http://schemas.microsoft.com/office/drawing/2014/main" id="{0027E467-3C94-9C6E-197A-D146B852C8D5}"/>
              </a:ext>
            </a:extLst>
          </p:cNvPr>
          <p:cNvGrpSpPr/>
          <p:nvPr/>
        </p:nvGrpSpPr>
        <p:grpSpPr>
          <a:xfrm>
            <a:off x="6399162" y="4058693"/>
            <a:ext cx="34807" cy="1158345"/>
            <a:chOff x="0" y="25400"/>
            <a:chExt cx="50800" cy="4141724"/>
          </a:xfrm>
        </p:grpSpPr>
        <p:sp>
          <p:nvSpPr>
            <p:cNvPr id="53" name="Freeform 6">
              <a:extLst>
                <a:ext uri="{FF2B5EF4-FFF2-40B4-BE49-F238E27FC236}">
                  <a16:creationId xmlns:a16="http://schemas.microsoft.com/office/drawing/2014/main" id="{2F072C83-4A43-38A8-2D00-C2770FA78C5B}"/>
                </a:ext>
              </a:extLst>
            </p:cNvPr>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4" name="Group 5">
            <a:extLst>
              <a:ext uri="{FF2B5EF4-FFF2-40B4-BE49-F238E27FC236}">
                <a16:creationId xmlns:a16="http://schemas.microsoft.com/office/drawing/2014/main" id="{2C630957-0236-63A4-9569-181232E33357}"/>
              </a:ext>
            </a:extLst>
          </p:cNvPr>
          <p:cNvGrpSpPr/>
          <p:nvPr/>
        </p:nvGrpSpPr>
        <p:grpSpPr>
          <a:xfrm>
            <a:off x="8995607" y="4086915"/>
            <a:ext cx="34807" cy="1158345"/>
            <a:chOff x="0" y="25400"/>
            <a:chExt cx="50800" cy="4141724"/>
          </a:xfrm>
        </p:grpSpPr>
        <p:sp>
          <p:nvSpPr>
            <p:cNvPr id="55" name="Freeform 6">
              <a:extLst>
                <a:ext uri="{FF2B5EF4-FFF2-40B4-BE49-F238E27FC236}">
                  <a16:creationId xmlns:a16="http://schemas.microsoft.com/office/drawing/2014/main" id="{014F9F87-EAE9-35AE-A39B-35D9AEB636AA}"/>
                </a:ext>
              </a:extLst>
            </p:cNvPr>
            <p:cNvSpPr/>
            <p:nvPr/>
          </p:nvSpPr>
          <p:spPr>
            <a:xfrm>
              <a:off x="0" y="25400"/>
              <a:ext cx="50800" cy="4141724"/>
            </a:xfrm>
            <a:custGeom>
              <a:avLst/>
              <a:gdLst/>
              <a:ahLst/>
              <a:cxnLst/>
              <a:rect l="l" t="t" r="r" b="b"/>
              <a:pathLst>
                <a:path w="50800" h="4141724">
                  <a:moveTo>
                    <a:pt x="0" y="4141724"/>
                  </a:moveTo>
                  <a:lnTo>
                    <a:pt x="0" y="0"/>
                  </a:lnTo>
                  <a:lnTo>
                    <a:pt x="50800" y="0"/>
                  </a:lnTo>
                  <a:lnTo>
                    <a:pt x="50800" y="4141724"/>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7" name="TextBox 23">
            <a:extLst>
              <a:ext uri="{FF2B5EF4-FFF2-40B4-BE49-F238E27FC236}">
                <a16:creationId xmlns:a16="http://schemas.microsoft.com/office/drawing/2014/main" id="{A63DA52E-3004-4A4C-EE16-F96AA498C204}"/>
              </a:ext>
            </a:extLst>
          </p:cNvPr>
          <p:cNvSpPr txBox="1"/>
          <p:nvPr/>
        </p:nvSpPr>
        <p:spPr>
          <a:xfrm>
            <a:off x="3307037" y="4266786"/>
            <a:ext cx="2973851" cy="95715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502"/>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C5679"/>
                </a:solidFill>
                <a:effectLst/>
                <a:uLnTx/>
                <a:uFillTx/>
                <a:latin typeface="Canva Sans Bold"/>
                <a:ea typeface="Canva Sans Bold"/>
                <a:cs typeface="Canva Sans Bold"/>
                <a:sym typeface="Canva Sans Bold"/>
              </a:rPr>
              <a:t>IAPT: £770-£1,200***</a:t>
            </a:r>
            <a:r>
              <a:rPr kumimoji="0" lang="en-US" sz="1600" b="1" i="0" u="none" strike="noStrike" kern="1200" cap="none" spc="0" normalizeH="0" baseline="30000" noProof="0" dirty="0">
                <a:ln>
                  <a:noFill/>
                </a:ln>
                <a:solidFill>
                  <a:srgbClr val="3C5679"/>
                </a:solidFill>
                <a:effectLst/>
                <a:uLnTx/>
                <a:uFillTx/>
                <a:latin typeface="Canva Sans Bold"/>
                <a:ea typeface="Canva Sans Bold"/>
                <a:cs typeface="Canva Sans Bold"/>
                <a:sym typeface="Canva Sans Bold"/>
              </a:rPr>
              <a:t>9</a:t>
            </a:r>
            <a:r>
              <a:rPr kumimoji="0" lang="en-US" sz="2200" b="1" i="0" u="none" strike="noStrike" kern="1200" cap="none" spc="0" normalizeH="0" baseline="30000" noProof="0" dirty="0">
                <a:ln>
                  <a:noFill/>
                </a:ln>
                <a:solidFill>
                  <a:srgbClr val="3C5679"/>
                </a:solidFill>
                <a:effectLst/>
                <a:uLnTx/>
                <a:uFillTx/>
                <a:latin typeface="Canva Sans Bold"/>
                <a:ea typeface="Canva Sans Bold"/>
                <a:cs typeface="Canva Sans Bold"/>
                <a:sym typeface="Canva Sans Bold"/>
              </a:rPr>
              <a:t>  </a:t>
            </a:r>
            <a:endParaRPr kumimoji="0" lang="en-US" sz="3200" b="1" i="0" u="none" strike="noStrike" kern="1200" cap="none" spc="0" normalizeH="0" baseline="30000" noProof="0" dirty="0">
              <a:ln>
                <a:noFill/>
              </a:ln>
              <a:solidFill>
                <a:srgbClr val="3C5679"/>
              </a:solidFill>
              <a:effectLst/>
              <a:uLnTx/>
              <a:uFillTx/>
              <a:latin typeface="Canva Sans Bold"/>
              <a:ea typeface="Canva Sans Bold"/>
              <a:cs typeface="Canva Sans Bold"/>
            </a:endParaRPr>
          </a:p>
        </p:txBody>
      </p:sp>
      <p:sp>
        <p:nvSpPr>
          <p:cNvPr id="58" name="TextBox 26">
            <a:extLst>
              <a:ext uri="{FF2B5EF4-FFF2-40B4-BE49-F238E27FC236}">
                <a16:creationId xmlns:a16="http://schemas.microsoft.com/office/drawing/2014/main" id="{FC203B01-1D16-83D6-F577-C5204C1303BF}"/>
              </a:ext>
            </a:extLst>
          </p:cNvPr>
          <p:cNvSpPr txBox="1"/>
          <p:nvPr/>
        </p:nvSpPr>
        <p:spPr>
          <a:xfrm>
            <a:off x="6488044" y="4272090"/>
            <a:ext cx="2460287" cy="1202712"/>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C5679"/>
                </a:solidFill>
                <a:effectLst/>
                <a:uLnTx/>
                <a:uFillTx/>
                <a:latin typeface="Canva Sans Bold"/>
                <a:ea typeface="Canva Sans Bold"/>
                <a:cs typeface="Canva Sans Bold"/>
                <a:sym typeface="Canva Sans Bold"/>
              </a:rPr>
              <a:t>£1: £2.30-£3.42</a:t>
            </a:r>
            <a:r>
              <a:rPr kumimoji="0" lang="en-US" sz="2400" b="1" i="0" u="none" strike="noStrike" kern="1200" cap="none" spc="0" normalizeH="0" baseline="30000" noProof="0" dirty="0">
                <a:ln>
                  <a:noFill/>
                </a:ln>
                <a:solidFill>
                  <a:srgbClr val="3C5679"/>
                </a:solidFill>
                <a:effectLst/>
                <a:uLnTx/>
                <a:uFillTx/>
                <a:latin typeface="Canva Sans Bold"/>
                <a:ea typeface="Canva Sans Bold"/>
                <a:cs typeface="Canva Sans Bold"/>
                <a:sym typeface="Canva Sans Bold"/>
              </a:rPr>
              <a:t>10</a:t>
            </a:r>
            <a:endParaRPr kumimoji="0" lang="en-US" sz="1600" b="1" i="0" u="none" strike="noStrike" kern="1200" cap="none" spc="0" normalizeH="0" baseline="30000" noProof="0" dirty="0">
              <a:ln>
                <a:noFill/>
              </a:ln>
              <a:solidFill>
                <a:srgbClr val="3C5679"/>
              </a:solidFill>
              <a:effectLst/>
              <a:uLnTx/>
              <a:uFillTx/>
              <a:latin typeface="Canva Sans Bold"/>
              <a:ea typeface="Canva Sans Bold"/>
              <a:cs typeface="Canva Sans Bold"/>
            </a:endParaRPr>
          </a:p>
        </p:txBody>
      </p:sp>
      <p:grpSp>
        <p:nvGrpSpPr>
          <p:cNvPr id="59" name="Group 36">
            <a:extLst>
              <a:ext uri="{FF2B5EF4-FFF2-40B4-BE49-F238E27FC236}">
                <a16:creationId xmlns:a16="http://schemas.microsoft.com/office/drawing/2014/main" id="{49D17D69-D335-5E45-5156-0C362671B583}"/>
              </a:ext>
            </a:extLst>
          </p:cNvPr>
          <p:cNvGrpSpPr/>
          <p:nvPr/>
        </p:nvGrpSpPr>
        <p:grpSpPr>
          <a:xfrm>
            <a:off x="8991098" y="4303305"/>
            <a:ext cx="2705525" cy="1284206"/>
            <a:chOff x="0" y="-95250"/>
            <a:chExt cx="5411049" cy="2568411"/>
          </a:xfrm>
        </p:grpSpPr>
        <p:sp>
          <p:nvSpPr>
            <p:cNvPr id="60" name="Freeform 37">
              <a:extLst>
                <a:ext uri="{FF2B5EF4-FFF2-40B4-BE49-F238E27FC236}">
                  <a16:creationId xmlns:a16="http://schemas.microsoft.com/office/drawing/2014/main" id="{97A8605B-D13D-0C5B-8355-BD92B46EE6C3}"/>
                </a:ext>
              </a:extLst>
            </p:cNvPr>
            <p:cNvSpPr/>
            <p:nvPr/>
          </p:nvSpPr>
          <p:spPr>
            <a:xfrm>
              <a:off x="0" y="0"/>
              <a:ext cx="5411049" cy="2473161"/>
            </a:xfrm>
            <a:custGeom>
              <a:avLst/>
              <a:gdLst/>
              <a:ahLst/>
              <a:cxnLst/>
              <a:rect l="l" t="t" r="r" b="b"/>
              <a:pathLst>
                <a:path w="5411049" h="2473161">
                  <a:moveTo>
                    <a:pt x="0" y="0"/>
                  </a:moveTo>
                  <a:lnTo>
                    <a:pt x="5411049" y="0"/>
                  </a:lnTo>
                  <a:lnTo>
                    <a:pt x="5411049" y="2473161"/>
                  </a:lnTo>
                  <a:lnTo>
                    <a:pt x="0" y="24731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1" name="TextBox 38">
              <a:extLst>
                <a:ext uri="{FF2B5EF4-FFF2-40B4-BE49-F238E27FC236}">
                  <a16:creationId xmlns:a16="http://schemas.microsoft.com/office/drawing/2014/main" id="{4A180319-D462-D483-D676-E43C4990E01C}"/>
                </a:ext>
              </a:extLst>
            </p:cNvPr>
            <p:cNvSpPr txBox="1"/>
            <p:nvPr/>
          </p:nvSpPr>
          <p:spPr>
            <a:xfrm>
              <a:off x="0" y="-95250"/>
              <a:ext cx="5411049" cy="25684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648"/>
                </a:lnSpc>
                <a:spcBef>
                  <a:spcPts val="0"/>
                </a:spcBef>
                <a:spcAft>
                  <a:spcPts val="0"/>
                </a:spcAft>
                <a:buClrTx/>
                <a:buSzTx/>
                <a:buFontTx/>
                <a:buNone/>
                <a:tabLst/>
                <a:defRPr/>
              </a:pPr>
              <a:r>
                <a:rPr kumimoji="0" lang="en-US" sz="2400" b="1" i="0" u="none" strike="noStrike" kern="1200" cap="none" spc="0" normalizeH="0" baseline="0" noProof="0">
                  <a:ln>
                    <a:noFill/>
                  </a:ln>
                  <a:solidFill>
                    <a:srgbClr val="3C5679"/>
                  </a:solidFill>
                  <a:effectLst/>
                  <a:uLnTx/>
                  <a:uFillTx/>
                  <a:latin typeface="Canva Sans Bold"/>
                  <a:ea typeface="Canva Sans Bold"/>
                  <a:cs typeface="Canva Sans Bold"/>
                  <a:sym typeface="Canva Sans Bold"/>
                </a:rPr>
                <a:t>NICE: £20K-£30K</a:t>
              </a:r>
            </a:p>
          </p:txBody>
        </p:sp>
      </p:grpSp>
    </p:spTree>
    <p:extLst>
      <p:ext uri="{BB962C8B-B14F-4D97-AF65-F5344CB8AC3E}">
        <p14:creationId xmlns:p14="http://schemas.microsoft.com/office/powerpoint/2010/main" val="4332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0525" y="1647694"/>
            <a:ext cx="11801475" cy="3562611"/>
            <a:chOff x="0" y="0"/>
            <a:chExt cx="23602949" cy="7125221"/>
          </a:xfrm>
        </p:grpSpPr>
        <p:sp>
          <p:nvSpPr>
            <p:cNvPr id="3" name="Freeform 3"/>
            <p:cNvSpPr/>
            <p:nvPr/>
          </p:nvSpPr>
          <p:spPr>
            <a:xfrm>
              <a:off x="0" y="0"/>
              <a:ext cx="23602950" cy="7125221"/>
            </a:xfrm>
            <a:custGeom>
              <a:avLst/>
              <a:gdLst/>
              <a:ahLst/>
              <a:cxnLst/>
              <a:rect l="l" t="t" r="r" b="b"/>
              <a:pathLst>
                <a:path w="23602950" h="7125221">
                  <a:moveTo>
                    <a:pt x="0" y="0"/>
                  </a:moveTo>
                  <a:lnTo>
                    <a:pt x="23602950" y="0"/>
                  </a:lnTo>
                  <a:lnTo>
                    <a:pt x="23602950" y="7125221"/>
                  </a:lnTo>
                  <a:lnTo>
                    <a:pt x="0" y="712522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23825"/>
              <a:ext cx="23602949" cy="7249046"/>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8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nva Sans Bold"/>
                  <a:ea typeface="Calibri (MS) Bold"/>
                  <a:cs typeface="Canva Sans Bold" panose="020B0604020202020204" charset="0"/>
                  <a:sym typeface="Calibri (MS) Bold"/>
                </a:rPr>
                <a:t>Limitations and Gaps</a:t>
              </a:r>
            </a:p>
            <a:p>
              <a:pPr marL="0" marR="0" lvl="0" indent="0" algn="l" defTabSz="609539" rtl="0" eaLnBrk="1" fontAlgn="auto" latinLnBrk="0" hangingPunct="1">
                <a:lnSpc>
                  <a:spcPts val="48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Longitudinal versus rapid studies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rPr>
                <a:t>Did not yet include grey literature </a:t>
              </a:r>
            </a:p>
            <a:p>
              <a:pPr marL="422275" marR="0" lvl="2" indent="-140335" algn="l" defTabSz="609539"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Issues discussed in the papers</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787400" marR="0" lvl="3" indent="-196850"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In a few cases despite identifying people as being eligible to receive support a significant number of people refused the extra support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787400" marR="0" lvl="3" indent="-196850"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Interruptions due to COVID 19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787400" marR="0" lvl="3" indent="-196850"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Small scale in nature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787400" marR="0" lvl="3" indent="-196850" algn="l" defTabSz="609539"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p:txBody>
        </p:sp>
      </p:grpSp>
      <p:sp>
        <p:nvSpPr>
          <p:cNvPr id="5" name="Freeform 5"/>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2">
              <a:alphaModFix amt="31000"/>
              <a:extLst>
                <a:ext uri="{96DAC541-7B7A-43D3-8B79-37D633B846F1}">
                  <asvg:svgBlip xmlns:asvg="http://schemas.microsoft.com/office/drawing/2016/SVG/main" r:embed="rId3"/>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5378" y="6499"/>
            <a:ext cx="2027255" cy="1106501"/>
            <a:chOff x="0" y="0"/>
            <a:chExt cx="4054509" cy="2213001"/>
          </a:xfrm>
        </p:grpSpPr>
        <p:sp>
          <p:nvSpPr>
            <p:cNvPr id="7" name="Freeform 7"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4">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42150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945" y="1355882"/>
            <a:ext cx="11801475" cy="5365594"/>
            <a:chOff x="0" y="0"/>
            <a:chExt cx="23602949" cy="10731188"/>
          </a:xfrm>
        </p:grpSpPr>
        <p:sp>
          <p:nvSpPr>
            <p:cNvPr id="3" name="Freeform 3"/>
            <p:cNvSpPr/>
            <p:nvPr/>
          </p:nvSpPr>
          <p:spPr>
            <a:xfrm>
              <a:off x="0" y="0"/>
              <a:ext cx="23602950" cy="10731188"/>
            </a:xfrm>
            <a:custGeom>
              <a:avLst/>
              <a:gdLst/>
              <a:ahLst/>
              <a:cxnLst/>
              <a:rect l="l" t="t" r="r" b="b"/>
              <a:pathLst>
                <a:path w="23602950" h="10731188">
                  <a:moveTo>
                    <a:pt x="0" y="0"/>
                  </a:moveTo>
                  <a:lnTo>
                    <a:pt x="23602950" y="0"/>
                  </a:lnTo>
                  <a:lnTo>
                    <a:pt x="23602950" y="10731188"/>
                  </a:lnTo>
                  <a:lnTo>
                    <a:pt x="0" y="1073118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23825"/>
              <a:ext cx="23602949" cy="1085501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48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nva Sans Bold"/>
                  <a:ea typeface="+mn-ea"/>
                  <a:cs typeface="+mn-cs"/>
                </a:rPr>
                <a:t>Final Thoughts</a:t>
              </a:r>
            </a:p>
            <a:p>
              <a:pPr marL="0" marR="0" lvl="0" indent="0" algn="l" defTabSz="609539" rtl="0" eaLnBrk="1" fontAlgn="auto" latinLnBrk="0" hangingPunct="1">
                <a:lnSpc>
                  <a:spcPts val="48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Calibri (MS)"/>
                <a:ea typeface="Calibri (MS)"/>
                <a:cs typeface="Calibri (MS)"/>
                <a:sym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Although limited, the evidence from this SR demonstrates some positive impact of SP in secondary care.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rPr>
                <a:t>However, more rigorous studies are needed, preferably with comparison groups and longer term follow ups</a:t>
              </a: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mn-ea"/>
                  <a:cs typeface="+mn-cs"/>
                </a:rPr>
                <a:t>All these studies essentially attempt to answer: Does SP work? However, we need to have evaluations that look at how SP works, for whom and under what circumstances. Realist evaluation</a:t>
              </a: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rPr>
                <a:t>Cost-effectiveness/cost-utility: additional approach. Need to demonstrate cost avoided by using SP. E.g. £150K cost to hospital was avoided by social prescribers supporting the removal of </a:t>
              </a:r>
              <a:r>
                <a:rPr kumimoji="0" lang="en-US" sz="2000" b="0" i="0" u="none" strike="noStrike" kern="1200" cap="none" spc="0" normalizeH="0" baseline="0" noProof="0" err="1">
                  <a:ln>
                    <a:noFill/>
                  </a:ln>
                  <a:solidFill>
                    <a:srgbClr val="000000"/>
                  </a:solidFill>
                  <a:effectLst/>
                  <a:uLnTx/>
                  <a:uFillTx/>
                  <a:latin typeface="Calibri (MS)"/>
                  <a:ea typeface="Calibri (MS)"/>
                  <a:cs typeface="Calibri (MS)"/>
                </a:rPr>
                <a:t>mould</a:t>
              </a:r>
              <a:r>
                <a:rPr kumimoji="0" lang="en-US" sz="2000" b="0" i="0" u="none" strike="noStrike" kern="1200" cap="none" spc="0" normalizeH="0" baseline="0" noProof="0">
                  <a:ln>
                    <a:noFill/>
                  </a:ln>
                  <a:solidFill>
                    <a:srgbClr val="000000"/>
                  </a:solidFill>
                  <a:effectLst/>
                  <a:uLnTx/>
                  <a:uFillTx/>
                  <a:latin typeface="Calibri (MS)"/>
                  <a:ea typeface="Calibri (MS)"/>
                  <a:cs typeface="Calibri (MS)"/>
                </a:rPr>
                <a:t> for one child's house costing £150. (Anna Basu, Clinical Senior Lecturer and </a:t>
              </a:r>
              <a:r>
                <a:rPr kumimoji="0" lang="en-US" sz="2000" b="0" i="0" u="none" strike="noStrike" kern="1200" cap="none" spc="0" normalizeH="0" baseline="0" noProof="0" err="1">
                  <a:ln>
                    <a:noFill/>
                  </a:ln>
                  <a:solidFill>
                    <a:srgbClr val="000000"/>
                  </a:solidFill>
                  <a:effectLst/>
                  <a:uLnTx/>
                  <a:uFillTx/>
                  <a:latin typeface="Calibri (MS)"/>
                  <a:ea typeface="Calibri (MS)"/>
                  <a:cs typeface="Calibri (MS)"/>
                </a:rPr>
                <a:t>Honoary</a:t>
              </a:r>
              <a:r>
                <a:rPr kumimoji="0" lang="en-US" sz="2000" b="0" i="0" u="none" strike="noStrike" kern="1200" cap="none" spc="0" normalizeH="0" baseline="0" noProof="0">
                  <a:ln>
                    <a:noFill/>
                  </a:ln>
                  <a:solidFill>
                    <a:srgbClr val="000000"/>
                  </a:solidFill>
                  <a:effectLst/>
                  <a:uLnTx/>
                  <a:uFillTx/>
                  <a:latin typeface="Calibri (MS)"/>
                  <a:ea typeface="Calibri (MS)"/>
                  <a:cs typeface="Calibri (MS)"/>
                </a:rPr>
                <a:t> Consultant </a:t>
              </a:r>
              <a:r>
                <a:rPr kumimoji="0" lang="en-US" sz="2000" b="0" i="0" u="none" strike="noStrike" kern="1200" cap="none" spc="0" normalizeH="0" baseline="0" noProof="0" err="1">
                  <a:ln>
                    <a:noFill/>
                  </a:ln>
                  <a:solidFill>
                    <a:srgbClr val="000000"/>
                  </a:solidFill>
                  <a:effectLst/>
                  <a:uLnTx/>
                  <a:uFillTx/>
                  <a:latin typeface="Calibri (MS)"/>
                  <a:ea typeface="Calibri (MS)"/>
                  <a:cs typeface="Calibri (MS)"/>
                </a:rPr>
                <a:t>Paediatric</a:t>
              </a:r>
              <a:r>
                <a:rPr kumimoji="0" lang="en-US" sz="2000" b="0" i="0" u="none" strike="noStrike" kern="1200" cap="none" spc="0" normalizeH="0" baseline="0" noProof="0">
                  <a:ln>
                    <a:noFill/>
                  </a:ln>
                  <a:solidFill>
                    <a:srgbClr val="000000"/>
                  </a:solidFill>
                  <a:effectLst/>
                  <a:uLnTx/>
                  <a:uFillTx/>
                  <a:latin typeface="Calibri (MS)"/>
                  <a:ea typeface="Calibri (MS)"/>
                  <a:cs typeface="Calibri (MS)"/>
                </a:rPr>
                <a:t> Neurologist, Uni of Newcastle)</a:t>
              </a:r>
            </a:p>
            <a:p>
              <a:pPr marL="0" marR="0" lvl="0" indent="0" algn="l" defTabSz="609539"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endParaRPr>
            </a:p>
            <a:p>
              <a:pPr marL="281305" marR="0" lvl="2" indent="0" algn="l" defTabSz="609539"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MS)"/>
                  <a:ea typeface="Calibri (MS)"/>
                  <a:cs typeface="Calibri (MS)"/>
                  <a:sym typeface="Calibri (MS)"/>
                </a:rPr>
                <a:t> </a:t>
              </a: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a:p>
              <a:pPr marL="422275" marR="0" lvl="2" indent="-140335" algn="l" defTabSz="609539"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MS)"/>
                <a:ea typeface="Calibri (MS)"/>
                <a:cs typeface="Calibri (MS)"/>
              </a:endParaRPr>
            </a:p>
          </p:txBody>
        </p:sp>
      </p:grpSp>
      <p:sp>
        <p:nvSpPr>
          <p:cNvPr id="5" name="Freeform 5"/>
          <p:cNvSpPr/>
          <p:nvPr/>
        </p:nvSpPr>
        <p:spPr>
          <a:xfrm>
            <a:off x="8610600" y="6337301"/>
            <a:ext cx="2743200" cy="384175"/>
          </a:xfrm>
          <a:custGeom>
            <a:avLst/>
            <a:gdLst/>
            <a:ahLst/>
            <a:cxnLst/>
            <a:rect l="l" t="t" r="r" b="b"/>
            <a:pathLst>
              <a:path w="4114800" h="576263">
                <a:moveTo>
                  <a:pt x="0" y="0"/>
                </a:moveTo>
                <a:lnTo>
                  <a:pt x="4114800" y="0"/>
                </a:lnTo>
                <a:lnTo>
                  <a:pt x="4114800" y="576263"/>
                </a:lnTo>
                <a:lnTo>
                  <a:pt x="0" y="576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4">
              <a:alphaModFix amt="31000"/>
              <a:extLst>
                <a:ext uri="{96DAC541-7B7A-43D3-8B79-37D633B846F1}">
                  <asvg:svgBlip xmlns:asvg="http://schemas.microsoft.com/office/drawing/2016/SVG/main" r:embed="rId5"/>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4715" y="12179"/>
            <a:ext cx="2027255" cy="1106501"/>
            <a:chOff x="0" y="0"/>
            <a:chExt cx="4054509" cy="2213001"/>
          </a:xfrm>
        </p:grpSpPr>
        <p:sp>
          <p:nvSpPr>
            <p:cNvPr id="8" name="Freeform 8"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6">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166659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B809A-9F88-569E-E737-8F3755BA8F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572A9C-AC56-9D9F-92FB-B6040BF24017}"/>
              </a:ext>
            </a:extLst>
          </p:cNvPr>
          <p:cNvGrpSpPr/>
          <p:nvPr/>
        </p:nvGrpSpPr>
        <p:grpSpPr>
          <a:xfrm>
            <a:off x="195262" y="1531184"/>
            <a:ext cx="11801476" cy="5640668"/>
            <a:chOff x="-25366" y="350604"/>
            <a:chExt cx="23602950" cy="11281336"/>
          </a:xfrm>
        </p:grpSpPr>
        <p:sp>
          <p:nvSpPr>
            <p:cNvPr id="3" name="Freeform 3">
              <a:extLst>
                <a:ext uri="{FF2B5EF4-FFF2-40B4-BE49-F238E27FC236}">
                  <a16:creationId xmlns:a16="http://schemas.microsoft.com/office/drawing/2014/main" id="{2DC15EBA-5835-0051-A749-342BBA6698DF}"/>
                </a:ext>
              </a:extLst>
            </p:cNvPr>
            <p:cNvSpPr/>
            <p:nvPr/>
          </p:nvSpPr>
          <p:spPr>
            <a:xfrm>
              <a:off x="-25366" y="900752"/>
              <a:ext cx="23602950" cy="10731188"/>
            </a:xfrm>
            <a:custGeom>
              <a:avLst/>
              <a:gdLst/>
              <a:ahLst/>
              <a:cxnLst/>
              <a:rect l="l" t="t" r="r" b="b"/>
              <a:pathLst>
                <a:path w="23602950" h="10731188">
                  <a:moveTo>
                    <a:pt x="0" y="0"/>
                  </a:moveTo>
                  <a:lnTo>
                    <a:pt x="23602950" y="0"/>
                  </a:lnTo>
                  <a:lnTo>
                    <a:pt x="23602950" y="10731188"/>
                  </a:lnTo>
                  <a:lnTo>
                    <a:pt x="0" y="1073118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2900" marR="0" lvl="0" indent="-342900" algn="l" defTabSz="609539"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Wheeler, S. B., Manning, M. L.,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Gellin</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 Padilla, N.,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Spees</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L. P., Biddell, C. B., Petermann, V., Deal, A., Rogers, C., Rodriguez-O’Donnell, J., Samuel-Ryals, C., Reeder-Hayes, K. and Rosenstein, D. L. (2024) ‘Impact of a Comprehensive Financial Navigation Intervention to Reduce Cancer-Related Financial Toxicity’, Journal of the National Comprehensive Cancer Network, 22(8), pp. 557–562. DOI: 10.6004/jnccn.2024.7030.</a:t>
              </a:r>
            </a:p>
            <a:p>
              <a:pPr marL="342900" marR="0" lvl="0" indent="-342900" algn="l" defTabSz="609539" rtl="0" eaLnBrk="1" fontAlgn="auto" latinLnBrk="0" hangingPunct="1">
                <a:lnSpc>
                  <a:spcPct val="115000"/>
                </a:lnSpc>
                <a:spcBef>
                  <a:spcPts val="0"/>
                </a:spcBef>
                <a:spcAft>
                  <a:spcPts val="0"/>
                </a:spcAft>
                <a:buClrTx/>
                <a:buSzTx/>
                <a:buFont typeface="+mj-lt"/>
                <a:buAutoNum type="arabicPeriod"/>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609539"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Imran, A., Rawal, M. D.,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Botre</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N. and Patil, A. (2022) ‘Improving and Promoting Social Determinants of Health at a System Level’, Joint Commission Journal on Quality and Patient Safety, 48(8), pp. 376–384. DOI: 10.1016/j.jcjq.2022.06.004. </a:t>
              </a:r>
            </a:p>
            <a:p>
              <a:pPr marL="342900" marR="0" lvl="0" indent="-342900" algn="l" defTabSz="609539" rtl="0" eaLnBrk="1" fontAlgn="auto" latinLnBrk="0" hangingPunct="1">
                <a:lnSpc>
                  <a:spcPct val="115000"/>
                </a:lnSpc>
                <a:spcBef>
                  <a:spcPts val="0"/>
                </a:spcBef>
                <a:spcAft>
                  <a:spcPts val="0"/>
                </a:spcAft>
                <a:buClrTx/>
                <a:buSzTx/>
                <a:buFont typeface="+mj-lt"/>
                <a:buAutoNum type="arabicPeriod"/>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609539"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Gordon, L.,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Hastry</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 Bate, A., Gordon, K., Greaves, E.,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Dimitriadou</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S., Rapley, T. and Basu, A. P. (2025) ‘Hospital in-reach family-</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centred</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social prescribing pilot for children with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neurodisability</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mixed methods evaluation with social return on investment analysis’, BMC Health Services Research, 25(1), 176. DOI: 10.1186/s12913-025-12329-0. </a:t>
              </a: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1183C8E3-3307-68F3-F020-F6ED3768A562}"/>
                </a:ext>
              </a:extLst>
            </p:cNvPr>
            <p:cNvSpPr txBox="1"/>
            <p:nvPr/>
          </p:nvSpPr>
          <p:spPr>
            <a:xfrm>
              <a:off x="2828264" y="350604"/>
              <a:ext cx="18531326" cy="1085501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Calibri (MS)"/>
                <a:cs typeface="Canva Sans Bold" panose="020B0604020202020204" charset="0"/>
                <a:sym typeface="Calibri (MS)"/>
              </a:endParaRPr>
            </a:p>
          </p:txBody>
        </p:sp>
      </p:grpSp>
      <p:sp>
        <p:nvSpPr>
          <p:cNvPr id="5" name="Freeform 5">
            <a:extLst>
              <a:ext uri="{FF2B5EF4-FFF2-40B4-BE49-F238E27FC236}">
                <a16:creationId xmlns:a16="http://schemas.microsoft.com/office/drawing/2014/main" id="{9E5074EF-0E09-A332-6EF6-D1555048B86A}"/>
              </a:ext>
            </a:extLst>
          </p:cNvPr>
          <p:cNvSpPr/>
          <p:nvPr/>
        </p:nvSpPr>
        <p:spPr>
          <a:xfrm>
            <a:off x="8610600" y="6337301"/>
            <a:ext cx="2743200" cy="384175"/>
          </a:xfrm>
          <a:custGeom>
            <a:avLst/>
            <a:gdLst/>
            <a:ahLst/>
            <a:cxnLst/>
            <a:rect l="l" t="t" r="r" b="b"/>
            <a:pathLst>
              <a:path w="4114800" h="576263">
                <a:moveTo>
                  <a:pt x="0" y="0"/>
                </a:moveTo>
                <a:lnTo>
                  <a:pt x="4114800" y="0"/>
                </a:lnTo>
                <a:lnTo>
                  <a:pt x="4114800" y="576263"/>
                </a:lnTo>
                <a:lnTo>
                  <a:pt x="0" y="576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7164FA0-9A6A-0A62-ED14-0C139FF24FF6}"/>
              </a:ext>
            </a:extLst>
          </p:cNvPr>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4">
              <a:alphaModFix amt="31000"/>
              <a:extLst>
                <a:ext uri="{96DAC541-7B7A-43D3-8B79-37D633B846F1}">
                  <asvg:svgBlip xmlns:asvg="http://schemas.microsoft.com/office/drawing/2016/SVG/main" r:embed="rId5"/>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43498402-E220-993B-33C6-AA90786BCC2E}"/>
              </a:ext>
            </a:extLst>
          </p:cNvPr>
          <p:cNvGrpSpPr/>
          <p:nvPr/>
        </p:nvGrpSpPr>
        <p:grpSpPr>
          <a:xfrm>
            <a:off x="-4715" y="12179"/>
            <a:ext cx="2027255" cy="1106501"/>
            <a:chOff x="0" y="0"/>
            <a:chExt cx="4054509" cy="2213001"/>
          </a:xfrm>
        </p:grpSpPr>
        <p:sp>
          <p:nvSpPr>
            <p:cNvPr id="8" name="Freeform 8" descr="A black puzzle piece with white text  Description automatically generated">
              <a:extLst>
                <a:ext uri="{FF2B5EF4-FFF2-40B4-BE49-F238E27FC236}">
                  <a16:creationId xmlns:a16="http://schemas.microsoft.com/office/drawing/2014/main" id="{5B588827-C492-67F1-A5E6-DE9759110DF5}"/>
                </a:ext>
              </a:extLst>
            </p:cNvPr>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6">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2706A81-93EF-7F80-EF46-69A26FB86899}"/>
              </a:ext>
            </a:extLst>
          </p:cNvPr>
          <p:cNvSpPr txBox="1"/>
          <p:nvPr/>
        </p:nvSpPr>
        <p:spPr>
          <a:xfrm>
            <a:off x="2793705" y="565423"/>
            <a:ext cx="6097772" cy="606576"/>
          </a:xfrm>
          <a:prstGeom prst="rect">
            <a:avLst/>
          </a:prstGeom>
          <a:noFill/>
        </p:spPr>
        <p:txBody>
          <a:bodyPr wrap="square">
            <a:spAutoFit/>
          </a:bodyP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nva Sans Bold" panose="020B0604020202020204" charset="0"/>
                <a:ea typeface="Calibri (MS) Bold"/>
                <a:cs typeface="Canva Sans Bold" panose="020B0604020202020204" charset="0"/>
                <a:sym typeface="Calibri (MS) Bold"/>
              </a:rPr>
              <a:t>Reference List: Included Studies</a:t>
            </a:r>
          </a:p>
        </p:txBody>
      </p:sp>
    </p:spTree>
    <p:extLst>
      <p:ext uri="{BB962C8B-B14F-4D97-AF65-F5344CB8AC3E}">
        <p14:creationId xmlns:p14="http://schemas.microsoft.com/office/powerpoint/2010/main" val="142835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9C63-89C1-968D-982B-29C90578F39E}"/>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C1C7667F-2AAC-CED2-07AE-F14F7E67B356}"/>
              </a:ext>
            </a:extLst>
          </p:cNvPr>
          <p:cNvSpPr/>
          <p:nvPr/>
        </p:nvSpPr>
        <p:spPr>
          <a:xfrm>
            <a:off x="195262" y="1219358"/>
            <a:ext cx="11801476" cy="5365594"/>
          </a:xfrm>
          <a:custGeom>
            <a:avLst/>
            <a:gdLst/>
            <a:ahLst/>
            <a:cxnLst/>
            <a:rect l="l" t="t" r="r" b="b"/>
            <a:pathLst>
              <a:path w="23602950" h="10731188">
                <a:moveTo>
                  <a:pt x="0" y="0"/>
                </a:moveTo>
                <a:lnTo>
                  <a:pt x="23602950" y="0"/>
                </a:lnTo>
                <a:lnTo>
                  <a:pt x="23602950" y="10731188"/>
                </a:lnTo>
                <a:lnTo>
                  <a:pt x="0" y="1073118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77431982-9B90-0C78-A336-72B8792568D6}"/>
              </a:ext>
            </a:extLst>
          </p:cNvPr>
          <p:cNvSpPr/>
          <p:nvPr/>
        </p:nvSpPr>
        <p:spPr>
          <a:xfrm>
            <a:off x="8610600" y="6337301"/>
            <a:ext cx="2743200" cy="384175"/>
          </a:xfrm>
          <a:custGeom>
            <a:avLst/>
            <a:gdLst/>
            <a:ahLst/>
            <a:cxnLst/>
            <a:rect l="l" t="t" r="r" b="b"/>
            <a:pathLst>
              <a:path w="4114800" h="576263">
                <a:moveTo>
                  <a:pt x="0" y="0"/>
                </a:moveTo>
                <a:lnTo>
                  <a:pt x="4114800" y="0"/>
                </a:lnTo>
                <a:lnTo>
                  <a:pt x="4114800" y="576263"/>
                </a:lnTo>
                <a:lnTo>
                  <a:pt x="0" y="5762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0D75D790-A49A-926B-1D4A-A3D02D876885}"/>
              </a:ext>
            </a:extLst>
          </p:cNvPr>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4">
              <a:alphaModFix amt="31000"/>
              <a:extLst>
                <a:ext uri="{96DAC541-7B7A-43D3-8B79-37D633B846F1}">
                  <asvg:svgBlip xmlns:asvg="http://schemas.microsoft.com/office/drawing/2016/SVG/main" r:embed="rId5"/>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B3148E2C-925A-C4B1-C216-5CF633EF2947}"/>
              </a:ext>
            </a:extLst>
          </p:cNvPr>
          <p:cNvGrpSpPr/>
          <p:nvPr/>
        </p:nvGrpSpPr>
        <p:grpSpPr>
          <a:xfrm>
            <a:off x="-4715" y="12179"/>
            <a:ext cx="2027255" cy="1106501"/>
            <a:chOff x="0" y="0"/>
            <a:chExt cx="4054509" cy="2213001"/>
          </a:xfrm>
        </p:grpSpPr>
        <p:sp>
          <p:nvSpPr>
            <p:cNvPr id="8" name="Freeform 8" descr="A black puzzle piece with white text  Description automatically generated">
              <a:extLst>
                <a:ext uri="{FF2B5EF4-FFF2-40B4-BE49-F238E27FC236}">
                  <a16:creationId xmlns:a16="http://schemas.microsoft.com/office/drawing/2014/main" id="{A6B03E84-75D0-3BF2-FBDE-0C38B4258902}"/>
                </a:ext>
              </a:extLst>
            </p:cNvPr>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6">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A7F6EF28-7581-0F68-F6C6-F745C73165F7}"/>
              </a:ext>
            </a:extLst>
          </p:cNvPr>
          <p:cNvSpPr txBox="1"/>
          <p:nvPr/>
        </p:nvSpPr>
        <p:spPr>
          <a:xfrm>
            <a:off x="2868132" y="476258"/>
            <a:ext cx="6097772" cy="606576"/>
          </a:xfrm>
          <a:prstGeom prst="rect">
            <a:avLst/>
          </a:prstGeom>
          <a:noFill/>
        </p:spPr>
        <p:txBody>
          <a:bodyPr wrap="square">
            <a:spAutoFit/>
          </a:bodyP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nva Sans Bold" panose="020B0604020202020204" charset="0"/>
                <a:ea typeface="Calibri (MS) Bold"/>
                <a:cs typeface="Canva Sans Bold" panose="020B0604020202020204" charset="0"/>
                <a:sym typeface="Calibri (MS) Bold"/>
              </a:rPr>
              <a:t>Reference List: Included Studies</a:t>
            </a:r>
          </a:p>
        </p:txBody>
      </p:sp>
      <p:sp>
        <p:nvSpPr>
          <p:cNvPr id="12" name="TextBox 11">
            <a:extLst>
              <a:ext uri="{FF2B5EF4-FFF2-40B4-BE49-F238E27FC236}">
                <a16:creationId xmlns:a16="http://schemas.microsoft.com/office/drawing/2014/main" id="{F4397F4C-05D4-DAB1-36F4-98825D29170F}"/>
              </a:ext>
            </a:extLst>
          </p:cNvPr>
          <p:cNvSpPr txBox="1"/>
          <p:nvPr/>
        </p:nvSpPr>
        <p:spPr>
          <a:xfrm>
            <a:off x="423081" y="1787857"/>
            <a:ext cx="11768919" cy="3873368"/>
          </a:xfrm>
          <a:prstGeom prst="rect">
            <a:avLst/>
          </a:prstGeom>
          <a:noFill/>
        </p:spPr>
        <p:txBody>
          <a:bodyPr wrap="square" rtlCol="0">
            <a:spAutoFit/>
          </a:bodyPr>
          <a:lstStyle/>
          <a:p>
            <a:pPr marL="342900" marR="0" lvl="0" indent="-342900" algn="l" defTabSz="914400" rtl="0" eaLnBrk="1" fontAlgn="auto" latinLnBrk="0" hangingPunct="1">
              <a:lnSpc>
                <a:spcPct val="115000"/>
              </a:lnSpc>
              <a:spcBef>
                <a:spcPts val="0"/>
              </a:spcBef>
              <a:spcAft>
                <a:spcPts val="0"/>
              </a:spcAft>
              <a:buClrTx/>
              <a:buSzTx/>
              <a:buFontTx/>
              <a:buAutoNum type="arabicPeriod" startAt="4"/>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Rosario, E. R., Espinoza, L., Kaplan, S.,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Khonsari</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S.,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Thurndyke</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E., Bustos, M., Vickers, K., Navarro, B. and Scudder, B. (2017) ‘Patient navigation for traumatic brain injury promotes community re-integration and reduces re-hospitalizations’, Brain Injury, 31(10), pp. 1340–1347. DOI: 10.1080/02699052.2017.1325937. </a:t>
            </a:r>
          </a:p>
          <a:p>
            <a:pPr marL="342900" marR="0" lvl="0" indent="-342900" algn="l" defTabSz="914400" rtl="0" eaLnBrk="1" fontAlgn="auto" latinLnBrk="0" hangingPunct="1">
              <a:lnSpc>
                <a:spcPct val="115000"/>
              </a:lnSpc>
              <a:spcBef>
                <a:spcPts val="0"/>
              </a:spcBef>
              <a:spcAft>
                <a:spcPts val="0"/>
              </a:spcAft>
              <a:buClrTx/>
              <a:buSzTx/>
              <a:buFontTx/>
              <a:buAutoNum type="arabicPeriod" startAt="4"/>
              <a:tabLst/>
              <a:defRPr/>
            </a:pP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Tx/>
              <a:buAutoNum type="arabicPeriod" startAt="4"/>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Cailhol</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J.,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Bihan</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H.,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Bourovali</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-Zade, C.,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Boloko</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 and Duclos, C. (2024) ‘Quality Improvement Intervention Using Social Prescribing at Discharge in a University Hospital in France: Quasi-Experimental Study’, JMIR Formative Research, 8, e51728. DOI: 10.2196/51728. </a:t>
            </a:r>
          </a:p>
          <a:p>
            <a:pPr marL="342900" marR="0" lvl="0" indent="-342900" algn="l" defTabSz="914400" rtl="0" eaLnBrk="1" fontAlgn="auto" latinLnBrk="0" hangingPunct="1">
              <a:lnSpc>
                <a:spcPct val="115000"/>
              </a:lnSpc>
              <a:spcBef>
                <a:spcPts val="0"/>
              </a:spcBef>
              <a:spcAft>
                <a:spcPts val="0"/>
              </a:spcAft>
              <a:buClrTx/>
              <a:buSzTx/>
              <a:buFontTx/>
              <a:buAutoNum type="arabicPeriod" startAt="4"/>
              <a:tabLst/>
              <a:defRPr/>
            </a:pPr>
            <a:endPar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Tx/>
              <a:buAutoNum type="arabicPeriod" startAt="4"/>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Edward, J. S., McLouth, L. E., </a:t>
            </a:r>
            <a:r>
              <a:rPr kumimoji="0" lang="en-US" sz="1800" b="0" i="0" u="none" strike="noStrike" kern="1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Rayens</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M. K., Eisele, L. P., Davis, T. S. and Hildebrandt, G. (2023) ‘Coverage and Cost-of-Care Links: Addressing Financial Toxicity Among Patients With Hematologic Cancer and Their Caregivers’, JCO Oncology Practice, 19(5), pp. e696–e705. DOI: 10.1200/OP.22.00665. </a:t>
            </a: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21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A2C04-D114-F354-017A-0C5901A036B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992D68-5DB9-7C6C-7EF3-5685F0482D9F}"/>
              </a:ext>
            </a:extLst>
          </p:cNvPr>
          <p:cNvGrpSpPr/>
          <p:nvPr/>
        </p:nvGrpSpPr>
        <p:grpSpPr>
          <a:xfrm>
            <a:off x="513227" y="1167725"/>
            <a:ext cx="11811057" cy="5810465"/>
            <a:chOff x="635930" y="-103266"/>
            <a:chExt cx="23622112" cy="11620930"/>
          </a:xfrm>
        </p:grpSpPr>
        <p:sp>
          <p:nvSpPr>
            <p:cNvPr id="3" name="Freeform 3">
              <a:extLst>
                <a:ext uri="{FF2B5EF4-FFF2-40B4-BE49-F238E27FC236}">
                  <a16:creationId xmlns:a16="http://schemas.microsoft.com/office/drawing/2014/main" id="{B7CA95E9-3F73-E9AD-3B66-F8125238E1CF}"/>
                </a:ext>
              </a:extLst>
            </p:cNvPr>
            <p:cNvSpPr/>
            <p:nvPr/>
          </p:nvSpPr>
          <p:spPr>
            <a:xfrm>
              <a:off x="655092" y="-103266"/>
              <a:ext cx="23602950" cy="10731188"/>
            </a:xfrm>
            <a:custGeom>
              <a:avLst/>
              <a:gdLst/>
              <a:ahLst/>
              <a:cxnLst/>
              <a:rect l="l" t="t" r="r" b="b"/>
              <a:pathLst>
                <a:path w="23602950" h="10731188">
                  <a:moveTo>
                    <a:pt x="0" y="0"/>
                  </a:moveTo>
                  <a:lnTo>
                    <a:pt x="23602950" y="0"/>
                  </a:lnTo>
                  <a:lnTo>
                    <a:pt x="23602950" y="10731188"/>
                  </a:lnTo>
                  <a:lnTo>
                    <a:pt x="0" y="1073118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06C5BD3-F9E9-F5C0-E9A0-037BAAE61CC6}"/>
                </a:ext>
              </a:extLst>
            </p:cNvPr>
            <p:cNvSpPr txBox="1"/>
            <p:nvPr/>
          </p:nvSpPr>
          <p:spPr>
            <a:xfrm>
              <a:off x="635930" y="662650"/>
              <a:ext cx="21280376" cy="10855014"/>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57200" marR="0" lvl="0" indent="0" algn="l" defTabSz="609539" rtl="0" eaLnBrk="1" fontAlgn="auto" latinLnBrk="0" hangingPunct="1">
                <a:lnSpc>
                  <a:spcPct val="115000"/>
                </a:lnSpc>
                <a:spcBef>
                  <a:spcPts val="0"/>
                </a:spcBef>
                <a:spcAft>
                  <a:spcPts val="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39" rtl="0" eaLnBrk="1" fontAlgn="auto" latinLnBrk="0" hangingPunct="1">
                <a:lnSpc>
                  <a:spcPct val="115000"/>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7. </a:t>
              </a:r>
              <a:r>
                <a:rPr kumimoji="0" lang="en-US" sz="1600" b="0" i="0" u="none" strike="noStrike" kern="100" cap="none" spc="0" normalizeH="0" baseline="0" noProof="0" dirty="0" err="1">
                  <a:ln>
                    <a:noFill/>
                  </a:ln>
                  <a:solidFill>
                    <a:prstClr val="black"/>
                  </a:solidFill>
                  <a:effectLst/>
                  <a:uLnTx/>
                  <a:uFillTx/>
                  <a:latin typeface="Aptos"/>
                  <a:ea typeface="Aptos" panose="020B0004020202020204" pitchFamily="34" charset="0"/>
                  <a:cs typeface="Times New Roman"/>
                </a:rPr>
                <a:t>Tinelli</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 M., Wittenberg, R., </a:t>
              </a:r>
              <a:r>
                <a:rPr kumimoji="0" lang="en-US" sz="1600" b="0" i="0" u="none" strike="noStrike" kern="100" cap="none" spc="0" normalizeH="0" baseline="0" noProof="0" dirty="0" err="1">
                  <a:ln>
                    <a:noFill/>
                  </a:ln>
                  <a:solidFill>
                    <a:prstClr val="black"/>
                  </a:solidFill>
                  <a:effectLst/>
                  <a:uLnTx/>
                  <a:uFillTx/>
                  <a:latin typeface="Aptos"/>
                  <a:ea typeface="Aptos" panose="020B0004020202020204" pitchFamily="34" charset="0"/>
                  <a:cs typeface="Times New Roman"/>
                </a:rPr>
                <a:t>Cornes</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 M., Aldridge, R. W., Clark, M., Byng, R., Foster, G., Fuller, J., Hayward, A., Hewett, N., </a:t>
              </a:r>
              <a:r>
                <a:rPr kumimoji="0" lang="en-US" sz="1600" b="0" i="0" u="none" strike="noStrike" kern="100" cap="none" spc="0" normalizeH="0" baseline="0" noProof="0" dirty="0" err="1">
                  <a:ln>
                    <a:noFill/>
                  </a:ln>
                  <a:solidFill>
                    <a:prstClr val="black"/>
                  </a:solidFill>
                  <a:effectLst/>
                  <a:uLnTx/>
                  <a:uFillTx/>
                  <a:latin typeface="Aptos"/>
                  <a:ea typeface="Aptos" panose="020B0004020202020204" pitchFamily="34" charset="0"/>
                  <a:cs typeface="Times New Roman"/>
                </a:rPr>
                <a:t>Kilmister</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 A., </a:t>
              </a:r>
              <a:r>
                <a:rPr kumimoji="0" lang="en-US" sz="1600" b="0" i="0" u="none" strike="noStrike" kern="100" cap="none" spc="0" normalizeH="0" baseline="0" noProof="0" dirty="0" err="1">
                  <a:ln>
                    <a:noFill/>
                  </a:ln>
                  <a:solidFill>
                    <a:prstClr val="black"/>
                  </a:solidFill>
                  <a:effectLst/>
                  <a:uLnTx/>
                  <a:uFillTx/>
                  <a:latin typeface="Aptos"/>
                  <a:ea typeface="Aptos" panose="020B0004020202020204" pitchFamily="34" charset="0"/>
                  <a:cs typeface="Times New Roman"/>
                </a:rPr>
                <a:t>Manthorpe</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 J., Neale, J., Biswell, E. and Whiteford, M. (2022) ‘The economic case for hospital discharge services for people experiencing homelessness in England: An in-depth analysis with different service configurations providing specialist care’, Health &amp; Social Care in the Community, 30(6), pp. e6194–e6205. DOI: 10.1111/hsc.14057.</a:t>
              </a:r>
              <a:endParaRPr kumimoji="0" lang="en-GB"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endParaRPr>
            </a:p>
            <a:p>
              <a:pPr marL="0" marR="0" lvl="0" indent="0" algn="l" defTabSz="609539" rtl="0" eaLnBrk="1" fontAlgn="auto" latinLnBrk="0" hangingPunct="1">
                <a:lnSpc>
                  <a:spcPct val="115000"/>
                </a:lnSpc>
                <a:spcBef>
                  <a:spcPts val="0"/>
                </a:spcBef>
                <a:spcAft>
                  <a:spcPts val="0"/>
                </a:spcAft>
                <a:buClrTx/>
                <a:buSzTx/>
                <a:buFontTx/>
                <a:buNone/>
                <a:tabLst/>
                <a:defRPr/>
              </a:pPr>
              <a:endParaRPr kumimoji="0" lang="en-GB"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39" rtl="0" eaLnBrk="1" fontAlgn="auto" latinLnBrk="0" hangingPunct="1">
                <a:lnSpc>
                  <a:spcPct val="115000"/>
                </a:lnSpc>
                <a:spcBef>
                  <a:spcPts val="0"/>
                </a:spcBef>
                <a:spcAft>
                  <a:spcPts val="0"/>
                </a:spcAft>
                <a:buClrTx/>
                <a:buSzTx/>
                <a:buFontTx/>
                <a:buNone/>
                <a:tabLst/>
                <a:defRPr/>
              </a:pPr>
              <a:r>
                <a:rPr kumimoji="0" lang="en-GB"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8. </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Calvert, B., </a:t>
              </a:r>
              <a:r>
                <a:rPr kumimoji="0" lang="en-US" sz="1600" b="0" i="0" u="none" strike="noStrike" kern="100" cap="none" spc="0" normalizeH="0" baseline="0" noProof="0" dirty="0" err="1">
                  <a:ln>
                    <a:noFill/>
                  </a:ln>
                  <a:solidFill>
                    <a:prstClr val="black"/>
                  </a:solidFill>
                  <a:effectLst/>
                  <a:uLnTx/>
                  <a:uFillTx/>
                  <a:latin typeface="Aptos"/>
                  <a:ea typeface="Aptos" panose="020B0004020202020204" pitchFamily="34" charset="0"/>
                  <a:cs typeface="Times New Roman"/>
                </a:rPr>
                <a:t>Bayakly</a:t>
              </a:r>
              <a:r>
                <a:rPr kumimoji="0" lang="en-US"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rPr>
                <a:t>, R. and Newsome, T. (2024) ‘Stroke Prevention and Management in Rural Georgia: Evaluating the Effectiveness of a Community Paramedicine Program’, Journal of Public Health Management and Practice, 30, pp. S32–S38. DOI: 10.1097/PHH.0000000000001951. </a:t>
              </a:r>
              <a:endParaRPr kumimoji="0" lang="en-GB" sz="1600" b="0" i="0" u="none" strike="noStrike" kern="100" cap="none" spc="0" normalizeH="0" baseline="0" noProof="0" dirty="0">
                <a:ln>
                  <a:noFill/>
                </a:ln>
                <a:solidFill>
                  <a:prstClr val="black"/>
                </a:solidFill>
                <a:effectLst/>
                <a:uLnTx/>
                <a:uFillTx/>
                <a:latin typeface="Aptos"/>
                <a:ea typeface="Aptos" panose="020B0004020202020204" pitchFamily="34" charset="0"/>
                <a:cs typeface="Times New Roman"/>
              </a:endParaRPr>
            </a:p>
            <a:p>
              <a:pPr marL="0" marR="0" lvl="0" indent="0" algn="l" defTabSz="609539" rtl="0" eaLnBrk="1" fontAlgn="auto" latinLnBrk="0" hangingPunct="1">
                <a:lnSpc>
                  <a:spcPct val="114999"/>
                </a:lnSpc>
                <a:spcBef>
                  <a:spcPts val="0"/>
                </a:spcBef>
                <a:spcAft>
                  <a:spcPts val="0"/>
                </a:spcAft>
                <a:buClrTx/>
                <a:buSzTx/>
                <a:buFontTx/>
                <a:buNone/>
                <a:tabLst/>
                <a:defRPr/>
              </a:pPr>
              <a:endPar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39" rtl="0" eaLnBrk="1" fontAlgn="auto" latinLnBrk="0" hangingPunct="1">
                <a:lnSpc>
                  <a:spcPct val="114999"/>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a:ea typeface="+mn-lt"/>
                  <a:cs typeface="Calibri"/>
                </a:rPr>
                <a:t>9. </a:t>
              </a:r>
              <a:r>
                <a:rPr kumimoji="0" lang="en-US" sz="1600" b="0" i="0" u="none" strike="noStrike" kern="100" cap="none" spc="0" normalizeH="0" baseline="0" noProof="0" dirty="0">
                  <a:ln>
                    <a:noFill/>
                  </a:ln>
                  <a:solidFill>
                    <a:prstClr val="black"/>
                  </a:solidFill>
                  <a:effectLst/>
                  <a:uLnTx/>
                  <a:uFillTx/>
                  <a:latin typeface="Calibri"/>
                  <a:ea typeface="+mn-lt"/>
                  <a:cs typeface="Calibri"/>
                  <a:hlinkClick r:id="rId2"/>
                </a:rPr>
                <a:t>https://www.transformationpartners.nhs.uk/wp-content/uploads/2017/11/IAPT-LTC-Building-the-Business-Case.pdf?utm_source=chatgpt.com</a:t>
              </a:r>
              <a:endParaRPr kumimoji="0" lang="en-US" sz="16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609539" rtl="0" eaLnBrk="1" fontAlgn="auto" latinLnBrk="0" hangingPunct="1">
                <a:lnSpc>
                  <a:spcPct val="114999"/>
                </a:lnSpc>
                <a:spcBef>
                  <a:spcPts val="0"/>
                </a:spcBef>
                <a:spcAft>
                  <a:spcPts val="0"/>
                </a:spcAft>
                <a:buClrTx/>
                <a:buSzTx/>
                <a:buFontTx/>
                <a:buNone/>
                <a:tabLst/>
                <a:defRPr/>
              </a:pPr>
              <a:endParaRPr kumimoji="0" lang="en-US" sz="1600" b="0" i="0" u="none" strike="noStrike" kern="100" cap="none" spc="0" normalizeH="0" baseline="0" noProof="0" dirty="0">
                <a:ln>
                  <a:noFill/>
                </a:ln>
                <a:solidFill>
                  <a:prstClr val="black"/>
                </a:solidFill>
                <a:effectLst/>
                <a:uLnTx/>
                <a:uFillTx/>
                <a:latin typeface="Calibri"/>
                <a:ea typeface="Calibri"/>
                <a:cs typeface="Calibri"/>
              </a:endParaRPr>
            </a:p>
            <a:p>
              <a:pPr marL="0" marR="0" lvl="0" indent="0" algn="l" defTabSz="609539" rtl="0" eaLnBrk="1" fontAlgn="auto" latinLnBrk="0" hangingPunct="1">
                <a:lnSpc>
                  <a:spcPct val="114999"/>
                </a:lnSpc>
                <a:spcBef>
                  <a:spcPts val="0"/>
                </a:spcBef>
                <a:spcAft>
                  <a:spcPts val="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a:ea typeface="Calibri"/>
                  <a:cs typeface="Calibri"/>
                </a:rPr>
                <a:t>10. Polley et al. (2023): </a:t>
              </a:r>
              <a:r>
                <a:rPr kumimoji="0" lang="en-US" sz="1600" b="0" i="0" u="none" strike="noStrike" kern="100" cap="none" spc="0" normalizeH="0" baseline="0" noProof="0" dirty="0">
                  <a:ln>
                    <a:noFill/>
                  </a:ln>
                  <a:solidFill>
                    <a:prstClr val="black"/>
                  </a:solidFill>
                  <a:effectLst/>
                  <a:uLnTx/>
                  <a:uFillTx/>
                  <a:latin typeface="Calibri"/>
                  <a:ea typeface="+mn-lt"/>
                  <a:cs typeface="Calibri"/>
                </a:rPr>
                <a:t>https://socialprescribingacademy.org.uk/media/wemjbqtw/building-the-economic-case-for-social-prescribing-report.pdf</a:t>
              </a:r>
              <a:endParaRPr kumimoji="0" lang="en-US" sz="1600" b="0" i="0" u="none" strike="noStrike" kern="100" cap="none" spc="0" normalizeH="0" baseline="0" noProof="0" dirty="0">
                <a:ln>
                  <a:noFill/>
                </a:ln>
                <a:solidFill>
                  <a:prstClr val="black"/>
                </a:solidFill>
                <a:effectLst/>
                <a:uLnTx/>
                <a:uFillTx/>
                <a:latin typeface="Calibri"/>
                <a:ea typeface="Calibri"/>
                <a:cs typeface="Calibri"/>
              </a:endParaRPr>
            </a:p>
            <a:p>
              <a:pPr marL="0" marR="0" lvl="0" indent="0" algn="l" defTabSz="609539" rtl="0" eaLnBrk="1" fontAlgn="auto" latinLnBrk="0" hangingPunct="1">
                <a:lnSpc>
                  <a:spcPct val="115000"/>
                </a:lnSpc>
                <a:spcBef>
                  <a:spcPts val="0"/>
                </a:spcBef>
                <a:spcAft>
                  <a:spcPts val="0"/>
                </a:spcAft>
                <a:buClrTx/>
                <a:buSzTx/>
                <a:buFontTx/>
                <a:buNone/>
                <a:tabLst/>
                <a:defRPr/>
              </a:pPr>
              <a:endParaRPr kumimoji="0" lang="en-GB"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pSp>
      <p:sp>
        <p:nvSpPr>
          <p:cNvPr id="5" name="Freeform 5">
            <a:extLst>
              <a:ext uri="{FF2B5EF4-FFF2-40B4-BE49-F238E27FC236}">
                <a16:creationId xmlns:a16="http://schemas.microsoft.com/office/drawing/2014/main" id="{1846A0DF-9C8A-9D31-0885-2FEA8D51090A}"/>
              </a:ext>
            </a:extLst>
          </p:cNvPr>
          <p:cNvSpPr/>
          <p:nvPr/>
        </p:nvSpPr>
        <p:spPr>
          <a:xfrm>
            <a:off x="8610600" y="6337301"/>
            <a:ext cx="2743200" cy="384175"/>
          </a:xfrm>
          <a:custGeom>
            <a:avLst/>
            <a:gdLst/>
            <a:ahLst/>
            <a:cxnLst/>
            <a:rect l="l" t="t" r="r" b="b"/>
            <a:pathLst>
              <a:path w="4114800" h="576263">
                <a:moveTo>
                  <a:pt x="0" y="0"/>
                </a:moveTo>
                <a:lnTo>
                  <a:pt x="4114800" y="0"/>
                </a:lnTo>
                <a:lnTo>
                  <a:pt x="4114800" y="576263"/>
                </a:lnTo>
                <a:lnTo>
                  <a:pt x="0" y="5762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E94E6A30-C6BA-452F-5267-EB1303BC1E1A}"/>
              </a:ext>
            </a:extLst>
          </p:cNvPr>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5">
              <a:alphaModFix amt="31000"/>
              <a:extLst>
                <a:ext uri="{96DAC541-7B7A-43D3-8B79-37D633B846F1}">
                  <asvg:svgBlip xmlns:asvg="http://schemas.microsoft.com/office/drawing/2016/SVG/main" r:embed="rId6"/>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8727E302-D495-6DD0-88E6-07BED896E706}"/>
              </a:ext>
            </a:extLst>
          </p:cNvPr>
          <p:cNvGrpSpPr/>
          <p:nvPr/>
        </p:nvGrpSpPr>
        <p:grpSpPr>
          <a:xfrm>
            <a:off x="-4715" y="12179"/>
            <a:ext cx="2027255" cy="1106501"/>
            <a:chOff x="0" y="0"/>
            <a:chExt cx="4054509" cy="2213001"/>
          </a:xfrm>
        </p:grpSpPr>
        <p:sp>
          <p:nvSpPr>
            <p:cNvPr id="8" name="Freeform 8" descr="A black puzzle piece with white text  Description automatically generated">
              <a:extLst>
                <a:ext uri="{FF2B5EF4-FFF2-40B4-BE49-F238E27FC236}">
                  <a16:creationId xmlns:a16="http://schemas.microsoft.com/office/drawing/2014/main" id="{9F7A28BA-FF82-B8AB-2B0B-317C427F9589}"/>
                </a:ext>
              </a:extLst>
            </p:cNvPr>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7">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63F9B186-C1CC-0357-C3B5-D0041EE51588}"/>
              </a:ext>
            </a:extLst>
          </p:cNvPr>
          <p:cNvSpPr txBox="1"/>
          <p:nvPr/>
        </p:nvSpPr>
        <p:spPr>
          <a:xfrm>
            <a:off x="2783072" y="1070074"/>
            <a:ext cx="6097772" cy="606576"/>
          </a:xfrm>
          <a:prstGeom prst="rect">
            <a:avLst/>
          </a:prstGeom>
          <a:noFill/>
        </p:spPr>
        <p:txBody>
          <a:bodyPr wrap="square">
            <a:spAutoFit/>
          </a:bodyP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nva Sans Bold" panose="020B0604020202020204" charset="0"/>
                <a:ea typeface="Calibri (MS) Bold"/>
                <a:cs typeface="Canva Sans Bold" panose="020B0604020202020204" charset="0"/>
                <a:sym typeface="Calibri (MS) Bold"/>
              </a:rPr>
              <a:t>Reference List: Included Studies</a:t>
            </a:r>
          </a:p>
        </p:txBody>
      </p:sp>
    </p:spTree>
    <p:extLst>
      <p:ext uri="{BB962C8B-B14F-4D97-AF65-F5344CB8AC3E}">
        <p14:creationId xmlns:p14="http://schemas.microsoft.com/office/powerpoint/2010/main" val="341591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452994" y="1663288"/>
            <a:ext cx="9328316" cy="5447605"/>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panose="020B0603020202020204" pitchFamily="34" charset="0"/>
                <a:sym typeface="Arial"/>
              </a:rPr>
              <a:t>Please note we are </a:t>
            </a:r>
            <a:r>
              <a:rPr lang="en-US" sz="2400" b="1" dirty="0">
                <a:solidFill>
                  <a:schemeClr val="dk1"/>
                </a:solidFill>
                <a:latin typeface="Trebuchet MS" panose="020B0603020202020204" pitchFamily="34" charset="0"/>
                <a:sym typeface="Arial"/>
              </a:rPr>
              <a:t>recording</a:t>
            </a:r>
            <a:r>
              <a:rPr lang="en-US" sz="2400" dirty="0">
                <a:solidFill>
                  <a:schemeClr val="dk1"/>
                </a:solidFill>
                <a:latin typeface="Trebuchet MS" panose="020B0603020202020204" pitchFamily="34" charset="0"/>
                <a:sym typeface="Arial"/>
              </a:rPr>
              <a:t> this webinar </a:t>
            </a:r>
            <a:r>
              <a:rPr lang="en-US" sz="2000" i="1" dirty="0">
                <a:solidFill>
                  <a:schemeClr val="dk1"/>
                </a:solidFill>
                <a:latin typeface="Trebuchet MS" panose="020B0603020202020204" pitchFamily="34" charset="0"/>
                <a:sym typeface="Arial"/>
              </a:rPr>
              <a:t>(you will be sent the slides and the link to the recording, and they will be on NASP's website too.)</a:t>
            </a:r>
            <a:br>
              <a:rPr lang="en-US" sz="2400" i="1" dirty="0">
                <a:solidFill>
                  <a:schemeClr val="dk1"/>
                </a:solidFill>
                <a:latin typeface="Trebuchet MS" panose="020B0603020202020204" pitchFamily="34" charset="0"/>
                <a:sym typeface="Arial"/>
              </a:rPr>
            </a:br>
            <a:endParaRPr lang="en-US" sz="2400" i="1"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submit questions via the </a:t>
            </a:r>
            <a:r>
              <a:rPr lang="en-US" sz="2400" b="1" dirty="0">
                <a:solidFill>
                  <a:schemeClr val="dk1"/>
                </a:solidFill>
                <a:latin typeface="Trebuchet MS" panose="020B0603020202020204" pitchFamily="34" charset="0"/>
              </a:rPr>
              <a:t>Q&amp;A function. </a:t>
            </a:r>
            <a:r>
              <a:rPr lang="en-US" sz="2400" dirty="0">
                <a:solidFill>
                  <a:schemeClr val="dk1"/>
                </a:solidFill>
                <a:latin typeface="Trebuchet MS" panose="020B0603020202020204" pitchFamily="34" charset="0"/>
              </a:rPr>
              <a:t>We will hold a Q&amp;A session at the end of presentations. </a:t>
            </a:r>
            <a:br>
              <a:rPr lang="en-US" sz="2400" b="1" dirty="0">
                <a:solidFill>
                  <a:schemeClr val="dk1"/>
                </a:solidFill>
                <a:latin typeface="Trebuchet MS" panose="020B0603020202020204" pitchFamily="34" charset="0"/>
              </a:rPr>
            </a:br>
            <a:endParaRPr lang="en-US" sz="2400" b="1" dirty="0">
              <a:solidFill>
                <a:schemeClr val="dk1"/>
              </a:solidFill>
              <a:latin typeface="Trebuchet MS" panose="020B0603020202020204" pitchFamily="34" charset="0"/>
              <a:ea typeface="Calibri" panose="020F0502020204030204"/>
              <a:cs typeface="Calibri" panose="020F0502020204030204"/>
            </a:endParaRPr>
          </a:p>
          <a:p>
            <a:pPr marL="342900" indent="-342900">
              <a:buClr>
                <a:schemeClr val="dk1"/>
              </a:buClr>
              <a:buSzPts val="2400"/>
              <a:buFont typeface="Arial"/>
              <a:buChar char="•"/>
            </a:pPr>
            <a:r>
              <a:rPr lang="en-US" sz="2400" dirty="0">
                <a:solidFill>
                  <a:schemeClr val="dk1"/>
                </a:solidFill>
                <a:latin typeface="Trebuchet MS" panose="020B0603020202020204" pitchFamily="34" charset="0"/>
              </a:rPr>
              <a:t>Please use the </a:t>
            </a:r>
            <a:r>
              <a:rPr lang="en-US" sz="2400" b="1" dirty="0">
                <a:solidFill>
                  <a:schemeClr val="dk1"/>
                </a:solidFill>
                <a:latin typeface="Trebuchet MS" panose="020B0603020202020204" pitchFamily="34" charset="0"/>
              </a:rPr>
              <a:t>chat function</a:t>
            </a:r>
            <a:r>
              <a:rPr lang="en-US" sz="2400" dirty="0">
                <a:solidFill>
                  <a:schemeClr val="dk1"/>
                </a:solidFill>
                <a:latin typeface="Trebuchet MS" panose="020B0603020202020204" pitchFamily="34" charset="0"/>
              </a:rPr>
              <a:t> for introducing yourself and networking. If you have any technical issues, please raise these in the chat, and a member of the NASP team will assist. </a:t>
            </a:r>
            <a:br>
              <a:rPr lang="en-US" sz="2400" dirty="0">
                <a:solidFill>
                  <a:schemeClr val="dk1"/>
                </a:solidFill>
                <a:latin typeface="Trebuchet MS" panose="020B0603020202020204" pitchFamily="34" charset="0"/>
              </a:rPr>
            </a:br>
            <a:endParaRPr lang="en-US" sz="2400" dirty="0">
              <a:solidFill>
                <a:schemeClr val="dk1"/>
              </a:solidFill>
              <a:latin typeface="Trebuchet MS" panose="020B0603020202020204" pitchFamily="34" charset="0"/>
            </a:endParaRPr>
          </a:p>
          <a:p>
            <a:pPr marL="342900" indent="-342900">
              <a:buClr>
                <a:schemeClr val="dk1"/>
              </a:buClr>
              <a:buSzPts val="2400"/>
              <a:buFont typeface="Arial"/>
              <a:buChar char="•"/>
            </a:pPr>
            <a:r>
              <a:rPr lang="en-US" sz="2400" b="1" dirty="0">
                <a:solidFill>
                  <a:schemeClr val="dk1"/>
                </a:solidFill>
                <a:latin typeface="Trebuchet MS" panose="020B0603020202020204" pitchFamily="34" charset="0"/>
                <a:cs typeface="Calibri"/>
              </a:rPr>
              <a:t>Closed Captions </a:t>
            </a:r>
            <a:r>
              <a:rPr lang="en-US" sz="2400" dirty="0">
                <a:solidFill>
                  <a:schemeClr val="dk1"/>
                </a:solidFill>
                <a:latin typeface="Trebuchet MS" panose="020B0603020202020204" pitchFamily="34" charset="0"/>
                <a:cs typeface="Calibri"/>
              </a:rPr>
              <a:t>are available </a:t>
            </a:r>
            <a:r>
              <a:rPr lang="en-US" sz="2000" dirty="0">
                <a:solidFill>
                  <a:schemeClr val="dk1"/>
                </a:solidFill>
                <a:latin typeface="Trebuchet MS" panose="020B0603020202020204" pitchFamily="34" charset="0"/>
                <a:cs typeface="Calibri"/>
              </a:rPr>
              <a:t>(turn these on at the bottom of your screen)</a:t>
            </a:r>
            <a:endParaRPr lang="en-US" sz="2000" b="1" dirty="0">
              <a:solidFill>
                <a:schemeClr val="dk1"/>
              </a:solidFill>
              <a:latin typeface="Trebuchet MS" panose="020B0603020202020204" pitchFamily="34" charset="0"/>
              <a:cs typeface="Calibri"/>
            </a:endParaRPr>
          </a:p>
          <a:p>
            <a:pPr>
              <a:buClr>
                <a:schemeClr val="dk1"/>
              </a:buClr>
              <a:buSzPts val="2400"/>
            </a:pPr>
            <a:br>
              <a:rPr lang="en-US" sz="2400" dirty="0">
                <a:solidFill>
                  <a:schemeClr val="dk1"/>
                </a:solidFill>
                <a:latin typeface="Trebuchet MS"/>
              </a:rPr>
            </a:br>
            <a:endParaRPr lang="en-GB" sz="2400" dirty="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85551" y="176643"/>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dirty="0">
                <a:solidFill>
                  <a:srgbClr val="00B0F0"/>
                </a:solidFill>
                <a:latin typeface="Trebuchet MS" panose="020B0603020202020204" pitchFamily="34" charset="0"/>
              </a:rPr>
              <a:t>Housekeeping</a:t>
            </a:r>
          </a:p>
        </p:txBody>
      </p:sp>
      <p:pic>
        <p:nvPicPr>
          <p:cNvPr id="2" name="Picture 1" descr="A logo with circles and lines&#10;&#10;Description automatically generated">
            <a:extLst>
              <a:ext uri="{FF2B5EF4-FFF2-40B4-BE49-F238E27FC236}">
                <a16:creationId xmlns:a16="http://schemas.microsoft.com/office/drawing/2014/main" id="{59E8BCDB-98B5-D7A2-EA06-42B6A90F2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429000"/>
            <a:ext cx="10515600" cy="2817628"/>
          </a:xfrm>
        </p:spPr>
        <p:txBody>
          <a:bodyPr/>
          <a:lstStyle/>
          <a:p>
            <a:pPr marL="101600" indent="0">
              <a:buNone/>
            </a:pPr>
            <a:r>
              <a:rPr lang="en-GB" sz="2800" i="0" u="none" strike="noStrike" dirty="0">
                <a:solidFill>
                  <a:srgbClr val="222222"/>
                </a:solidFill>
                <a:effectLst/>
              </a:rPr>
              <a:t>Dr Johann </a:t>
            </a:r>
            <a:r>
              <a:rPr lang="en-GB" sz="2800" i="0" u="none" strike="noStrike" dirty="0" err="1">
                <a:solidFill>
                  <a:srgbClr val="222222"/>
                </a:solidFill>
                <a:effectLst/>
              </a:rPr>
              <a:t>Cailhol</a:t>
            </a:r>
            <a:r>
              <a:rPr lang="en-GB" sz="2800" i="0" u="none" strike="noStrike" dirty="0">
                <a:solidFill>
                  <a:srgbClr val="222222"/>
                </a:solidFill>
                <a:effectLst/>
              </a:rPr>
              <a:t> </a:t>
            </a:r>
            <a:endParaRPr lang="en-GB" dirty="0"/>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fr-FR" sz="4000" dirty="0">
                <a:solidFill>
                  <a:srgbClr val="00B0F0"/>
                </a:solidFill>
              </a:rPr>
              <a:t>Social </a:t>
            </a:r>
            <a:r>
              <a:rPr lang="fr-FR" sz="4000" dirty="0" err="1">
                <a:solidFill>
                  <a:srgbClr val="00B0F0"/>
                </a:solidFill>
              </a:rPr>
              <a:t>prescribing</a:t>
            </a:r>
            <a:r>
              <a:rPr lang="fr-FR" sz="4000" dirty="0">
                <a:solidFill>
                  <a:srgbClr val="00B0F0"/>
                </a:solidFill>
              </a:rPr>
              <a:t> </a:t>
            </a:r>
            <a:r>
              <a:rPr lang="fr-FR" sz="4000" dirty="0" err="1">
                <a:solidFill>
                  <a:srgbClr val="00B0F0"/>
                </a:solidFill>
              </a:rPr>
              <a:t>experience</a:t>
            </a:r>
            <a:r>
              <a:rPr lang="fr-FR" sz="4000" dirty="0">
                <a:solidFill>
                  <a:srgbClr val="00B0F0"/>
                </a:solidFill>
              </a:rPr>
              <a:t> in a </a:t>
            </a:r>
            <a:r>
              <a:rPr lang="fr-FR" sz="4000" dirty="0" err="1">
                <a:solidFill>
                  <a:srgbClr val="00B0F0"/>
                </a:solidFill>
              </a:rPr>
              <a:t>University</a:t>
            </a:r>
            <a:r>
              <a:rPr lang="fr-FR" sz="4000" dirty="0">
                <a:solidFill>
                  <a:srgbClr val="00B0F0"/>
                </a:solidFill>
              </a:rPr>
              <a:t> Hospital in France: </a:t>
            </a:r>
            <a:r>
              <a:rPr lang="fr-FR" sz="4000" dirty="0" err="1">
                <a:solidFill>
                  <a:srgbClr val="00B0F0"/>
                </a:solidFill>
              </a:rPr>
              <a:t>results</a:t>
            </a:r>
            <a:r>
              <a:rPr lang="fr-FR" sz="4000" dirty="0">
                <a:solidFill>
                  <a:srgbClr val="00B0F0"/>
                </a:solidFill>
              </a:rPr>
              <a:t> and perspectives</a:t>
            </a:r>
            <a:endParaRPr lang="en-US" sz="4000" dirty="0">
              <a:solidFill>
                <a:srgbClr val="00B0F0"/>
              </a:solidFill>
              <a:latin typeface="Trebuchet MS" panose="020B0703020202090204" pitchFamily="34" charset="0"/>
            </a:endParaRPr>
          </a:p>
        </p:txBody>
      </p:sp>
    </p:spTree>
    <p:extLst>
      <p:ext uri="{BB962C8B-B14F-4D97-AF65-F5344CB8AC3E}">
        <p14:creationId xmlns:p14="http://schemas.microsoft.com/office/powerpoint/2010/main" val="129201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Social </a:t>
            </a:r>
            <a:r>
              <a:rPr lang="fr-FR" dirty="0" err="1"/>
              <a:t>prescribing</a:t>
            </a:r>
            <a:r>
              <a:rPr lang="fr-FR" dirty="0"/>
              <a:t> </a:t>
            </a:r>
            <a:r>
              <a:rPr lang="fr-FR" dirty="0" err="1"/>
              <a:t>experience</a:t>
            </a:r>
            <a:r>
              <a:rPr lang="fr-FR" dirty="0"/>
              <a:t> in a </a:t>
            </a:r>
            <a:r>
              <a:rPr lang="fr-FR" dirty="0" err="1"/>
              <a:t>University</a:t>
            </a:r>
            <a:r>
              <a:rPr lang="fr-FR" dirty="0"/>
              <a:t> </a:t>
            </a:r>
            <a:r>
              <a:rPr lang="fr-FR" dirty="0" err="1"/>
              <a:t>Hospital</a:t>
            </a:r>
            <a:r>
              <a:rPr lang="fr-FR" dirty="0"/>
              <a:t> in France: </a:t>
            </a:r>
            <a:r>
              <a:rPr lang="fr-FR" dirty="0" err="1"/>
              <a:t>results</a:t>
            </a:r>
            <a:r>
              <a:rPr lang="fr-FR" dirty="0"/>
              <a:t> and perspectives</a:t>
            </a:r>
          </a:p>
        </p:txBody>
      </p:sp>
      <p:sp>
        <p:nvSpPr>
          <p:cNvPr id="3" name="Sous-titre 2"/>
          <p:cNvSpPr>
            <a:spLocks noGrp="1"/>
          </p:cNvSpPr>
          <p:nvPr>
            <p:ph type="subTitle" idx="1"/>
          </p:nvPr>
        </p:nvSpPr>
        <p:spPr>
          <a:xfrm>
            <a:off x="3013935" y="4284233"/>
            <a:ext cx="6400800" cy="1752600"/>
          </a:xfrm>
        </p:spPr>
        <p:txBody>
          <a:bodyPr>
            <a:normAutofit fontScale="92500" lnSpcReduction="20000"/>
          </a:bodyPr>
          <a:lstStyle/>
          <a:p>
            <a:r>
              <a:rPr lang="fr-FR" dirty="0"/>
              <a:t>J </a:t>
            </a:r>
            <a:r>
              <a:rPr lang="fr-FR" dirty="0" err="1"/>
              <a:t>Cailhol</a:t>
            </a:r>
            <a:r>
              <a:rPr lang="fr-FR" dirty="0"/>
              <a:t>, H </a:t>
            </a:r>
            <a:r>
              <a:rPr lang="fr-FR" dirty="0" err="1"/>
              <a:t>Bihan</a:t>
            </a:r>
            <a:r>
              <a:rPr lang="fr-FR" dirty="0"/>
              <a:t>, C </a:t>
            </a:r>
            <a:r>
              <a:rPr lang="fr-FR" dirty="0" err="1"/>
              <a:t>Bourovali</a:t>
            </a:r>
            <a:r>
              <a:rPr lang="fr-FR" dirty="0"/>
              <a:t>-Zade, A </a:t>
            </a:r>
            <a:r>
              <a:rPr lang="fr-FR" dirty="0" err="1"/>
              <a:t>Boloko</a:t>
            </a:r>
            <a:r>
              <a:rPr lang="fr-FR" dirty="0"/>
              <a:t> &amp; C Duclos </a:t>
            </a:r>
          </a:p>
          <a:p>
            <a:endParaRPr lang="fr-FR" dirty="0"/>
          </a:p>
          <a:p>
            <a:r>
              <a:rPr lang="fr-FR" dirty="0"/>
              <a:t>NASP </a:t>
            </a:r>
            <a:r>
              <a:rPr lang="fr-FR" dirty="0" err="1"/>
              <a:t>webinar</a:t>
            </a:r>
            <a:r>
              <a:rPr lang="fr-FR" dirty="0"/>
              <a:t>, July 7th, 2025</a:t>
            </a:r>
          </a:p>
        </p:txBody>
      </p:sp>
    </p:spTree>
    <p:extLst>
      <p:ext uri="{BB962C8B-B14F-4D97-AF65-F5344CB8AC3E}">
        <p14:creationId xmlns:p14="http://schemas.microsoft.com/office/powerpoint/2010/main" val="227186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E7A257-959F-8C4E-A1B7-F8018EB806A3}"/>
              </a:ext>
            </a:extLst>
          </p:cNvPr>
          <p:cNvSpPr>
            <a:spLocks noGrp="1"/>
          </p:cNvSpPr>
          <p:nvPr>
            <p:ph type="title"/>
          </p:nvPr>
        </p:nvSpPr>
        <p:spPr>
          <a:xfrm>
            <a:off x="1752600" y="285396"/>
            <a:ext cx="8686800" cy="1143000"/>
          </a:xfrm>
        </p:spPr>
        <p:txBody>
          <a:bodyPr>
            <a:normAutofit fontScale="90000"/>
          </a:bodyPr>
          <a:lstStyle/>
          <a:p>
            <a:r>
              <a:rPr lang="fr-FR" dirty="0" err="1"/>
              <a:t>Overview</a:t>
            </a:r>
            <a:r>
              <a:rPr lang="fr-FR" dirty="0"/>
              <a:t> of the French </a:t>
            </a:r>
            <a:r>
              <a:rPr lang="fr-FR" dirty="0" err="1"/>
              <a:t>health</a:t>
            </a:r>
            <a:r>
              <a:rPr lang="fr-FR" dirty="0"/>
              <a:t> system</a:t>
            </a:r>
          </a:p>
        </p:txBody>
      </p:sp>
      <p:pic>
        <p:nvPicPr>
          <p:cNvPr id="9" name="Espace réservé du contenu 8">
            <a:extLst>
              <a:ext uri="{FF2B5EF4-FFF2-40B4-BE49-F238E27FC236}">
                <a16:creationId xmlns:a16="http://schemas.microsoft.com/office/drawing/2014/main" id="{E78BED53-3D2D-4D4F-9E45-0720E6975F3D}"/>
              </a:ext>
            </a:extLst>
          </p:cNvPr>
          <p:cNvPicPr>
            <a:picLocks noGrp="1" noChangeAspect="1"/>
          </p:cNvPicPr>
          <p:nvPr>
            <p:ph idx="1"/>
          </p:nvPr>
        </p:nvPicPr>
        <p:blipFill>
          <a:blip r:embed="rId2"/>
          <a:stretch>
            <a:fillRect/>
          </a:stretch>
        </p:blipFill>
        <p:spPr>
          <a:xfrm rot="5400000">
            <a:off x="3355516" y="-5227"/>
            <a:ext cx="5480968" cy="7756262"/>
          </a:xfrm>
        </p:spPr>
      </p:pic>
      <p:sp>
        <p:nvSpPr>
          <p:cNvPr id="10" name="ZoneTexte 9">
            <a:extLst>
              <a:ext uri="{FF2B5EF4-FFF2-40B4-BE49-F238E27FC236}">
                <a16:creationId xmlns:a16="http://schemas.microsoft.com/office/drawing/2014/main" id="{35F0EBE0-7763-2E4E-BECA-FE10AF58BE78}"/>
              </a:ext>
            </a:extLst>
          </p:cNvPr>
          <p:cNvSpPr txBox="1"/>
          <p:nvPr/>
        </p:nvSpPr>
        <p:spPr>
          <a:xfrm>
            <a:off x="1838661" y="6211670"/>
            <a:ext cx="8686800" cy="646331"/>
          </a:xfrm>
          <a:prstGeom prst="rect">
            <a:avLst/>
          </a:prstGeom>
          <a:noFill/>
        </p:spPr>
        <p:txBody>
          <a:bodyPr wrap="square" rtlCol="0">
            <a:spAutoFit/>
          </a:bodyPr>
          <a:lstStyle/>
          <a:p>
            <a:pPr defTabSz="457200"/>
            <a:r>
              <a:rPr lang="fr-FR" dirty="0">
                <a:solidFill>
                  <a:prstClr val="black"/>
                </a:solidFill>
                <a:latin typeface="Calibri"/>
                <a:hlinkClick r:id="rId3"/>
              </a:rPr>
              <a:t>Source: https://iris.who.int/bitstream/handle/10665/371027/9789289059442-eng.pdf?sequence=4&amp;isAllowed=y</a:t>
            </a:r>
            <a:endParaRPr lang="fr-FR" dirty="0">
              <a:solidFill>
                <a:prstClr val="black"/>
              </a:solidFill>
              <a:latin typeface="Calibri"/>
            </a:endParaRPr>
          </a:p>
        </p:txBody>
      </p:sp>
    </p:spTree>
    <p:extLst>
      <p:ext uri="{BB962C8B-B14F-4D97-AF65-F5344CB8AC3E}">
        <p14:creationId xmlns:p14="http://schemas.microsoft.com/office/powerpoint/2010/main" val="1785756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274638"/>
            <a:ext cx="8686800" cy="1143000"/>
          </a:xfrm>
        </p:spPr>
        <p:txBody>
          <a:bodyPr>
            <a:normAutofit fontScale="90000"/>
          </a:bodyPr>
          <a:lstStyle/>
          <a:p>
            <a:r>
              <a:rPr lang="fr-FR" dirty="0"/>
              <a:t>Social </a:t>
            </a:r>
            <a:r>
              <a:rPr lang="fr-FR" dirty="0" err="1"/>
              <a:t>prescribing</a:t>
            </a:r>
            <a:r>
              <a:rPr lang="fr-FR" dirty="0"/>
              <a:t>: </a:t>
            </a:r>
            <a:r>
              <a:rPr lang="fr-FR" dirty="0" err="1"/>
              <a:t>still</a:t>
            </a:r>
            <a:r>
              <a:rPr lang="fr-FR" dirty="0"/>
              <a:t> </a:t>
            </a:r>
            <a:r>
              <a:rPr lang="fr-FR" dirty="0" err="1"/>
              <a:t>experimental</a:t>
            </a:r>
            <a:r>
              <a:rPr lang="fr-FR" dirty="0"/>
              <a:t> in France</a:t>
            </a:r>
          </a:p>
        </p:txBody>
      </p:sp>
      <p:sp>
        <p:nvSpPr>
          <p:cNvPr id="3" name="Espace réservé du contenu 2"/>
          <p:cNvSpPr>
            <a:spLocks noGrp="1"/>
          </p:cNvSpPr>
          <p:nvPr>
            <p:ph idx="1"/>
          </p:nvPr>
        </p:nvSpPr>
        <p:spPr>
          <a:xfrm>
            <a:off x="1833208" y="1695285"/>
            <a:ext cx="8377593" cy="1962316"/>
          </a:xfrm>
        </p:spPr>
        <p:txBody>
          <a:bodyPr>
            <a:noAutofit/>
          </a:bodyPr>
          <a:lstStyle/>
          <a:p>
            <a:r>
              <a:rPr lang="fr-FR" sz="2800" dirty="0"/>
              <a:t>Social and </a:t>
            </a:r>
            <a:r>
              <a:rPr lang="fr-FR" sz="2800" dirty="0" err="1"/>
              <a:t>healthcare</a:t>
            </a:r>
            <a:r>
              <a:rPr lang="fr-FR" sz="2800" dirty="0"/>
              <a:t> </a:t>
            </a:r>
            <a:r>
              <a:rPr lang="fr-FR" sz="2800" dirty="0" err="1"/>
              <a:t>divide</a:t>
            </a:r>
            <a:r>
              <a:rPr lang="fr-FR" sz="2800" dirty="0"/>
              <a:t> (+ </a:t>
            </a:r>
            <a:r>
              <a:rPr lang="fr-FR" sz="2800" dirty="0" err="1"/>
              <a:t>ambulatory</a:t>
            </a:r>
            <a:r>
              <a:rPr lang="fr-FR" sz="2800" dirty="0"/>
              <a:t>/</a:t>
            </a:r>
            <a:r>
              <a:rPr lang="fr-FR" sz="2800" dirty="0" err="1"/>
              <a:t>private</a:t>
            </a:r>
            <a:r>
              <a:rPr lang="fr-FR" sz="2800" dirty="0"/>
              <a:t>)</a:t>
            </a:r>
          </a:p>
          <a:p>
            <a:r>
              <a:rPr lang="fr-FR" sz="2800" dirty="0"/>
              <a:t>Social care </a:t>
            </a:r>
            <a:r>
              <a:rPr lang="fr-FR" sz="2800" dirty="0" err="1"/>
              <a:t>mainly</a:t>
            </a:r>
            <a:r>
              <a:rPr lang="fr-FR" sz="2800" dirty="0"/>
              <a:t> </a:t>
            </a:r>
            <a:r>
              <a:rPr lang="fr-FR" sz="2800" dirty="0" err="1"/>
              <a:t>offered</a:t>
            </a:r>
            <a:r>
              <a:rPr lang="fr-FR" sz="2800" dirty="0"/>
              <a:t> by </a:t>
            </a:r>
            <a:r>
              <a:rPr lang="fr-FR" sz="2800" dirty="0" err="1"/>
              <a:t>CSOs</a:t>
            </a:r>
            <a:r>
              <a:rPr lang="fr-FR" sz="2800" dirty="0"/>
              <a:t> and </a:t>
            </a:r>
            <a:r>
              <a:rPr lang="fr-FR" sz="2800" dirty="0" err="1"/>
              <a:t>municipalities</a:t>
            </a:r>
            <a:r>
              <a:rPr lang="fr-FR" sz="2800" dirty="0"/>
              <a:t> or </a:t>
            </a:r>
            <a:r>
              <a:rPr lang="fr-FR" sz="2800" dirty="0" err="1"/>
              <a:t>other</a:t>
            </a:r>
            <a:r>
              <a:rPr lang="fr-FR" sz="2800" dirty="0"/>
              <a:t> </a:t>
            </a:r>
            <a:r>
              <a:rPr lang="fr-FR" sz="2800" dirty="0" err="1"/>
              <a:t>adminstrative</a:t>
            </a:r>
            <a:r>
              <a:rPr lang="fr-FR" sz="2800" dirty="0"/>
              <a:t> </a:t>
            </a:r>
            <a:r>
              <a:rPr lang="fr-FR" sz="2800" dirty="0" err="1"/>
              <a:t>levels</a:t>
            </a:r>
            <a:r>
              <a:rPr lang="fr-FR" sz="2800" dirty="0"/>
              <a:t> (</a:t>
            </a:r>
            <a:r>
              <a:rPr lang="fr-FR" sz="2800" dirty="0" err="1"/>
              <a:t>departements</a:t>
            </a:r>
            <a:r>
              <a:rPr lang="fr-FR" sz="2800" dirty="0"/>
              <a:t>)</a:t>
            </a:r>
          </a:p>
          <a:p>
            <a:r>
              <a:rPr lang="fr-FR" sz="2800" dirty="0"/>
              <a:t>Limited social care at </a:t>
            </a:r>
            <a:r>
              <a:rPr lang="fr-FR" sz="2800" dirty="0" err="1"/>
              <a:t>hospital</a:t>
            </a:r>
            <a:r>
              <a:rPr lang="fr-FR" sz="2800" dirty="0"/>
              <a:t> </a:t>
            </a:r>
            <a:r>
              <a:rPr lang="fr-FR" sz="2800" dirty="0" err="1"/>
              <a:t>level</a:t>
            </a:r>
            <a:r>
              <a:rPr lang="fr-FR" sz="2800" dirty="0"/>
              <a:t> (</a:t>
            </a:r>
            <a:r>
              <a:rPr lang="fr-FR" sz="2800" dirty="0" err="1"/>
              <a:t>only</a:t>
            </a:r>
            <a:r>
              <a:rPr lang="fr-FR" sz="2800" dirty="0"/>
              <a:t> for </a:t>
            </a:r>
            <a:r>
              <a:rPr lang="fr-FR" sz="2800" dirty="0" err="1"/>
              <a:t>access</a:t>
            </a:r>
            <a:r>
              <a:rPr lang="fr-FR" sz="2800" dirty="0"/>
              <a:t> to </a:t>
            </a:r>
            <a:r>
              <a:rPr lang="fr-FR" sz="2800" dirty="0" err="1"/>
              <a:t>healthcare</a:t>
            </a:r>
            <a:r>
              <a:rPr lang="fr-FR" sz="2800" dirty="0"/>
              <a:t> and </a:t>
            </a:r>
            <a:r>
              <a:rPr lang="fr-FR" sz="2800" dirty="0" err="1"/>
              <a:t>rehab</a:t>
            </a:r>
            <a:r>
              <a:rPr lang="fr-FR" sz="2800" dirty="0"/>
              <a:t>)</a:t>
            </a:r>
          </a:p>
          <a:p>
            <a:r>
              <a:rPr lang="fr-FR" sz="2800" dirty="0"/>
              <a:t>Long </a:t>
            </a:r>
            <a:r>
              <a:rPr lang="fr-FR" sz="2800" dirty="0" err="1"/>
              <a:t>history</a:t>
            </a:r>
            <a:r>
              <a:rPr lang="fr-FR" sz="2800" dirty="0"/>
              <a:t> of </a:t>
            </a:r>
            <a:r>
              <a:rPr lang="fr-FR" sz="2800" dirty="0" err="1"/>
              <a:t>health</a:t>
            </a:r>
            <a:r>
              <a:rPr lang="fr-FR" sz="2800" dirty="0"/>
              <a:t> </a:t>
            </a:r>
            <a:r>
              <a:rPr lang="fr-FR" sz="2800" dirty="0" err="1"/>
              <a:t>mediation</a:t>
            </a:r>
            <a:r>
              <a:rPr lang="fr-FR" sz="2800" dirty="0"/>
              <a:t> (or navigation), </a:t>
            </a:r>
            <a:r>
              <a:rPr lang="fr-FR" sz="2800" dirty="0" err="1"/>
              <a:t>starting</a:t>
            </a:r>
            <a:r>
              <a:rPr lang="fr-FR" sz="2800" dirty="0"/>
              <a:t> </a:t>
            </a:r>
            <a:r>
              <a:rPr lang="fr-FR" sz="2800" dirty="0" err="1"/>
              <a:t>from</a:t>
            </a:r>
            <a:r>
              <a:rPr lang="fr-FR" sz="2800" dirty="0"/>
              <a:t> HIV </a:t>
            </a:r>
            <a:r>
              <a:rPr lang="fr-FR" sz="2800" dirty="0" err="1"/>
              <a:t>sector</a:t>
            </a:r>
            <a:endParaRPr lang="fr-FR" sz="2800" dirty="0"/>
          </a:p>
          <a:p>
            <a:r>
              <a:rPr lang="fr-FR" sz="2800" dirty="0" err="1"/>
              <a:t>Health</a:t>
            </a:r>
            <a:r>
              <a:rPr lang="fr-FR" sz="2800" dirty="0"/>
              <a:t> </a:t>
            </a:r>
            <a:r>
              <a:rPr lang="fr-FR" sz="2800" dirty="0" err="1"/>
              <a:t>mediation</a:t>
            </a:r>
            <a:r>
              <a:rPr lang="fr-FR" sz="2800" dirty="0"/>
              <a:t> </a:t>
            </a:r>
            <a:r>
              <a:rPr lang="fr-FR" sz="2800" dirty="0" err="1"/>
              <a:t>could</a:t>
            </a:r>
            <a:r>
              <a:rPr lang="fr-FR" sz="2800" dirty="0"/>
              <a:t> </a:t>
            </a:r>
            <a:r>
              <a:rPr lang="fr-FR" sz="2800" dirty="0" err="1"/>
              <a:t>be</a:t>
            </a:r>
            <a:r>
              <a:rPr lang="fr-FR" sz="2800" dirty="0"/>
              <a:t> </a:t>
            </a:r>
            <a:r>
              <a:rPr lang="fr-FR" sz="2800" dirty="0" err="1"/>
              <a:t>seen</a:t>
            </a:r>
            <a:r>
              <a:rPr lang="fr-FR" sz="2800" dirty="0"/>
              <a:t> as a proxy for social </a:t>
            </a:r>
            <a:r>
              <a:rPr lang="fr-FR" sz="2800" dirty="0" err="1"/>
              <a:t>prescribing</a:t>
            </a:r>
            <a:r>
              <a:rPr lang="fr-FR" sz="2800" dirty="0"/>
              <a:t>, but </a:t>
            </a:r>
            <a:r>
              <a:rPr lang="fr-FR" sz="2800" dirty="0" err="1"/>
              <a:t>with</a:t>
            </a:r>
            <a:r>
              <a:rPr lang="fr-FR" sz="2800" dirty="0"/>
              <a:t> </a:t>
            </a:r>
            <a:r>
              <a:rPr lang="fr-FR" sz="2800" dirty="0" err="1"/>
              <a:t>much</a:t>
            </a:r>
            <a:r>
              <a:rPr lang="fr-FR" sz="2800" dirty="0"/>
              <a:t> </a:t>
            </a:r>
            <a:r>
              <a:rPr lang="fr-FR" sz="2800" dirty="0" err="1"/>
              <a:t>larger</a:t>
            </a:r>
            <a:r>
              <a:rPr lang="fr-FR" sz="2800" dirty="0"/>
              <a:t> missions and </a:t>
            </a:r>
            <a:r>
              <a:rPr lang="fr-FR" sz="2800" dirty="0" err="1"/>
              <a:t>less</a:t>
            </a:r>
            <a:r>
              <a:rPr lang="fr-FR" sz="2800" dirty="0"/>
              <a:t> </a:t>
            </a:r>
            <a:r>
              <a:rPr lang="fr-FR" sz="2800" dirty="0" err="1"/>
              <a:t>structured</a:t>
            </a:r>
            <a:endParaRPr lang="fr-FR" sz="2800" dirty="0"/>
          </a:p>
          <a:p>
            <a:pPr marL="0" indent="0">
              <a:buNone/>
            </a:pPr>
            <a:r>
              <a:rPr lang="fr-FR" sz="1400" dirty="0"/>
              <a:t>https://</a:t>
            </a:r>
            <a:r>
              <a:rPr lang="fr-FR" sz="1400" dirty="0" err="1"/>
              <a:t>www.santepubliquefrance.fr</a:t>
            </a:r>
            <a:r>
              <a:rPr lang="fr-FR" sz="1400" dirty="0"/>
              <a:t>/en/conditions-for-the-success-and-the-feasibility-of-health-mediation-for-healthcare-use-by-underserved-populations-a-scoping-review</a:t>
            </a:r>
          </a:p>
        </p:txBody>
      </p:sp>
    </p:spTree>
    <p:extLst>
      <p:ext uri="{BB962C8B-B14F-4D97-AF65-F5344CB8AC3E}">
        <p14:creationId xmlns:p14="http://schemas.microsoft.com/office/powerpoint/2010/main" val="3270518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3DF03-785E-E34E-8D58-11D272F3DA63}"/>
              </a:ext>
            </a:extLst>
          </p:cNvPr>
          <p:cNvSpPr>
            <a:spLocks noGrp="1"/>
          </p:cNvSpPr>
          <p:nvPr>
            <p:ph type="title"/>
          </p:nvPr>
        </p:nvSpPr>
        <p:spPr/>
        <p:txBody>
          <a:bodyPr>
            <a:normAutofit/>
          </a:bodyPr>
          <a:lstStyle/>
          <a:p>
            <a:r>
              <a:rPr lang="fr-FR" dirty="0"/>
              <a:t>COSMED </a:t>
            </a:r>
            <a:r>
              <a:rPr lang="fr-FR" dirty="0" err="1"/>
              <a:t>study</a:t>
            </a:r>
            <a:r>
              <a:rPr lang="fr-FR" dirty="0"/>
              <a:t> </a:t>
            </a:r>
          </a:p>
        </p:txBody>
      </p:sp>
      <p:sp>
        <p:nvSpPr>
          <p:cNvPr id="3" name="Espace réservé du contenu 2">
            <a:extLst>
              <a:ext uri="{FF2B5EF4-FFF2-40B4-BE49-F238E27FC236}">
                <a16:creationId xmlns:a16="http://schemas.microsoft.com/office/drawing/2014/main" id="{23B45C84-9C3D-4549-90A5-DEEAF4FE4788}"/>
              </a:ext>
            </a:extLst>
          </p:cNvPr>
          <p:cNvSpPr>
            <a:spLocks noGrp="1"/>
          </p:cNvSpPr>
          <p:nvPr>
            <p:ph idx="1"/>
          </p:nvPr>
        </p:nvSpPr>
        <p:spPr/>
        <p:txBody>
          <a:bodyPr>
            <a:normAutofit/>
          </a:bodyPr>
          <a:lstStyle/>
          <a:p>
            <a:r>
              <a:rPr lang="fr-FR" dirty="0" err="1"/>
              <a:t>University</a:t>
            </a:r>
            <a:r>
              <a:rPr lang="fr-FR" dirty="0"/>
              <a:t> </a:t>
            </a:r>
            <a:r>
              <a:rPr lang="fr-FR" dirty="0" err="1"/>
              <a:t>hospital</a:t>
            </a:r>
            <a:r>
              <a:rPr lang="fr-FR" dirty="0"/>
              <a:t> of a </a:t>
            </a:r>
            <a:r>
              <a:rPr lang="fr-FR" dirty="0" err="1"/>
              <a:t>disadvantaged</a:t>
            </a:r>
            <a:r>
              <a:rPr lang="fr-FR" dirty="0"/>
              <a:t> </a:t>
            </a:r>
            <a:r>
              <a:rPr lang="fr-FR" dirty="0" err="1"/>
              <a:t>suburb</a:t>
            </a:r>
            <a:r>
              <a:rPr lang="fr-FR" dirty="0"/>
              <a:t> of Paris </a:t>
            </a:r>
          </a:p>
          <a:p>
            <a:r>
              <a:rPr lang="fr-FR" dirty="0" err="1"/>
              <a:t>Hypothesis</a:t>
            </a:r>
            <a:r>
              <a:rPr lang="fr-FR" dirty="0"/>
              <a:t> of </a:t>
            </a:r>
            <a:r>
              <a:rPr lang="fr-FR" dirty="0" err="1"/>
              <a:t>enormous</a:t>
            </a:r>
            <a:r>
              <a:rPr lang="fr-FR" dirty="0"/>
              <a:t> social </a:t>
            </a:r>
            <a:r>
              <a:rPr lang="fr-FR" dirty="0" err="1"/>
              <a:t>needs</a:t>
            </a:r>
            <a:r>
              <a:rPr lang="fr-FR" dirty="0"/>
              <a:t> (</a:t>
            </a:r>
            <a:r>
              <a:rPr lang="fr-FR" dirty="0" err="1"/>
              <a:t>never</a:t>
            </a:r>
            <a:r>
              <a:rPr lang="fr-FR" dirty="0"/>
              <a:t> </a:t>
            </a:r>
            <a:r>
              <a:rPr lang="fr-FR" dirty="0" err="1"/>
              <a:t>assessed</a:t>
            </a:r>
            <a:r>
              <a:rPr lang="fr-FR" dirty="0"/>
              <a:t> </a:t>
            </a:r>
            <a:r>
              <a:rPr lang="fr-FR" dirty="0" err="1"/>
              <a:t>systematically</a:t>
            </a:r>
            <a:r>
              <a:rPr lang="fr-FR" dirty="0"/>
              <a:t> at </a:t>
            </a:r>
            <a:r>
              <a:rPr lang="fr-FR" dirty="0" err="1"/>
              <a:t>discharge</a:t>
            </a:r>
            <a:r>
              <a:rPr lang="fr-FR" dirty="0"/>
              <a:t> point / unit </a:t>
            </a:r>
            <a:r>
              <a:rPr lang="fr-FR" dirty="0" err="1"/>
              <a:t>scale</a:t>
            </a:r>
            <a:r>
              <a:rPr lang="fr-FR" dirty="0"/>
              <a:t>)</a:t>
            </a:r>
          </a:p>
          <a:p>
            <a:r>
              <a:rPr lang="fr-FR" dirty="0"/>
              <a:t>2019-2021</a:t>
            </a:r>
          </a:p>
          <a:p>
            <a:r>
              <a:rPr lang="fr-FR" dirty="0"/>
              <a:t>Quasi-</a:t>
            </a:r>
            <a:r>
              <a:rPr lang="fr-FR" dirty="0" err="1"/>
              <a:t>experimental</a:t>
            </a:r>
            <a:r>
              <a:rPr lang="fr-FR" dirty="0"/>
              <a:t> design: intervention (</a:t>
            </a:r>
            <a:r>
              <a:rPr lang="fr-FR" dirty="0" err="1"/>
              <a:t>discharge</a:t>
            </a:r>
            <a:r>
              <a:rPr lang="fr-FR" dirty="0"/>
              <a:t> coordination +/- social prescription) versus no intervention </a:t>
            </a:r>
          </a:p>
          <a:p>
            <a:r>
              <a:rPr lang="fr-FR" dirty="0" err="1"/>
              <a:t>Primary</a:t>
            </a:r>
            <a:r>
              <a:rPr lang="fr-FR" dirty="0"/>
              <a:t> </a:t>
            </a:r>
            <a:r>
              <a:rPr lang="fr-FR" dirty="0" err="1"/>
              <a:t>endpoint</a:t>
            </a:r>
            <a:r>
              <a:rPr lang="fr-FR" dirty="0"/>
              <a:t>:  </a:t>
            </a:r>
            <a:r>
              <a:rPr lang="fr-FR" dirty="0" err="1"/>
              <a:t>unplanned</a:t>
            </a:r>
            <a:r>
              <a:rPr lang="fr-FR" dirty="0"/>
              <a:t> </a:t>
            </a:r>
            <a:r>
              <a:rPr lang="fr-FR" dirty="0" err="1"/>
              <a:t>readmission</a:t>
            </a:r>
            <a:r>
              <a:rPr lang="fr-FR" dirty="0"/>
              <a:t> rate by D30</a:t>
            </a:r>
          </a:p>
          <a:p>
            <a:pPr marL="0" indent="0">
              <a:buNone/>
            </a:pPr>
            <a:endParaRPr lang="fr-FR" dirty="0"/>
          </a:p>
        </p:txBody>
      </p:sp>
    </p:spTree>
    <p:extLst>
      <p:ext uri="{BB962C8B-B14F-4D97-AF65-F5344CB8AC3E}">
        <p14:creationId xmlns:p14="http://schemas.microsoft.com/office/powerpoint/2010/main" val="656495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COSMED: a quasi-</a:t>
            </a:r>
            <a:r>
              <a:rPr lang="fr-FR" dirty="0" err="1"/>
              <a:t>experimental</a:t>
            </a:r>
            <a:r>
              <a:rPr lang="fr-FR" dirty="0"/>
              <a:t> design</a:t>
            </a:r>
          </a:p>
        </p:txBody>
      </p:sp>
      <p:graphicFrame>
        <p:nvGraphicFramePr>
          <p:cNvPr id="4" name="Espace réservé du contenu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6427207" y="5664499"/>
            <a:ext cx="4006617" cy="646331"/>
          </a:xfrm>
          <a:prstGeom prst="rect">
            <a:avLst/>
          </a:prstGeom>
          <a:solidFill>
            <a:srgbClr val="FFC000">
              <a:alpha val="64057"/>
            </a:srgbClr>
          </a:solidFill>
        </p:spPr>
        <p:txBody>
          <a:bodyPr wrap="square" rtlCol="0">
            <a:spAutoFit/>
          </a:bodyPr>
          <a:lstStyle/>
          <a:p>
            <a:pPr defTabSz="457200"/>
            <a:r>
              <a:rPr lang="fr-FR" dirty="0" err="1">
                <a:solidFill>
                  <a:prstClr val="black"/>
                </a:solidFill>
                <a:latin typeface="Calibri"/>
              </a:rPr>
              <a:t>Primary</a:t>
            </a:r>
            <a:r>
              <a:rPr lang="fr-FR" dirty="0">
                <a:solidFill>
                  <a:prstClr val="black"/>
                </a:solidFill>
                <a:latin typeface="Calibri"/>
              </a:rPr>
              <a:t> </a:t>
            </a:r>
            <a:r>
              <a:rPr lang="fr-FR" dirty="0" err="1">
                <a:solidFill>
                  <a:prstClr val="black"/>
                </a:solidFill>
                <a:latin typeface="Calibri"/>
              </a:rPr>
              <a:t>endpoint</a:t>
            </a:r>
            <a:r>
              <a:rPr lang="fr-FR" dirty="0">
                <a:solidFill>
                  <a:prstClr val="black"/>
                </a:solidFill>
                <a:latin typeface="Calibri"/>
              </a:rPr>
              <a:t>: </a:t>
            </a:r>
            <a:r>
              <a:rPr lang="fr-FR" dirty="0" err="1">
                <a:solidFill>
                  <a:prstClr val="black"/>
                </a:solidFill>
                <a:latin typeface="Calibri"/>
              </a:rPr>
              <a:t>Unplanned</a:t>
            </a:r>
            <a:r>
              <a:rPr lang="fr-FR" dirty="0">
                <a:solidFill>
                  <a:prstClr val="black"/>
                </a:solidFill>
                <a:latin typeface="Calibri"/>
              </a:rPr>
              <a:t> </a:t>
            </a:r>
            <a:r>
              <a:rPr lang="fr-FR" dirty="0" err="1">
                <a:solidFill>
                  <a:prstClr val="black"/>
                </a:solidFill>
                <a:latin typeface="Calibri"/>
              </a:rPr>
              <a:t>readmission</a:t>
            </a:r>
            <a:r>
              <a:rPr lang="fr-FR" dirty="0">
                <a:solidFill>
                  <a:prstClr val="black"/>
                </a:solidFill>
                <a:latin typeface="Calibri"/>
              </a:rPr>
              <a:t> rate by </a:t>
            </a:r>
            <a:r>
              <a:rPr lang="fr-FR" dirty="0" err="1">
                <a:solidFill>
                  <a:prstClr val="black"/>
                </a:solidFill>
                <a:latin typeface="Calibri"/>
              </a:rPr>
              <a:t>day</a:t>
            </a:r>
            <a:r>
              <a:rPr lang="fr-FR" dirty="0">
                <a:solidFill>
                  <a:prstClr val="black"/>
                </a:solidFill>
                <a:latin typeface="Calibri"/>
              </a:rPr>
              <a:t> 30 </a:t>
            </a:r>
            <a:r>
              <a:rPr lang="fr-FR" dirty="0">
                <a:solidFill>
                  <a:prstClr val="black"/>
                </a:solidFill>
                <a:latin typeface="Calibri"/>
                <a:sym typeface="Wingdings" pitchFamily="2" charset="2"/>
              </a:rPr>
              <a:t> </a:t>
            </a:r>
            <a:r>
              <a:rPr lang="fr-FR" dirty="0">
                <a:solidFill>
                  <a:prstClr val="black"/>
                </a:solidFill>
                <a:latin typeface="Calibri"/>
              </a:rPr>
              <a:t>   NS </a:t>
            </a:r>
          </a:p>
        </p:txBody>
      </p:sp>
    </p:spTree>
    <p:extLst>
      <p:ext uri="{BB962C8B-B14F-4D97-AF65-F5344CB8AC3E}">
        <p14:creationId xmlns:p14="http://schemas.microsoft.com/office/powerpoint/2010/main" val="1514468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Patients’ </a:t>
            </a:r>
            <a:r>
              <a:rPr lang="fr-FR" dirty="0" err="1"/>
              <a:t>characteristics</a:t>
            </a:r>
            <a:r>
              <a:rPr lang="fr-FR" dirty="0"/>
              <a:t> (N = 223)</a:t>
            </a:r>
          </a:p>
        </p:txBody>
      </p:sp>
      <p:sp>
        <p:nvSpPr>
          <p:cNvPr id="3" name="Espace réservé du contenu 2"/>
          <p:cNvSpPr>
            <a:spLocks noGrp="1"/>
          </p:cNvSpPr>
          <p:nvPr>
            <p:ph idx="1"/>
          </p:nvPr>
        </p:nvSpPr>
        <p:spPr>
          <a:xfrm>
            <a:off x="1981200" y="1417639"/>
            <a:ext cx="8229600" cy="4525963"/>
          </a:xfrm>
        </p:spPr>
        <p:txBody>
          <a:bodyPr/>
          <a:lstStyle/>
          <a:p>
            <a:pPr marL="0" indent="0">
              <a:buNone/>
            </a:pPr>
            <a:endParaRPr lang="fr-FR" dirty="0"/>
          </a:p>
        </p:txBody>
      </p:sp>
      <p:pic>
        <p:nvPicPr>
          <p:cNvPr id="4" name="Image 3"/>
          <p:cNvPicPr>
            <a:picLocks noChangeAspect="1"/>
          </p:cNvPicPr>
          <p:nvPr/>
        </p:nvPicPr>
        <p:blipFill>
          <a:blip r:embed="rId2"/>
          <a:stretch>
            <a:fillRect/>
          </a:stretch>
        </p:blipFill>
        <p:spPr>
          <a:xfrm>
            <a:off x="2502551" y="1417639"/>
            <a:ext cx="7203813" cy="5149319"/>
          </a:xfrm>
          <a:prstGeom prst="rect">
            <a:avLst/>
          </a:prstGeom>
        </p:spPr>
      </p:pic>
      <p:sp>
        <p:nvSpPr>
          <p:cNvPr id="5" name="ZoneTexte 4"/>
          <p:cNvSpPr txBox="1"/>
          <p:nvPr/>
        </p:nvSpPr>
        <p:spPr>
          <a:xfrm rot="19746463">
            <a:off x="3159334" y="3157163"/>
            <a:ext cx="6339770" cy="707886"/>
          </a:xfrm>
          <a:prstGeom prst="rect">
            <a:avLst/>
          </a:prstGeom>
          <a:solidFill>
            <a:srgbClr val="FF6600"/>
          </a:solidFill>
        </p:spPr>
        <p:txBody>
          <a:bodyPr wrap="square" rtlCol="0">
            <a:spAutoFit/>
          </a:bodyPr>
          <a:lstStyle/>
          <a:p>
            <a:pPr algn="ctr" defTabSz="457200"/>
            <a:r>
              <a:rPr lang="fr-FR" sz="4000" dirty="0" err="1">
                <a:solidFill>
                  <a:prstClr val="black"/>
                </a:solidFill>
                <a:latin typeface="Calibri"/>
              </a:rPr>
              <a:t>Representativeness</a:t>
            </a:r>
            <a:r>
              <a:rPr lang="fr-FR" sz="4000" dirty="0">
                <a:solidFill>
                  <a:prstClr val="black"/>
                </a:solidFill>
                <a:latin typeface="Calibri"/>
              </a:rPr>
              <a:t> +++</a:t>
            </a:r>
          </a:p>
        </p:txBody>
      </p:sp>
    </p:spTree>
    <p:extLst>
      <p:ext uri="{BB962C8B-B14F-4D97-AF65-F5344CB8AC3E}">
        <p14:creationId xmlns:p14="http://schemas.microsoft.com/office/powerpoint/2010/main" val="274142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503671"/>
            <a:ext cx="9306658" cy="1143000"/>
          </a:xfrm>
        </p:spPr>
        <p:txBody>
          <a:bodyPr>
            <a:normAutofit/>
          </a:bodyPr>
          <a:lstStyle/>
          <a:p>
            <a:r>
              <a:rPr lang="fr-FR" dirty="0"/>
              <a:t>Types of social </a:t>
            </a:r>
            <a:r>
              <a:rPr lang="fr-FR" dirty="0" err="1"/>
              <a:t>prescribing</a:t>
            </a:r>
            <a:endParaRPr lang="fr-FR" dirty="0"/>
          </a:p>
        </p:txBody>
      </p:sp>
      <p:sp>
        <p:nvSpPr>
          <p:cNvPr id="5" name="Espace réservé du contenu 4"/>
          <p:cNvSpPr>
            <a:spLocks noGrp="1"/>
          </p:cNvSpPr>
          <p:nvPr>
            <p:ph idx="1"/>
          </p:nvPr>
        </p:nvSpPr>
        <p:spPr>
          <a:xfrm>
            <a:off x="1989658" y="1565151"/>
            <a:ext cx="8229600" cy="4814135"/>
          </a:xfrm>
        </p:spPr>
        <p:txBody>
          <a:bodyPr>
            <a:normAutofit fontScale="92500"/>
          </a:bodyPr>
          <a:lstStyle/>
          <a:p>
            <a:pPr marL="0" indent="0">
              <a:buNone/>
            </a:pPr>
            <a:endParaRPr lang="fr-FR" dirty="0"/>
          </a:p>
          <a:p>
            <a:r>
              <a:rPr lang="fr-FR" dirty="0"/>
              <a:t>Basic </a:t>
            </a:r>
            <a:r>
              <a:rPr lang="fr-FR" dirty="0" err="1"/>
              <a:t>discharge</a:t>
            </a:r>
            <a:r>
              <a:rPr lang="fr-FR" dirty="0"/>
              <a:t> coordination (N = 125) </a:t>
            </a:r>
          </a:p>
          <a:p>
            <a:r>
              <a:rPr lang="fr-FR" dirty="0"/>
              <a:t>Social </a:t>
            </a:r>
            <a:r>
              <a:rPr lang="fr-FR" dirty="0" err="1"/>
              <a:t>prescribing</a:t>
            </a:r>
            <a:r>
              <a:rPr lang="fr-FR" dirty="0"/>
              <a:t> (N = 98 patients, but 119 interventions), </a:t>
            </a:r>
            <a:r>
              <a:rPr lang="fr-FR" dirty="0" err="1"/>
              <a:t>amongst</a:t>
            </a:r>
            <a:r>
              <a:rPr lang="fr-FR" dirty="0"/>
              <a:t> </a:t>
            </a:r>
            <a:r>
              <a:rPr lang="fr-FR" dirty="0" err="1"/>
              <a:t>which</a:t>
            </a:r>
            <a:r>
              <a:rPr lang="fr-FR" dirty="0"/>
              <a:t>:</a:t>
            </a:r>
          </a:p>
          <a:p>
            <a:pPr lvl="1"/>
            <a:r>
              <a:rPr lang="fr-FR" dirty="0" err="1"/>
              <a:t>Referring</a:t>
            </a:r>
            <a:r>
              <a:rPr lang="fr-FR" dirty="0"/>
              <a:t> </a:t>
            </a:r>
            <a:r>
              <a:rPr lang="fr-FR" dirty="0" err="1"/>
              <a:t>towards</a:t>
            </a:r>
            <a:r>
              <a:rPr lang="fr-FR" dirty="0"/>
              <a:t> social services  </a:t>
            </a:r>
          </a:p>
          <a:p>
            <a:pPr lvl="1"/>
            <a:r>
              <a:rPr lang="fr-FR" dirty="0" err="1"/>
              <a:t>Referring</a:t>
            </a:r>
            <a:r>
              <a:rPr lang="fr-FR" dirty="0"/>
              <a:t> </a:t>
            </a:r>
            <a:r>
              <a:rPr lang="fr-FR" dirty="0" err="1"/>
              <a:t>towards</a:t>
            </a:r>
            <a:r>
              <a:rPr lang="fr-FR" dirty="0"/>
              <a:t> </a:t>
            </a:r>
            <a:r>
              <a:rPr lang="fr-FR" dirty="0" err="1"/>
              <a:t>NGOs</a:t>
            </a:r>
            <a:r>
              <a:rPr lang="fr-FR" dirty="0"/>
              <a:t> or </a:t>
            </a:r>
            <a:r>
              <a:rPr lang="fr-FR" dirty="0" err="1"/>
              <a:t>community-based</a:t>
            </a:r>
            <a:r>
              <a:rPr lang="fr-FR" dirty="0"/>
              <a:t> </a:t>
            </a:r>
            <a:r>
              <a:rPr lang="fr-FR" dirty="0" err="1"/>
              <a:t>activities</a:t>
            </a:r>
            <a:r>
              <a:rPr lang="fr-FR" dirty="0"/>
              <a:t> / </a:t>
            </a:r>
            <a:r>
              <a:rPr lang="fr-FR" dirty="0" err="1"/>
              <a:t>faith-based</a:t>
            </a:r>
            <a:r>
              <a:rPr lang="fr-FR" dirty="0"/>
              <a:t> </a:t>
            </a:r>
          </a:p>
          <a:p>
            <a:pPr lvl="1"/>
            <a:r>
              <a:rPr lang="fr-FR" dirty="0" err="1"/>
              <a:t>Helping</a:t>
            </a:r>
            <a:r>
              <a:rPr lang="fr-FR" dirty="0"/>
              <a:t> or </a:t>
            </a:r>
            <a:r>
              <a:rPr lang="fr-FR" dirty="0" err="1"/>
              <a:t>referring</a:t>
            </a:r>
            <a:r>
              <a:rPr lang="fr-FR" dirty="0"/>
              <a:t> for administrative </a:t>
            </a:r>
            <a:r>
              <a:rPr lang="fr-FR" dirty="0" err="1"/>
              <a:t>procedures</a:t>
            </a:r>
            <a:endParaRPr lang="fr-FR" dirty="0"/>
          </a:p>
          <a:p>
            <a:pPr lvl="1"/>
            <a:r>
              <a:rPr lang="fr-FR" dirty="0" err="1"/>
              <a:t>Referring</a:t>
            </a:r>
            <a:r>
              <a:rPr lang="fr-FR" dirty="0"/>
              <a:t> </a:t>
            </a:r>
            <a:r>
              <a:rPr lang="fr-FR" dirty="0" err="1"/>
              <a:t>towards</a:t>
            </a:r>
            <a:r>
              <a:rPr lang="fr-FR" dirty="0"/>
              <a:t> non </a:t>
            </a:r>
            <a:r>
              <a:rPr lang="fr-FR" dirty="0" err="1"/>
              <a:t>medical</a:t>
            </a:r>
            <a:r>
              <a:rPr lang="fr-FR" dirty="0"/>
              <a:t> </a:t>
            </a:r>
            <a:r>
              <a:rPr lang="fr-FR" dirty="0" err="1"/>
              <a:t>clinicians</a:t>
            </a:r>
            <a:r>
              <a:rPr lang="fr-FR" dirty="0"/>
              <a:t> (</a:t>
            </a:r>
            <a:r>
              <a:rPr lang="fr-FR" dirty="0" err="1"/>
              <a:t>dietetician</a:t>
            </a:r>
            <a:r>
              <a:rPr lang="fr-FR" dirty="0"/>
              <a:t>, </a:t>
            </a:r>
            <a:r>
              <a:rPr lang="fr-FR" dirty="0" err="1"/>
              <a:t>adapted</a:t>
            </a:r>
            <a:r>
              <a:rPr lang="fr-FR" dirty="0"/>
              <a:t> exercice coach, </a:t>
            </a:r>
            <a:r>
              <a:rPr lang="fr-FR" dirty="0" err="1"/>
              <a:t>psychologist</a:t>
            </a:r>
            <a:r>
              <a:rPr lang="fr-FR" dirty="0"/>
              <a:t>, </a:t>
            </a:r>
            <a:r>
              <a:rPr lang="fr-FR" dirty="0" err="1"/>
              <a:t>tabacologist</a:t>
            </a:r>
            <a:r>
              <a:rPr lang="fr-FR" dirty="0"/>
              <a:t>…)  </a:t>
            </a:r>
          </a:p>
        </p:txBody>
      </p:sp>
    </p:spTree>
    <p:extLst>
      <p:ext uri="{BB962C8B-B14F-4D97-AF65-F5344CB8AC3E}">
        <p14:creationId xmlns:p14="http://schemas.microsoft.com/office/powerpoint/2010/main" val="2278274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632D6-820E-C44C-BE15-8957A4532D6B}"/>
              </a:ext>
            </a:extLst>
          </p:cNvPr>
          <p:cNvSpPr>
            <a:spLocks noGrp="1"/>
          </p:cNvSpPr>
          <p:nvPr>
            <p:ph type="title"/>
          </p:nvPr>
        </p:nvSpPr>
        <p:spPr/>
        <p:txBody>
          <a:bodyPr/>
          <a:lstStyle/>
          <a:p>
            <a:r>
              <a:rPr lang="fr-FR" dirty="0"/>
              <a:t>SP for </a:t>
            </a:r>
            <a:r>
              <a:rPr lang="fr-FR" dirty="0" err="1"/>
              <a:t>who</a:t>
            </a:r>
            <a:r>
              <a:rPr lang="fr-FR" dirty="0"/>
              <a:t> and by </a:t>
            </a:r>
            <a:r>
              <a:rPr lang="fr-FR" dirty="0" err="1"/>
              <a:t>whom</a:t>
            </a:r>
            <a:endParaRPr lang="fr-FR" dirty="0"/>
          </a:p>
        </p:txBody>
      </p:sp>
      <p:sp>
        <p:nvSpPr>
          <p:cNvPr id="3" name="Espace réservé du contenu 2">
            <a:extLst>
              <a:ext uri="{FF2B5EF4-FFF2-40B4-BE49-F238E27FC236}">
                <a16:creationId xmlns:a16="http://schemas.microsoft.com/office/drawing/2014/main" id="{A3D46B17-CE77-0E48-89BD-955DD738001C}"/>
              </a:ext>
            </a:extLst>
          </p:cNvPr>
          <p:cNvSpPr>
            <a:spLocks noGrp="1"/>
          </p:cNvSpPr>
          <p:nvPr>
            <p:ph idx="1"/>
          </p:nvPr>
        </p:nvSpPr>
        <p:spPr>
          <a:xfrm>
            <a:off x="1981200" y="1815354"/>
            <a:ext cx="8229600" cy="4525963"/>
          </a:xfrm>
        </p:spPr>
        <p:txBody>
          <a:bodyPr>
            <a:normAutofit fontScale="92500"/>
          </a:bodyPr>
          <a:lstStyle/>
          <a:p>
            <a:r>
              <a:rPr lang="fr-FR" dirty="0"/>
              <a:t>The </a:t>
            </a:r>
            <a:r>
              <a:rPr lang="fr-FR" dirty="0" err="1"/>
              <a:t>disadvantanged</a:t>
            </a:r>
            <a:r>
              <a:rPr lang="fr-FR" dirty="0"/>
              <a:t> area of </a:t>
            </a:r>
            <a:r>
              <a:rPr lang="fr-FR" dirty="0" err="1"/>
              <a:t>our</a:t>
            </a:r>
            <a:r>
              <a:rPr lang="fr-FR" dirty="0"/>
              <a:t> </a:t>
            </a:r>
            <a:r>
              <a:rPr lang="fr-FR" dirty="0" err="1"/>
              <a:t>hospital</a:t>
            </a:r>
            <a:r>
              <a:rPr lang="fr-FR" dirty="0"/>
              <a:t> </a:t>
            </a:r>
            <a:r>
              <a:rPr lang="fr-FR" dirty="0" err="1"/>
              <a:t>proved</a:t>
            </a:r>
            <a:r>
              <a:rPr lang="fr-FR" dirty="0"/>
              <a:t> to </a:t>
            </a:r>
            <a:r>
              <a:rPr lang="fr-FR" dirty="0" err="1"/>
              <a:t>be</a:t>
            </a:r>
            <a:r>
              <a:rPr lang="fr-FR" dirty="0"/>
              <a:t> a good location to roll-out SP, </a:t>
            </a:r>
            <a:r>
              <a:rPr lang="fr-FR" dirty="0" err="1"/>
              <a:t>with</a:t>
            </a:r>
            <a:r>
              <a:rPr lang="fr-FR" dirty="0"/>
              <a:t> no </a:t>
            </a:r>
            <a:r>
              <a:rPr lang="fr-FR" dirty="0" err="1"/>
              <a:t>difference</a:t>
            </a:r>
            <a:r>
              <a:rPr lang="fr-FR" dirty="0"/>
              <a:t> </a:t>
            </a:r>
            <a:r>
              <a:rPr lang="fr-FR" dirty="0" err="1"/>
              <a:t>between</a:t>
            </a:r>
            <a:r>
              <a:rPr lang="fr-FR" dirty="0"/>
              <a:t> 2 </a:t>
            </a:r>
            <a:r>
              <a:rPr lang="fr-FR" dirty="0" err="1"/>
              <a:t>units</a:t>
            </a:r>
            <a:endParaRPr lang="fr-FR" dirty="0"/>
          </a:p>
          <a:p>
            <a:r>
              <a:rPr lang="fr-FR" dirty="0"/>
              <a:t>The </a:t>
            </a:r>
            <a:r>
              <a:rPr lang="fr-FR" dirty="0" err="1"/>
              <a:t>discharge</a:t>
            </a:r>
            <a:r>
              <a:rPr lang="fr-FR" dirty="0"/>
              <a:t> </a:t>
            </a:r>
            <a:r>
              <a:rPr lang="fr-FR" dirty="0" err="1"/>
              <a:t>coordinator</a:t>
            </a:r>
            <a:endParaRPr lang="fr-FR" dirty="0"/>
          </a:p>
          <a:p>
            <a:pPr lvl="1"/>
            <a:r>
              <a:rPr lang="fr-FR" dirty="0"/>
              <a:t>Central </a:t>
            </a:r>
            <a:r>
              <a:rPr lang="fr-FR" dirty="0" err="1"/>
              <a:t>role</a:t>
            </a:r>
            <a:r>
              <a:rPr lang="fr-FR" dirty="0"/>
              <a:t> of trust </a:t>
            </a:r>
            <a:r>
              <a:rPr lang="fr-FR" dirty="0" err="1"/>
              <a:t>between</a:t>
            </a:r>
            <a:r>
              <a:rPr lang="fr-FR" dirty="0"/>
              <a:t> the </a:t>
            </a:r>
            <a:r>
              <a:rPr lang="fr-FR" dirty="0" err="1"/>
              <a:t>link</a:t>
            </a:r>
            <a:r>
              <a:rPr lang="fr-FR" dirty="0"/>
              <a:t> </a:t>
            </a:r>
            <a:r>
              <a:rPr lang="fr-FR" dirty="0" err="1"/>
              <a:t>worker</a:t>
            </a:r>
            <a:r>
              <a:rPr lang="fr-FR" dirty="0"/>
              <a:t> (</a:t>
            </a:r>
            <a:r>
              <a:rPr lang="fr-FR" dirty="0" err="1"/>
              <a:t>here</a:t>
            </a:r>
            <a:r>
              <a:rPr lang="fr-FR" dirty="0"/>
              <a:t> the nurse) and </a:t>
            </a:r>
            <a:r>
              <a:rPr lang="fr-FR" dirty="0" err="1"/>
              <a:t>both</a:t>
            </a:r>
            <a:r>
              <a:rPr lang="fr-FR" dirty="0"/>
              <a:t> the </a:t>
            </a:r>
            <a:r>
              <a:rPr lang="fr-FR" dirty="0" err="1"/>
              <a:t>medical</a:t>
            </a:r>
            <a:r>
              <a:rPr lang="fr-FR" dirty="0"/>
              <a:t> staff and the patient</a:t>
            </a:r>
          </a:p>
          <a:p>
            <a:pPr lvl="1"/>
            <a:r>
              <a:rPr lang="fr-FR" dirty="0" err="1"/>
              <a:t>Her</a:t>
            </a:r>
            <a:r>
              <a:rPr lang="fr-FR" dirty="0"/>
              <a:t> </a:t>
            </a:r>
            <a:r>
              <a:rPr lang="fr-FR" dirty="0" err="1"/>
              <a:t>ethnic</a:t>
            </a:r>
            <a:r>
              <a:rPr lang="fr-FR" dirty="0"/>
              <a:t> background </a:t>
            </a:r>
            <a:r>
              <a:rPr lang="fr-FR" dirty="0" err="1"/>
              <a:t>was</a:t>
            </a:r>
            <a:r>
              <a:rPr lang="fr-FR" dirty="0"/>
              <a:t> a major </a:t>
            </a:r>
            <a:r>
              <a:rPr lang="fr-FR" dirty="0" err="1"/>
              <a:t>advantage</a:t>
            </a:r>
            <a:endParaRPr lang="fr-FR" dirty="0"/>
          </a:p>
          <a:p>
            <a:r>
              <a:rPr lang="fr-FR" dirty="0" err="1"/>
              <a:t>Currently</a:t>
            </a:r>
            <a:r>
              <a:rPr lang="fr-FR" dirty="0"/>
              <a:t> SP </a:t>
            </a:r>
            <a:r>
              <a:rPr lang="fr-FR" dirty="0" err="1"/>
              <a:t>experiences</a:t>
            </a:r>
            <a:r>
              <a:rPr lang="fr-FR" dirty="0"/>
              <a:t> at </a:t>
            </a:r>
            <a:r>
              <a:rPr lang="fr-FR" dirty="0" err="1"/>
              <a:t>primary</a:t>
            </a:r>
            <a:r>
              <a:rPr lang="fr-FR" dirty="0"/>
              <a:t> </a:t>
            </a:r>
            <a:r>
              <a:rPr lang="fr-FR" dirty="0" err="1"/>
              <a:t>health</a:t>
            </a:r>
            <a:r>
              <a:rPr lang="fr-FR" dirty="0"/>
              <a:t> care </a:t>
            </a:r>
            <a:r>
              <a:rPr lang="fr-FR" dirty="0" err="1"/>
              <a:t>level</a:t>
            </a:r>
            <a:endParaRPr lang="fr-FR" dirty="0"/>
          </a:p>
          <a:p>
            <a:endParaRPr lang="fr-FR" dirty="0"/>
          </a:p>
        </p:txBody>
      </p:sp>
    </p:spTree>
    <p:extLst>
      <p:ext uri="{BB962C8B-B14F-4D97-AF65-F5344CB8AC3E}">
        <p14:creationId xmlns:p14="http://schemas.microsoft.com/office/powerpoint/2010/main" val="3076600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F6644-5D40-764D-9AD7-5ADE917B32DC}"/>
              </a:ext>
            </a:extLst>
          </p:cNvPr>
          <p:cNvSpPr>
            <a:spLocks noGrp="1"/>
          </p:cNvSpPr>
          <p:nvPr>
            <p:ph type="title"/>
          </p:nvPr>
        </p:nvSpPr>
        <p:spPr/>
        <p:txBody>
          <a:bodyPr>
            <a:normAutofit/>
          </a:bodyPr>
          <a:lstStyle/>
          <a:p>
            <a:r>
              <a:rPr lang="fr-FR" dirty="0" err="1"/>
              <a:t>Concluding</a:t>
            </a:r>
            <a:r>
              <a:rPr lang="fr-FR" dirty="0"/>
              <a:t> </a:t>
            </a:r>
            <a:r>
              <a:rPr lang="fr-FR" dirty="0" err="1"/>
              <a:t>remarks</a:t>
            </a:r>
            <a:endParaRPr lang="fr-FR" dirty="0"/>
          </a:p>
        </p:txBody>
      </p:sp>
      <p:sp>
        <p:nvSpPr>
          <p:cNvPr id="3" name="Espace réservé du contenu 2">
            <a:extLst>
              <a:ext uri="{FF2B5EF4-FFF2-40B4-BE49-F238E27FC236}">
                <a16:creationId xmlns:a16="http://schemas.microsoft.com/office/drawing/2014/main" id="{E2EF7F4B-A901-A44D-A1EA-55FDF5E43D7C}"/>
              </a:ext>
            </a:extLst>
          </p:cNvPr>
          <p:cNvSpPr>
            <a:spLocks noGrp="1"/>
          </p:cNvSpPr>
          <p:nvPr>
            <p:ph idx="1"/>
          </p:nvPr>
        </p:nvSpPr>
        <p:spPr>
          <a:xfrm>
            <a:off x="1981201" y="1770589"/>
            <a:ext cx="3953435" cy="4525963"/>
          </a:xfrm>
        </p:spPr>
        <p:txBody>
          <a:bodyPr>
            <a:normAutofit fontScale="85000" lnSpcReduction="10000"/>
          </a:bodyPr>
          <a:lstStyle/>
          <a:p>
            <a:r>
              <a:rPr lang="fr-FR" dirty="0" err="1"/>
              <a:t>Commonalities</a:t>
            </a:r>
            <a:r>
              <a:rPr lang="fr-FR" dirty="0"/>
              <a:t> </a:t>
            </a:r>
            <a:r>
              <a:rPr lang="fr-FR" dirty="0" err="1"/>
              <a:t>between</a:t>
            </a:r>
            <a:r>
              <a:rPr lang="fr-FR" dirty="0"/>
              <a:t> SP and </a:t>
            </a:r>
            <a:r>
              <a:rPr lang="fr-FR" dirty="0" err="1"/>
              <a:t>health</a:t>
            </a:r>
            <a:r>
              <a:rPr lang="fr-FR" dirty="0"/>
              <a:t> </a:t>
            </a:r>
            <a:r>
              <a:rPr lang="fr-FR" dirty="0" err="1"/>
              <a:t>mediation</a:t>
            </a:r>
            <a:r>
              <a:rPr lang="fr-FR" dirty="0"/>
              <a:t>: </a:t>
            </a:r>
          </a:p>
          <a:p>
            <a:pPr lvl="1"/>
            <a:r>
              <a:rPr lang="fr-FR" dirty="0" err="1"/>
              <a:t>Primary</a:t>
            </a:r>
            <a:r>
              <a:rPr lang="fr-FR" dirty="0"/>
              <a:t> goal : </a:t>
            </a:r>
            <a:r>
              <a:rPr lang="fr-FR" dirty="0" err="1"/>
              <a:t>addressing</a:t>
            </a:r>
            <a:r>
              <a:rPr lang="fr-FR" dirty="0"/>
              <a:t> social </a:t>
            </a:r>
            <a:r>
              <a:rPr lang="fr-FR" dirty="0" err="1"/>
              <a:t>determinants</a:t>
            </a:r>
            <a:r>
              <a:rPr lang="fr-FR" dirty="0"/>
              <a:t> of </a:t>
            </a:r>
            <a:r>
              <a:rPr lang="fr-FR" dirty="0" err="1"/>
              <a:t>health</a:t>
            </a:r>
            <a:endParaRPr lang="fr-FR" dirty="0"/>
          </a:p>
          <a:p>
            <a:pPr lvl="1"/>
            <a:r>
              <a:rPr lang="fr-FR" dirty="0" err="1"/>
              <a:t>Personalized</a:t>
            </a:r>
            <a:r>
              <a:rPr lang="fr-FR" dirty="0"/>
              <a:t> care and </a:t>
            </a:r>
            <a:r>
              <a:rPr lang="fr-FR" dirty="0" err="1"/>
              <a:t>referrals</a:t>
            </a:r>
            <a:r>
              <a:rPr lang="fr-FR" dirty="0"/>
              <a:t> </a:t>
            </a:r>
          </a:p>
          <a:p>
            <a:pPr lvl="1"/>
            <a:r>
              <a:rPr lang="fr-FR" dirty="0" err="1"/>
              <a:t>Lack</a:t>
            </a:r>
            <a:r>
              <a:rPr lang="fr-FR" dirty="0"/>
              <a:t> of </a:t>
            </a:r>
            <a:r>
              <a:rPr lang="fr-FR" dirty="0" err="1"/>
              <a:t>evidence</a:t>
            </a:r>
            <a:r>
              <a:rPr lang="fr-FR" dirty="0"/>
              <a:t> on </a:t>
            </a:r>
            <a:r>
              <a:rPr lang="fr-FR" dirty="0" err="1"/>
              <a:t>cost-effectivenenss</a:t>
            </a:r>
            <a:endParaRPr lang="fr-FR" dirty="0"/>
          </a:p>
          <a:p>
            <a:pPr lvl="1"/>
            <a:r>
              <a:rPr lang="fr-FR" dirty="0"/>
              <a:t>Central </a:t>
            </a:r>
            <a:r>
              <a:rPr lang="fr-FR" dirty="0" err="1"/>
              <a:t>role</a:t>
            </a:r>
            <a:r>
              <a:rPr lang="fr-FR" dirty="0"/>
              <a:t> of social </a:t>
            </a:r>
            <a:r>
              <a:rPr lang="fr-FR" dirty="0" err="1"/>
              <a:t>connectiveness</a:t>
            </a:r>
            <a:endParaRPr lang="fr-FR" dirty="0"/>
          </a:p>
          <a:p>
            <a:endParaRPr lang="fr-FR" dirty="0"/>
          </a:p>
          <a:p>
            <a:endParaRPr lang="fr-FR" dirty="0"/>
          </a:p>
        </p:txBody>
      </p:sp>
      <p:pic>
        <p:nvPicPr>
          <p:cNvPr id="4" name="Image 3">
            <a:extLst>
              <a:ext uri="{FF2B5EF4-FFF2-40B4-BE49-F238E27FC236}">
                <a16:creationId xmlns:a16="http://schemas.microsoft.com/office/drawing/2014/main" id="{8A21D079-A666-EE4C-A114-11DF24780A3D}"/>
              </a:ext>
            </a:extLst>
          </p:cNvPr>
          <p:cNvPicPr>
            <a:picLocks noChangeAspect="1"/>
          </p:cNvPicPr>
          <p:nvPr/>
        </p:nvPicPr>
        <p:blipFill>
          <a:blip r:embed="rId2"/>
          <a:stretch>
            <a:fillRect/>
          </a:stretch>
        </p:blipFill>
        <p:spPr>
          <a:xfrm>
            <a:off x="6325528" y="1586294"/>
            <a:ext cx="3885272" cy="4012427"/>
          </a:xfrm>
          <a:prstGeom prst="rect">
            <a:avLst/>
          </a:prstGeom>
        </p:spPr>
      </p:pic>
      <p:pic>
        <p:nvPicPr>
          <p:cNvPr id="5" name="Espace réservé du contenu 3">
            <a:extLst>
              <a:ext uri="{FF2B5EF4-FFF2-40B4-BE49-F238E27FC236}">
                <a16:creationId xmlns:a16="http://schemas.microsoft.com/office/drawing/2014/main" id="{7FF5790D-720D-9944-AE61-3FDFC6097824}"/>
              </a:ext>
            </a:extLst>
          </p:cNvPr>
          <p:cNvPicPr>
            <a:picLocks noChangeAspect="1"/>
          </p:cNvPicPr>
          <p:nvPr/>
        </p:nvPicPr>
        <p:blipFill rotWithShape="1">
          <a:blip r:embed="rId3"/>
          <a:srcRect t="-5074" b="-3386"/>
          <a:stretch/>
        </p:blipFill>
        <p:spPr>
          <a:xfrm>
            <a:off x="6559179" y="5767376"/>
            <a:ext cx="3417971" cy="877733"/>
          </a:xfrm>
          <a:prstGeom prst="rect">
            <a:avLst/>
          </a:prstGeom>
        </p:spPr>
      </p:pic>
    </p:spTree>
    <p:extLst>
      <p:ext uri="{BB962C8B-B14F-4D97-AF65-F5344CB8AC3E}">
        <p14:creationId xmlns:p14="http://schemas.microsoft.com/office/powerpoint/2010/main" val="2173014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708661" y="1613453"/>
            <a:ext cx="11296290" cy="4284427"/>
          </a:xfrm>
        </p:spPr>
        <p:txBody>
          <a:bodyPr vert="horz" lIns="91440" tIns="45720" rIns="91440" bIns="45720" rtlCol="0" anchor="t">
            <a:noAutofit/>
          </a:bodyPr>
          <a:lstStyle/>
          <a:p>
            <a:pPr marL="101600" indent="0">
              <a:buClr>
                <a:srgbClr val="2E3A4D"/>
              </a:buClr>
              <a:buSzPts val="2800"/>
              <a:buNone/>
            </a:pPr>
            <a:r>
              <a:rPr lang="en-GB" sz="2000" b="1" dirty="0">
                <a:solidFill>
                  <a:srgbClr val="000000"/>
                </a:solidFill>
              </a:rPr>
              <a:t>Chair: </a:t>
            </a:r>
          </a:p>
          <a:p>
            <a:pPr marL="101600" indent="0">
              <a:buClr>
                <a:srgbClr val="2E3A4D"/>
              </a:buClr>
              <a:buSzPts val="2800"/>
              <a:buNone/>
            </a:pPr>
            <a:r>
              <a:rPr lang="en-GB" sz="2000" b="1" dirty="0">
                <a:solidFill>
                  <a:srgbClr val="000000"/>
                </a:solidFill>
              </a:rPr>
              <a:t>Joelle Bradly</a:t>
            </a:r>
            <a:r>
              <a:rPr lang="en-GB" sz="2000" dirty="0">
                <a:solidFill>
                  <a:srgbClr val="000000"/>
                </a:solidFill>
              </a:rPr>
              <a:t>, Deputy Director of Evidence and Impact at the National Academy for Social Prescribing</a:t>
            </a:r>
          </a:p>
          <a:p>
            <a:pPr marL="101600" indent="0">
              <a:buClr>
                <a:srgbClr val="2E3A4D"/>
              </a:buClr>
              <a:buSzPts val="2800"/>
              <a:buNone/>
            </a:pPr>
            <a:endParaRPr lang="en-GB" sz="2000" b="1" dirty="0">
              <a:solidFill>
                <a:srgbClr val="000000"/>
              </a:solidFill>
            </a:endParaRPr>
          </a:p>
          <a:p>
            <a:pPr marL="101600" indent="0">
              <a:buClr>
                <a:srgbClr val="2E3A4D"/>
              </a:buClr>
              <a:buSzPts val="2800"/>
              <a:buNone/>
            </a:pPr>
            <a:r>
              <a:rPr lang="en-GB" sz="2000" b="1" dirty="0">
                <a:solidFill>
                  <a:srgbClr val="000000"/>
                </a:solidFill>
              </a:rPr>
              <a:t>Speakers</a:t>
            </a:r>
            <a:r>
              <a:rPr lang="en-GB" sz="2000" dirty="0">
                <a:solidFill>
                  <a:srgbClr val="000000"/>
                </a:solidFill>
              </a:rPr>
              <a:t>:</a:t>
            </a:r>
          </a:p>
          <a:p>
            <a:pPr algn="l"/>
            <a:r>
              <a:rPr lang="en-GB" sz="2000" b="1" i="0" u="none" strike="noStrike" dirty="0">
                <a:solidFill>
                  <a:srgbClr val="222222"/>
                </a:solidFill>
                <a:effectLst/>
              </a:rPr>
              <a:t>Prof. Marcello </a:t>
            </a:r>
            <a:r>
              <a:rPr lang="en-GB" sz="2000" b="1" i="0" u="none" strike="noStrike" dirty="0" err="1">
                <a:solidFill>
                  <a:srgbClr val="222222"/>
                </a:solidFill>
                <a:effectLst/>
              </a:rPr>
              <a:t>Bertotti</a:t>
            </a:r>
            <a:r>
              <a:rPr lang="en-GB" sz="2000" b="1" i="0" u="none" strike="noStrike" dirty="0">
                <a:solidFill>
                  <a:srgbClr val="222222"/>
                </a:solidFill>
                <a:effectLst/>
              </a:rPr>
              <a:t> &amp; </a:t>
            </a:r>
            <a:r>
              <a:rPr lang="en-GB" sz="2000" b="1" i="0" u="none" strike="noStrike" dirty="0" err="1">
                <a:solidFill>
                  <a:srgbClr val="222222"/>
                </a:solidFill>
                <a:effectLst/>
              </a:rPr>
              <a:t>Emmanuela</a:t>
            </a:r>
            <a:r>
              <a:rPr lang="en-GB" sz="2000" b="1" i="0" u="none" strike="noStrike" dirty="0">
                <a:solidFill>
                  <a:srgbClr val="222222"/>
                </a:solidFill>
                <a:effectLst/>
              </a:rPr>
              <a:t> Osei-</a:t>
            </a:r>
            <a:r>
              <a:rPr lang="en-GB" sz="2000" b="1" i="0" u="none" strike="noStrike" dirty="0" err="1">
                <a:solidFill>
                  <a:srgbClr val="222222"/>
                </a:solidFill>
                <a:effectLst/>
              </a:rPr>
              <a:t>Asemani</a:t>
            </a:r>
            <a:r>
              <a:rPr lang="en-GB" sz="2000" b="0" i="0" u="none" strike="noStrike" dirty="0">
                <a:solidFill>
                  <a:srgbClr val="222222"/>
                </a:solidFill>
                <a:effectLst/>
              </a:rPr>
              <a:t> - Findings from Systematic Review on Social Prescribing in Secondary Care</a:t>
            </a:r>
          </a:p>
          <a:p>
            <a:pPr algn="l"/>
            <a:r>
              <a:rPr lang="en-GB" sz="2000" b="1" i="0" u="none" strike="noStrike" dirty="0">
                <a:solidFill>
                  <a:srgbClr val="222222"/>
                </a:solidFill>
                <a:effectLst/>
              </a:rPr>
              <a:t>Dr Johann </a:t>
            </a:r>
            <a:r>
              <a:rPr lang="en-GB" sz="2000" b="1" i="0" u="none" strike="noStrike" dirty="0" err="1">
                <a:solidFill>
                  <a:srgbClr val="222222"/>
                </a:solidFill>
                <a:effectLst/>
              </a:rPr>
              <a:t>Cailhol</a:t>
            </a:r>
            <a:r>
              <a:rPr lang="en-GB" sz="2000" b="0" i="0" u="none" strike="noStrike" dirty="0">
                <a:solidFill>
                  <a:srgbClr val="222222"/>
                </a:solidFill>
                <a:effectLst/>
              </a:rPr>
              <a:t> - Implementing Social Prescribing in Secondary Care in France</a:t>
            </a:r>
          </a:p>
          <a:p>
            <a:pPr algn="l"/>
            <a:r>
              <a:rPr lang="en-GB" sz="2000" b="1" i="0" u="none" strike="noStrike" dirty="0">
                <a:solidFill>
                  <a:srgbClr val="222222"/>
                </a:solidFill>
                <a:effectLst/>
              </a:rPr>
              <a:t>Dr Tara </a:t>
            </a:r>
            <a:r>
              <a:rPr lang="en-GB" sz="2000" b="1" i="0" u="none" strike="noStrike" dirty="0" err="1">
                <a:solidFill>
                  <a:srgbClr val="222222"/>
                </a:solidFill>
                <a:effectLst/>
              </a:rPr>
              <a:t>Mastracci</a:t>
            </a:r>
            <a:r>
              <a:rPr lang="en-GB" sz="2000" b="1" i="0" u="none" strike="noStrike" dirty="0">
                <a:solidFill>
                  <a:srgbClr val="222222"/>
                </a:solidFill>
                <a:effectLst/>
              </a:rPr>
              <a:t> </a:t>
            </a:r>
            <a:r>
              <a:rPr lang="en-GB" sz="2000" b="0" i="0" u="none" strike="noStrike" dirty="0">
                <a:solidFill>
                  <a:srgbClr val="222222"/>
                </a:solidFill>
                <a:effectLst/>
              </a:rPr>
              <a:t>- Integrating Social Prescribing in Cardiovascular Secondary Care Pathways (UK Context)</a:t>
            </a:r>
          </a:p>
          <a:p>
            <a:pPr marL="101600" indent="0">
              <a:buNone/>
            </a:pPr>
            <a:br>
              <a:rPr lang="en-GB" sz="1600" dirty="0"/>
            </a:br>
            <a:br>
              <a:rPr lang="en-GB" sz="2400" dirty="0">
                <a:solidFill>
                  <a:srgbClr val="000000"/>
                </a:solidFill>
                <a:latin typeface="Trebuchet MS"/>
              </a:rPr>
            </a:br>
            <a:endParaRPr lang="en-GB" sz="2400" dirty="0">
              <a:solidFill>
                <a:srgbClr val="000000"/>
              </a:solidFill>
              <a:latin typeface="Trebuchet MS"/>
            </a:endParaRPr>
          </a:p>
          <a:p>
            <a:pPr marL="101600" indent="0">
              <a:buClr>
                <a:srgbClr val="2E3A4D"/>
              </a:buClr>
              <a:buSzPts val="2800"/>
              <a:buNone/>
            </a:pPr>
            <a:endParaRPr lang="en-GB" sz="2400" dirty="0">
              <a:solidFill>
                <a:srgbClr val="000000"/>
              </a:solidFill>
              <a:latin typeface="Trebuchet MS"/>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1994826" y="176643"/>
            <a:ext cx="8868119" cy="1258262"/>
          </a:xfrm>
          <a:noFill/>
        </p:spPr>
        <p:txBody>
          <a:bodyPr/>
          <a:lstStyle/>
          <a:p>
            <a:r>
              <a:rPr lang="en-US" dirty="0">
                <a:solidFill>
                  <a:srgbClr val="00B0F0"/>
                </a:solidFill>
                <a:latin typeface="Trebuchet MS"/>
              </a:rPr>
              <a:t>Overview</a:t>
            </a:r>
            <a:endParaRPr lang="en-US" dirty="0">
              <a:solidFill>
                <a:srgbClr val="00B0F0"/>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9464039" y="5148355"/>
            <a:ext cx="2449471" cy="1533002"/>
          </a:xfrm>
          <a:prstGeom prst="rect">
            <a:avLst/>
          </a:prstGeom>
        </p:spPr>
      </p:pic>
      <p:pic>
        <p:nvPicPr>
          <p:cNvPr id="5" name="Picture 4" descr="A logo with circles and lines&#10;&#10;Description automatically generated">
            <a:extLst>
              <a:ext uri="{FF2B5EF4-FFF2-40B4-BE49-F238E27FC236}">
                <a16:creationId xmlns:a16="http://schemas.microsoft.com/office/drawing/2014/main" id="{2AC39770-24D0-3898-B4CC-BBD3C650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185550" cy="1434905"/>
          </a:xfrm>
          <a:prstGeom prst="rect">
            <a:avLst/>
          </a:prstGeom>
        </p:spPr>
      </p:pic>
    </p:spTree>
    <p:extLst>
      <p:ext uri="{BB962C8B-B14F-4D97-AF65-F5344CB8AC3E}">
        <p14:creationId xmlns:p14="http://schemas.microsoft.com/office/powerpoint/2010/main" val="167467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093AB9-E993-E241-8587-A5B84A552018}"/>
              </a:ext>
            </a:extLst>
          </p:cNvPr>
          <p:cNvSpPr>
            <a:spLocks noGrp="1"/>
          </p:cNvSpPr>
          <p:nvPr>
            <p:ph type="title"/>
          </p:nvPr>
        </p:nvSpPr>
        <p:spPr/>
        <p:txBody>
          <a:bodyPr/>
          <a:lstStyle/>
          <a:p>
            <a:r>
              <a:rPr lang="fr-FR" dirty="0" err="1"/>
              <a:t>References</a:t>
            </a:r>
            <a:endParaRPr lang="fr-FR" dirty="0"/>
          </a:p>
        </p:txBody>
      </p:sp>
      <p:sp>
        <p:nvSpPr>
          <p:cNvPr id="3" name="Espace réservé du contenu 2">
            <a:extLst>
              <a:ext uri="{FF2B5EF4-FFF2-40B4-BE49-F238E27FC236}">
                <a16:creationId xmlns:a16="http://schemas.microsoft.com/office/drawing/2014/main" id="{BE49E5C4-4026-7F4A-AEC6-54BDE6BD4564}"/>
              </a:ext>
            </a:extLst>
          </p:cNvPr>
          <p:cNvSpPr>
            <a:spLocks noGrp="1"/>
          </p:cNvSpPr>
          <p:nvPr>
            <p:ph idx="1"/>
          </p:nvPr>
        </p:nvSpPr>
        <p:spPr>
          <a:xfrm>
            <a:off x="1981200" y="2332038"/>
            <a:ext cx="8229600" cy="4525963"/>
          </a:xfrm>
        </p:spPr>
        <p:txBody>
          <a:bodyPr>
            <a:normAutofit/>
          </a:bodyPr>
          <a:lstStyle/>
          <a:p>
            <a:r>
              <a:rPr lang="fr-FR" sz="2000" dirty="0"/>
              <a:t>COSMED </a:t>
            </a:r>
            <a:r>
              <a:rPr lang="fr-FR" sz="2000" dirty="0" err="1"/>
              <a:t>study</a:t>
            </a:r>
            <a:r>
              <a:rPr lang="fr-FR" sz="2000" dirty="0"/>
              <a:t>: </a:t>
            </a:r>
            <a:r>
              <a:rPr lang="fr-FR" sz="2000" dirty="0" err="1"/>
              <a:t>Cailhol</a:t>
            </a:r>
            <a:r>
              <a:rPr lang="fr-FR" sz="2000" dirty="0"/>
              <a:t> J, </a:t>
            </a:r>
            <a:r>
              <a:rPr lang="fr-FR" sz="2000" dirty="0" err="1"/>
              <a:t>Bihan</a:t>
            </a:r>
            <a:r>
              <a:rPr lang="fr-FR" sz="2000" dirty="0"/>
              <a:t> H, </a:t>
            </a:r>
            <a:r>
              <a:rPr lang="fr-FR" sz="2000" dirty="0" err="1"/>
              <a:t>Bourovali</a:t>
            </a:r>
            <a:r>
              <a:rPr lang="fr-FR" sz="2000" dirty="0"/>
              <a:t>-Zade C, </a:t>
            </a:r>
            <a:r>
              <a:rPr lang="fr-FR" sz="2000" dirty="0" err="1"/>
              <a:t>Boloko</a:t>
            </a:r>
            <a:r>
              <a:rPr lang="fr-FR" sz="2000" dirty="0"/>
              <a:t> A, Duclos C; </a:t>
            </a:r>
            <a:r>
              <a:rPr lang="fr-FR" sz="2000" dirty="0" err="1"/>
              <a:t>Quality</a:t>
            </a:r>
            <a:r>
              <a:rPr lang="fr-FR" sz="2000" dirty="0"/>
              <a:t> </a:t>
            </a:r>
            <a:r>
              <a:rPr lang="fr-FR" sz="2000" dirty="0" err="1"/>
              <a:t>Improvement</a:t>
            </a:r>
            <a:r>
              <a:rPr lang="fr-FR" sz="2000" dirty="0"/>
              <a:t> Intervention </a:t>
            </a:r>
            <a:r>
              <a:rPr lang="fr-FR" sz="2000" dirty="0" err="1"/>
              <a:t>Using</a:t>
            </a:r>
            <a:r>
              <a:rPr lang="fr-FR" sz="2000" dirty="0"/>
              <a:t> Social </a:t>
            </a:r>
            <a:r>
              <a:rPr lang="fr-FR" sz="2000" dirty="0" err="1"/>
              <a:t>Prescribing</a:t>
            </a:r>
            <a:r>
              <a:rPr lang="fr-FR" sz="2000" dirty="0"/>
              <a:t> at </a:t>
            </a:r>
            <a:r>
              <a:rPr lang="fr-FR" sz="2000" dirty="0" err="1"/>
              <a:t>Discharge</a:t>
            </a:r>
            <a:r>
              <a:rPr lang="fr-FR" sz="2000" dirty="0"/>
              <a:t> in a </a:t>
            </a:r>
            <a:r>
              <a:rPr lang="fr-FR" sz="2000" dirty="0" err="1"/>
              <a:t>University</a:t>
            </a:r>
            <a:r>
              <a:rPr lang="fr-FR" sz="2000" dirty="0"/>
              <a:t> </a:t>
            </a:r>
            <a:r>
              <a:rPr lang="fr-FR" sz="2000" dirty="0" err="1"/>
              <a:t>Hospital</a:t>
            </a:r>
            <a:r>
              <a:rPr lang="fr-FR" sz="2000" dirty="0"/>
              <a:t> in France: Quasi-</a:t>
            </a:r>
            <a:r>
              <a:rPr lang="fr-FR" sz="2000" dirty="0" err="1"/>
              <a:t>Experimental</a:t>
            </a:r>
            <a:r>
              <a:rPr lang="fr-FR" sz="2000" dirty="0"/>
              <a:t> </a:t>
            </a:r>
            <a:r>
              <a:rPr lang="fr-FR" sz="2000" dirty="0" err="1"/>
              <a:t>Study</a:t>
            </a:r>
            <a:r>
              <a:rPr lang="fr-FR" sz="2000" dirty="0"/>
              <a:t> JMIR </a:t>
            </a:r>
            <a:r>
              <a:rPr lang="fr-FR" sz="2000" dirty="0" err="1"/>
              <a:t>Form</a:t>
            </a:r>
            <a:r>
              <a:rPr lang="fr-FR" sz="2000" dirty="0"/>
              <a:t> </a:t>
            </a:r>
            <a:r>
              <a:rPr lang="fr-FR" sz="2000" dirty="0" err="1"/>
              <a:t>Res</a:t>
            </a:r>
            <a:r>
              <a:rPr lang="fr-FR" sz="2000" dirty="0"/>
              <a:t> 2024;8:e51728 </a:t>
            </a:r>
            <a:r>
              <a:rPr lang="fr-FR" sz="2000" dirty="0" err="1"/>
              <a:t>doi</a:t>
            </a:r>
            <a:r>
              <a:rPr lang="fr-FR" sz="2000" dirty="0"/>
              <a:t>: 10.2196/51728</a:t>
            </a:r>
          </a:p>
          <a:p>
            <a:pPr marL="0" indent="0">
              <a:buNone/>
            </a:pPr>
            <a:endParaRPr lang="fr-FR" sz="2000" dirty="0"/>
          </a:p>
          <a:p>
            <a:r>
              <a:rPr lang="fr-FR" sz="2000" dirty="0" err="1"/>
              <a:t>Health</a:t>
            </a:r>
            <a:r>
              <a:rPr lang="fr-FR" sz="2000" dirty="0"/>
              <a:t> </a:t>
            </a:r>
            <a:r>
              <a:rPr lang="fr-FR" sz="2000" dirty="0" err="1"/>
              <a:t>mediation</a:t>
            </a:r>
            <a:r>
              <a:rPr lang="fr-FR" sz="2000" dirty="0"/>
              <a:t>: https://</a:t>
            </a:r>
            <a:r>
              <a:rPr lang="fr-FR" sz="2000" dirty="0" err="1"/>
              <a:t>www.santepubliquefrance.fr</a:t>
            </a:r>
            <a:r>
              <a:rPr lang="fr-FR" sz="2000" dirty="0"/>
              <a:t>/en/conditions-for-the-success-and-the-feasibility-of-health-mediation-for-healthcare-use-by-underserved-populations-a-scoping-review</a:t>
            </a:r>
          </a:p>
          <a:p>
            <a:endParaRPr lang="fr-FR" dirty="0"/>
          </a:p>
          <a:p>
            <a:endParaRPr lang="fr-FR" dirty="0"/>
          </a:p>
        </p:txBody>
      </p:sp>
    </p:spTree>
    <p:extLst>
      <p:ext uri="{BB962C8B-B14F-4D97-AF65-F5344CB8AC3E}">
        <p14:creationId xmlns:p14="http://schemas.microsoft.com/office/powerpoint/2010/main" val="2287377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198678"/>
            <a:ext cx="10515600" cy="2817628"/>
          </a:xfrm>
        </p:spPr>
        <p:txBody>
          <a:bodyPr/>
          <a:lstStyle/>
          <a:p>
            <a:pPr marL="101600" indent="0">
              <a:buNone/>
            </a:pPr>
            <a:endParaRPr lang="en-GB" dirty="0">
              <a:solidFill>
                <a:srgbClr val="222222"/>
              </a:solidFill>
            </a:endParaRPr>
          </a:p>
          <a:p>
            <a:pPr marL="101600" indent="0">
              <a:buNone/>
            </a:pPr>
            <a:endParaRPr lang="en-GB" dirty="0"/>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1795893"/>
            <a:ext cx="8868119" cy="1258262"/>
          </a:xfrm>
          <a:noFill/>
        </p:spPr>
        <p:txBody>
          <a:bodyPr/>
          <a:lstStyle/>
          <a:p>
            <a:r>
              <a:rPr lang="en-GB" dirty="0">
                <a:solidFill>
                  <a:srgbClr val="00B0F0"/>
                </a:solidFill>
              </a:rPr>
              <a:t>The Role of Social Prescribing in Cardiovascular Disease:</a:t>
            </a:r>
            <a:r>
              <a:rPr lang="en-GB" sz="4400" dirty="0">
                <a:solidFill>
                  <a:srgbClr val="00B0F0"/>
                </a:solidFill>
                <a:cs typeface="Calibri"/>
              </a:rPr>
              <a:t> Barts Heart Centre Social Prescribing Pathway </a:t>
            </a:r>
            <a:br>
              <a:rPr lang="en-GB" sz="4400" dirty="0">
                <a:solidFill>
                  <a:srgbClr val="00B0F0"/>
                </a:solidFill>
                <a:cs typeface="Calibri"/>
              </a:rPr>
            </a:br>
            <a:r>
              <a:rPr lang="en-GB" sz="4400" i="0" u="none" strike="noStrike" dirty="0">
                <a:solidFill>
                  <a:srgbClr val="222222"/>
                </a:solidFill>
                <a:effectLst/>
              </a:rPr>
              <a:t>Dr Tara </a:t>
            </a:r>
            <a:r>
              <a:rPr lang="en-GB" sz="4400" i="0" u="none" strike="noStrike" dirty="0" err="1">
                <a:solidFill>
                  <a:srgbClr val="222222"/>
                </a:solidFill>
                <a:effectLst/>
              </a:rPr>
              <a:t>Mastracci</a:t>
            </a:r>
            <a:r>
              <a:rPr lang="en-GB" sz="4400" i="0" u="none" strike="noStrike" dirty="0">
                <a:solidFill>
                  <a:srgbClr val="222222"/>
                </a:solidFill>
                <a:effectLst/>
              </a:rPr>
              <a:t> </a:t>
            </a:r>
            <a:endParaRPr lang="en-US" dirty="0">
              <a:solidFill>
                <a:srgbClr val="00B0F0"/>
              </a:solidFill>
              <a:latin typeface="Trebuchet MS" panose="020B0703020202090204" pitchFamily="34" charset="0"/>
            </a:endParaRPr>
          </a:p>
        </p:txBody>
      </p:sp>
    </p:spTree>
    <p:extLst>
      <p:ext uri="{BB962C8B-B14F-4D97-AF65-F5344CB8AC3E}">
        <p14:creationId xmlns:p14="http://schemas.microsoft.com/office/powerpoint/2010/main" val="3475225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736F3-5AB0-1B1C-1A99-6A99C415DC8E}"/>
              </a:ext>
            </a:extLst>
          </p:cNvPr>
          <p:cNvSpPr>
            <a:spLocks noGrp="1"/>
          </p:cNvSpPr>
          <p:nvPr>
            <p:ph type="ctrTitle"/>
          </p:nvPr>
        </p:nvSpPr>
        <p:spPr>
          <a:xfrm>
            <a:off x="944380" y="1122363"/>
            <a:ext cx="10598046" cy="2387600"/>
          </a:xfrm>
        </p:spPr>
        <p:txBody>
          <a:bodyPr>
            <a:normAutofit fontScale="90000"/>
          </a:bodyPr>
          <a:lstStyle/>
          <a:p>
            <a:r>
              <a:rPr lang="en-GB" dirty="0"/>
              <a:t>The Role of Social Prescribing in Cardiovascular Disease:</a:t>
            </a:r>
            <a:br>
              <a:rPr lang="en-GB" dirty="0"/>
            </a:br>
            <a:r>
              <a:rPr lang="en-GB" sz="4000" dirty="0">
                <a:cs typeface="Calibri"/>
              </a:rPr>
              <a:t>Barts Heart Centre Social Prescribing Pathway </a:t>
            </a:r>
            <a:endParaRPr lang="en-GB" dirty="0"/>
          </a:p>
        </p:txBody>
      </p:sp>
      <p:sp>
        <p:nvSpPr>
          <p:cNvPr id="3" name="Subtitle 2">
            <a:extLst>
              <a:ext uri="{FF2B5EF4-FFF2-40B4-BE49-F238E27FC236}">
                <a16:creationId xmlns:a16="http://schemas.microsoft.com/office/drawing/2014/main" id="{F282AB7B-1C86-DCBA-5487-DC73C88719B3}"/>
              </a:ext>
            </a:extLst>
          </p:cNvPr>
          <p:cNvSpPr>
            <a:spLocks noGrp="1"/>
          </p:cNvSpPr>
          <p:nvPr>
            <p:ph type="subTitle" idx="1"/>
          </p:nvPr>
        </p:nvSpPr>
        <p:spPr>
          <a:xfrm>
            <a:off x="1524000" y="3925328"/>
            <a:ext cx="9144000" cy="1655762"/>
          </a:xfrm>
        </p:spPr>
        <p:txBody>
          <a:bodyPr>
            <a:normAutofit/>
          </a:bodyPr>
          <a:lstStyle/>
          <a:p>
            <a:r>
              <a:rPr lang="en-GB" sz="2000" dirty="0"/>
              <a:t>TM Mastracci, St. Bartholomew’s Hospital, London UK</a:t>
            </a:r>
          </a:p>
          <a:p>
            <a:r>
              <a:rPr lang="en-GB" sz="2000" dirty="0"/>
              <a:t>on behalf of</a:t>
            </a:r>
          </a:p>
          <a:p>
            <a:r>
              <a:rPr lang="en-GB" sz="2000" dirty="0"/>
              <a:t>Remi Omisore-Adjei, Sian Barlow, Ina Wyatt </a:t>
            </a:r>
            <a:r>
              <a:rPr lang="en-GB" sz="2000" dirty="0" err="1"/>
              <a:t>Gosebruch</a:t>
            </a:r>
            <a:r>
              <a:rPr lang="en-GB" sz="2000" dirty="0"/>
              <a:t>, Michelle Hayes, Layla </a:t>
            </a:r>
            <a:r>
              <a:rPr lang="en-GB" sz="2000" dirty="0" err="1"/>
              <a:t>Shirreh</a:t>
            </a:r>
            <a:r>
              <a:rPr lang="en-GB" sz="2000" dirty="0"/>
              <a:t>, Ruth Roberts​, Naomi Meade</a:t>
            </a:r>
          </a:p>
          <a:p>
            <a:endParaRPr lang="en-GB" dirty="0"/>
          </a:p>
        </p:txBody>
      </p:sp>
      <p:cxnSp>
        <p:nvCxnSpPr>
          <p:cNvPr id="5" name="Straight Connector 4">
            <a:extLst>
              <a:ext uri="{FF2B5EF4-FFF2-40B4-BE49-F238E27FC236}">
                <a16:creationId xmlns:a16="http://schemas.microsoft.com/office/drawing/2014/main" id="{1046AB46-1BE8-BC83-A137-4E979CB77672}"/>
              </a:ext>
            </a:extLst>
          </p:cNvPr>
          <p:cNvCxnSpPr/>
          <p:nvPr/>
        </p:nvCxnSpPr>
        <p:spPr>
          <a:xfrm>
            <a:off x="944380" y="3792513"/>
            <a:ext cx="1059804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423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4DF4-F5D3-54A3-5405-1F5130DB4116}"/>
              </a:ext>
            </a:extLst>
          </p:cNvPr>
          <p:cNvSpPr>
            <a:spLocks noGrp="1"/>
          </p:cNvSpPr>
          <p:nvPr>
            <p:ph type="title"/>
          </p:nvPr>
        </p:nvSpPr>
        <p:spPr/>
        <p:txBody>
          <a:bodyPr/>
          <a:lstStyle/>
          <a:p>
            <a:r>
              <a:rPr lang="en-GB" dirty="0"/>
              <a:t>Disclosures</a:t>
            </a:r>
          </a:p>
        </p:txBody>
      </p:sp>
      <p:sp>
        <p:nvSpPr>
          <p:cNvPr id="3" name="Content Placeholder 2">
            <a:extLst>
              <a:ext uri="{FF2B5EF4-FFF2-40B4-BE49-F238E27FC236}">
                <a16:creationId xmlns:a16="http://schemas.microsoft.com/office/drawing/2014/main" id="{DE1CC176-9CDA-870E-4ACD-EC4FF0423B83}"/>
              </a:ext>
            </a:extLst>
          </p:cNvPr>
          <p:cNvSpPr>
            <a:spLocks noGrp="1"/>
          </p:cNvSpPr>
          <p:nvPr>
            <p:ph idx="1"/>
          </p:nvPr>
        </p:nvSpPr>
        <p:spPr>
          <a:xfrm>
            <a:off x="838199" y="1436914"/>
            <a:ext cx="10974049" cy="4740049"/>
          </a:xfrm>
        </p:spPr>
        <p:txBody>
          <a:bodyPr>
            <a:normAutofit fontScale="92500" lnSpcReduction="10000"/>
          </a:bodyPr>
          <a:lstStyle/>
          <a:p>
            <a:pPr marL="0" indent="0">
              <a:buNone/>
            </a:pPr>
            <a:r>
              <a:rPr lang="en-GB" sz="2400" dirty="0"/>
              <a:t>Grateful for funding by</a:t>
            </a:r>
          </a:p>
          <a:p>
            <a:r>
              <a:rPr lang="en-GB" sz="2400" b="1" dirty="0"/>
              <a:t>Barts Charity</a:t>
            </a:r>
            <a:r>
              <a:rPr lang="en-GB" sz="2400" dirty="0"/>
              <a:t>, NEL Personalised Care Intervention</a:t>
            </a:r>
          </a:p>
          <a:p>
            <a:endParaRPr lang="en-GB" sz="2400" dirty="0"/>
          </a:p>
          <a:p>
            <a:pPr marL="0" indent="0">
              <a:buNone/>
            </a:pPr>
            <a:r>
              <a:rPr lang="en-GB" sz="2400" dirty="0"/>
              <a:t>Grateful for the partnership and support of</a:t>
            </a:r>
          </a:p>
          <a:p>
            <a:r>
              <a:rPr lang="en-GB" sz="2400" b="1" dirty="0"/>
              <a:t>Bromley By Bow Centre </a:t>
            </a:r>
            <a:r>
              <a:rPr lang="en-GB" sz="2400" dirty="0"/>
              <a:t>and Transformation Partners in Health and Care</a:t>
            </a:r>
          </a:p>
          <a:p>
            <a:endParaRPr lang="en-GB" sz="2400" dirty="0"/>
          </a:p>
          <a:p>
            <a:pPr marL="0" indent="0">
              <a:buNone/>
            </a:pPr>
            <a:r>
              <a:rPr lang="en-GB" sz="2400" dirty="0"/>
              <a:t>Grateful for the hard work of our AMI Nurses and Pharmacists: </a:t>
            </a:r>
          </a:p>
          <a:p>
            <a:r>
              <a:rPr lang="en-GB" sz="2400" dirty="0">
                <a:cs typeface="Calibri"/>
              </a:rPr>
              <a:t>Oliver Casey-Gillman</a:t>
            </a:r>
            <a:r>
              <a:rPr lang="en-US" sz="2400" dirty="0">
                <a:cs typeface="Calibri" panose="020F0502020204030204"/>
              </a:rPr>
              <a:t>, </a:t>
            </a:r>
            <a:r>
              <a:rPr lang="en-GB" sz="2400" dirty="0" err="1">
                <a:cs typeface="Calibri"/>
              </a:rPr>
              <a:t>Rocel</a:t>
            </a:r>
            <a:r>
              <a:rPr lang="en-GB" sz="2400" dirty="0">
                <a:cs typeface="Calibri"/>
              </a:rPr>
              <a:t> Santos, Simon Cook, Geena Paul, Lizzie Moore, Annabelle Clarke, Michelle Hayes</a:t>
            </a:r>
          </a:p>
          <a:p>
            <a:pPr marL="0" indent="0">
              <a:buNone/>
            </a:pPr>
            <a:endParaRPr lang="en-GB" sz="2400" dirty="0"/>
          </a:p>
          <a:p>
            <a:pPr marL="0" indent="0">
              <a:buNone/>
            </a:pPr>
            <a:r>
              <a:rPr lang="en-GB" sz="2400" dirty="0"/>
              <a:t>Grateful for our Social Prescribers</a:t>
            </a:r>
          </a:p>
          <a:p>
            <a:r>
              <a:rPr lang="en-GB" sz="2400" dirty="0"/>
              <a:t>Remi </a:t>
            </a:r>
            <a:r>
              <a:rPr lang="en-GB" sz="2400" dirty="0" err="1"/>
              <a:t>Omisore</a:t>
            </a:r>
            <a:r>
              <a:rPr lang="en-GB" sz="2400" dirty="0"/>
              <a:t>-Adjei, Sian Barlow and Ina Wyatt </a:t>
            </a:r>
            <a:r>
              <a:rPr lang="en-GB" sz="2400" dirty="0" err="1"/>
              <a:t>Gosebruch</a:t>
            </a:r>
            <a:endParaRPr lang="en-GB" sz="2400" dirty="0">
              <a:cs typeface="Calibri"/>
            </a:endParaRPr>
          </a:p>
        </p:txBody>
      </p:sp>
      <p:pic>
        <p:nvPicPr>
          <p:cNvPr id="5" name="Picture 4" descr="A logo with text on it&#10;&#10;Description automatically generated with medium confidence">
            <a:extLst>
              <a:ext uri="{FF2B5EF4-FFF2-40B4-BE49-F238E27FC236}">
                <a16:creationId xmlns:a16="http://schemas.microsoft.com/office/drawing/2014/main" id="{5DCAEEC8-D7CA-AC9C-59F4-E5C8B16A9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3233" y="1690688"/>
            <a:ext cx="2228389" cy="1009910"/>
          </a:xfrm>
          <a:prstGeom prst="rect">
            <a:avLst/>
          </a:prstGeom>
        </p:spPr>
      </p:pic>
      <p:pic>
        <p:nvPicPr>
          <p:cNvPr id="6" name="Graphic 5">
            <a:extLst>
              <a:ext uri="{FF2B5EF4-FFF2-40B4-BE49-F238E27FC236}">
                <a16:creationId xmlns:a16="http://schemas.microsoft.com/office/drawing/2014/main" id="{E825F40A-D28F-56F5-5581-FDE5B0C89D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83233" y="219988"/>
            <a:ext cx="2099791" cy="1042232"/>
          </a:xfrm>
          <a:prstGeom prst="rect">
            <a:avLst/>
          </a:prstGeom>
        </p:spPr>
      </p:pic>
    </p:spTree>
    <p:extLst>
      <p:ext uri="{BB962C8B-B14F-4D97-AF65-F5344CB8AC3E}">
        <p14:creationId xmlns:p14="http://schemas.microsoft.com/office/powerpoint/2010/main" val="2977132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6998-EC57-403F-0AD4-C0D4CF910E1B}"/>
              </a:ext>
            </a:extLst>
          </p:cNvPr>
          <p:cNvSpPr>
            <a:spLocks noGrp="1"/>
          </p:cNvSpPr>
          <p:nvPr>
            <p:ph type="title"/>
          </p:nvPr>
        </p:nvSpPr>
        <p:spPr>
          <a:xfrm>
            <a:off x="5486400" y="365125"/>
            <a:ext cx="5867400" cy="1325563"/>
          </a:xfrm>
        </p:spPr>
        <p:txBody>
          <a:bodyPr/>
          <a:lstStyle/>
          <a:p>
            <a:r>
              <a:rPr lang="en-GB" dirty="0"/>
              <a:t>Post Coronary Intervention Outcomes</a:t>
            </a:r>
          </a:p>
        </p:txBody>
      </p:sp>
      <p:pic>
        <p:nvPicPr>
          <p:cNvPr id="3" name="Picture 2">
            <a:extLst>
              <a:ext uri="{FF2B5EF4-FFF2-40B4-BE49-F238E27FC236}">
                <a16:creationId xmlns:a16="http://schemas.microsoft.com/office/drawing/2014/main" id="{9933D95D-1475-9517-33D3-9B24E945C1CF}"/>
              </a:ext>
            </a:extLst>
          </p:cNvPr>
          <p:cNvPicPr>
            <a:picLocks noChangeAspect="1"/>
          </p:cNvPicPr>
          <p:nvPr/>
        </p:nvPicPr>
        <p:blipFill>
          <a:blip r:embed="rId2"/>
          <a:stretch>
            <a:fillRect/>
          </a:stretch>
        </p:blipFill>
        <p:spPr>
          <a:xfrm>
            <a:off x="441130" y="295649"/>
            <a:ext cx="4184006" cy="57336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253E955-11B5-BAD7-1151-41E5BA2B23E3}"/>
              </a:ext>
            </a:extLst>
          </p:cNvPr>
          <p:cNvSpPr txBox="1"/>
          <p:nvPr/>
        </p:nvSpPr>
        <p:spPr>
          <a:xfrm>
            <a:off x="6958916" y="5326579"/>
            <a:ext cx="33869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53% higher risk of all cause death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58% higher risk of readmission</a:t>
            </a:r>
          </a:p>
        </p:txBody>
      </p:sp>
      <p:sp>
        <p:nvSpPr>
          <p:cNvPr id="6" name="TextBox 5">
            <a:extLst>
              <a:ext uri="{FF2B5EF4-FFF2-40B4-BE49-F238E27FC236}">
                <a16:creationId xmlns:a16="http://schemas.microsoft.com/office/drawing/2014/main" id="{8F1977F9-AF3F-6A9D-EE6B-F724EFDF1ED8}"/>
              </a:ext>
            </a:extLst>
          </p:cNvPr>
          <p:cNvSpPr txBox="1"/>
          <p:nvPr/>
        </p:nvSpPr>
        <p:spPr>
          <a:xfrm>
            <a:off x="7835213" y="6340086"/>
            <a:ext cx="2155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Torabi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et al, CCI 2023</a:t>
            </a:r>
          </a:p>
        </p:txBody>
      </p:sp>
      <p:grpSp>
        <p:nvGrpSpPr>
          <p:cNvPr id="8" name="Group 7">
            <a:extLst>
              <a:ext uri="{FF2B5EF4-FFF2-40B4-BE49-F238E27FC236}">
                <a16:creationId xmlns:a16="http://schemas.microsoft.com/office/drawing/2014/main" id="{6B44AA2B-FE77-946C-2610-92CC33F73D3C}"/>
              </a:ext>
            </a:extLst>
          </p:cNvPr>
          <p:cNvGrpSpPr/>
          <p:nvPr/>
        </p:nvGrpSpPr>
        <p:grpSpPr>
          <a:xfrm>
            <a:off x="5881153" y="1531421"/>
            <a:ext cx="5325980" cy="3795158"/>
            <a:chOff x="5881153" y="1531421"/>
            <a:chExt cx="5325980" cy="3795158"/>
          </a:xfrm>
        </p:grpSpPr>
        <p:pic>
          <p:nvPicPr>
            <p:cNvPr id="4" name="Picture 3">
              <a:extLst>
                <a:ext uri="{FF2B5EF4-FFF2-40B4-BE49-F238E27FC236}">
                  <a16:creationId xmlns:a16="http://schemas.microsoft.com/office/drawing/2014/main" id="{85721964-D039-1971-6655-40A292CFE392}"/>
                </a:ext>
              </a:extLst>
            </p:cNvPr>
            <p:cNvPicPr>
              <a:picLocks noChangeAspect="1"/>
            </p:cNvPicPr>
            <p:nvPr/>
          </p:nvPicPr>
          <p:blipFill rotWithShape="1">
            <a:blip r:embed="rId3"/>
            <a:srcRect l="6777" t="4075" r="50506" b="54154"/>
            <a:stretch/>
          </p:blipFill>
          <p:spPr>
            <a:xfrm>
              <a:off x="5881153" y="1531421"/>
              <a:ext cx="5325980" cy="3795158"/>
            </a:xfrm>
            <a:prstGeom prst="rect">
              <a:avLst/>
            </a:prstGeom>
          </p:spPr>
        </p:pic>
        <p:sp>
          <p:nvSpPr>
            <p:cNvPr id="7" name="Rectangle 6">
              <a:extLst>
                <a:ext uri="{FF2B5EF4-FFF2-40B4-BE49-F238E27FC236}">
                  <a16:creationId xmlns:a16="http://schemas.microsoft.com/office/drawing/2014/main" id="{764E6196-6404-699A-1458-619D227BF5E9}"/>
                </a:ext>
              </a:extLst>
            </p:cNvPr>
            <p:cNvSpPr/>
            <p:nvPr/>
          </p:nvSpPr>
          <p:spPr>
            <a:xfrm>
              <a:off x="5881153" y="1788748"/>
              <a:ext cx="550469" cy="471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4351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21101-2204-EB33-5901-8BD4C6DF2922}"/>
              </a:ext>
            </a:extLst>
          </p:cNvPr>
          <p:cNvPicPr>
            <a:picLocks noChangeAspect="1"/>
          </p:cNvPicPr>
          <p:nvPr/>
        </p:nvPicPr>
        <p:blipFill>
          <a:blip r:embed="rId2"/>
          <a:stretch>
            <a:fillRect/>
          </a:stretch>
        </p:blipFill>
        <p:spPr>
          <a:xfrm>
            <a:off x="505701" y="353356"/>
            <a:ext cx="4519950" cy="61512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621328" y="1703268"/>
            <a:ext cx="6202757" cy="4789607"/>
          </a:xfrm>
          <a:prstGeom prst="rect">
            <a:avLst/>
          </a:prstGeom>
        </p:spPr>
      </p:pic>
      <p:sp>
        <p:nvSpPr>
          <p:cNvPr id="6" name="TextBox 5"/>
          <p:cNvSpPr txBox="1"/>
          <p:nvPr/>
        </p:nvSpPr>
        <p:spPr>
          <a:xfrm>
            <a:off x="8567984" y="6540030"/>
            <a:ext cx="19191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Stringhini</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et al, Lancet 2017</a:t>
            </a:r>
          </a:p>
        </p:txBody>
      </p:sp>
      <p:sp>
        <p:nvSpPr>
          <p:cNvPr id="2" name="Title 1"/>
          <p:cNvSpPr>
            <a:spLocks noGrp="1"/>
          </p:cNvSpPr>
          <p:nvPr>
            <p:ph type="title"/>
          </p:nvPr>
        </p:nvSpPr>
        <p:spPr>
          <a:xfrm>
            <a:off x="5621328" y="365125"/>
            <a:ext cx="5732472" cy="1325563"/>
          </a:xfrm>
        </p:spPr>
        <p:txBody>
          <a:bodyPr/>
          <a:lstStyle/>
          <a:p>
            <a:pPr algn="ctr"/>
            <a:r>
              <a:rPr lang="en-US" dirty="0"/>
              <a:t>Low SES is a Risk Factor for Mortality</a:t>
            </a:r>
            <a:endParaRPr lang="en-GB" dirty="0"/>
          </a:p>
        </p:txBody>
      </p:sp>
    </p:spTree>
    <p:extLst>
      <p:ext uri="{BB962C8B-B14F-4D97-AF65-F5344CB8AC3E}">
        <p14:creationId xmlns:p14="http://schemas.microsoft.com/office/powerpoint/2010/main" val="2063471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EA7AC-0EEC-9C70-34D7-D61F924147EE}"/>
              </a:ext>
            </a:extLst>
          </p:cNvPr>
          <p:cNvSpPr>
            <a:spLocks noGrp="1"/>
          </p:cNvSpPr>
          <p:nvPr>
            <p:ph type="title"/>
          </p:nvPr>
        </p:nvSpPr>
        <p:spPr>
          <a:xfrm>
            <a:off x="422772" y="2005255"/>
            <a:ext cx="3092183" cy="1325563"/>
          </a:xfrm>
        </p:spPr>
        <p:txBody>
          <a:bodyPr>
            <a:normAutofit fontScale="90000"/>
          </a:bodyPr>
          <a:lstStyle/>
          <a:p>
            <a:r>
              <a:rPr lang="en-GB" dirty="0"/>
              <a:t>The reality of East London</a:t>
            </a:r>
          </a:p>
        </p:txBody>
      </p:sp>
      <p:grpSp>
        <p:nvGrpSpPr>
          <p:cNvPr id="9" name="Group 8">
            <a:extLst>
              <a:ext uri="{FF2B5EF4-FFF2-40B4-BE49-F238E27FC236}">
                <a16:creationId xmlns:a16="http://schemas.microsoft.com/office/drawing/2014/main" id="{BABB7FA8-0152-3242-CCDD-E28CEC5D1624}"/>
              </a:ext>
            </a:extLst>
          </p:cNvPr>
          <p:cNvGrpSpPr/>
          <p:nvPr/>
        </p:nvGrpSpPr>
        <p:grpSpPr>
          <a:xfrm>
            <a:off x="3578455" y="326624"/>
            <a:ext cx="7772400" cy="6008387"/>
            <a:chOff x="2455164" y="424806"/>
            <a:chExt cx="7772400" cy="6008387"/>
          </a:xfrm>
        </p:grpSpPr>
        <p:pic>
          <p:nvPicPr>
            <p:cNvPr id="8" name="Picture 7">
              <a:extLst>
                <a:ext uri="{FF2B5EF4-FFF2-40B4-BE49-F238E27FC236}">
                  <a16:creationId xmlns:a16="http://schemas.microsoft.com/office/drawing/2014/main" id="{E85C90D6-B041-0A19-DC56-915A4F2A5724}"/>
                </a:ext>
              </a:extLst>
            </p:cNvPr>
            <p:cNvPicPr>
              <a:picLocks noChangeAspect="1"/>
            </p:cNvPicPr>
            <p:nvPr/>
          </p:nvPicPr>
          <p:blipFill>
            <a:blip r:embed="rId2"/>
            <a:stretch>
              <a:fillRect/>
            </a:stretch>
          </p:blipFill>
          <p:spPr>
            <a:xfrm>
              <a:off x="2455164" y="424806"/>
              <a:ext cx="7772400" cy="6008387"/>
            </a:xfrm>
            <a:prstGeom prst="rect">
              <a:avLst/>
            </a:prstGeom>
          </p:spPr>
        </p:pic>
        <p:sp>
          <p:nvSpPr>
            <p:cNvPr id="6" name="Freeform 5">
              <a:extLst>
                <a:ext uri="{FF2B5EF4-FFF2-40B4-BE49-F238E27FC236}">
                  <a16:creationId xmlns:a16="http://schemas.microsoft.com/office/drawing/2014/main" id="{EB96E9A5-71CF-082C-6804-84CEEF418493}"/>
                </a:ext>
              </a:extLst>
            </p:cNvPr>
            <p:cNvSpPr/>
            <p:nvPr/>
          </p:nvSpPr>
          <p:spPr>
            <a:xfrm>
              <a:off x="5239004" y="2153994"/>
              <a:ext cx="4846320" cy="3008376"/>
            </a:xfrm>
            <a:custGeom>
              <a:avLst/>
              <a:gdLst>
                <a:gd name="connsiteX0" fmla="*/ 1911096 w 4846320"/>
                <a:gd name="connsiteY0" fmla="*/ 128016 h 3008376"/>
                <a:gd name="connsiteX1" fmla="*/ 1847088 w 4846320"/>
                <a:gd name="connsiteY1" fmla="*/ 137160 h 3008376"/>
                <a:gd name="connsiteX2" fmla="*/ 1810512 w 4846320"/>
                <a:gd name="connsiteY2" fmla="*/ 128016 h 3008376"/>
                <a:gd name="connsiteX3" fmla="*/ 1783080 w 4846320"/>
                <a:gd name="connsiteY3" fmla="*/ 118872 h 3008376"/>
                <a:gd name="connsiteX4" fmla="*/ 1746504 w 4846320"/>
                <a:gd name="connsiteY4" fmla="*/ 109728 h 3008376"/>
                <a:gd name="connsiteX5" fmla="*/ 1691640 w 4846320"/>
                <a:gd name="connsiteY5" fmla="*/ 91440 h 3008376"/>
                <a:gd name="connsiteX6" fmla="*/ 1673352 w 4846320"/>
                <a:gd name="connsiteY6" fmla="*/ 64008 h 3008376"/>
                <a:gd name="connsiteX7" fmla="*/ 1618488 w 4846320"/>
                <a:gd name="connsiteY7" fmla="*/ 45720 h 3008376"/>
                <a:gd name="connsiteX8" fmla="*/ 1591056 w 4846320"/>
                <a:gd name="connsiteY8" fmla="*/ 36576 h 3008376"/>
                <a:gd name="connsiteX9" fmla="*/ 1563624 w 4846320"/>
                <a:gd name="connsiteY9" fmla="*/ 27432 h 3008376"/>
                <a:gd name="connsiteX10" fmla="*/ 1508760 w 4846320"/>
                <a:gd name="connsiteY10" fmla="*/ 0 h 3008376"/>
                <a:gd name="connsiteX11" fmla="*/ 1481328 w 4846320"/>
                <a:gd name="connsiteY11" fmla="*/ 54864 h 3008376"/>
                <a:gd name="connsiteX12" fmla="*/ 1463040 w 4846320"/>
                <a:gd name="connsiteY12" fmla="*/ 137160 h 3008376"/>
                <a:gd name="connsiteX13" fmla="*/ 1426464 w 4846320"/>
                <a:gd name="connsiteY13" fmla="*/ 192024 h 3008376"/>
                <a:gd name="connsiteX14" fmla="*/ 1408176 w 4846320"/>
                <a:gd name="connsiteY14" fmla="*/ 219456 h 3008376"/>
                <a:gd name="connsiteX15" fmla="*/ 1399032 w 4846320"/>
                <a:gd name="connsiteY15" fmla="*/ 246888 h 3008376"/>
                <a:gd name="connsiteX16" fmla="*/ 1371600 w 4846320"/>
                <a:gd name="connsiteY16" fmla="*/ 365760 h 3008376"/>
                <a:gd name="connsiteX17" fmla="*/ 1335024 w 4846320"/>
                <a:gd name="connsiteY17" fmla="*/ 420624 h 3008376"/>
                <a:gd name="connsiteX18" fmla="*/ 1316736 w 4846320"/>
                <a:gd name="connsiteY18" fmla="*/ 448056 h 3008376"/>
                <a:gd name="connsiteX19" fmla="*/ 1298448 w 4846320"/>
                <a:gd name="connsiteY19" fmla="*/ 484632 h 3008376"/>
                <a:gd name="connsiteX20" fmla="*/ 1289304 w 4846320"/>
                <a:gd name="connsiteY20" fmla="*/ 512064 h 3008376"/>
                <a:gd name="connsiteX21" fmla="*/ 1271016 w 4846320"/>
                <a:gd name="connsiteY21" fmla="*/ 539496 h 3008376"/>
                <a:gd name="connsiteX22" fmla="*/ 1243584 w 4846320"/>
                <a:gd name="connsiteY22" fmla="*/ 621792 h 3008376"/>
                <a:gd name="connsiteX23" fmla="*/ 1234440 w 4846320"/>
                <a:gd name="connsiteY23" fmla="*/ 649224 h 3008376"/>
                <a:gd name="connsiteX24" fmla="*/ 1188720 w 4846320"/>
                <a:gd name="connsiteY24" fmla="*/ 704088 h 3008376"/>
                <a:gd name="connsiteX25" fmla="*/ 1143000 w 4846320"/>
                <a:gd name="connsiteY25" fmla="*/ 777240 h 3008376"/>
                <a:gd name="connsiteX26" fmla="*/ 1115568 w 4846320"/>
                <a:gd name="connsiteY26" fmla="*/ 868680 h 3008376"/>
                <a:gd name="connsiteX27" fmla="*/ 1088136 w 4846320"/>
                <a:gd name="connsiteY27" fmla="*/ 923544 h 3008376"/>
                <a:gd name="connsiteX28" fmla="*/ 1069848 w 4846320"/>
                <a:gd name="connsiteY28" fmla="*/ 950976 h 3008376"/>
                <a:gd name="connsiteX29" fmla="*/ 1051560 w 4846320"/>
                <a:gd name="connsiteY29" fmla="*/ 1005840 h 3008376"/>
                <a:gd name="connsiteX30" fmla="*/ 1042416 w 4846320"/>
                <a:gd name="connsiteY30" fmla="*/ 1033272 h 3008376"/>
                <a:gd name="connsiteX31" fmla="*/ 960120 w 4846320"/>
                <a:gd name="connsiteY31" fmla="*/ 1106424 h 3008376"/>
                <a:gd name="connsiteX32" fmla="*/ 923544 w 4846320"/>
                <a:gd name="connsiteY32" fmla="*/ 1161288 h 3008376"/>
                <a:gd name="connsiteX33" fmla="*/ 886968 w 4846320"/>
                <a:gd name="connsiteY33" fmla="*/ 1243584 h 3008376"/>
                <a:gd name="connsiteX34" fmla="*/ 804672 w 4846320"/>
                <a:gd name="connsiteY34" fmla="*/ 1280160 h 3008376"/>
                <a:gd name="connsiteX35" fmla="*/ 777240 w 4846320"/>
                <a:gd name="connsiteY35" fmla="*/ 1289304 h 3008376"/>
                <a:gd name="connsiteX36" fmla="*/ 749808 w 4846320"/>
                <a:gd name="connsiteY36" fmla="*/ 1298448 h 3008376"/>
                <a:gd name="connsiteX37" fmla="*/ 640080 w 4846320"/>
                <a:gd name="connsiteY37" fmla="*/ 1307592 h 3008376"/>
                <a:gd name="connsiteX38" fmla="*/ 576072 w 4846320"/>
                <a:gd name="connsiteY38" fmla="*/ 1335024 h 3008376"/>
                <a:gd name="connsiteX39" fmla="*/ 557784 w 4846320"/>
                <a:gd name="connsiteY39" fmla="*/ 1362456 h 3008376"/>
                <a:gd name="connsiteX40" fmla="*/ 484632 w 4846320"/>
                <a:gd name="connsiteY40" fmla="*/ 1371600 h 3008376"/>
                <a:gd name="connsiteX41" fmla="*/ 502920 w 4846320"/>
                <a:gd name="connsiteY41" fmla="*/ 1399032 h 3008376"/>
                <a:gd name="connsiteX42" fmla="*/ 484632 w 4846320"/>
                <a:gd name="connsiteY42" fmla="*/ 1554480 h 3008376"/>
                <a:gd name="connsiteX43" fmla="*/ 347472 w 4846320"/>
                <a:gd name="connsiteY43" fmla="*/ 1536192 h 3008376"/>
                <a:gd name="connsiteX44" fmla="*/ 320040 w 4846320"/>
                <a:gd name="connsiteY44" fmla="*/ 1517904 h 3008376"/>
                <a:gd name="connsiteX45" fmla="*/ 283464 w 4846320"/>
                <a:gd name="connsiteY45" fmla="*/ 1472184 h 3008376"/>
                <a:gd name="connsiteX46" fmla="*/ 228600 w 4846320"/>
                <a:gd name="connsiteY46" fmla="*/ 1435608 h 3008376"/>
                <a:gd name="connsiteX47" fmla="*/ 201168 w 4846320"/>
                <a:gd name="connsiteY47" fmla="*/ 1417320 h 3008376"/>
                <a:gd name="connsiteX48" fmla="*/ 164592 w 4846320"/>
                <a:gd name="connsiteY48" fmla="*/ 1408176 h 3008376"/>
                <a:gd name="connsiteX49" fmla="*/ 137160 w 4846320"/>
                <a:gd name="connsiteY49" fmla="*/ 1399032 h 3008376"/>
                <a:gd name="connsiteX50" fmla="*/ 54864 w 4846320"/>
                <a:gd name="connsiteY50" fmla="*/ 1408176 h 3008376"/>
                <a:gd name="connsiteX51" fmla="*/ 36576 w 4846320"/>
                <a:gd name="connsiteY51" fmla="*/ 1435608 h 3008376"/>
                <a:gd name="connsiteX52" fmla="*/ 9144 w 4846320"/>
                <a:gd name="connsiteY52" fmla="*/ 1453896 h 3008376"/>
                <a:gd name="connsiteX53" fmla="*/ 0 w 4846320"/>
                <a:gd name="connsiteY53" fmla="*/ 1481328 h 3008376"/>
                <a:gd name="connsiteX54" fmla="*/ 9144 w 4846320"/>
                <a:gd name="connsiteY54" fmla="*/ 1572768 h 3008376"/>
                <a:gd name="connsiteX55" fmla="*/ 18288 w 4846320"/>
                <a:gd name="connsiteY55" fmla="*/ 1600200 h 3008376"/>
                <a:gd name="connsiteX56" fmla="*/ 27432 w 4846320"/>
                <a:gd name="connsiteY56" fmla="*/ 1655064 h 3008376"/>
                <a:gd name="connsiteX57" fmla="*/ 36576 w 4846320"/>
                <a:gd name="connsiteY57" fmla="*/ 1719072 h 3008376"/>
                <a:gd name="connsiteX58" fmla="*/ 45720 w 4846320"/>
                <a:gd name="connsiteY58" fmla="*/ 1792224 h 3008376"/>
                <a:gd name="connsiteX59" fmla="*/ 64008 w 4846320"/>
                <a:gd name="connsiteY59" fmla="*/ 1865376 h 3008376"/>
                <a:gd name="connsiteX60" fmla="*/ 100584 w 4846320"/>
                <a:gd name="connsiteY60" fmla="*/ 1956816 h 3008376"/>
                <a:gd name="connsiteX61" fmla="*/ 109728 w 4846320"/>
                <a:gd name="connsiteY61" fmla="*/ 1984248 h 3008376"/>
                <a:gd name="connsiteX62" fmla="*/ 118872 w 4846320"/>
                <a:gd name="connsiteY62" fmla="*/ 2011680 h 3008376"/>
                <a:gd name="connsiteX63" fmla="*/ 155448 w 4846320"/>
                <a:gd name="connsiteY63" fmla="*/ 2066544 h 3008376"/>
                <a:gd name="connsiteX64" fmla="*/ 164592 w 4846320"/>
                <a:gd name="connsiteY64" fmla="*/ 2093976 h 3008376"/>
                <a:gd name="connsiteX65" fmla="*/ 228600 w 4846320"/>
                <a:gd name="connsiteY65" fmla="*/ 2176272 h 3008376"/>
                <a:gd name="connsiteX66" fmla="*/ 265176 w 4846320"/>
                <a:gd name="connsiteY66" fmla="*/ 2231136 h 3008376"/>
                <a:gd name="connsiteX67" fmla="*/ 283464 w 4846320"/>
                <a:gd name="connsiteY67" fmla="*/ 2286000 h 3008376"/>
                <a:gd name="connsiteX68" fmla="*/ 292608 w 4846320"/>
                <a:gd name="connsiteY68" fmla="*/ 2322576 h 3008376"/>
                <a:gd name="connsiteX69" fmla="*/ 310896 w 4846320"/>
                <a:gd name="connsiteY69" fmla="*/ 2377440 h 3008376"/>
                <a:gd name="connsiteX70" fmla="*/ 320040 w 4846320"/>
                <a:gd name="connsiteY70" fmla="*/ 2404872 h 3008376"/>
                <a:gd name="connsiteX71" fmla="*/ 329184 w 4846320"/>
                <a:gd name="connsiteY71" fmla="*/ 2432304 h 3008376"/>
                <a:gd name="connsiteX72" fmla="*/ 338328 w 4846320"/>
                <a:gd name="connsiteY72" fmla="*/ 2542032 h 3008376"/>
                <a:gd name="connsiteX73" fmla="*/ 347472 w 4846320"/>
                <a:gd name="connsiteY73" fmla="*/ 2578608 h 3008376"/>
                <a:gd name="connsiteX74" fmla="*/ 475488 w 4846320"/>
                <a:gd name="connsiteY74" fmla="*/ 2587752 h 3008376"/>
                <a:gd name="connsiteX75" fmla="*/ 621792 w 4846320"/>
                <a:gd name="connsiteY75" fmla="*/ 2596896 h 3008376"/>
                <a:gd name="connsiteX76" fmla="*/ 676656 w 4846320"/>
                <a:gd name="connsiteY76" fmla="*/ 2615184 h 3008376"/>
                <a:gd name="connsiteX77" fmla="*/ 731520 w 4846320"/>
                <a:gd name="connsiteY77" fmla="*/ 2642616 h 3008376"/>
                <a:gd name="connsiteX78" fmla="*/ 813816 w 4846320"/>
                <a:gd name="connsiteY78" fmla="*/ 2660904 h 3008376"/>
                <a:gd name="connsiteX79" fmla="*/ 841248 w 4846320"/>
                <a:gd name="connsiteY79" fmla="*/ 2679192 h 3008376"/>
                <a:gd name="connsiteX80" fmla="*/ 896112 w 4846320"/>
                <a:gd name="connsiteY80" fmla="*/ 2697480 h 3008376"/>
                <a:gd name="connsiteX81" fmla="*/ 923544 w 4846320"/>
                <a:gd name="connsiteY81" fmla="*/ 2706624 h 3008376"/>
                <a:gd name="connsiteX82" fmla="*/ 996696 w 4846320"/>
                <a:gd name="connsiteY82" fmla="*/ 2697480 h 3008376"/>
                <a:gd name="connsiteX83" fmla="*/ 1024128 w 4846320"/>
                <a:gd name="connsiteY83" fmla="*/ 2688336 h 3008376"/>
                <a:gd name="connsiteX84" fmla="*/ 1051560 w 4846320"/>
                <a:gd name="connsiteY84" fmla="*/ 2633472 h 3008376"/>
                <a:gd name="connsiteX85" fmla="*/ 1078992 w 4846320"/>
                <a:gd name="connsiteY85" fmla="*/ 2615184 h 3008376"/>
                <a:gd name="connsiteX86" fmla="*/ 1271016 w 4846320"/>
                <a:gd name="connsiteY86" fmla="*/ 2624328 h 3008376"/>
                <a:gd name="connsiteX87" fmla="*/ 1289304 w 4846320"/>
                <a:gd name="connsiteY87" fmla="*/ 2679192 h 3008376"/>
                <a:gd name="connsiteX88" fmla="*/ 1298448 w 4846320"/>
                <a:gd name="connsiteY88" fmla="*/ 2752344 h 3008376"/>
                <a:gd name="connsiteX89" fmla="*/ 1325880 w 4846320"/>
                <a:gd name="connsiteY89" fmla="*/ 2843784 h 3008376"/>
                <a:gd name="connsiteX90" fmla="*/ 1344168 w 4846320"/>
                <a:gd name="connsiteY90" fmla="*/ 2916936 h 3008376"/>
                <a:gd name="connsiteX91" fmla="*/ 1362456 w 4846320"/>
                <a:gd name="connsiteY91" fmla="*/ 2971800 h 3008376"/>
                <a:gd name="connsiteX92" fmla="*/ 1371600 w 4846320"/>
                <a:gd name="connsiteY92" fmla="*/ 2999232 h 3008376"/>
                <a:gd name="connsiteX93" fmla="*/ 1399032 w 4846320"/>
                <a:gd name="connsiteY93" fmla="*/ 3008376 h 3008376"/>
                <a:gd name="connsiteX94" fmla="*/ 1572768 w 4846320"/>
                <a:gd name="connsiteY94" fmla="*/ 2999232 h 3008376"/>
                <a:gd name="connsiteX95" fmla="*/ 1600200 w 4846320"/>
                <a:gd name="connsiteY95" fmla="*/ 2990088 h 3008376"/>
                <a:gd name="connsiteX96" fmla="*/ 1627632 w 4846320"/>
                <a:gd name="connsiteY96" fmla="*/ 2971800 h 3008376"/>
                <a:gd name="connsiteX97" fmla="*/ 1627632 w 4846320"/>
                <a:gd name="connsiteY97" fmla="*/ 2852928 h 3008376"/>
                <a:gd name="connsiteX98" fmla="*/ 1609344 w 4846320"/>
                <a:gd name="connsiteY98" fmla="*/ 2798064 h 3008376"/>
                <a:gd name="connsiteX99" fmla="*/ 1618488 w 4846320"/>
                <a:gd name="connsiteY99" fmla="*/ 2660904 h 3008376"/>
                <a:gd name="connsiteX100" fmla="*/ 1645920 w 4846320"/>
                <a:gd name="connsiteY100" fmla="*/ 2651760 h 3008376"/>
                <a:gd name="connsiteX101" fmla="*/ 1691640 w 4846320"/>
                <a:gd name="connsiteY101" fmla="*/ 2660904 h 3008376"/>
                <a:gd name="connsiteX102" fmla="*/ 1746504 w 4846320"/>
                <a:gd name="connsiteY102" fmla="*/ 2688336 h 3008376"/>
                <a:gd name="connsiteX103" fmla="*/ 1773936 w 4846320"/>
                <a:gd name="connsiteY103" fmla="*/ 2715768 h 3008376"/>
                <a:gd name="connsiteX104" fmla="*/ 1801368 w 4846320"/>
                <a:gd name="connsiteY104" fmla="*/ 2734056 h 3008376"/>
                <a:gd name="connsiteX105" fmla="*/ 1856232 w 4846320"/>
                <a:gd name="connsiteY105" fmla="*/ 2770632 h 3008376"/>
                <a:gd name="connsiteX106" fmla="*/ 1883664 w 4846320"/>
                <a:gd name="connsiteY106" fmla="*/ 2788920 h 3008376"/>
                <a:gd name="connsiteX107" fmla="*/ 1911096 w 4846320"/>
                <a:gd name="connsiteY107" fmla="*/ 2798064 h 3008376"/>
                <a:gd name="connsiteX108" fmla="*/ 2103120 w 4846320"/>
                <a:gd name="connsiteY108" fmla="*/ 2807208 h 3008376"/>
                <a:gd name="connsiteX109" fmla="*/ 2221992 w 4846320"/>
                <a:gd name="connsiteY109" fmla="*/ 2807208 h 3008376"/>
                <a:gd name="connsiteX110" fmla="*/ 2276856 w 4846320"/>
                <a:gd name="connsiteY110" fmla="*/ 2770632 h 3008376"/>
                <a:gd name="connsiteX111" fmla="*/ 2340864 w 4846320"/>
                <a:gd name="connsiteY111" fmla="*/ 2752344 h 3008376"/>
                <a:gd name="connsiteX112" fmla="*/ 2395728 w 4846320"/>
                <a:gd name="connsiteY112" fmla="*/ 2734056 h 3008376"/>
                <a:gd name="connsiteX113" fmla="*/ 2423160 w 4846320"/>
                <a:gd name="connsiteY113" fmla="*/ 2724912 h 3008376"/>
                <a:gd name="connsiteX114" fmla="*/ 2459736 w 4846320"/>
                <a:gd name="connsiteY114" fmla="*/ 2715768 h 3008376"/>
                <a:gd name="connsiteX115" fmla="*/ 2542032 w 4846320"/>
                <a:gd name="connsiteY115" fmla="*/ 2688336 h 3008376"/>
                <a:gd name="connsiteX116" fmla="*/ 2569464 w 4846320"/>
                <a:gd name="connsiteY116" fmla="*/ 2679192 h 3008376"/>
                <a:gd name="connsiteX117" fmla="*/ 2596896 w 4846320"/>
                <a:gd name="connsiteY117" fmla="*/ 2670048 h 3008376"/>
                <a:gd name="connsiteX118" fmla="*/ 2679192 w 4846320"/>
                <a:gd name="connsiteY118" fmla="*/ 2606040 h 3008376"/>
                <a:gd name="connsiteX119" fmla="*/ 2761488 w 4846320"/>
                <a:gd name="connsiteY119" fmla="*/ 2578608 h 3008376"/>
                <a:gd name="connsiteX120" fmla="*/ 2788920 w 4846320"/>
                <a:gd name="connsiteY120" fmla="*/ 2569464 h 3008376"/>
                <a:gd name="connsiteX121" fmla="*/ 2871216 w 4846320"/>
                <a:gd name="connsiteY121" fmla="*/ 2532888 h 3008376"/>
                <a:gd name="connsiteX122" fmla="*/ 2999232 w 4846320"/>
                <a:gd name="connsiteY122" fmla="*/ 2523744 h 3008376"/>
                <a:gd name="connsiteX123" fmla="*/ 3054096 w 4846320"/>
                <a:gd name="connsiteY123" fmla="*/ 2514600 h 3008376"/>
                <a:gd name="connsiteX124" fmla="*/ 3081528 w 4846320"/>
                <a:gd name="connsiteY124" fmla="*/ 2505456 h 3008376"/>
                <a:gd name="connsiteX125" fmla="*/ 3127248 w 4846320"/>
                <a:gd name="connsiteY125" fmla="*/ 2496312 h 3008376"/>
                <a:gd name="connsiteX126" fmla="*/ 3191256 w 4846320"/>
                <a:gd name="connsiteY126" fmla="*/ 2478024 h 3008376"/>
                <a:gd name="connsiteX127" fmla="*/ 3328416 w 4846320"/>
                <a:gd name="connsiteY127" fmla="*/ 2505456 h 3008376"/>
                <a:gd name="connsiteX128" fmla="*/ 3355848 w 4846320"/>
                <a:gd name="connsiteY128" fmla="*/ 2514600 h 3008376"/>
                <a:gd name="connsiteX129" fmla="*/ 3383280 w 4846320"/>
                <a:gd name="connsiteY129" fmla="*/ 2523744 h 3008376"/>
                <a:gd name="connsiteX130" fmla="*/ 3465576 w 4846320"/>
                <a:gd name="connsiteY130" fmla="*/ 2578608 h 3008376"/>
                <a:gd name="connsiteX131" fmla="*/ 3493008 w 4846320"/>
                <a:gd name="connsiteY131" fmla="*/ 2596896 h 3008376"/>
                <a:gd name="connsiteX132" fmla="*/ 3575304 w 4846320"/>
                <a:gd name="connsiteY132" fmla="*/ 2642616 h 3008376"/>
                <a:gd name="connsiteX133" fmla="*/ 3648456 w 4846320"/>
                <a:gd name="connsiteY133" fmla="*/ 2697480 h 3008376"/>
                <a:gd name="connsiteX134" fmla="*/ 3675888 w 4846320"/>
                <a:gd name="connsiteY134" fmla="*/ 2715768 h 3008376"/>
                <a:gd name="connsiteX135" fmla="*/ 3703320 w 4846320"/>
                <a:gd name="connsiteY135" fmla="*/ 2743200 h 3008376"/>
                <a:gd name="connsiteX136" fmla="*/ 3758184 w 4846320"/>
                <a:gd name="connsiteY136" fmla="*/ 2779776 h 3008376"/>
                <a:gd name="connsiteX137" fmla="*/ 3785616 w 4846320"/>
                <a:gd name="connsiteY137" fmla="*/ 2798064 h 3008376"/>
                <a:gd name="connsiteX138" fmla="*/ 3794760 w 4846320"/>
                <a:gd name="connsiteY138" fmla="*/ 2825496 h 3008376"/>
                <a:gd name="connsiteX139" fmla="*/ 3886200 w 4846320"/>
                <a:gd name="connsiteY139" fmla="*/ 2916936 h 3008376"/>
                <a:gd name="connsiteX140" fmla="*/ 3941064 w 4846320"/>
                <a:gd name="connsiteY140" fmla="*/ 2935224 h 3008376"/>
                <a:gd name="connsiteX141" fmla="*/ 3968496 w 4846320"/>
                <a:gd name="connsiteY141" fmla="*/ 2944368 h 3008376"/>
                <a:gd name="connsiteX142" fmla="*/ 4050792 w 4846320"/>
                <a:gd name="connsiteY142" fmla="*/ 2916936 h 3008376"/>
                <a:gd name="connsiteX143" fmla="*/ 4078224 w 4846320"/>
                <a:gd name="connsiteY143" fmla="*/ 2907792 h 3008376"/>
                <a:gd name="connsiteX144" fmla="*/ 4105656 w 4846320"/>
                <a:gd name="connsiteY144" fmla="*/ 2898648 h 3008376"/>
                <a:gd name="connsiteX145" fmla="*/ 4142232 w 4846320"/>
                <a:gd name="connsiteY145" fmla="*/ 2843784 h 3008376"/>
                <a:gd name="connsiteX146" fmla="*/ 4160520 w 4846320"/>
                <a:gd name="connsiteY146" fmla="*/ 2816352 h 3008376"/>
                <a:gd name="connsiteX147" fmla="*/ 4187952 w 4846320"/>
                <a:gd name="connsiteY147" fmla="*/ 2761488 h 3008376"/>
                <a:gd name="connsiteX148" fmla="*/ 4197096 w 4846320"/>
                <a:gd name="connsiteY148" fmla="*/ 2734056 h 3008376"/>
                <a:gd name="connsiteX149" fmla="*/ 4233672 w 4846320"/>
                <a:gd name="connsiteY149" fmla="*/ 2679192 h 3008376"/>
                <a:gd name="connsiteX150" fmla="*/ 4288536 w 4846320"/>
                <a:gd name="connsiteY150" fmla="*/ 2624328 h 3008376"/>
                <a:gd name="connsiteX151" fmla="*/ 4306824 w 4846320"/>
                <a:gd name="connsiteY151" fmla="*/ 2596896 h 3008376"/>
                <a:gd name="connsiteX152" fmla="*/ 4389120 w 4846320"/>
                <a:gd name="connsiteY152" fmla="*/ 2560320 h 3008376"/>
                <a:gd name="connsiteX153" fmla="*/ 4443984 w 4846320"/>
                <a:gd name="connsiteY153" fmla="*/ 2532888 h 3008376"/>
                <a:gd name="connsiteX154" fmla="*/ 4498848 w 4846320"/>
                <a:gd name="connsiteY154" fmla="*/ 2478024 h 3008376"/>
                <a:gd name="connsiteX155" fmla="*/ 4535424 w 4846320"/>
                <a:gd name="connsiteY155" fmla="*/ 2450592 h 3008376"/>
                <a:gd name="connsiteX156" fmla="*/ 4626864 w 4846320"/>
                <a:gd name="connsiteY156" fmla="*/ 2386584 h 3008376"/>
                <a:gd name="connsiteX157" fmla="*/ 4709160 w 4846320"/>
                <a:gd name="connsiteY157" fmla="*/ 2331720 h 3008376"/>
                <a:gd name="connsiteX158" fmla="*/ 4736592 w 4846320"/>
                <a:gd name="connsiteY158" fmla="*/ 2313432 h 3008376"/>
                <a:gd name="connsiteX159" fmla="*/ 4764024 w 4846320"/>
                <a:gd name="connsiteY159" fmla="*/ 2295144 h 3008376"/>
                <a:gd name="connsiteX160" fmla="*/ 4791456 w 4846320"/>
                <a:gd name="connsiteY160" fmla="*/ 2185416 h 3008376"/>
                <a:gd name="connsiteX161" fmla="*/ 4773168 w 4846320"/>
                <a:gd name="connsiteY161" fmla="*/ 2157984 h 3008376"/>
                <a:gd name="connsiteX162" fmla="*/ 4764024 w 4846320"/>
                <a:gd name="connsiteY162" fmla="*/ 2121408 h 3008376"/>
                <a:gd name="connsiteX163" fmla="*/ 4782312 w 4846320"/>
                <a:gd name="connsiteY163" fmla="*/ 1993392 h 3008376"/>
                <a:gd name="connsiteX164" fmla="*/ 4800600 w 4846320"/>
                <a:gd name="connsiteY164" fmla="*/ 1965960 h 3008376"/>
                <a:gd name="connsiteX165" fmla="*/ 4809744 w 4846320"/>
                <a:gd name="connsiteY165" fmla="*/ 1920240 h 3008376"/>
                <a:gd name="connsiteX166" fmla="*/ 4828032 w 4846320"/>
                <a:gd name="connsiteY166" fmla="*/ 1792224 h 3008376"/>
                <a:gd name="connsiteX167" fmla="*/ 4846320 w 4846320"/>
                <a:gd name="connsiteY167" fmla="*/ 1600200 h 3008376"/>
                <a:gd name="connsiteX168" fmla="*/ 4837176 w 4846320"/>
                <a:gd name="connsiteY168" fmla="*/ 1124712 h 3008376"/>
                <a:gd name="connsiteX169" fmla="*/ 4809744 w 4846320"/>
                <a:gd name="connsiteY169" fmla="*/ 1069848 h 3008376"/>
                <a:gd name="connsiteX170" fmla="*/ 4782312 w 4846320"/>
                <a:gd name="connsiteY170" fmla="*/ 1042416 h 3008376"/>
                <a:gd name="connsiteX171" fmla="*/ 4764024 w 4846320"/>
                <a:gd name="connsiteY171" fmla="*/ 1005840 h 3008376"/>
                <a:gd name="connsiteX172" fmla="*/ 4718304 w 4846320"/>
                <a:gd name="connsiteY172" fmla="*/ 914400 h 3008376"/>
                <a:gd name="connsiteX173" fmla="*/ 4709160 w 4846320"/>
                <a:gd name="connsiteY173" fmla="*/ 877824 h 3008376"/>
                <a:gd name="connsiteX174" fmla="*/ 4700016 w 4846320"/>
                <a:gd name="connsiteY174" fmla="*/ 850392 h 3008376"/>
                <a:gd name="connsiteX175" fmla="*/ 4681728 w 4846320"/>
                <a:gd name="connsiteY175" fmla="*/ 804672 h 3008376"/>
                <a:gd name="connsiteX176" fmla="*/ 4654296 w 4846320"/>
                <a:gd name="connsiteY176" fmla="*/ 795528 h 3008376"/>
                <a:gd name="connsiteX177" fmla="*/ 4636008 w 4846320"/>
                <a:gd name="connsiteY177" fmla="*/ 768096 h 3008376"/>
                <a:gd name="connsiteX178" fmla="*/ 4608576 w 4846320"/>
                <a:gd name="connsiteY178" fmla="*/ 758952 h 3008376"/>
                <a:gd name="connsiteX179" fmla="*/ 4544568 w 4846320"/>
                <a:gd name="connsiteY179" fmla="*/ 685800 h 3008376"/>
                <a:gd name="connsiteX180" fmla="*/ 4507992 w 4846320"/>
                <a:gd name="connsiteY180" fmla="*/ 603504 h 3008376"/>
                <a:gd name="connsiteX181" fmla="*/ 4453128 w 4846320"/>
                <a:gd name="connsiteY181" fmla="*/ 566928 h 3008376"/>
                <a:gd name="connsiteX182" fmla="*/ 4416552 w 4846320"/>
                <a:gd name="connsiteY182" fmla="*/ 521208 h 3008376"/>
                <a:gd name="connsiteX183" fmla="*/ 4379976 w 4846320"/>
                <a:gd name="connsiteY183" fmla="*/ 466344 h 3008376"/>
                <a:gd name="connsiteX184" fmla="*/ 4361688 w 4846320"/>
                <a:gd name="connsiteY184" fmla="*/ 438912 h 3008376"/>
                <a:gd name="connsiteX185" fmla="*/ 4334256 w 4846320"/>
                <a:gd name="connsiteY185" fmla="*/ 420624 h 3008376"/>
                <a:gd name="connsiteX186" fmla="*/ 4297680 w 4846320"/>
                <a:gd name="connsiteY186" fmla="*/ 365760 h 3008376"/>
                <a:gd name="connsiteX187" fmla="*/ 4251960 w 4846320"/>
                <a:gd name="connsiteY187" fmla="*/ 310896 h 3008376"/>
                <a:gd name="connsiteX188" fmla="*/ 4224528 w 4846320"/>
                <a:gd name="connsiteY188" fmla="*/ 292608 h 3008376"/>
                <a:gd name="connsiteX189" fmla="*/ 4087368 w 4846320"/>
                <a:gd name="connsiteY189" fmla="*/ 301752 h 3008376"/>
                <a:gd name="connsiteX190" fmla="*/ 4005072 w 4846320"/>
                <a:gd name="connsiteY190" fmla="*/ 320040 h 3008376"/>
                <a:gd name="connsiteX191" fmla="*/ 3913632 w 4846320"/>
                <a:gd name="connsiteY191" fmla="*/ 338328 h 3008376"/>
                <a:gd name="connsiteX192" fmla="*/ 3840480 w 4846320"/>
                <a:gd name="connsiteY192" fmla="*/ 356616 h 3008376"/>
                <a:gd name="connsiteX193" fmla="*/ 3785616 w 4846320"/>
                <a:gd name="connsiteY193" fmla="*/ 365760 h 3008376"/>
                <a:gd name="connsiteX194" fmla="*/ 3758184 w 4846320"/>
                <a:gd name="connsiteY194" fmla="*/ 374904 h 3008376"/>
                <a:gd name="connsiteX195" fmla="*/ 3712464 w 4846320"/>
                <a:gd name="connsiteY195" fmla="*/ 384048 h 3008376"/>
                <a:gd name="connsiteX196" fmla="*/ 3675888 w 4846320"/>
                <a:gd name="connsiteY196" fmla="*/ 393192 h 3008376"/>
                <a:gd name="connsiteX197" fmla="*/ 3291840 w 4846320"/>
                <a:gd name="connsiteY197" fmla="*/ 402336 h 3008376"/>
                <a:gd name="connsiteX198" fmla="*/ 3200400 w 4846320"/>
                <a:gd name="connsiteY198" fmla="*/ 411480 h 3008376"/>
                <a:gd name="connsiteX199" fmla="*/ 3072384 w 4846320"/>
                <a:gd name="connsiteY199" fmla="*/ 420624 h 3008376"/>
                <a:gd name="connsiteX200" fmla="*/ 3044952 w 4846320"/>
                <a:gd name="connsiteY200" fmla="*/ 429768 h 3008376"/>
                <a:gd name="connsiteX201" fmla="*/ 2962656 w 4846320"/>
                <a:gd name="connsiteY201" fmla="*/ 484632 h 3008376"/>
                <a:gd name="connsiteX202" fmla="*/ 2935224 w 4846320"/>
                <a:gd name="connsiteY202" fmla="*/ 502920 h 3008376"/>
                <a:gd name="connsiteX203" fmla="*/ 2862072 w 4846320"/>
                <a:gd name="connsiteY203" fmla="*/ 521208 h 3008376"/>
                <a:gd name="connsiteX204" fmla="*/ 2807208 w 4846320"/>
                <a:gd name="connsiteY204" fmla="*/ 539496 h 3008376"/>
                <a:gd name="connsiteX205" fmla="*/ 2779776 w 4846320"/>
                <a:gd name="connsiteY205" fmla="*/ 548640 h 3008376"/>
                <a:gd name="connsiteX206" fmla="*/ 2752344 w 4846320"/>
                <a:gd name="connsiteY206" fmla="*/ 557784 h 3008376"/>
                <a:gd name="connsiteX207" fmla="*/ 2560320 w 4846320"/>
                <a:gd name="connsiteY207" fmla="*/ 548640 h 3008376"/>
                <a:gd name="connsiteX208" fmla="*/ 2496312 w 4846320"/>
                <a:gd name="connsiteY208" fmla="*/ 548640 h 3008376"/>
                <a:gd name="connsiteX209" fmla="*/ 2459736 w 4846320"/>
                <a:gd name="connsiteY209" fmla="*/ 585216 h 3008376"/>
                <a:gd name="connsiteX210" fmla="*/ 2130552 w 4846320"/>
                <a:gd name="connsiteY210" fmla="*/ 576072 h 3008376"/>
                <a:gd name="connsiteX211" fmla="*/ 2093976 w 4846320"/>
                <a:gd name="connsiteY211" fmla="*/ 521208 h 3008376"/>
                <a:gd name="connsiteX212" fmla="*/ 2084832 w 4846320"/>
                <a:gd name="connsiteY212" fmla="*/ 493776 h 3008376"/>
                <a:gd name="connsiteX213" fmla="*/ 2048256 w 4846320"/>
                <a:gd name="connsiteY213" fmla="*/ 438912 h 3008376"/>
                <a:gd name="connsiteX214" fmla="*/ 2029968 w 4846320"/>
                <a:gd name="connsiteY214" fmla="*/ 411480 h 3008376"/>
                <a:gd name="connsiteX215" fmla="*/ 2002536 w 4846320"/>
                <a:gd name="connsiteY215" fmla="*/ 384048 h 3008376"/>
                <a:gd name="connsiteX216" fmla="*/ 1984248 w 4846320"/>
                <a:gd name="connsiteY216" fmla="*/ 320040 h 3008376"/>
                <a:gd name="connsiteX217" fmla="*/ 1965960 w 4846320"/>
                <a:gd name="connsiteY217" fmla="*/ 265176 h 3008376"/>
                <a:gd name="connsiteX218" fmla="*/ 1938528 w 4846320"/>
                <a:gd name="connsiteY218" fmla="*/ 246888 h 3008376"/>
                <a:gd name="connsiteX219" fmla="*/ 1920240 w 4846320"/>
                <a:gd name="connsiteY219" fmla="*/ 192024 h 3008376"/>
                <a:gd name="connsiteX220" fmla="*/ 1911096 w 4846320"/>
                <a:gd name="connsiteY220" fmla="*/ 128016 h 30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846320" h="3008376">
                  <a:moveTo>
                    <a:pt x="1911096" y="128016"/>
                  </a:moveTo>
                  <a:cubicBezTo>
                    <a:pt x="1898904" y="118872"/>
                    <a:pt x="1868641" y="137160"/>
                    <a:pt x="1847088" y="137160"/>
                  </a:cubicBezTo>
                  <a:cubicBezTo>
                    <a:pt x="1834521" y="137160"/>
                    <a:pt x="1822596" y="131468"/>
                    <a:pt x="1810512" y="128016"/>
                  </a:cubicBezTo>
                  <a:cubicBezTo>
                    <a:pt x="1801244" y="125368"/>
                    <a:pt x="1792348" y="121520"/>
                    <a:pt x="1783080" y="118872"/>
                  </a:cubicBezTo>
                  <a:cubicBezTo>
                    <a:pt x="1770996" y="115420"/>
                    <a:pt x="1758541" y="113339"/>
                    <a:pt x="1746504" y="109728"/>
                  </a:cubicBezTo>
                  <a:cubicBezTo>
                    <a:pt x="1728040" y="104189"/>
                    <a:pt x="1691640" y="91440"/>
                    <a:pt x="1691640" y="91440"/>
                  </a:cubicBezTo>
                  <a:cubicBezTo>
                    <a:pt x="1685544" y="82296"/>
                    <a:pt x="1682671" y="69833"/>
                    <a:pt x="1673352" y="64008"/>
                  </a:cubicBezTo>
                  <a:cubicBezTo>
                    <a:pt x="1657005" y="53791"/>
                    <a:pt x="1636776" y="51816"/>
                    <a:pt x="1618488" y="45720"/>
                  </a:cubicBezTo>
                  <a:lnTo>
                    <a:pt x="1591056" y="36576"/>
                  </a:lnTo>
                  <a:cubicBezTo>
                    <a:pt x="1581912" y="33528"/>
                    <a:pt x="1571644" y="32779"/>
                    <a:pt x="1563624" y="27432"/>
                  </a:cubicBezTo>
                  <a:cubicBezTo>
                    <a:pt x="1528172" y="3797"/>
                    <a:pt x="1546618" y="12619"/>
                    <a:pt x="1508760" y="0"/>
                  </a:cubicBezTo>
                  <a:cubicBezTo>
                    <a:pt x="1492320" y="24661"/>
                    <a:pt x="1487638" y="26471"/>
                    <a:pt x="1481328" y="54864"/>
                  </a:cubicBezTo>
                  <a:cubicBezTo>
                    <a:pt x="1477469" y="72231"/>
                    <a:pt x="1474476" y="116576"/>
                    <a:pt x="1463040" y="137160"/>
                  </a:cubicBezTo>
                  <a:cubicBezTo>
                    <a:pt x="1452366" y="156373"/>
                    <a:pt x="1438656" y="173736"/>
                    <a:pt x="1426464" y="192024"/>
                  </a:cubicBezTo>
                  <a:cubicBezTo>
                    <a:pt x="1420368" y="201168"/>
                    <a:pt x="1411651" y="209030"/>
                    <a:pt x="1408176" y="219456"/>
                  </a:cubicBezTo>
                  <a:lnTo>
                    <a:pt x="1399032" y="246888"/>
                  </a:lnTo>
                  <a:cubicBezTo>
                    <a:pt x="1394816" y="276398"/>
                    <a:pt x="1389857" y="338374"/>
                    <a:pt x="1371600" y="365760"/>
                  </a:cubicBezTo>
                  <a:lnTo>
                    <a:pt x="1335024" y="420624"/>
                  </a:lnTo>
                  <a:cubicBezTo>
                    <a:pt x="1328928" y="429768"/>
                    <a:pt x="1321651" y="438226"/>
                    <a:pt x="1316736" y="448056"/>
                  </a:cubicBezTo>
                  <a:cubicBezTo>
                    <a:pt x="1310640" y="460248"/>
                    <a:pt x="1303818" y="472103"/>
                    <a:pt x="1298448" y="484632"/>
                  </a:cubicBezTo>
                  <a:cubicBezTo>
                    <a:pt x="1294651" y="493491"/>
                    <a:pt x="1293615" y="503443"/>
                    <a:pt x="1289304" y="512064"/>
                  </a:cubicBezTo>
                  <a:cubicBezTo>
                    <a:pt x="1284389" y="521894"/>
                    <a:pt x="1275479" y="529453"/>
                    <a:pt x="1271016" y="539496"/>
                  </a:cubicBezTo>
                  <a:lnTo>
                    <a:pt x="1243584" y="621792"/>
                  </a:lnTo>
                  <a:cubicBezTo>
                    <a:pt x="1240536" y="630936"/>
                    <a:pt x="1241256" y="642408"/>
                    <a:pt x="1234440" y="649224"/>
                  </a:cubicBezTo>
                  <a:cubicBezTo>
                    <a:pt x="1217213" y="666451"/>
                    <a:pt x="1198904" y="681173"/>
                    <a:pt x="1188720" y="704088"/>
                  </a:cubicBezTo>
                  <a:cubicBezTo>
                    <a:pt x="1156648" y="776250"/>
                    <a:pt x="1192349" y="744341"/>
                    <a:pt x="1143000" y="777240"/>
                  </a:cubicBezTo>
                  <a:cubicBezTo>
                    <a:pt x="1137888" y="797686"/>
                    <a:pt x="1124473" y="855323"/>
                    <a:pt x="1115568" y="868680"/>
                  </a:cubicBezTo>
                  <a:cubicBezTo>
                    <a:pt x="1063157" y="947296"/>
                    <a:pt x="1125994" y="847828"/>
                    <a:pt x="1088136" y="923544"/>
                  </a:cubicBezTo>
                  <a:cubicBezTo>
                    <a:pt x="1083221" y="933374"/>
                    <a:pt x="1074311" y="940933"/>
                    <a:pt x="1069848" y="950976"/>
                  </a:cubicBezTo>
                  <a:cubicBezTo>
                    <a:pt x="1062019" y="968592"/>
                    <a:pt x="1057656" y="987552"/>
                    <a:pt x="1051560" y="1005840"/>
                  </a:cubicBezTo>
                  <a:cubicBezTo>
                    <a:pt x="1048512" y="1014984"/>
                    <a:pt x="1050436" y="1027925"/>
                    <a:pt x="1042416" y="1033272"/>
                  </a:cubicBezTo>
                  <a:cubicBezTo>
                    <a:pt x="1009433" y="1055260"/>
                    <a:pt x="985174" y="1068843"/>
                    <a:pt x="960120" y="1106424"/>
                  </a:cubicBezTo>
                  <a:cubicBezTo>
                    <a:pt x="947928" y="1124712"/>
                    <a:pt x="930495" y="1140436"/>
                    <a:pt x="923544" y="1161288"/>
                  </a:cubicBezTo>
                  <a:cubicBezTo>
                    <a:pt x="914490" y="1188451"/>
                    <a:pt x="908704" y="1221848"/>
                    <a:pt x="886968" y="1243584"/>
                  </a:cubicBezTo>
                  <a:cubicBezTo>
                    <a:pt x="865232" y="1265320"/>
                    <a:pt x="831835" y="1271106"/>
                    <a:pt x="804672" y="1280160"/>
                  </a:cubicBezTo>
                  <a:lnTo>
                    <a:pt x="777240" y="1289304"/>
                  </a:lnTo>
                  <a:cubicBezTo>
                    <a:pt x="768096" y="1292352"/>
                    <a:pt x="759413" y="1297648"/>
                    <a:pt x="749808" y="1298448"/>
                  </a:cubicBezTo>
                  <a:lnTo>
                    <a:pt x="640080" y="1307592"/>
                  </a:lnTo>
                  <a:cubicBezTo>
                    <a:pt x="612099" y="1314587"/>
                    <a:pt x="597121" y="1313975"/>
                    <a:pt x="576072" y="1335024"/>
                  </a:cubicBezTo>
                  <a:cubicBezTo>
                    <a:pt x="568301" y="1342795"/>
                    <a:pt x="567988" y="1358375"/>
                    <a:pt x="557784" y="1362456"/>
                  </a:cubicBezTo>
                  <a:cubicBezTo>
                    <a:pt x="534968" y="1371582"/>
                    <a:pt x="509016" y="1368552"/>
                    <a:pt x="484632" y="1371600"/>
                  </a:cubicBezTo>
                  <a:cubicBezTo>
                    <a:pt x="490728" y="1380744"/>
                    <a:pt x="502275" y="1388061"/>
                    <a:pt x="502920" y="1399032"/>
                  </a:cubicBezTo>
                  <a:cubicBezTo>
                    <a:pt x="508327" y="1490949"/>
                    <a:pt x="503871" y="1496762"/>
                    <a:pt x="484632" y="1554480"/>
                  </a:cubicBezTo>
                  <a:cubicBezTo>
                    <a:pt x="460117" y="1552437"/>
                    <a:pt x="384823" y="1554867"/>
                    <a:pt x="347472" y="1536192"/>
                  </a:cubicBezTo>
                  <a:cubicBezTo>
                    <a:pt x="337642" y="1531277"/>
                    <a:pt x="329184" y="1524000"/>
                    <a:pt x="320040" y="1517904"/>
                  </a:cubicBezTo>
                  <a:cubicBezTo>
                    <a:pt x="302239" y="1464500"/>
                    <a:pt x="324824" y="1513544"/>
                    <a:pt x="283464" y="1472184"/>
                  </a:cubicBezTo>
                  <a:cubicBezTo>
                    <a:pt x="241366" y="1430086"/>
                    <a:pt x="295094" y="1452232"/>
                    <a:pt x="228600" y="1435608"/>
                  </a:cubicBezTo>
                  <a:cubicBezTo>
                    <a:pt x="219456" y="1429512"/>
                    <a:pt x="211269" y="1421649"/>
                    <a:pt x="201168" y="1417320"/>
                  </a:cubicBezTo>
                  <a:cubicBezTo>
                    <a:pt x="189617" y="1412370"/>
                    <a:pt x="176676" y="1411628"/>
                    <a:pt x="164592" y="1408176"/>
                  </a:cubicBezTo>
                  <a:cubicBezTo>
                    <a:pt x="155324" y="1405528"/>
                    <a:pt x="146304" y="1402080"/>
                    <a:pt x="137160" y="1399032"/>
                  </a:cubicBezTo>
                  <a:cubicBezTo>
                    <a:pt x="109728" y="1402080"/>
                    <a:pt x="80803" y="1398744"/>
                    <a:pt x="54864" y="1408176"/>
                  </a:cubicBezTo>
                  <a:cubicBezTo>
                    <a:pt x="44536" y="1411932"/>
                    <a:pt x="44347" y="1427837"/>
                    <a:pt x="36576" y="1435608"/>
                  </a:cubicBezTo>
                  <a:cubicBezTo>
                    <a:pt x="28805" y="1443379"/>
                    <a:pt x="18288" y="1447800"/>
                    <a:pt x="9144" y="1453896"/>
                  </a:cubicBezTo>
                  <a:cubicBezTo>
                    <a:pt x="6096" y="1463040"/>
                    <a:pt x="0" y="1471689"/>
                    <a:pt x="0" y="1481328"/>
                  </a:cubicBezTo>
                  <a:cubicBezTo>
                    <a:pt x="0" y="1511960"/>
                    <a:pt x="4486" y="1542492"/>
                    <a:pt x="9144" y="1572768"/>
                  </a:cubicBezTo>
                  <a:cubicBezTo>
                    <a:pt x="10610" y="1582295"/>
                    <a:pt x="16197" y="1590791"/>
                    <a:pt x="18288" y="1600200"/>
                  </a:cubicBezTo>
                  <a:cubicBezTo>
                    <a:pt x="22310" y="1618299"/>
                    <a:pt x="24613" y="1636739"/>
                    <a:pt x="27432" y="1655064"/>
                  </a:cubicBezTo>
                  <a:cubicBezTo>
                    <a:pt x="30709" y="1676366"/>
                    <a:pt x="33728" y="1697708"/>
                    <a:pt x="36576" y="1719072"/>
                  </a:cubicBezTo>
                  <a:cubicBezTo>
                    <a:pt x="39824" y="1743430"/>
                    <a:pt x="41191" y="1768071"/>
                    <a:pt x="45720" y="1792224"/>
                  </a:cubicBezTo>
                  <a:cubicBezTo>
                    <a:pt x="50352" y="1816928"/>
                    <a:pt x="52768" y="1842895"/>
                    <a:pt x="64008" y="1865376"/>
                  </a:cubicBezTo>
                  <a:cubicBezTo>
                    <a:pt x="90917" y="1919194"/>
                    <a:pt x="77985" y="1889020"/>
                    <a:pt x="100584" y="1956816"/>
                  </a:cubicBezTo>
                  <a:lnTo>
                    <a:pt x="109728" y="1984248"/>
                  </a:lnTo>
                  <a:cubicBezTo>
                    <a:pt x="112776" y="1993392"/>
                    <a:pt x="113525" y="2003660"/>
                    <a:pt x="118872" y="2011680"/>
                  </a:cubicBezTo>
                  <a:cubicBezTo>
                    <a:pt x="131064" y="2029968"/>
                    <a:pt x="148497" y="2045692"/>
                    <a:pt x="155448" y="2066544"/>
                  </a:cubicBezTo>
                  <a:cubicBezTo>
                    <a:pt x="158496" y="2075688"/>
                    <a:pt x="159911" y="2085550"/>
                    <a:pt x="164592" y="2093976"/>
                  </a:cubicBezTo>
                  <a:cubicBezTo>
                    <a:pt x="223399" y="2199829"/>
                    <a:pt x="176767" y="2109629"/>
                    <a:pt x="228600" y="2176272"/>
                  </a:cubicBezTo>
                  <a:cubicBezTo>
                    <a:pt x="242094" y="2193622"/>
                    <a:pt x="258225" y="2210284"/>
                    <a:pt x="265176" y="2231136"/>
                  </a:cubicBezTo>
                  <a:cubicBezTo>
                    <a:pt x="271272" y="2249424"/>
                    <a:pt x="278789" y="2267298"/>
                    <a:pt x="283464" y="2286000"/>
                  </a:cubicBezTo>
                  <a:cubicBezTo>
                    <a:pt x="286512" y="2298192"/>
                    <a:pt x="288997" y="2310539"/>
                    <a:pt x="292608" y="2322576"/>
                  </a:cubicBezTo>
                  <a:cubicBezTo>
                    <a:pt x="298147" y="2341040"/>
                    <a:pt x="304800" y="2359152"/>
                    <a:pt x="310896" y="2377440"/>
                  </a:cubicBezTo>
                  <a:lnTo>
                    <a:pt x="320040" y="2404872"/>
                  </a:lnTo>
                  <a:lnTo>
                    <a:pt x="329184" y="2432304"/>
                  </a:lnTo>
                  <a:cubicBezTo>
                    <a:pt x="332232" y="2468880"/>
                    <a:pt x="333776" y="2505613"/>
                    <a:pt x="338328" y="2542032"/>
                  </a:cubicBezTo>
                  <a:cubicBezTo>
                    <a:pt x="339887" y="2554502"/>
                    <a:pt x="335550" y="2574634"/>
                    <a:pt x="347472" y="2578608"/>
                  </a:cubicBezTo>
                  <a:cubicBezTo>
                    <a:pt x="388057" y="2592136"/>
                    <a:pt x="432802" y="2584906"/>
                    <a:pt x="475488" y="2587752"/>
                  </a:cubicBezTo>
                  <a:lnTo>
                    <a:pt x="621792" y="2596896"/>
                  </a:lnTo>
                  <a:cubicBezTo>
                    <a:pt x="640080" y="2602992"/>
                    <a:pt x="660616" y="2604491"/>
                    <a:pt x="676656" y="2615184"/>
                  </a:cubicBezTo>
                  <a:cubicBezTo>
                    <a:pt x="701317" y="2631624"/>
                    <a:pt x="703127" y="2636306"/>
                    <a:pt x="731520" y="2642616"/>
                  </a:cubicBezTo>
                  <a:cubicBezTo>
                    <a:pt x="756806" y="2648235"/>
                    <a:pt x="789115" y="2648553"/>
                    <a:pt x="813816" y="2660904"/>
                  </a:cubicBezTo>
                  <a:cubicBezTo>
                    <a:pt x="823646" y="2665819"/>
                    <a:pt x="831205" y="2674729"/>
                    <a:pt x="841248" y="2679192"/>
                  </a:cubicBezTo>
                  <a:cubicBezTo>
                    <a:pt x="858864" y="2687021"/>
                    <a:pt x="877824" y="2691384"/>
                    <a:pt x="896112" y="2697480"/>
                  </a:cubicBezTo>
                  <a:lnTo>
                    <a:pt x="923544" y="2706624"/>
                  </a:lnTo>
                  <a:cubicBezTo>
                    <a:pt x="947928" y="2703576"/>
                    <a:pt x="972519" y="2701876"/>
                    <a:pt x="996696" y="2697480"/>
                  </a:cubicBezTo>
                  <a:cubicBezTo>
                    <a:pt x="1006179" y="2695756"/>
                    <a:pt x="1016602" y="2694357"/>
                    <a:pt x="1024128" y="2688336"/>
                  </a:cubicBezTo>
                  <a:cubicBezTo>
                    <a:pt x="1066952" y="2654077"/>
                    <a:pt x="1022111" y="2670284"/>
                    <a:pt x="1051560" y="2633472"/>
                  </a:cubicBezTo>
                  <a:cubicBezTo>
                    <a:pt x="1058425" y="2624890"/>
                    <a:pt x="1069848" y="2621280"/>
                    <a:pt x="1078992" y="2615184"/>
                  </a:cubicBezTo>
                  <a:cubicBezTo>
                    <a:pt x="1143000" y="2618232"/>
                    <a:pt x="1209712" y="2605670"/>
                    <a:pt x="1271016" y="2624328"/>
                  </a:cubicBezTo>
                  <a:cubicBezTo>
                    <a:pt x="1289458" y="2629941"/>
                    <a:pt x="1289304" y="2679192"/>
                    <a:pt x="1289304" y="2679192"/>
                  </a:cubicBezTo>
                  <a:cubicBezTo>
                    <a:pt x="1292352" y="2703576"/>
                    <a:pt x="1294408" y="2728105"/>
                    <a:pt x="1298448" y="2752344"/>
                  </a:cubicBezTo>
                  <a:cubicBezTo>
                    <a:pt x="1305705" y="2795883"/>
                    <a:pt x="1313685" y="2795003"/>
                    <a:pt x="1325880" y="2843784"/>
                  </a:cubicBezTo>
                  <a:cubicBezTo>
                    <a:pt x="1331976" y="2868168"/>
                    <a:pt x="1336220" y="2893091"/>
                    <a:pt x="1344168" y="2916936"/>
                  </a:cubicBezTo>
                  <a:lnTo>
                    <a:pt x="1362456" y="2971800"/>
                  </a:lnTo>
                  <a:cubicBezTo>
                    <a:pt x="1365504" y="2980944"/>
                    <a:pt x="1362456" y="2996184"/>
                    <a:pt x="1371600" y="2999232"/>
                  </a:cubicBezTo>
                  <a:lnTo>
                    <a:pt x="1399032" y="3008376"/>
                  </a:lnTo>
                  <a:cubicBezTo>
                    <a:pt x="1456944" y="3005328"/>
                    <a:pt x="1515014" y="3004482"/>
                    <a:pt x="1572768" y="2999232"/>
                  </a:cubicBezTo>
                  <a:cubicBezTo>
                    <a:pt x="1582367" y="2998359"/>
                    <a:pt x="1591579" y="2994399"/>
                    <a:pt x="1600200" y="2990088"/>
                  </a:cubicBezTo>
                  <a:cubicBezTo>
                    <a:pt x="1610030" y="2985173"/>
                    <a:pt x="1618488" y="2977896"/>
                    <a:pt x="1627632" y="2971800"/>
                  </a:cubicBezTo>
                  <a:cubicBezTo>
                    <a:pt x="1644682" y="2920649"/>
                    <a:pt x="1643393" y="2936986"/>
                    <a:pt x="1627632" y="2852928"/>
                  </a:cubicBezTo>
                  <a:cubicBezTo>
                    <a:pt x="1624079" y="2833981"/>
                    <a:pt x="1609344" y="2798064"/>
                    <a:pt x="1609344" y="2798064"/>
                  </a:cubicBezTo>
                  <a:cubicBezTo>
                    <a:pt x="1612392" y="2752344"/>
                    <a:pt x="1607375" y="2705357"/>
                    <a:pt x="1618488" y="2660904"/>
                  </a:cubicBezTo>
                  <a:cubicBezTo>
                    <a:pt x="1620826" y="2651553"/>
                    <a:pt x="1636281" y="2651760"/>
                    <a:pt x="1645920" y="2651760"/>
                  </a:cubicBezTo>
                  <a:cubicBezTo>
                    <a:pt x="1661462" y="2651760"/>
                    <a:pt x="1676562" y="2657135"/>
                    <a:pt x="1691640" y="2660904"/>
                  </a:cubicBezTo>
                  <a:cubicBezTo>
                    <a:pt x="1715206" y="2666795"/>
                    <a:pt x="1727348" y="2672372"/>
                    <a:pt x="1746504" y="2688336"/>
                  </a:cubicBezTo>
                  <a:cubicBezTo>
                    <a:pt x="1756438" y="2696615"/>
                    <a:pt x="1764002" y="2707489"/>
                    <a:pt x="1773936" y="2715768"/>
                  </a:cubicBezTo>
                  <a:cubicBezTo>
                    <a:pt x="1782379" y="2722803"/>
                    <a:pt x="1792224" y="2727960"/>
                    <a:pt x="1801368" y="2734056"/>
                  </a:cubicBezTo>
                  <a:cubicBezTo>
                    <a:pt x="1833512" y="2782272"/>
                    <a:pt x="1801121" y="2747013"/>
                    <a:pt x="1856232" y="2770632"/>
                  </a:cubicBezTo>
                  <a:cubicBezTo>
                    <a:pt x="1866333" y="2774961"/>
                    <a:pt x="1873834" y="2784005"/>
                    <a:pt x="1883664" y="2788920"/>
                  </a:cubicBezTo>
                  <a:cubicBezTo>
                    <a:pt x="1892285" y="2793231"/>
                    <a:pt x="1901491" y="2797264"/>
                    <a:pt x="1911096" y="2798064"/>
                  </a:cubicBezTo>
                  <a:cubicBezTo>
                    <a:pt x="1974955" y="2803386"/>
                    <a:pt x="2039112" y="2804160"/>
                    <a:pt x="2103120" y="2807208"/>
                  </a:cubicBezTo>
                  <a:cubicBezTo>
                    <a:pt x="2150032" y="2818936"/>
                    <a:pt x="2163315" y="2826767"/>
                    <a:pt x="2221992" y="2807208"/>
                  </a:cubicBezTo>
                  <a:cubicBezTo>
                    <a:pt x="2242844" y="2800257"/>
                    <a:pt x="2256004" y="2777583"/>
                    <a:pt x="2276856" y="2770632"/>
                  </a:cubicBezTo>
                  <a:cubicBezTo>
                    <a:pt x="2369047" y="2739902"/>
                    <a:pt x="2226047" y="2786789"/>
                    <a:pt x="2340864" y="2752344"/>
                  </a:cubicBezTo>
                  <a:cubicBezTo>
                    <a:pt x="2359328" y="2746805"/>
                    <a:pt x="2377440" y="2740152"/>
                    <a:pt x="2395728" y="2734056"/>
                  </a:cubicBezTo>
                  <a:cubicBezTo>
                    <a:pt x="2404872" y="2731008"/>
                    <a:pt x="2413809" y="2727250"/>
                    <a:pt x="2423160" y="2724912"/>
                  </a:cubicBezTo>
                  <a:cubicBezTo>
                    <a:pt x="2435352" y="2721864"/>
                    <a:pt x="2447699" y="2719379"/>
                    <a:pt x="2459736" y="2715768"/>
                  </a:cubicBezTo>
                  <a:lnTo>
                    <a:pt x="2542032" y="2688336"/>
                  </a:lnTo>
                  <a:lnTo>
                    <a:pt x="2569464" y="2679192"/>
                  </a:lnTo>
                  <a:lnTo>
                    <a:pt x="2596896" y="2670048"/>
                  </a:lnTo>
                  <a:cubicBezTo>
                    <a:pt x="2620565" y="2646379"/>
                    <a:pt x="2646380" y="2616977"/>
                    <a:pt x="2679192" y="2606040"/>
                  </a:cubicBezTo>
                  <a:lnTo>
                    <a:pt x="2761488" y="2578608"/>
                  </a:lnTo>
                  <a:cubicBezTo>
                    <a:pt x="2770632" y="2575560"/>
                    <a:pt x="2780900" y="2574811"/>
                    <a:pt x="2788920" y="2569464"/>
                  </a:cubicBezTo>
                  <a:cubicBezTo>
                    <a:pt x="2816014" y="2551401"/>
                    <a:pt x="2834654" y="2535500"/>
                    <a:pt x="2871216" y="2532888"/>
                  </a:cubicBezTo>
                  <a:lnTo>
                    <a:pt x="2999232" y="2523744"/>
                  </a:lnTo>
                  <a:cubicBezTo>
                    <a:pt x="3017520" y="2520696"/>
                    <a:pt x="3035997" y="2518622"/>
                    <a:pt x="3054096" y="2514600"/>
                  </a:cubicBezTo>
                  <a:cubicBezTo>
                    <a:pt x="3063505" y="2512509"/>
                    <a:pt x="3072177" y="2507794"/>
                    <a:pt x="3081528" y="2505456"/>
                  </a:cubicBezTo>
                  <a:cubicBezTo>
                    <a:pt x="3096606" y="2501687"/>
                    <a:pt x="3112076" y="2499683"/>
                    <a:pt x="3127248" y="2496312"/>
                  </a:cubicBezTo>
                  <a:cubicBezTo>
                    <a:pt x="3161693" y="2488658"/>
                    <a:pt x="3160708" y="2488207"/>
                    <a:pt x="3191256" y="2478024"/>
                  </a:cubicBezTo>
                  <a:cubicBezTo>
                    <a:pt x="3292711" y="2489297"/>
                    <a:pt x="3247368" y="2478440"/>
                    <a:pt x="3328416" y="2505456"/>
                  </a:cubicBezTo>
                  <a:lnTo>
                    <a:pt x="3355848" y="2514600"/>
                  </a:lnTo>
                  <a:cubicBezTo>
                    <a:pt x="3364992" y="2517648"/>
                    <a:pt x="3375260" y="2518397"/>
                    <a:pt x="3383280" y="2523744"/>
                  </a:cubicBezTo>
                  <a:lnTo>
                    <a:pt x="3465576" y="2578608"/>
                  </a:lnTo>
                  <a:cubicBezTo>
                    <a:pt x="3474720" y="2584704"/>
                    <a:pt x="3482582" y="2593421"/>
                    <a:pt x="3493008" y="2596896"/>
                  </a:cubicBezTo>
                  <a:cubicBezTo>
                    <a:pt x="3535776" y="2611152"/>
                    <a:pt x="3524997" y="2604886"/>
                    <a:pt x="3575304" y="2642616"/>
                  </a:cubicBezTo>
                  <a:cubicBezTo>
                    <a:pt x="3599688" y="2660904"/>
                    <a:pt x="3623095" y="2680573"/>
                    <a:pt x="3648456" y="2697480"/>
                  </a:cubicBezTo>
                  <a:cubicBezTo>
                    <a:pt x="3657600" y="2703576"/>
                    <a:pt x="3667445" y="2708733"/>
                    <a:pt x="3675888" y="2715768"/>
                  </a:cubicBezTo>
                  <a:cubicBezTo>
                    <a:pt x="3685822" y="2724047"/>
                    <a:pt x="3693112" y="2735261"/>
                    <a:pt x="3703320" y="2743200"/>
                  </a:cubicBezTo>
                  <a:cubicBezTo>
                    <a:pt x="3720670" y="2756694"/>
                    <a:pt x="3739896" y="2767584"/>
                    <a:pt x="3758184" y="2779776"/>
                  </a:cubicBezTo>
                  <a:lnTo>
                    <a:pt x="3785616" y="2798064"/>
                  </a:lnTo>
                  <a:cubicBezTo>
                    <a:pt x="3788664" y="2807208"/>
                    <a:pt x="3790079" y="2817070"/>
                    <a:pt x="3794760" y="2825496"/>
                  </a:cubicBezTo>
                  <a:cubicBezTo>
                    <a:pt x="3816927" y="2865397"/>
                    <a:pt x="3839649" y="2901419"/>
                    <a:pt x="3886200" y="2916936"/>
                  </a:cubicBezTo>
                  <a:lnTo>
                    <a:pt x="3941064" y="2935224"/>
                  </a:lnTo>
                  <a:lnTo>
                    <a:pt x="3968496" y="2944368"/>
                  </a:lnTo>
                  <a:lnTo>
                    <a:pt x="4050792" y="2916936"/>
                  </a:lnTo>
                  <a:lnTo>
                    <a:pt x="4078224" y="2907792"/>
                  </a:lnTo>
                  <a:lnTo>
                    <a:pt x="4105656" y="2898648"/>
                  </a:lnTo>
                  <a:lnTo>
                    <a:pt x="4142232" y="2843784"/>
                  </a:lnTo>
                  <a:cubicBezTo>
                    <a:pt x="4148328" y="2834640"/>
                    <a:pt x="4157045" y="2826778"/>
                    <a:pt x="4160520" y="2816352"/>
                  </a:cubicBezTo>
                  <a:cubicBezTo>
                    <a:pt x="4183504" y="2747401"/>
                    <a:pt x="4152500" y="2832392"/>
                    <a:pt x="4187952" y="2761488"/>
                  </a:cubicBezTo>
                  <a:cubicBezTo>
                    <a:pt x="4192263" y="2752867"/>
                    <a:pt x="4192415" y="2742482"/>
                    <a:pt x="4197096" y="2734056"/>
                  </a:cubicBezTo>
                  <a:cubicBezTo>
                    <a:pt x="4207770" y="2714843"/>
                    <a:pt x="4218130" y="2694734"/>
                    <a:pt x="4233672" y="2679192"/>
                  </a:cubicBezTo>
                  <a:cubicBezTo>
                    <a:pt x="4251960" y="2660904"/>
                    <a:pt x="4274190" y="2645847"/>
                    <a:pt x="4288536" y="2624328"/>
                  </a:cubicBezTo>
                  <a:cubicBezTo>
                    <a:pt x="4294632" y="2615184"/>
                    <a:pt x="4299053" y="2604667"/>
                    <a:pt x="4306824" y="2596896"/>
                  </a:cubicBezTo>
                  <a:cubicBezTo>
                    <a:pt x="4344045" y="2559675"/>
                    <a:pt x="4334795" y="2596537"/>
                    <a:pt x="4389120" y="2560320"/>
                  </a:cubicBezTo>
                  <a:cubicBezTo>
                    <a:pt x="4424572" y="2536685"/>
                    <a:pt x="4406126" y="2545507"/>
                    <a:pt x="4443984" y="2532888"/>
                  </a:cubicBezTo>
                  <a:cubicBezTo>
                    <a:pt x="4462272" y="2514600"/>
                    <a:pt x="4478157" y="2493542"/>
                    <a:pt x="4498848" y="2478024"/>
                  </a:cubicBezTo>
                  <a:cubicBezTo>
                    <a:pt x="4511040" y="2468880"/>
                    <a:pt x="4524096" y="2460787"/>
                    <a:pt x="4535424" y="2450592"/>
                  </a:cubicBezTo>
                  <a:cubicBezTo>
                    <a:pt x="4608982" y="2384390"/>
                    <a:pt x="4560431" y="2403192"/>
                    <a:pt x="4626864" y="2386584"/>
                  </a:cubicBezTo>
                  <a:lnTo>
                    <a:pt x="4709160" y="2331720"/>
                  </a:lnTo>
                  <a:lnTo>
                    <a:pt x="4736592" y="2313432"/>
                  </a:lnTo>
                  <a:lnTo>
                    <a:pt x="4764024" y="2295144"/>
                  </a:lnTo>
                  <a:cubicBezTo>
                    <a:pt x="4800802" y="2239977"/>
                    <a:pt x="4812718" y="2249203"/>
                    <a:pt x="4791456" y="2185416"/>
                  </a:cubicBezTo>
                  <a:cubicBezTo>
                    <a:pt x="4787981" y="2174990"/>
                    <a:pt x="4779264" y="2167128"/>
                    <a:pt x="4773168" y="2157984"/>
                  </a:cubicBezTo>
                  <a:cubicBezTo>
                    <a:pt x="4770120" y="2145792"/>
                    <a:pt x="4764024" y="2133975"/>
                    <a:pt x="4764024" y="2121408"/>
                  </a:cubicBezTo>
                  <a:cubicBezTo>
                    <a:pt x="4764024" y="2100382"/>
                    <a:pt x="4765390" y="2027237"/>
                    <a:pt x="4782312" y="1993392"/>
                  </a:cubicBezTo>
                  <a:cubicBezTo>
                    <a:pt x="4787227" y="1983562"/>
                    <a:pt x="4794504" y="1975104"/>
                    <a:pt x="4800600" y="1965960"/>
                  </a:cubicBezTo>
                  <a:cubicBezTo>
                    <a:pt x="4803648" y="1950720"/>
                    <a:pt x="4807816" y="1935662"/>
                    <a:pt x="4809744" y="1920240"/>
                  </a:cubicBezTo>
                  <a:cubicBezTo>
                    <a:pt x="4825771" y="1792027"/>
                    <a:pt x="4806521" y="1856757"/>
                    <a:pt x="4828032" y="1792224"/>
                  </a:cubicBezTo>
                  <a:cubicBezTo>
                    <a:pt x="4832629" y="1750850"/>
                    <a:pt x="4846320" y="1634508"/>
                    <a:pt x="4846320" y="1600200"/>
                  </a:cubicBezTo>
                  <a:cubicBezTo>
                    <a:pt x="4846320" y="1441675"/>
                    <a:pt x="4842937" y="1283133"/>
                    <a:pt x="4837176" y="1124712"/>
                  </a:cubicBezTo>
                  <a:cubicBezTo>
                    <a:pt x="4836549" y="1107463"/>
                    <a:pt x="4819706" y="1081802"/>
                    <a:pt x="4809744" y="1069848"/>
                  </a:cubicBezTo>
                  <a:cubicBezTo>
                    <a:pt x="4801465" y="1059914"/>
                    <a:pt x="4789828" y="1052939"/>
                    <a:pt x="4782312" y="1042416"/>
                  </a:cubicBezTo>
                  <a:cubicBezTo>
                    <a:pt x="4774389" y="1031324"/>
                    <a:pt x="4770787" y="1017675"/>
                    <a:pt x="4764024" y="1005840"/>
                  </a:cubicBezTo>
                  <a:cubicBezTo>
                    <a:pt x="4731334" y="948633"/>
                    <a:pt x="4753288" y="1010605"/>
                    <a:pt x="4718304" y="914400"/>
                  </a:cubicBezTo>
                  <a:cubicBezTo>
                    <a:pt x="4714009" y="902589"/>
                    <a:pt x="4712612" y="889908"/>
                    <a:pt x="4709160" y="877824"/>
                  </a:cubicBezTo>
                  <a:cubicBezTo>
                    <a:pt x="4706512" y="868556"/>
                    <a:pt x="4703400" y="859417"/>
                    <a:pt x="4700016" y="850392"/>
                  </a:cubicBezTo>
                  <a:cubicBezTo>
                    <a:pt x="4694253" y="835023"/>
                    <a:pt x="4692236" y="817282"/>
                    <a:pt x="4681728" y="804672"/>
                  </a:cubicBezTo>
                  <a:cubicBezTo>
                    <a:pt x="4675558" y="797267"/>
                    <a:pt x="4663440" y="798576"/>
                    <a:pt x="4654296" y="795528"/>
                  </a:cubicBezTo>
                  <a:cubicBezTo>
                    <a:pt x="4648200" y="786384"/>
                    <a:pt x="4644590" y="774961"/>
                    <a:pt x="4636008" y="768096"/>
                  </a:cubicBezTo>
                  <a:cubicBezTo>
                    <a:pt x="4628482" y="762075"/>
                    <a:pt x="4615392" y="765768"/>
                    <a:pt x="4608576" y="758952"/>
                  </a:cubicBezTo>
                  <a:cubicBezTo>
                    <a:pt x="4501896" y="652272"/>
                    <a:pt x="4622292" y="737616"/>
                    <a:pt x="4544568" y="685800"/>
                  </a:cubicBezTo>
                  <a:cubicBezTo>
                    <a:pt x="4537757" y="665366"/>
                    <a:pt x="4528449" y="621404"/>
                    <a:pt x="4507992" y="603504"/>
                  </a:cubicBezTo>
                  <a:cubicBezTo>
                    <a:pt x="4491451" y="589030"/>
                    <a:pt x="4453128" y="566928"/>
                    <a:pt x="4453128" y="566928"/>
                  </a:cubicBezTo>
                  <a:cubicBezTo>
                    <a:pt x="4432536" y="505152"/>
                    <a:pt x="4461094" y="572113"/>
                    <a:pt x="4416552" y="521208"/>
                  </a:cubicBezTo>
                  <a:cubicBezTo>
                    <a:pt x="4402078" y="504667"/>
                    <a:pt x="4392168" y="484632"/>
                    <a:pt x="4379976" y="466344"/>
                  </a:cubicBezTo>
                  <a:cubicBezTo>
                    <a:pt x="4373880" y="457200"/>
                    <a:pt x="4370832" y="445008"/>
                    <a:pt x="4361688" y="438912"/>
                  </a:cubicBezTo>
                  <a:lnTo>
                    <a:pt x="4334256" y="420624"/>
                  </a:lnTo>
                  <a:lnTo>
                    <a:pt x="4297680" y="365760"/>
                  </a:lnTo>
                  <a:cubicBezTo>
                    <a:pt x="4279698" y="338787"/>
                    <a:pt x="4278362" y="332898"/>
                    <a:pt x="4251960" y="310896"/>
                  </a:cubicBezTo>
                  <a:cubicBezTo>
                    <a:pt x="4243517" y="303861"/>
                    <a:pt x="4233672" y="298704"/>
                    <a:pt x="4224528" y="292608"/>
                  </a:cubicBezTo>
                  <a:cubicBezTo>
                    <a:pt x="4178808" y="295656"/>
                    <a:pt x="4132983" y="297408"/>
                    <a:pt x="4087368" y="301752"/>
                  </a:cubicBezTo>
                  <a:cubicBezTo>
                    <a:pt x="3991387" y="310893"/>
                    <a:pt x="4066526" y="305858"/>
                    <a:pt x="4005072" y="320040"/>
                  </a:cubicBezTo>
                  <a:cubicBezTo>
                    <a:pt x="3974784" y="327029"/>
                    <a:pt x="3943788" y="330789"/>
                    <a:pt x="3913632" y="338328"/>
                  </a:cubicBezTo>
                  <a:cubicBezTo>
                    <a:pt x="3889248" y="344424"/>
                    <a:pt x="3865272" y="352484"/>
                    <a:pt x="3840480" y="356616"/>
                  </a:cubicBezTo>
                  <a:cubicBezTo>
                    <a:pt x="3822192" y="359664"/>
                    <a:pt x="3803715" y="361738"/>
                    <a:pt x="3785616" y="365760"/>
                  </a:cubicBezTo>
                  <a:cubicBezTo>
                    <a:pt x="3776207" y="367851"/>
                    <a:pt x="3767535" y="372566"/>
                    <a:pt x="3758184" y="374904"/>
                  </a:cubicBezTo>
                  <a:cubicBezTo>
                    <a:pt x="3743106" y="378673"/>
                    <a:pt x="3727636" y="380677"/>
                    <a:pt x="3712464" y="384048"/>
                  </a:cubicBezTo>
                  <a:cubicBezTo>
                    <a:pt x="3700196" y="386774"/>
                    <a:pt x="3688443" y="392646"/>
                    <a:pt x="3675888" y="393192"/>
                  </a:cubicBezTo>
                  <a:cubicBezTo>
                    <a:pt x="3547957" y="398754"/>
                    <a:pt x="3419856" y="399288"/>
                    <a:pt x="3291840" y="402336"/>
                  </a:cubicBezTo>
                  <a:lnTo>
                    <a:pt x="3200400" y="411480"/>
                  </a:lnTo>
                  <a:cubicBezTo>
                    <a:pt x="3157767" y="415033"/>
                    <a:pt x="3114872" y="415625"/>
                    <a:pt x="3072384" y="420624"/>
                  </a:cubicBezTo>
                  <a:cubicBezTo>
                    <a:pt x="3062811" y="421750"/>
                    <a:pt x="3053378" y="425087"/>
                    <a:pt x="3044952" y="429768"/>
                  </a:cubicBezTo>
                  <a:lnTo>
                    <a:pt x="2962656" y="484632"/>
                  </a:lnTo>
                  <a:cubicBezTo>
                    <a:pt x="2953512" y="490728"/>
                    <a:pt x="2945650" y="499445"/>
                    <a:pt x="2935224" y="502920"/>
                  </a:cubicBezTo>
                  <a:cubicBezTo>
                    <a:pt x="2851989" y="530665"/>
                    <a:pt x="2983449" y="488105"/>
                    <a:pt x="2862072" y="521208"/>
                  </a:cubicBezTo>
                  <a:cubicBezTo>
                    <a:pt x="2843474" y="526280"/>
                    <a:pt x="2825496" y="533400"/>
                    <a:pt x="2807208" y="539496"/>
                  </a:cubicBezTo>
                  <a:lnTo>
                    <a:pt x="2779776" y="548640"/>
                  </a:lnTo>
                  <a:lnTo>
                    <a:pt x="2752344" y="557784"/>
                  </a:lnTo>
                  <a:cubicBezTo>
                    <a:pt x="2688336" y="554736"/>
                    <a:pt x="2624179" y="553962"/>
                    <a:pt x="2560320" y="548640"/>
                  </a:cubicBezTo>
                  <a:cubicBezTo>
                    <a:pt x="2491450" y="542901"/>
                    <a:pt x="2580723" y="527537"/>
                    <a:pt x="2496312" y="548640"/>
                  </a:cubicBezTo>
                  <a:cubicBezTo>
                    <a:pt x="2488184" y="573024"/>
                    <a:pt x="2492248" y="585216"/>
                    <a:pt x="2459736" y="585216"/>
                  </a:cubicBezTo>
                  <a:cubicBezTo>
                    <a:pt x="2349966" y="585216"/>
                    <a:pt x="2240280" y="579120"/>
                    <a:pt x="2130552" y="576072"/>
                  </a:cubicBezTo>
                  <a:cubicBezTo>
                    <a:pt x="2118360" y="557784"/>
                    <a:pt x="2100927" y="542060"/>
                    <a:pt x="2093976" y="521208"/>
                  </a:cubicBezTo>
                  <a:cubicBezTo>
                    <a:pt x="2090928" y="512064"/>
                    <a:pt x="2089513" y="502202"/>
                    <a:pt x="2084832" y="493776"/>
                  </a:cubicBezTo>
                  <a:cubicBezTo>
                    <a:pt x="2074158" y="474563"/>
                    <a:pt x="2060448" y="457200"/>
                    <a:pt x="2048256" y="438912"/>
                  </a:cubicBezTo>
                  <a:cubicBezTo>
                    <a:pt x="2042160" y="429768"/>
                    <a:pt x="2037739" y="419251"/>
                    <a:pt x="2029968" y="411480"/>
                  </a:cubicBezTo>
                  <a:lnTo>
                    <a:pt x="2002536" y="384048"/>
                  </a:lnTo>
                  <a:cubicBezTo>
                    <a:pt x="1971806" y="291857"/>
                    <a:pt x="2018693" y="434857"/>
                    <a:pt x="1984248" y="320040"/>
                  </a:cubicBezTo>
                  <a:cubicBezTo>
                    <a:pt x="1978709" y="301576"/>
                    <a:pt x="1982000" y="275869"/>
                    <a:pt x="1965960" y="265176"/>
                  </a:cubicBezTo>
                  <a:lnTo>
                    <a:pt x="1938528" y="246888"/>
                  </a:lnTo>
                  <a:cubicBezTo>
                    <a:pt x="1932432" y="228600"/>
                    <a:pt x="1933871" y="205655"/>
                    <a:pt x="1920240" y="192024"/>
                  </a:cubicBezTo>
                  <a:cubicBezTo>
                    <a:pt x="1888497" y="160281"/>
                    <a:pt x="1923288" y="137160"/>
                    <a:pt x="1911096" y="128016"/>
                  </a:cubicBezTo>
                  <a:close/>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60005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A13C-2E23-FAA1-DDF0-68F3A1CE8102}"/>
              </a:ext>
            </a:extLst>
          </p:cNvPr>
          <p:cNvSpPr>
            <a:spLocks noGrp="1"/>
          </p:cNvSpPr>
          <p:nvPr>
            <p:ph type="title"/>
          </p:nvPr>
        </p:nvSpPr>
        <p:spPr/>
        <p:txBody>
          <a:bodyPr>
            <a:normAutofit fontScale="90000"/>
          </a:bodyPr>
          <a:lstStyle/>
          <a:p>
            <a:r>
              <a:rPr lang="en-GB" dirty="0"/>
              <a:t>Volume of patients presenting to Barts Heart Centre, by IMD Quintile (2022-2023) </a:t>
            </a:r>
          </a:p>
        </p:txBody>
      </p:sp>
      <p:graphicFrame>
        <p:nvGraphicFramePr>
          <p:cNvPr id="5" name="Content Placeholder 4">
            <a:extLst>
              <a:ext uri="{FF2B5EF4-FFF2-40B4-BE49-F238E27FC236}">
                <a16:creationId xmlns:a16="http://schemas.microsoft.com/office/drawing/2014/main" id="{381B8EA7-959F-5C4B-B2F2-632B6817871E}"/>
              </a:ext>
            </a:extLst>
          </p:cNvPr>
          <p:cNvGraphicFramePr>
            <a:graphicFrameLocks noGrp="1"/>
          </p:cNvGraphicFramePr>
          <p:nvPr>
            <p:ph idx="1"/>
          </p:nvPr>
        </p:nvGraphicFramePr>
        <p:xfrm>
          <a:off x="1860097" y="1690688"/>
          <a:ext cx="8218714"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3627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A13C-2E23-FAA1-DDF0-68F3A1CE8102}"/>
              </a:ext>
            </a:extLst>
          </p:cNvPr>
          <p:cNvSpPr>
            <a:spLocks noGrp="1"/>
          </p:cNvSpPr>
          <p:nvPr>
            <p:ph type="title"/>
          </p:nvPr>
        </p:nvSpPr>
        <p:spPr/>
        <p:txBody>
          <a:bodyPr>
            <a:normAutofit fontScale="90000"/>
          </a:bodyPr>
          <a:lstStyle/>
          <a:p>
            <a:r>
              <a:rPr lang="en-GB" dirty="0"/>
              <a:t>Average age of patients presenting to Barts Heart Centre, by IMD Quintile (2022-2023) </a:t>
            </a:r>
          </a:p>
        </p:txBody>
      </p:sp>
      <p:graphicFrame>
        <p:nvGraphicFramePr>
          <p:cNvPr id="5" name="Content Placeholder 4">
            <a:extLst>
              <a:ext uri="{FF2B5EF4-FFF2-40B4-BE49-F238E27FC236}">
                <a16:creationId xmlns:a16="http://schemas.microsoft.com/office/drawing/2014/main" id="{381B8EA7-959F-5C4B-B2F2-632B6817871E}"/>
              </a:ext>
            </a:extLst>
          </p:cNvPr>
          <p:cNvGraphicFramePr>
            <a:graphicFrameLocks noGrp="1"/>
          </p:cNvGraphicFramePr>
          <p:nvPr>
            <p:ph idx="1"/>
          </p:nvPr>
        </p:nvGraphicFramePr>
        <p:xfrm>
          <a:off x="1860097" y="1830778"/>
          <a:ext cx="8218714"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092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A13C-2E23-FAA1-DDF0-68F3A1CE8102}"/>
              </a:ext>
            </a:extLst>
          </p:cNvPr>
          <p:cNvSpPr>
            <a:spLocks noGrp="1"/>
          </p:cNvSpPr>
          <p:nvPr>
            <p:ph type="title"/>
          </p:nvPr>
        </p:nvSpPr>
        <p:spPr/>
        <p:txBody>
          <a:bodyPr>
            <a:normAutofit fontScale="90000"/>
          </a:bodyPr>
          <a:lstStyle/>
          <a:p>
            <a:r>
              <a:rPr lang="en-GB" dirty="0"/>
              <a:t>% patient with diabetes presenting to Barts Heart Centre, by IMD Quintile (2022-2023) </a:t>
            </a:r>
          </a:p>
        </p:txBody>
      </p:sp>
      <p:graphicFrame>
        <p:nvGraphicFramePr>
          <p:cNvPr id="5" name="Content Placeholder 4">
            <a:extLst>
              <a:ext uri="{FF2B5EF4-FFF2-40B4-BE49-F238E27FC236}">
                <a16:creationId xmlns:a16="http://schemas.microsoft.com/office/drawing/2014/main" id="{381B8EA7-959F-5C4B-B2F2-632B6817871E}"/>
              </a:ext>
            </a:extLst>
          </p:cNvPr>
          <p:cNvGraphicFramePr>
            <a:graphicFrameLocks noGrp="1"/>
          </p:cNvGraphicFramePr>
          <p:nvPr>
            <p:ph idx="1"/>
          </p:nvPr>
        </p:nvGraphicFramePr>
        <p:xfrm>
          <a:off x="1875088" y="1690688"/>
          <a:ext cx="8218714"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016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789979-61BB-DC99-2507-7362832FE71E}"/>
              </a:ext>
            </a:extLst>
          </p:cNvPr>
          <p:cNvSpPr>
            <a:spLocks noGrp="1"/>
          </p:cNvSpPr>
          <p:nvPr>
            <p:ph type="body" idx="1"/>
          </p:nvPr>
        </p:nvSpPr>
        <p:spPr>
          <a:xfrm>
            <a:off x="998783" y="3518096"/>
            <a:ext cx="10515600" cy="2817628"/>
          </a:xfrm>
        </p:spPr>
        <p:txBody>
          <a:bodyPr/>
          <a:lstStyle/>
          <a:p>
            <a:pPr marL="101600" indent="0">
              <a:buNone/>
            </a:pPr>
            <a:r>
              <a:rPr lang="en-US" dirty="0">
                <a:solidFill>
                  <a:schemeClr val="tx1"/>
                </a:solidFill>
              </a:rPr>
              <a:t>Marcello </a:t>
            </a:r>
            <a:r>
              <a:rPr lang="en-US" dirty="0" err="1">
                <a:solidFill>
                  <a:schemeClr val="tx1"/>
                </a:solidFill>
              </a:rPr>
              <a:t>Bertotti</a:t>
            </a:r>
            <a:r>
              <a:rPr lang="en-US" dirty="0">
                <a:solidFill>
                  <a:schemeClr val="tx1"/>
                </a:solidFill>
              </a:rPr>
              <a:t>,  </a:t>
            </a:r>
            <a:r>
              <a:rPr lang="en-US" dirty="0">
                <a:solidFill>
                  <a:schemeClr val="tx1"/>
                </a:solidFill>
                <a:cs typeface="Calibri"/>
              </a:rPr>
              <a:t>Professor in Community Health</a:t>
            </a:r>
          </a:p>
          <a:p>
            <a:pPr marL="101600" indent="0">
              <a:buNone/>
            </a:pPr>
            <a:r>
              <a:rPr lang="en-US" dirty="0" err="1">
                <a:solidFill>
                  <a:schemeClr val="tx1"/>
                </a:solidFill>
                <a:cs typeface="Calibri"/>
              </a:rPr>
              <a:t>Emmanuela</a:t>
            </a:r>
            <a:r>
              <a:rPr lang="en-US" dirty="0">
                <a:solidFill>
                  <a:schemeClr val="tx1"/>
                </a:solidFill>
                <a:cs typeface="Calibri"/>
              </a:rPr>
              <a:t> Osei-</a:t>
            </a:r>
            <a:r>
              <a:rPr lang="en-US" dirty="0" err="1">
                <a:solidFill>
                  <a:schemeClr val="tx1"/>
                </a:solidFill>
                <a:cs typeface="Calibri"/>
              </a:rPr>
              <a:t>Asemani</a:t>
            </a:r>
            <a:r>
              <a:rPr lang="en-US" dirty="0">
                <a:solidFill>
                  <a:schemeClr val="tx1"/>
                </a:solidFill>
                <a:cs typeface="Calibri"/>
              </a:rPr>
              <a:t>, Research assistant, </a:t>
            </a:r>
            <a:r>
              <a:rPr lang="en-US" dirty="0">
                <a:solidFill>
                  <a:schemeClr val="tx1"/>
                </a:solidFill>
              </a:rPr>
              <a:t>Institute for Connected Communities, University of East London</a:t>
            </a:r>
          </a:p>
          <a:p>
            <a:pPr marL="101600" indent="0">
              <a:buClr>
                <a:srgbClr val="2E3A4D"/>
              </a:buClr>
              <a:buSzPts val="2800"/>
              <a:buNone/>
            </a:pPr>
            <a:endParaRPr lang="en-GB" sz="2800" b="0" i="0" u="none" strike="noStrike" dirty="0">
              <a:solidFill>
                <a:srgbClr val="212529"/>
              </a:solidFill>
              <a:effectLst/>
            </a:endParaRPr>
          </a:p>
        </p:txBody>
      </p:sp>
      <p:sp>
        <p:nvSpPr>
          <p:cNvPr id="4" name="Title 2">
            <a:extLst>
              <a:ext uri="{FF2B5EF4-FFF2-40B4-BE49-F238E27FC236}">
                <a16:creationId xmlns:a16="http://schemas.microsoft.com/office/drawing/2014/main" id="{C8FD1EA7-041E-AC4F-FFDD-7AAAF534D1C5}"/>
              </a:ext>
            </a:extLst>
          </p:cNvPr>
          <p:cNvSpPr>
            <a:spLocks noGrp="1"/>
          </p:cNvSpPr>
          <p:nvPr>
            <p:ph type="title"/>
          </p:nvPr>
        </p:nvSpPr>
        <p:spPr>
          <a:xfrm>
            <a:off x="998783" y="2081643"/>
            <a:ext cx="8868119" cy="1258262"/>
          </a:xfrm>
          <a:noFill/>
        </p:spPr>
        <p:txBody>
          <a:bodyPr/>
          <a:lstStyle/>
          <a:p>
            <a:r>
              <a:rPr lang="en-US" dirty="0">
                <a:solidFill>
                  <a:srgbClr val="00B0F0"/>
                </a:solidFill>
              </a:rPr>
              <a:t>Social prescribing in secondary care: Evidence from a systematic review</a:t>
            </a:r>
          </a:p>
        </p:txBody>
      </p:sp>
    </p:spTree>
    <p:extLst>
      <p:ext uri="{BB962C8B-B14F-4D97-AF65-F5344CB8AC3E}">
        <p14:creationId xmlns:p14="http://schemas.microsoft.com/office/powerpoint/2010/main" val="2525416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A13C-2E23-FAA1-DDF0-68F3A1CE8102}"/>
              </a:ext>
            </a:extLst>
          </p:cNvPr>
          <p:cNvSpPr>
            <a:spLocks noGrp="1"/>
          </p:cNvSpPr>
          <p:nvPr>
            <p:ph type="title"/>
          </p:nvPr>
        </p:nvSpPr>
        <p:spPr/>
        <p:txBody>
          <a:bodyPr>
            <a:normAutofit fontScale="90000"/>
          </a:bodyPr>
          <a:lstStyle/>
          <a:p>
            <a:r>
              <a:rPr lang="en-GB" dirty="0"/>
              <a:t>Elective Versus Urgent/Emergent Presentation to Barts Heart Centre, by IMD Quintile (2022-2023) </a:t>
            </a:r>
          </a:p>
        </p:txBody>
      </p:sp>
      <p:graphicFrame>
        <p:nvGraphicFramePr>
          <p:cNvPr id="5" name="Content Placeholder 4">
            <a:extLst>
              <a:ext uri="{FF2B5EF4-FFF2-40B4-BE49-F238E27FC236}">
                <a16:creationId xmlns:a16="http://schemas.microsoft.com/office/drawing/2014/main" id="{381B8EA7-959F-5C4B-B2F2-632B6817871E}"/>
              </a:ext>
            </a:extLst>
          </p:cNvPr>
          <p:cNvGraphicFramePr>
            <a:graphicFrameLocks noGrp="1"/>
          </p:cNvGraphicFramePr>
          <p:nvPr>
            <p:ph idx="1"/>
          </p:nvPr>
        </p:nvGraphicFramePr>
        <p:xfrm>
          <a:off x="1875087" y="1690688"/>
          <a:ext cx="8218714"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0867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F91D-12EE-78E5-D132-0EC7286D5EE9}"/>
              </a:ext>
            </a:extLst>
          </p:cNvPr>
          <p:cNvSpPr>
            <a:spLocks noGrp="1"/>
          </p:cNvSpPr>
          <p:nvPr>
            <p:ph type="title"/>
          </p:nvPr>
        </p:nvSpPr>
        <p:spPr/>
        <p:txBody>
          <a:bodyPr/>
          <a:lstStyle/>
          <a:p>
            <a:r>
              <a:rPr lang="en-GB" dirty="0"/>
              <a:t>Focus groups for Co-design</a:t>
            </a:r>
          </a:p>
        </p:txBody>
      </p:sp>
      <p:sp>
        <p:nvSpPr>
          <p:cNvPr id="3" name="Content Placeholder 2">
            <a:extLst>
              <a:ext uri="{FF2B5EF4-FFF2-40B4-BE49-F238E27FC236}">
                <a16:creationId xmlns:a16="http://schemas.microsoft.com/office/drawing/2014/main" id="{8D35A0D6-58EA-A702-E9AB-3B464B4C1D05}"/>
              </a:ext>
            </a:extLst>
          </p:cNvPr>
          <p:cNvSpPr>
            <a:spLocks noGrp="1"/>
          </p:cNvSpPr>
          <p:nvPr>
            <p:ph idx="1"/>
          </p:nvPr>
        </p:nvSpPr>
        <p:spPr/>
        <p:txBody>
          <a:bodyPr/>
          <a:lstStyle/>
          <a:p>
            <a:r>
              <a:rPr lang="en-GB" dirty="0"/>
              <a:t>Scheduled 2x annually to invite feedback about the programme</a:t>
            </a:r>
          </a:p>
          <a:p>
            <a:r>
              <a:rPr lang="en-GB" dirty="0"/>
              <a:t>Offered as in-person (with lunch) or individually by phone</a:t>
            </a:r>
          </a:p>
          <a:p>
            <a:endParaRPr lang="en-GB" dirty="0"/>
          </a:p>
          <a:p>
            <a:r>
              <a:rPr lang="en-GB" dirty="0"/>
              <a:t>Most recent group focusing on the introduction of physical activity into the project</a:t>
            </a:r>
          </a:p>
          <a:p>
            <a:endParaRPr lang="en-GB" dirty="0"/>
          </a:p>
        </p:txBody>
      </p:sp>
    </p:spTree>
    <p:extLst>
      <p:ext uri="{BB962C8B-B14F-4D97-AF65-F5344CB8AC3E}">
        <p14:creationId xmlns:p14="http://schemas.microsoft.com/office/powerpoint/2010/main" val="890360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0222-0C5E-3123-86AE-8E43B4ACAE4E}"/>
              </a:ext>
            </a:extLst>
          </p:cNvPr>
          <p:cNvSpPr>
            <a:spLocks noGrp="1"/>
          </p:cNvSpPr>
          <p:nvPr>
            <p:ph type="title"/>
          </p:nvPr>
        </p:nvSpPr>
        <p:spPr>
          <a:xfrm>
            <a:off x="838200" y="2657388"/>
            <a:ext cx="10515600" cy="1325563"/>
          </a:xfrm>
        </p:spPr>
        <p:txBody>
          <a:bodyPr/>
          <a:lstStyle/>
          <a:p>
            <a:r>
              <a:rPr lang="en-GB" dirty="0"/>
              <a:t>What can we do?</a:t>
            </a:r>
          </a:p>
        </p:txBody>
      </p:sp>
    </p:spTree>
    <p:extLst>
      <p:ext uri="{BB962C8B-B14F-4D97-AF65-F5344CB8AC3E}">
        <p14:creationId xmlns:p14="http://schemas.microsoft.com/office/powerpoint/2010/main" val="2201430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D98B-14B3-7B78-A7B6-711D272B886B}"/>
              </a:ext>
            </a:extLst>
          </p:cNvPr>
          <p:cNvSpPr>
            <a:spLocks noGrp="1"/>
          </p:cNvSpPr>
          <p:nvPr>
            <p:ph type="title"/>
          </p:nvPr>
        </p:nvSpPr>
        <p:spPr>
          <a:xfrm>
            <a:off x="5095366" y="1292945"/>
            <a:ext cx="6445469" cy="1325563"/>
          </a:xfrm>
        </p:spPr>
        <p:txBody>
          <a:bodyPr/>
          <a:lstStyle/>
          <a:p>
            <a:r>
              <a:rPr lang="en-GB" dirty="0"/>
              <a:t>SP in Secondary Care</a:t>
            </a:r>
          </a:p>
        </p:txBody>
      </p:sp>
      <p:sp>
        <p:nvSpPr>
          <p:cNvPr id="3" name="Content Placeholder 2">
            <a:extLst>
              <a:ext uri="{FF2B5EF4-FFF2-40B4-BE49-F238E27FC236}">
                <a16:creationId xmlns:a16="http://schemas.microsoft.com/office/drawing/2014/main" id="{BEBAE815-EE2D-EA16-922B-B267250C0432}"/>
              </a:ext>
            </a:extLst>
          </p:cNvPr>
          <p:cNvSpPr>
            <a:spLocks noGrp="1"/>
          </p:cNvSpPr>
          <p:nvPr>
            <p:ph idx="1"/>
          </p:nvPr>
        </p:nvSpPr>
        <p:spPr>
          <a:xfrm>
            <a:off x="5603385" y="2618508"/>
            <a:ext cx="4793974" cy="3505903"/>
          </a:xfrm>
        </p:spPr>
        <p:txBody>
          <a:bodyPr/>
          <a:lstStyle/>
          <a:p>
            <a:r>
              <a:rPr lang="en-GB" dirty="0"/>
              <a:t>Very limited literature</a:t>
            </a:r>
          </a:p>
          <a:p>
            <a:r>
              <a:rPr lang="en-GB" dirty="0"/>
              <a:t>Not generalisable</a:t>
            </a:r>
          </a:p>
          <a:p>
            <a:r>
              <a:rPr lang="en-GB" dirty="0"/>
              <a:t>Outcomes poorly defined</a:t>
            </a:r>
          </a:p>
          <a:p>
            <a:endParaRPr lang="en-GB" dirty="0"/>
          </a:p>
          <a:p>
            <a:r>
              <a:rPr lang="en-GB" dirty="0"/>
              <a:t>NO ECONOMIC ANALYSIS</a:t>
            </a:r>
          </a:p>
        </p:txBody>
      </p:sp>
      <p:pic>
        <p:nvPicPr>
          <p:cNvPr id="4" name="Picture 3">
            <a:extLst>
              <a:ext uri="{FF2B5EF4-FFF2-40B4-BE49-F238E27FC236}">
                <a16:creationId xmlns:a16="http://schemas.microsoft.com/office/drawing/2014/main" id="{CC707431-C2D9-3274-2C81-3DF90759CF32}"/>
              </a:ext>
            </a:extLst>
          </p:cNvPr>
          <p:cNvPicPr>
            <a:picLocks noChangeAspect="1"/>
          </p:cNvPicPr>
          <p:nvPr/>
        </p:nvPicPr>
        <p:blipFill>
          <a:blip r:embed="rId2"/>
          <a:stretch>
            <a:fillRect/>
          </a:stretch>
        </p:blipFill>
        <p:spPr>
          <a:xfrm>
            <a:off x="388701" y="365125"/>
            <a:ext cx="4282224" cy="584818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FE9F811-ABFD-3CED-20B5-7DEE80BABE3A}"/>
              </a:ext>
            </a:extLst>
          </p:cNvPr>
          <p:cNvSpPr txBox="1"/>
          <p:nvPr/>
        </p:nvSpPr>
        <p:spPr>
          <a:xfrm>
            <a:off x="485697" y="-725214"/>
            <a:ext cx="3587842" cy="77867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00" b="0" i="0" u="none" strike="noStrike" kern="1200" cap="none" spc="0" normalizeH="0" baseline="0" noProof="0" dirty="0">
                <a:ln>
                  <a:noFill/>
                </a:ln>
                <a:solidFill>
                  <a:srgbClr val="C00000"/>
                </a:solidFill>
                <a:effectLst/>
                <a:uLnTx/>
                <a:uFillTx/>
                <a:latin typeface="Bauhaus 93" pitchFamily="82" charset="77"/>
                <a:ea typeface="+mn-ea"/>
                <a:cs typeface="+mn-cs"/>
              </a:rPr>
              <a:t>?</a:t>
            </a:r>
          </a:p>
        </p:txBody>
      </p:sp>
    </p:spTree>
    <p:extLst>
      <p:ext uri="{BB962C8B-B14F-4D97-AF65-F5344CB8AC3E}">
        <p14:creationId xmlns:p14="http://schemas.microsoft.com/office/powerpoint/2010/main" val="14406085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e chart with numbers and text&#10;&#10;Description automatically generated">
            <a:extLst>
              <a:ext uri="{FF2B5EF4-FFF2-40B4-BE49-F238E27FC236}">
                <a16:creationId xmlns:a16="http://schemas.microsoft.com/office/drawing/2014/main" id="{23BCC744-223B-E1CB-2CEC-38F981A84939}"/>
              </a:ext>
            </a:extLst>
          </p:cNvPr>
          <p:cNvPicPr>
            <a:picLocks noChangeAspect="1"/>
          </p:cNvPicPr>
          <p:nvPr/>
        </p:nvPicPr>
        <p:blipFill rotWithShape="1">
          <a:blip r:embed="rId4"/>
          <a:srcRect l="2134" t="17615" r="59451" b="27642"/>
          <a:stretch/>
        </p:blipFill>
        <p:spPr>
          <a:xfrm>
            <a:off x="6413390" y="2155943"/>
            <a:ext cx="5387298" cy="4308530"/>
          </a:xfrm>
          <a:prstGeom prst="rect">
            <a:avLst/>
          </a:prstGeom>
        </p:spPr>
      </p:pic>
      <p:sp>
        <p:nvSpPr>
          <p:cNvPr id="2" name="Title 1">
            <a:extLst>
              <a:ext uri="{FF2B5EF4-FFF2-40B4-BE49-F238E27FC236}">
                <a16:creationId xmlns:a16="http://schemas.microsoft.com/office/drawing/2014/main" id="{3BB27B4F-F562-64C0-B670-E6B6DCE07DE9}"/>
              </a:ext>
            </a:extLst>
          </p:cNvPr>
          <p:cNvSpPr>
            <a:spLocks noGrp="1"/>
          </p:cNvSpPr>
          <p:nvPr>
            <p:ph type="title"/>
          </p:nvPr>
        </p:nvSpPr>
        <p:spPr/>
        <p:txBody>
          <a:bodyPr lIns="91440" tIns="45720" rIns="91440" bIns="45720" anchor="t"/>
          <a:lstStyle/>
          <a:p>
            <a:r>
              <a:rPr lang="en-GB" sz="3600">
                <a:latin typeface="Arial"/>
                <a:ea typeface="ＭＳ Ｐゴシック"/>
                <a:cs typeface="Arial"/>
              </a:rPr>
              <a:t>Barts Experience: </a:t>
            </a:r>
            <a:br>
              <a:rPr lang="en-GB" sz="3600">
                <a:latin typeface="Arial"/>
                <a:ea typeface="ＭＳ Ｐゴシック"/>
                <a:cs typeface="Arial"/>
              </a:rPr>
            </a:br>
            <a:r>
              <a:rPr lang="en-GB" sz="3600">
                <a:latin typeface="Arial"/>
                <a:ea typeface="ＭＳ Ｐゴシック"/>
                <a:cs typeface="Arial"/>
              </a:rPr>
              <a:t>Proof of Concept: Screening</a:t>
            </a:r>
            <a:endParaRPr lang="en-US" sz="3600"/>
          </a:p>
        </p:txBody>
      </p:sp>
      <p:sp>
        <p:nvSpPr>
          <p:cNvPr id="3" name="Content Placeholder 2">
            <a:extLst>
              <a:ext uri="{FF2B5EF4-FFF2-40B4-BE49-F238E27FC236}">
                <a16:creationId xmlns:a16="http://schemas.microsoft.com/office/drawing/2014/main" id="{4CC97315-FDA8-32C5-2D62-7C3C0B36A4AC}"/>
              </a:ext>
            </a:extLst>
          </p:cNvPr>
          <p:cNvSpPr>
            <a:spLocks noGrp="1"/>
          </p:cNvSpPr>
          <p:nvPr>
            <p:ph idx="1"/>
          </p:nvPr>
        </p:nvSpPr>
        <p:spPr>
          <a:xfrm>
            <a:off x="2915001" y="2505205"/>
            <a:ext cx="3051501" cy="2798987"/>
          </a:xfrm>
        </p:spPr>
        <p:txBody>
          <a:bodyPr lIns="91440" tIns="45720" rIns="91440" bIns="45720" anchor="t"/>
          <a:lstStyle/>
          <a:p>
            <a:r>
              <a:rPr lang="en-GB" sz="2400" dirty="0">
                <a:latin typeface="Arial"/>
                <a:ea typeface="ＭＳ Ｐゴシック"/>
                <a:cs typeface="Arial"/>
              </a:rPr>
              <a:t>Digital questionnaire sent to patients with aortic dissection and pre op cardiac surgery in our practice</a:t>
            </a:r>
            <a:endParaRPr lang="en-US" sz="2400" dirty="0">
              <a:latin typeface="Arial"/>
              <a:ea typeface="ＭＳ Ｐゴシック"/>
              <a:cs typeface="Arial"/>
            </a:endParaRPr>
          </a:p>
        </p:txBody>
      </p:sp>
      <p:pic>
        <p:nvPicPr>
          <p:cNvPr id="4" name="socia prescirbing.MP4">
            <a:hlinkClick r:id="" action="ppaction://media"/>
            <a:extLst>
              <a:ext uri="{FF2B5EF4-FFF2-40B4-BE49-F238E27FC236}">
                <a16:creationId xmlns:a16="http://schemas.microsoft.com/office/drawing/2014/main" id="{8687F4C6-3930-63E6-F0B7-D257486F99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0638" y="1868437"/>
            <a:ext cx="1834601" cy="3990846"/>
          </a:xfrm>
          <a:prstGeom prst="rect">
            <a:avLst/>
          </a:prstGeom>
        </p:spPr>
      </p:pic>
      <p:sp>
        <p:nvSpPr>
          <p:cNvPr id="8" name="TextBox 7">
            <a:extLst>
              <a:ext uri="{FF2B5EF4-FFF2-40B4-BE49-F238E27FC236}">
                <a16:creationId xmlns:a16="http://schemas.microsoft.com/office/drawing/2014/main" id="{27A9E397-849A-8C07-0EF5-16344EACB1F6}"/>
              </a:ext>
            </a:extLst>
          </p:cNvPr>
          <p:cNvSpPr txBox="1"/>
          <p:nvPr/>
        </p:nvSpPr>
        <p:spPr>
          <a:xfrm>
            <a:off x="6413390" y="6487855"/>
            <a:ext cx="4077884"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rPr>
              <a:t>Mastracci, Das 2023: Credit to Ortus</a:t>
            </a:r>
          </a:p>
        </p:txBody>
      </p:sp>
      <p:sp>
        <p:nvSpPr>
          <p:cNvPr id="10" name="TextBox 9">
            <a:extLst>
              <a:ext uri="{FF2B5EF4-FFF2-40B4-BE49-F238E27FC236}">
                <a16:creationId xmlns:a16="http://schemas.microsoft.com/office/drawing/2014/main" id="{1ECE1D4A-3FCC-3F6C-D3E6-B61B6D96BE0B}"/>
              </a:ext>
            </a:extLst>
          </p:cNvPr>
          <p:cNvSpPr txBox="1"/>
          <p:nvPr/>
        </p:nvSpPr>
        <p:spPr>
          <a:xfrm>
            <a:off x="6634256" y="2343622"/>
            <a:ext cx="4945565" cy="3231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0000"/>
                </a:solidFill>
                <a:effectLst/>
                <a:uLnTx/>
                <a:uFillTx/>
                <a:latin typeface="Arial"/>
                <a:ea typeface="+mn-ea"/>
                <a:cs typeface="Arial"/>
              </a:rPr>
              <a:t>Do you have difficulty making ends meet?</a:t>
            </a:r>
            <a:endParaRPr kumimoji="0" lang="en-GB" sz="21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51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5466-E678-DCDE-6C90-962E7D74C12A}"/>
              </a:ext>
            </a:extLst>
          </p:cNvPr>
          <p:cNvSpPr>
            <a:spLocks noGrp="1"/>
          </p:cNvSpPr>
          <p:nvPr>
            <p:ph type="title"/>
          </p:nvPr>
        </p:nvSpPr>
        <p:spPr>
          <a:xfrm>
            <a:off x="2696883" y="0"/>
            <a:ext cx="10148237" cy="1728528"/>
          </a:xfrm>
        </p:spPr>
        <p:txBody>
          <a:bodyPr>
            <a:normAutofit/>
          </a:bodyPr>
          <a:lstStyle/>
          <a:p>
            <a:r>
              <a:rPr lang="en-GB" sz="4400" dirty="0">
                <a:latin typeface="Arial" panose="020B0604020202020204" pitchFamily="34" charset="0"/>
                <a:cs typeface="Arial" panose="020B0604020202020204" pitchFamily="34" charset="0"/>
              </a:rPr>
              <a:t>Well Newham </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Cardiology Wellbeing Study</a:t>
            </a:r>
          </a:p>
        </p:txBody>
      </p:sp>
      <p:sp>
        <p:nvSpPr>
          <p:cNvPr id="3" name="Subtitle 2">
            <a:extLst>
              <a:ext uri="{FF2B5EF4-FFF2-40B4-BE49-F238E27FC236}">
                <a16:creationId xmlns:a16="http://schemas.microsoft.com/office/drawing/2014/main" id="{879A3701-AA25-3BA4-3311-84CA2E4B3F34}"/>
              </a:ext>
            </a:extLst>
          </p:cNvPr>
          <p:cNvSpPr>
            <a:spLocks noGrp="1"/>
          </p:cNvSpPr>
          <p:nvPr>
            <p:ph type="body" idx="1"/>
          </p:nvPr>
        </p:nvSpPr>
        <p:spPr>
          <a:xfrm>
            <a:off x="838200" y="1668568"/>
            <a:ext cx="10515600" cy="1500187"/>
          </a:xfrm>
        </p:spPr>
        <p:txBody>
          <a:bodyPr>
            <a:normAutofit/>
          </a:bodyPr>
          <a:lstStyle/>
          <a:p>
            <a:pPr algn="ctr"/>
            <a:r>
              <a:rPr lang="en-GB" sz="1800" dirty="0"/>
              <a:t>TM Mastracci, M </a:t>
            </a:r>
            <a:r>
              <a:rPr lang="en-GB" sz="1800" dirty="0" err="1"/>
              <a:t>Khanji</a:t>
            </a:r>
            <a:r>
              <a:rPr lang="en-GB" sz="1800" dirty="0"/>
              <a:t>, R Patel, S Waite, Y </a:t>
            </a:r>
            <a:r>
              <a:rPr lang="en-GB" sz="1800" dirty="0" err="1"/>
              <a:t>Hawkings</a:t>
            </a:r>
            <a:endParaRPr lang="en-GB" sz="1800" dirty="0"/>
          </a:p>
        </p:txBody>
      </p:sp>
      <p:pic>
        <p:nvPicPr>
          <p:cNvPr id="5" name="Picture 4" descr="Logo, company name&#10;&#10;Description automatically generated">
            <a:extLst>
              <a:ext uri="{FF2B5EF4-FFF2-40B4-BE49-F238E27FC236}">
                <a16:creationId xmlns:a16="http://schemas.microsoft.com/office/drawing/2014/main" id="{FB4D637D-862C-B926-AFA2-3826BDD9D71D}"/>
              </a:ext>
            </a:extLst>
          </p:cNvPr>
          <p:cNvPicPr>
            <a:picLocks noChangeAspect="1"/>
          </p:cNvPicPr>
          <p:nvPr/>
        </p:nvPicPr>
        <p:blipFill rotWithShape="1">
          <a:blip r:embed="rId3">
            <a:clrChange>
              <a:clrFrom>
                <a:srgbClr val="FFFFFF"/>
              </a:clrFrom>
              <a:clrTo>
                <a:srgbClr val="FFFFFF">
                  <a:alpha val="0"/>
                </a:srgbClr>
              </a:clrTo>
            </a:clrChange>
          </a:blip>
          <a:srcRect t="17614" b="21680"/>
          <a:stretch/>
        </p:blipFill>
        <p:spPr>
          <a:xfrm>
            <a:off x="225628" y="419724"/>
            <a:ext cx="2471255" cy="1500187"/>
          </a:xfrm>
          <a:prstGeom prst="rect">
            <a:avLst/>
          </a:prstGeom>
        </p:spPr>
      </p:pic>
      <p:graphicFrame>
        <p:nvGraphicFramePr>
          <p:cNvPr id="4" name="Content Placeholder 7">
            <a:extLst>
              <a:ext uri="{FF2B5EF4-FFF2-40B4-BE49-F238E27FC236}">
                <a16:creationId xmlns:a16="http://schemas.microsoft.com/office/drawing/2014/main" id="{13452DB0-19DE-3AD4-54BE-FE0607C3561F}"/>
              </a:ext>
            </a:extLst>
          </p:cNvPr>
          <p:cNvGraphicFramePr>
            <a:graphicFrameLocks/>
          </p:cNvGraphicFramePr>
          <p:nvPr/>
        </p:nvGraphicFramePr>
        <p:xfrm>
          <a:off x="225628" y="2026432"/>
          <a:ext cx="11869389" cy="4145280"/>
        </p:xfrm>
        <a:graphic>
          <a:graphicData uri="http://schemas.openxmlformats.org/drawingml/2006/table">
            <a:tbl>
              <a:tblPr firstRow="1" firstCol="1" bandRow="1">
                <a:tableStyleId>{69012ECD-51FC-41F1-AA8D-1B2483CD663E}</a:tableStyleId>
              </a:tblPr>
              <a:tblGrid>
                <a:gridCol w="373715">
                  <a:extLst>
                    <a:ext uri="{9D8B030D-6E8A-4147-A177-3AD203B41FA5}">
                      <a16:colId xmlns:a16="http://schemas.microsoft.com/office/drawing/2014/main" val="827712600"/>
                    </a:ext>
                  </a:extLst>
                </a:gridCol>
                <a:gridCol w="4371768">
                  <a:extLst>
                    <a:ext uri="{9D8B030D-6E8A-4147-A177-3AD203B41FA5}">
                      <a16:colId xmlns:a16="http://schemas.microsoft.com/office/drawing/2014/main" val="2152518986"/>
                    </a:ext>
                  </a:extLst>
                </a:gridCol>
                <a:gridCol w="3170037">
                  <a:extLst>
                    <a:ext uri="{9D8B030D-6E8A-4147-A177-3AD203B41FA5}">
                      <a16:colId xmlns:a16="http://schemas.microsoft.com/office/drawing/2014/main" val="2347831297"/>
                    </a:ext>
                  </a:extLst>
                </a:gridCol>
                <a:gridCol w="3953869">
                  <a:extLst>
                    <a:ext uri="{9D8B030D-6E8A-4147-A177-3AD203B41FA5}">
                      <a16:colId xmlns:a16="http://schemas.microsoft.com/office/drawing/2014/main" val="1875524288"/>
                    </a:ext>
                  </a:extLst>
                </a:gridCol>
              </a:tblGrid>
              <a:tr h="241738">
                <a:tc>
                  <a:txBody>
                    <a:bodyPr/>
                    <a:lstStyle/>
                    <a:p>
                      <a:pPr algn="just"/>
                      <a:r>
                        <a:rPr lang="en-US" sz="1600">
                          <a:solidFill>
                            <a:schemeClr val="tx1"/>
                          </a:solidFill>
                          <a:effectLst/>
                        </a:rPr>
                        <a:t> </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dirty="0">
                          <a:solidFill>
                            <a:schemeClr val="bg1"/>
                          </a:solidFill>
                          <a:effectLst/>
                        </a:rPr>
                        <a:t>Questionnaire Item</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a:solidFill>
                            <a:schemeClr val="bg1"/>
                          </a:solidFill>
                          <a:effectLst/>
                        </a:rPr>
                        <a:t>Possible responses</a:t>
                      </a:r>
                      <a:endParaRPr lang="en-GB"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600" dirty="0">
                          <a:solidFill>
                            <a:schemeClr val="bg1"/>
                          </a:solidFill>
                          <a:effectLst/>
                        </a:rPr>
                        <a:t>Reference source</a:t>
                      </a:r>
                      <a:endParaRPr lang="en-GB"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2273553"/>
                  </a:ext>
                </a:extLst>
              </a:tr>
              <a:tr h="133835">
                <a:tc>
                  <a:txBody>
                    <a:bodyPr/>
                    <a:lstStyle/>
                    <a:p>
                      <a:pPr algn="just"/>
                      <a:r>
                        <a:rPr lang="en-US" sz="1600">
                          <a:solidFill>
                            <a:schemeClr val="tx1"/>
                          </a:solidFill>
                          <a:effectLst/>
                        </a:rPr>
                        <a:t>1</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a:solidFill>
                            <a:schemeClr val="tx1"/>
                          </a:solidFill>
                          <a:effectLst/>
                        </a:rPr>
                        <a:t>Do you have difficulty making ends meet at the end of the month?  </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u="sng">
                          <a:solidFill>
                            <a:schemeClr val="tx1"/>
                          </a:solidFill>
                          <a:effectLst/>
                        </a:rPr>
                        <a:t>Yes</a:t>
                      </a:r>
                      <a:r>
                        <a:rPr lang="en-US" sz="1600">
                          <a:solidFill>
                            <a:schemeClr val="tx1"/>
                          </a:solidFill>
                          <a:effectLst/>
                        </a:rPr>
                        <a:t>/No/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err="1">
                          <a:solidFill>
                            <a:schemeClr val="tx1"/>
                          </a:solidFill>
                          <a:effectLst/>
                        </a:rPr>
                        <a:t>Brcic</a:t>
                      </a:r>
                      <a:r>
                        <a:rPr lang="en-GB" sz="1200">
                          <a:solidFill>
                            <a:schemeClr val="tx1"/>
                          </a:solidFill>
                          <a:effectLst/>
                        </a:rPr>
                        <a:t>, V., </a:t>
                      </a:r>
                      <a:r>
                        <a:rPr lang="en-GB" sz="1200" err="1">
                          <a:solidFill>
                            <a:schemeClr val="tx1"/>
                          </a:solidFill>
                          <a:effectLst/>
                        </a:rPr>
                        <a:t>Eberdt</a:t>
                      </a:r>
                      <a:r>
                        <a:rPr lang="en-GB" sz="1200">
                          <a:solidFill>
                            <a:schemeClr val="tx1"/>
                          </a:solidFill>
                          <a:effectLst/>
                        </a:rPr>
                        <a:t>, C. &amp; Kaczorowski, J. Development of a Tool to Identify Poverty in a Family Practice Setting: A Pilot Study. International Journal of Family Medicine 2011, 1–7 (2011).</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51259009"/>
                  </a:ext>
                </a:extLst>
              </a:tr>
              <a:tr h="215816">
                <a:tc>
                  <a:txBody>
                    <a:bodyPr/>
                    <a:lstStyle/>
                    <a:p>
                      <a:pPr algn="just"/>
                      <a:r>
                        <a:rPr lang="en-US" sz="1600">
                          <a:solidFill>
                            <a:schemeClr val="tx1"/>
                          </a:solidFill>
                          <a:effectLst/>
                        </a:rPr>
                        <a:t>2</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dirty="0">
                          <a:solidFill>
                            <a:schemeClr val="tx1"/>
                          </a:solidFill>
                          <a:effectLst/>
                        </a:rPr>
                        <a:t>Do you ever have to miss a meal because you don’t have food?</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u="sng">
                          <a:solidFill>
                            <a:schemeClr val="tx1"/>
                          </a:solidFill>
                          <a:effectLst/>
                        </a:rPr>
                        <a:t>Yes</a:t>
                      </a:r>
                      <a:r>
                        <a:rPr lang="en-US" sz="1600">
                          <a:solidFill>
                            <a:schemeClr val="tx1"/>
                          </a:solidFill>
                          <a:effectLst/>
                        </a:rPr>
                        <a:t>/No/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7155198"/>
                  </a:ext>
                </a:extLst>
              </a:tr>
              <a:tr h="315310">
                <a:tc>
                  <a:txBody>
                    <a:bodyPr/>
                    <a:lstStyle/>
                    <a:p>
                      <a:pPr algn="just"/>
                      <a:r>
                        <a:rPr lang="en-US" sz="1600">
                          <a:solidFill>
                            <a:schemeClr val="tx1"/>
                          </a:solidFill>
                          <a:effectLst/>
                        </a:rPr>
                        <a:t>3</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dirty="0">
                          <a:solidFill>
                            <a:schemeClr val="tx1"/>
                          </a:solidFill>
                          <a:effectLst/>
                        </a:rPr>
                        <a:t>In the past 2 months, have you been living in stable housing that you own, rent, or stay in as part of a household?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a:solidFill>
                            <a:schemeClr val="tx1"/>
                          </a:solidFill>
                          <a:effectLst/>
                        </a:rPr>
                        <a:t>Yes/</a:t>
                      </a:r>
                      <a:r>
                        <a:rPr lang="en-US" sz="1600" u="sng">
                          <a:solidFill>
                            <a:schemeClr val="tx1"/>
                          </a:solidFill>
                          <a:effectLst/>
                        </a:rPr>
                        <a:t>No</a:t>
                      </a:r>
                      <a:r>
                        <a:rPr lang="en-US" sz="1600">
                          <a:solidFill>
                            <a:schemeClr val="tx1"/>
                          </a:solidFill>
                          <a:effectLst/>
                        </a:rPr>
                        <a:t>/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solidFill>
                            <a:schemeClr val="tx1"/>
                          </a:solidFill>
                          <a:effectLst/>
                        </a:rPr>
                        <a:t>Chhabra, M. et al. Screening for Housing Instability: Providers’ Reflections on Addressing a Social Determinant of Health. J GEN INTERN MED 34, 1213–1219 (2019).</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3866274"/>
                  </a:ext>
                </a:extLst>
              </a:tr>
              <a:tr h="105103">
                <a:tc>
                  <a:txBody>
                    <a:bodyPr/>
                    <a:lstStyle/>
                    <a:p>
                      <a:pPr algn="just"/>
                      <a:r>
                        <a:rPr lang="en-US" sz="1600">
                          <a:solidFill>
                            <a:schemeClr val="tx1"/>
                          </a:solidFill>
                          <a:effectLst/>
                        </a:rPr>
                        <a:t>4</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a:solidFill>
                            <a:schemeClr val="tx1"/>
                          </a:solidFill>
                          <a:effectLst/>
                        </a:rPr>
                        <a:t>If you were in trouble or felt alone, do you have family or friends you can rely on for support?   </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a:solidFill>
                            <a:schemeClr val="tx1"/>
                          </a:solidFill>
                          <a:effectLst/>
                        </a:rPr>
                        <a:t>Yes/</a:t>
                      </a:r>
                      <a:r>
                        <a:rPr lang="en-US" sz="1600" u="sng">
                          <a:solidFill>
                            <a:schemeClr val="tx1"/>
                          </a:solidFill>
                          <a:effectLst/>
                        </a:rPr>
                        <a:t>No</a:t>
                      </a:r>
                      <a:r>
                        <a:rPr lang="en-US" sz="1600">
                          <a:solidFill>
                            <a:schemeClr val="tx1"/>
                          </a:solidFill>
                          <a:effectLst/>
                        </a:rPr>
                        <a:t>/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solidFill>
                            <a:schemeClr val="tx1"/>
                          </a:solidFill>
                          <a:effectLst/>
                        </a:rPr>
                        <a:t>Escalante, E., Golden, R. L. &amp; Mason, D. J. Social Isolation and Loneliness: Imperatives for Health Care in a Post-COVID World. JAMA 325, 520 (2021).</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235936"/>
                  </a:ext>
                </a:extLst>
              </a:tr>
              <a:tr h="0">
                <a:tc>
                  <a:txBody>
                    <a:bodyPr/>
                    <a:lstStyle/>
                    <a:p>
                      <a:pPr algn="just"/>
                      <a:r>
                        <a:rPr lang="en-US" sz="1600">
                          <a:solidFill>
                            <a:schemeClr val="tx1"/>
                          </a:solidFill>
                          <a:effectLst/>
                        </a:rPr>
                        <a:t>5</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dirty="0">
                          <a:solidFill>
                            <a:schemeClr val="tx1"/>
                          </a:solidFill>
                          <a:effectLst/>
                        </a:rPr>
                        <a:t>Do you ever feel unsafe? </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u="sng">
                          <a:solidFill>
                            <a:schemeClr val="tx1"/>
                          </a:solidFill>
                          <a:effectLst/>
                        </a:rPr>
                        <a:t>Yes</a:t>
                      </a:r>
                      <a:r>
                        <a:rPr lang="en-US" sz="1600">
                          <a:solidFill>
                            <a:schemeClr val="tx1"/>
                          </a:solidFill>
                          <a:effectLst/>
                        </a:rPr>
                        <a:t>/No/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7840814"/>
                  </a:ext>
                </a:extLst>
              </a:tr>
              <a:tr h="0">
                <a:tc>
                  <a:txBody>
                    <a:bodyPr/>
                    <a:lstStyle/>
                    <a:p>
                      <a:pPr algn="just"/>
                      <a:r>
                        <a:rPr lang="en-US" sz="1600">
                          <a:solidFill>
                            <a:schemeClr val="tx1"/>
                          </a:solidFill>
                          <a:effectLst/>
                        </a:rPr>
                        <a:t>6</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a:solidFill>
                            <a:schemeClr val="tx1"/>
                          </a:solidFill>
                          <a:effectLst/>
                        </a:rPr>
                        <a:t>Do your personal health issues impact your role as a carer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u="sng">
                          <a:solidFill>
                            <a:schemeClr val="tx1"/>
                          </a:solidFill>
                          <a:effectLst/>
                        </a:rPr>
                        <a:t>Yes</a:t>
                      </a:r>
                      <a:r>
                        <a:rPr lang="en-US" sz="1600">
                          <a:solidFill>
                            <a:schemeClr val="tx1"/>
                          </a:solidFill>
                          <a:effectLst/>
                        </a:rPr>
                        <a:t>/No/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a:solidFill>
                            <a:schemeClr val="tx1"/>
                          </a:solidFill>
                          <a:effectLst/>
                        </a:rPr>
                        <a:t>Focus group, Barts CVD patients 2023</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7218721"/>
                  </a:ext>
                </a:extLst>
              </a:tr>
              <a:tr h="477166">
                <a:tc>
                  <a:txBody>
                    <a:bodyPr/>
                    <a:lstStyle/>
                    <a:p>
                      <a:pPr algn="just"/>
                      <a:r>
                        <a:rPr lang="en-US" sz="1600">
                          <a:solidFill>
                            <a:schemeClr val="tx1"/>
                          </a:solidFill>
                          <a:effectLst/>
                        </a:rPr>
                        <a:t>7</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US" sz="1600">
                          <a:solidFill>
                            <a:schemeClr val="tx1"/>
                          </a:solidFill>
                          <a:effectLst/>
                        </a:rPr>
                        <a:t>(Optional if any flags in the first 6 items)</a:t>
                      </a:r>
                      <a:endParaRPr lang="en-GB" sz="2400">
                        <a:solidFill>
                          <a:schemeClr val="tx1"/>
                        </a:solidFill>
                        <a:effectLst/>
                      </a:endParaRPr>
                    </a:p>
                    <a:p>
                      <a:pPr algn="just"/>
                      <a:r>
                        <a:rPr lang="en-US" sz="1600">
                          <a:solidFill>
                            <a:schemeClr val="tx1"/>
                          </a:solidFill>
                          <a:effectLst/>
                        </a:rPr>
                        <a:t>Do you want to talk to someone who may be able to help? </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r>
                        <a:rPr lang="en-US" sz="1600" u="sng">
                          <a:solidFill>
                            <a:schemeClr val="tx1"/>
                          </a:solidFill>
                          <a:effectLst/>
                        </a:rPr>
                        <a:t>Yes</a:t>
                      </a:r>
                      <a:r>
                        <a:rPr lang="en-US" sz="1600">
                          <a:solidFill>
                            <a:schemeClr val="tx1"/>
                          </a:solidFill>
                          <a:effectLst/>
                        </a:rPr>
                        <a:t>/No/ I don’t want to answer</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GB" sz="1200" dirty="0">
                          <a:solidFill>
                            <a:schemeClr val="tx1"/>
                          </a:solidFill>
                          <a:effectLst/>
                        </a:rPr>
                        <a:t>Consultation, Lewisham Social Prescribing Team</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703798"/>
                  </a:ext>
                </a:extLst>
              </a:tr>
            </a:tbl>
          </a:graphicData>
        </a:graphic>
      </p:graphicFrame>
    </p:spTree>
    <p:extLst>
      <p:ext uri="{BB962C8B-B14F-4D97-AF65-F5344CB8AC3E}">
        <p14:creationId xmlns:p14="http://schemas.microsoft.com/office/powerpoint/2010/main" val="1047137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atient&amp;#39;s questionnaire&#10;&#10;Description automatically generated">
            <a:extLst>
              <a:ext uri="{FF2B5EF4-FFF2-40B4-BE49-F238E27FC236}">
                <a16:creationId xmlns:a16="http://schemas.microsoft.com/office/drawing/2014/main" id="{2558D1F1-9547-0AB4-79C6-64CA100B75F9}"/>
              </a:ext>
            </a:extLst>
          </p:cNvPr>
          <p:cNvPicPr>
            <a:picLocks noChangeAspect="1"/>
          </p:cNvPicPr>
          <p:nvPr/>
        </p:nvPicPr>
        <p:blipFill>
          <a:blip r:embed="rId2"/>
          <a:stretch>
            <a:fillRect/>
          </a:stretch>
        </p:blipFill>
        <p:spPr>
          <a:xfrm>
            <a:off x="738029" y="1774912"/>
            <a:ext cx="8025580" cy="3976165"/>
          </a:xfrm>
          <a:prstGeom prst="rect">
            <a:avLst/>
          </a:prstGeom>
        </p:spPr>
      </p:pic>
      <p:sp>
        <p:nvSpPr>
          <p:cNvPr id="3" name="TextBox 2">
            <a:extLst>
              <a:ext uri="{FF2B5EF4-FFF2-40B4-BE49-F238E27FC236}">
                <a16:creationId xmlns:a16="http://schemas.microsoft.com/office/drawing/2014/main" id="{561A5649-B8DB-318C-7EA2-41002533E2A5}"/>
              </a:ext>
            </a:extLst>
          </p:cNvPr>
          <p:cNvSpPr txBox="1"/>
          <p:nvPr/>
        </p:nvSpPr>
        <p:spPr>
          <a:xfrm>
            <a:off x="8883530" y="2726661"/>
            <a:ext cx="3020121" cy="226215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100" b="0" i="0" u="none" strike="noStrike" kern="1200" cap="none" spc="0" normalizeH="0" baseline="0" noProof="0" dirty="0">
                <a:ln>
                  <a:noFill/>
                </a:ln>
                <a:solidFill>
                  <a:prstClr val="black"/>
                </a:solidFill>
                <a:effectLst/>
                <a:uLnTx/>
                <a:uFillTx/>
                <a:latin typeface="Arial"/>
                <a:ea typeface="+mn-ea"/>
                <a:cs typeface="Arial"/>
              </a:rPr>
              <a:t>150 patients at outpatient cardiology clinic in Newham</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GB" sz="2100" b="0" i="0" u="none" strike="noStrike" kern="1200" cap="none" spc="0" normalizeH="0" baseline="0" noProof="0" dirty="0">
              <a:ln>
                <a:noFill/>
              </a:ln>
              <a:solidFill>
                <a:prstClr val="black"/>
              </a:solidFill>
              <a:effectLst/>
              <a:uLnTx/>
              <a:uFillTx/>
              <a:latin typeface="Arial"/>
              <a:ea typeface="+mn-ea"/>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GB" sz="2100" b="0" i="0" u="none" strike="noStrike" kern="1200" cap="none" spc="0" normalizeH="0" baseline="0" noProof="0" dirty="0">
                <a:ln>
                  <a:noFill/>
                </a:ln>
                <a:solidFill>
                  <a:prstClr val="black"/>
                </a:solidFill>
                <a:effectLst/>
                <a:uLnTx/>
                <a:uFillTx/>
                <a:latin typeface="Arial"/>
                <a:ea typeface="+mn-ea"/>
                <a:cs typeface="Arial"/>
              </a:rPr>
              <a:t>Proved: We need a human interface to make this work!</a:t>
            </a:r>
          </a:p>
        </p:txBody>
      </p:sp>
      <p:sp>
        <p:nvSpPr>
          <p:cNvPr id="5" name="TextBox 4">
            <a:extLst>
              <a:ext uri="{FF2B5EF4-FFF2-40B4-BE49-F238E27FC236}">
                <a16:creationId xmlns:a16="http://schemas.microsoft.com/office/drawing/2014/main" id="{34D8F3CD-D574-C87F-972B-4F0A93485B7E}"/>
              </a:ext>
            </a:extLst>
          </p:cNvPr>
          <p:cNvSpPr txBox="1"/>
          <p:nvPr/>
        </p:nvSpPr>
        <p:spPr>
          <a:xfrm>
            <a:off x="8021644" y="6513336"/>
            <a:ext cx="2743200"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Arial"/>
              </a:rPr>
              <a:t>Mastracci, </a:t>
            </a:r>
            <a:r>
              <a:rPr kumimoji="0" lang="en-GB" sz="1400" b="0" i="0" u="none" strike="noStrike" kern="1200" cap="none" spc="0" normalizeH="0" baseline="0" noProof="0" dirty="0" err="1">
                <a:ln>
                  <a:noFill/>
                </a:ln>
                <a:solidFill>
                  <a:srgbClr val="000000"/>
                </a:solidFill>
                <a:effectLst/>
                <a:uLnTx/>
                <a:uFillTx/>
                <a:latin typeface="Arial"/>
                <a:ea typeface="+mn-ea"/>
                <a:cs typeface="Arial"/>
              </a:rPr>
              <a:t>Khanji</a:t>
            </a:r>
            <a:r>
              <a:rPr kumimoji="0" lang="en-GB" sz="1400" b="0" i="0" u="none" strike="noStrike" kern="1200" cap="none" spc="0" normalizeH="0" baseline="0" noProof="0" dirty="0">
                <a:ln>
                  <a:noFill/>
                </a:ln>
                <a:solidFill>
                  <a:srgbClr val="000000"/>
                </a:solidFill>
                <a:effectLst/>
                <a:uLnTx/>
                <a:uFillTx/>
                <a:latin typeface="Arial"/>
                <a:ea typeface="+mn-ea"/>
                <a:cs typeface="Arial"/>
              </a:rPr>
              <a:t> 2023</a:t>
            </a:r>
          </a:p>
        </p:txBody>
      </p:sp>
      <p:sp>
        <p:nvSpPr>
          <p:cNvPr id="11" name="Title 1">
            <a:extLst>
              <a:ext uri="{FF2B5EF4-FFF2-40B4-BE49-F238E27FC236}">
                <a16:creationId xmlns:a16="http://schemas.microsoft.com/office/drawing/2014/main" id="{56ED7780-346B-D596-F0A8-72D83E1BF2F0}"/>
              </a:ext>
            </a:extLst>
          </p:cNvPr>
          <p:cNvSpPr>
            <a:spLocks noGrp="1"/>
          </p:cNvSpPr>
          <p:nvPr>
            <p:ph type="title"/>
          </p:nvPr>
        </p:nvSpPr>
        <p:spPr>
          <a:xfrm>
            <a:off x="2696883" y="91354"/>
            <a:ext cx="10148237" cy="1728528"/>
          </a:xfrm>
        </p:spPr>
        <p:txBody>
          <a:bodyPr>
            <a:normAutofit/>
          </a:bodyPr>
          <a:lstStyle/>
          <a:p>
            <a:r>
              <a:rPr lang="en-GB" b="0" dirty="0"/>
              <a:t>Well Newham </a:t>
            </a:r>
            <a:br>
              <a:rPr lang="en-GB" b="0" dirty="0"/>
            </a:br>
            <a:r>
              <a:rPr lang="en-GB" b="0" dirty="0"/>
              <a:t>Cardiology Wellbeing Study</a:t>
            </a:r>
          </a:p>
        </p:txBody>
      </p:sp>
      <p:pic>
        <p:nvPicPr>
          <p:cNvPr id="13" name="Picture 12" descr="Logo, company name&#10;&#10;Description automatically generated">
            <a:extLst>
              <a:ext uri="{FF2B5EF4-FFF2-40B4-BE49-F238E27FC236}">
                <a16:creationId xmlns:a16="http://schemas.microsoft.com/office/drawing/2014/main" id="{10D5EFC1-3E32-5B21-DB62-17414875146B}"/>
              </a:ext>
            </a:extLst>
          </p:cNvPr>
          <p:cNvPicPr>
            <a:picLocks noChangeAspect="1"/>
          </p:cNvPicPr>
          <p:nvPr/>
        </p:nvPicPr>
        <p:blipFill rotWithShape="1">
          <a:blip r:embed="rId3"/>
          <a:srcRect t="17614" b="21680"/>
          <a:stretch/>
        </p:blipFill>
        <p:spPr>
          <a:xfrm>
            <a:off x="225628" y="228341"/>
            <a:ext cx="2471255" cy="1500187"/>
          </a:xfrm>
          <a:prstGeom prst="rect">
            <a:avLst/>
          </a:prstGeom>
        </p:spPr>
      </p:pic>
    </p:spTree>
    <p:extLst>
      <p:ext uri="{BB962C8B-B14F-4D97-AF65-F5344CB8AC3E}">
        <p14:creationId xmlns:p14="http://schemas.microsoft.com/office/powerpoint/2010/main" val="409580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5F630D-C25D-80BB-D1BA-020393BDDC0B}"/>
              </a:ext>
            </a:extLst>
          </p:cNvPr>
          <p:cNvSpPr/>
          <p:nvPr/>
        </p:nvSpPr>
        <p:spPr>
          <a:xfrm>
            <a:off x="-3524" y="-27384"/>
            <a:ext cx="12273708" cy="688538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0" y="0"/>
            <a:ext cx="2735627" cy="68580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Acute Phase</a:t>
            </a:r>
          </a:p>
        </p:txBody>
      </p:sp>
      <p:sp>
        <p:nvSpPr>
          <p:cNvPr id="43" name="Rectangle 42"/>
          <p:cNvSpPr/>
          <p:nvPr/>
        </p:nvSpPr>
        <p:spPr>
          <a:xfrm>
            <a:off x="2735627" y="-27384"/>
            <a:ext cx="6144683" cy="6858000"/>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Subacute Phase</a:t>
            </a:r>
          </a:p>
        </p:txBody>
      </p:sp>
      <p:sp>
        <p:nvSpPr>
          <p:cNvPr id="44" name="Rectangle 43"/>
          <p:cNvSpPr/>
          <p:nvPr/>
        </p:nvSpPr>
        <p:spPr>
          <a:xfrm>
            <a:off x="8880309" y="-27384"/>
            <a:ext cx="3389875" cy="6858000"/>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Long-term Phase</a:t>
            </a:r>
          </a:p>
        </p:txBody>
      </p:sp>
      <p:sp>
        <p:nvSpPr>
          <p:cNvPr id="3" name="Rectangle 2">
            <a:extLst>
              <a:ext uri="{FF2B5EF4-FFF2-40B4-BE49-F238E27FC236}">
                <a16:creationId xmlns:a16="http://schemas.microsoft.com/office/drawing/2014/main" id="{95F458A6-C0BF-24AE-D7F5-A9352AE9EB34}"/>
              </a:ext>
            </a:extLst>
          </p:cNvPr>
          <p:cNvSpPr/>
          <p:nvPr/>
        </p:nvSpPr>
        <p:spPr>
          <a:xfrm>
            <a:off x="-2139" y="-18878"/>
            <a:ext cx="2735627" cy="6858000"/>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Rectangle 187"/>
          <p:cNvSpPr/>
          <p:nvPr/>
        </p:nvSpPr>
        <p:spPr>
          <a:xfrm>
            <a:off x="-1" y="5630864"/>
            <a:ext cx="12270175" cy="1227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2"/>
          <p:cNvSpPr>
            <a:spLocks noChangeArrowheads="1"/>
          </p:cNvSpPr>
          <p:nvPr/>
        </p:nvSpPr>
        <p:spPr bwMode="auto">
          <a:xfrm>
            <a:off x="385803" y="2353715"/>
            <a:ext cx="1389716" cy="1201797"/>
          </a:xfrm>
          <a:prstGeom prst="ellipse">
            <a:avLst/>
          </a:prstGeom>
          <a:solidFill>
            <a:srgbClr val="4F81BD"/>
          </a:solidFill>
          <a:ln w="25400">
            <a:solidFill>
              <a:srgbClr val="243F60"/>
            </a:solidFill>
            <a:round/>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itchFamily="34" charset="0"/>
                <a:ea typeface="Calibri" pitchFamily="34" charset="0"/>
                <a:cs typeface="Times New Roman" pitchFamily="18" charset="0"/>
              </a:rPr>
              <a:t>Direct Access MI Pathway patients to AMI Clinic</a:t>
            </a:r>
            <a:endParaRPr kumimoji="0" lang="en-US" altLang="en-US" sz="16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5" name="Diamond 3"/>
          <p:cNvSpPr>
            <a:spLocks noChangeArrowheads="1"/>
          </p:cNvSpPr>
          <p:nvPr/>
        </p:nvSpPr>
        <p:spPr bwMode="auto">
          <a:xfrm>
            <a:off x="2309693" y="2395144"/>
            <a:ext cx="1560572" cy="1118939"/>
          </a:xfrm>
          <a:prstGeom prst="diamond">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t>ACPs screen patients</a:t>
            </a:r>
          </a:p>
        </p:txBody>
      </p:sp>
      <p:sp>
        <p:nvSpPr>
          <p:cNvPr id="6" name="Flowchart: Process 4"/>
          <p:cNvSpPr>
            <a:spLocks noChangeArrowheads="1"/>
          </p:cNvSpPr>
          <p:nvPr/>
        </p:nvSpPr>
        <p:spPr bwMode="auto">
          <a:xfrm>
            <a:off x="4417475" y="715459"/>
            <a:ext cx="980303" cy="937251"/>
          </a:xfrm>
          <a:prstGeom prst="flowChartProcess">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Patients not meeting inclusion criteria</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Flowchart: Process 5"/>
          <p:cNvSpPr>
            <a:spLocks noChangeArrowheads="1"/>
          </p:cNvSpPr>
          <p:nvPr/>
        </p:nvSpPr>
        <p:spPr bwMode="auto">
          <a:xfrm>
            <a:off x="4278837" y="4029037"/>
            <a:ext cx="1052793" cy="867833"/>
          </a:xfrm>
          <a:prstGeom prst="flowChartProcess">
            <a:avLst/>
          </a:prstGeom>
          <a:solidFill>
            <a:srgbClr val="FFFF00"/>
          </a:solidFill>
          <a:ln w="25400">
            <a:solidFill>
              <a:srgbClr val="385D8A"/>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Calibri" pitchFamily="34" charset="0"/>
                <a:cs typeface="Times New Roman" pitchFamily="18" charset="0"/>
              </a:rPr>
              <a:t>Patients Meet inclusion Criteria</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Flowchart: Decision 6"/>
          <p:cNvSpPr>
            <a:spLocks noChangeArrowheads="1"/>
          </p:cNvSpPr>
          <p:nvPr/>
        </p:nvSpPr>
        <p:spPr bwMode="auto">
          <a:xfrm>
            <a:off x="7036206" y="3207197"/>
            <a:ext cx="2068116" cy="1394257"/>
          </a:xfrm>
          <a:prstGeom prst="flowChartDecision">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Social Prescriber  (SP) triages patient referrals</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Flowchart: Process 7"/>
          <p:cNvSpPr>
            <a:spLocks noChangeArrowheads="1"/>
          </p:cNvSpPr>
          <p:nvPr/>
        </p:nvSpPr>
        <p:spPr bwMode="auto">
          <a:xfrm>
            <a:off x="5648585" y="4029037"/>
            <a:ext cx="952241" cy="817033"/>
          </a:xfrm>
          <a:prstGeom prst="flowChartProcess">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Referred to SP</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Flowchart: Process 8"/>
          <p:cNvSpPr>
            <a:spLocks noChangeArrowheads="1"/>
          </p:cNvSpPr>
          <p:nvPr/>
        </p:nvSpPr>
        <p:spPr bwMode="auto">
          <a:xfrm>
            <a:off x="9578455" y="4601453"/>
            <a:ext cx="1524531" cy="864096"/>
          </a:xfrm>
          <a:prstGeom prst="flowChartProcess">
            <a:avLst/>
          </a:prstGeom>
          <a:solidFill>
            <a:srgbClr val="FFFF00"/>
          </a:solidFill>
          <a:ln w="25400">
            <a:solidFill>
              <a:srgbClr val="385D8A"/>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Calibri" pitchFamily="34" charset="0"/>
                <a:cs typeface="Times New Roman" pitchFamily="18" charset="0"/>
              </a:rPr>
              <a:t>Patients referred elsewhere by SP information on referral captured</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Oval 11"/>
          <p:cNvSpPr>
            <a:spLocks noChangeArrowheads="1"/>
          </p:cNvSpPr>
          <p:nvPr/>
        </p:nvSpPr>
        <p:spPr bwMode="auto">
          <a:xfrm>
            <a:off x="10340721" y="563772"/>
            <a:ext cx="1798699" cy="1289843"/>
          </a:xfrm>
          <a:prstGeom prst="ellipse">
            <a:avLst/>
          </a:prstGeom>
          <a:solidFill>
            <a:srgbClr val="4F81BD"/>
          </a:solidFill>
          <a:ln w="25400">
            <a:solidFill>
              <a:srgbClr val="243F60"/>
            </a:solidFill>
            <a:round/>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Calibri" pitchFamily="34" charset="0"/>
                <a:ea typeface="Calibri" pitchFamily="34" charset="0"/>
                <a:cs typeface="Times New Roman" pitchFamily="18" charset="0"/>
              </a:rPr>
              <a:t>Patients followed up as per protocol and at 12 month remote review </a:t>
            </a:r>
            <a:endParaRPr kumimoji="0" lang="en-US" altLang="en-US" sz="1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cxnSp>
        <p:nvCxnSpPr>
          <p:cNvPr id="19" name="Straight Arrow Connector 18"/>
          <p:cNvCxnSpPr>
            <a:stCxn id="10" idx="3"/>
            <a:endCxn id="12" idx="4"/>
          </p:cNvCxnSpPr>
          <p:nvPr/>
        </p:nvCxnSpPr>
        <p:spPr>
          <a:xfrm flipV="1">
            <a:off x="11102986" y="1853615"/>
            <a:ext cx="137085" cy="3179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Flowchart: Decision 31"/>
          <p:cNvSpPr>
            <a:spLocks noChangeArrowheads="1"/>
          </p:cNvSpPr>
          <p:nvPr/>
        </p:nvSpPr>
        <p:spPr bwMode="auto">
          <a:xfrm>
            <a:off x="5805055" y="2330169"/>
            <a:ext cx="1946143" cy="1248889"/>
          </a:xfrm>
          <a:prstGeom prst="flowChartDecision">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DNA patients called by SP</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Rectangle 24"/>
          <p:cNvSpPr>
            <a:spLocks noChangeArrowheads="1"/>
          </p:cNvSpPr>
          <p:nvPr/>
        </p:nvSpPr>
        <p:spPr bwMode="auto">
          <a:xfrm>
            <a:off x="1" y="-2976"/>
            <a:ext cx="2462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36"/>
          <p:cNvSpPr>
            <a:spLocks noChangeArrowheads="1"/>
          </p:cNvSpPr>
          <p:nvPr/>
        </p:nvSpPr>
        <p:spPr bwMode="auto">
          <a:xfrm>
            <a:off x="1" y="-81583"/>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TextBox 28"/>
          <p:cNvSpPr txBox="1"/>
          <p:nvPr/>
        </p:nvSpPr>
        <p:spPr>
          <a:xfrm>
            <a:off x="1269671" y="1734861"/>
            <a:ext cx="1961851" cy="666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33" b="0" i="1"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Patient appointments at 1, 4 and 8 weeks post MI. Patients identified at 8 week apt by ACPs using screening tool.</a:t>
            </a:r>
            <a:endParaRPr kumimoji="0" lang="en-US" altLang="en-US" sz="1400" b="0" i="1"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31" name="Straight Arrow Connector 30"/>
          <p:cNvCxnSpPr>
            <a:stCxn id="5" idx="3"/>
            <a:endCxn id="6" idx="1"/>
          </p:cNvCxnSpPr>
          <p:nvPr/>
        </p:nvCxnSpPr>
        <p:spPr>
          <a:xfrm flipV="1">
            <a:off x="3870264" y="1184085"/>
            <a:ext cx="547211" cy="17705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5" idx="3"/>
            <a:endCxn id="55" idx="1"/>
          </p:cNvCxnSpPr>
          <p:nvPr/>
        </p:nvCxnSpPr>
        <p:spPr>
          <a:xfrm>
            <a:off x="3870265" y="2954613"/>
            <a:ext cx="622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684372" y="1744115"/>
            <a:ext cx="854080"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Screen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Negative</a:t>
            </a:r>
          </a:p>
        </p:txBody>
      </p:sp>
      <p:cxnSp>
        <p:nvCxnSpPr>
          <p:cNvPr id="38" name="Straight Arrow Connector 37"/>
          <p:cNvCxnSpPr>
            <a:stCxn id="5" idx="3"/>
            <a:endCxn id="7" idx="1"/>
          </p:cNvCxnSpPr>
          <p:nvPr/>
        </p:nvCxnSpPr>
        <p:spPr>
          <a:xfrm>
            <a:off x="3870265" y="2954614"/>
            <a:ext cx="408572" cy="1508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247821" y="3555512"/>
            <a:ext cx="133549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black"/>
                </a:solidFill>
                <a:effectLst/>
                <a:uLnTx/>
                <a:uFillTx/>
                <a:latin typeface="Calibri" panose="020F0502020204030204"/>
                <a:ea typeface="+mn-ea"/>
                <a:cs typeface="+mn-cs"/>
              </a:rPr>
              <a:t>Screen Positive</a:t>
            </a:r>
          </a:p>
        </p:txBody>
      </p:sp>
      <p:sp>
        <p:nvSpPr>
          <p:cNvPr id="45" name="Lightning Bolt 44"/>
          <p:cNvSpPr/>
          <p:nvPr/>
        </p:nvSpPr>
        <p:spPr>
          <a:xfrm>
            <a:off x="-33254" y="563772"/>
            <a:ext cx="1007435" cy="2026189"/>
          </a:xfrm>
          <a:prstGeom prst="lightningBol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rot="3513807">
            <a:off x="-83748" y="1126492"/>
            <a:ext cx="939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panose="020F0502020204030204"/>
                <a:ea typeface="+mn-ea"/>
                <a:cs typeface="+mn-cs"/>
              </a:rPr>
              <a:t>Acute MI</a:t>
            </a:r>
          </a:p>
        </p:txBody>
      </p:sp>
      <p:cxnSp>
        <p:nvCxnSpPr>
          <p:cNvPr id="47" name="Straight Arrow Connector 46"/>
          <p:cNvCxnSpPr>
            <a:stCxn id="4" idx="6"/>
            <a:endCxn id="5" idx="1"/>
          </p:cNvCxnSpPr>
          <p:nvPr/>
        </p:nvCxnSpPr>
        <p:spPr>
          <a:xfrm>
            <a:off x="1775519" y="2954613"/>
            <a:ext cx="5341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5" name="Flowchart: Process 4"/>
          <p:cNvSpPr>
            <a:spLocks noChangeArrowheads="1"/>
          </p:cNvSpPr>
          <p:nvPr/>
        </p:nvSpPr>
        <p:spPr bwMode="auto">
          <a:xfrm>
            <a:off x="4492917" y="2501647"/>
            <a:ext cx="907343" cy="905933"/>
          </a:xfrm>
          <a:prstGeom prst="flowChartProcess">
            <a:avLst/>
          </a:prstGeom>
          <a:solidFill>
            <a:srgbClr val="FFFF00"/>
          </a:solidFill>
          <a:ln w="25400">
            <a:solidFill>
              <a:srgbClr val="243F60"/>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Calibri" pitchFamily="34" charset="0"/>
                <a:cs typeface="Times New Roman" pitchFamily="18" charset="0"/>
              </a:rPr>
              <a:t>DNA Patients</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60" name="Straight Arrow Connector 59"/>
          <p:cNvCxnSpPr>
            <a:stCxn id="55" idx="3"/>
            <a:endCxn id="21" idx="1"/>
          </p:cNvCxnSpPr>
          <p:nvPr/>
        </p:nvCxnSpPr>
        <p:spPr>
          <a:xfrm>
            <a:off x="5400259" y="2954613"/>
            <a:ext cx="4047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7" idx="3"/>
            <a:endCxn id="9" idx="1"/>
          </p:cNvCxnSpPr>
          <p:nvPr/>
        </p:nvCxnSpPr>
        <p:spPr>
          <a:xfrm flipV="1">
            <a:off x="5331629" y="4437553"/>
            <a:ext cx="316955" cy="2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21" idx="2"/>
            <a:endCxn id="8" idx="1"/>
          </p:cNvCxnSpPr>
          <p:nvPr/>
        </p:nvCxnSpPr>
        <p:spPr>
          <a:xfrm>
            <a:off x="6778127" y="3579058"/>
            <a:ext cx="258079" cy="325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9" idx="3"/>
            <a:endCxn id="8" idx="1"/>
          </p:cNvCxnSpPr>
          <p:nvPr/>
        </p:nvCxnSpPr>
        <p:spPr>
          <a:xfrm flipV="1">
            <a:off x="6600826" y="3904326"/>
            <a:ext cx="435380" cy="5332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6" idx="3"/>
            <a:endCxn id="12" idx="2"/>
          </p:cNvCxnSpPr>
          <p:nvPr/>
        </p:nvCxnSpPr>
        <p:spPr>
          <a:xfrm>
            <a:off x="5397777" y="1184085"/>
            <a:ext cx="4942944" cy="246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3" name="Flowchart: Process 8"/>
          <p:cNvSpPr>
            <a:spLocks noChangeArrowheads="1"/>
          </p:cNvSpPr>
          <p:nvPr/>
        </p:nvSpPr>
        <p:spPr bwMode="auto">
          <a:xfrm>
            <a:off x="9547292" y="3472276"/>
            <a:ext cx="1251269" cy="864096"/>
          </a:xfrm>
          <a:prstGeom prst="flowChartProcess">
            <a:avLst/>
          </a:prstGeom>
          <a:solidFill>
            <a:srgbClr val="FFFF00"/>
          </a:solidFill>
          <a:ln w="25400">
            <a:solidFill>
              <a:srgbClr val="385D8A"/>
            </a:solidFill>
            <a:miter lim="800000"/>
            <a:headEnd/>
            <a:tailEnd/>
          </a:ln>
        </p:spPr>
        <p:txBody>
          <a:bodyPr vert="horz" wrap="square" lIns="121920" tIns="60960" rIns="121920" bIns="6096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Calibri" pitchFamily="34" charset="0"/>
                <a:cs typeface="Times New Roman" pitchFamily="18" charset="0"/>
              </a:rPr>
              <a:t>Patients seen by SP and followed up</a:t>
            </a:r>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cxnSp>
        <p:nvCxnSpPr>
          <p:cNvPr id="164" name="Straight Arrow Connector 163"/>
          <p:cNvCxnSpPr>
            <a:stCxn id="8" idx="3"/>
            <a:endCxn id="163" idx="1"/>
          </p:cNvCxnSpPr>
          <p:nvPr/>
        </p:nvCxnSpPr>
        <p:spPr>
          <a:xfrm flipV="1">
            <a:off x="9104321" y="3904325"/>
            <a:ext cx="442971"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a:stCxn id="8" idx="3"/>
            <a:endCxn id="10" idx="1"/>
          </p:cNvCxnSpPr>
          <p:nvPr/>
        </p:nvCxnSpPr>
        <p:spPr>
          <a:xfrm>
            <a:off x="9104322" y="3904325"/>
            <a:ext cx="474133" cy="1129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3" idx="3"/>
            <a:endCxn id="12" idx="4"/>
          </p:cNvCxnSpPr>
          <p:nvPr/>
        </p:nvCxnSpPr>
        <p:spPr>
          <a:xfrm flipV="1">
            <a:off x="10798562" y="1853615"/>
            <a:ext cx="441509" cy="20507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9" name="TextBox 188"/>
          <p:cNvSpPr txBox="1"/>
          <p:nvPr/>
        </p:nvSpPr>
        <p:spPr>
          <a:xfrm rot="16200000">
            <a:off x="-280974" y="5925421"/>
            <a:ext cx="1136465" cy="5438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white"/>
                </a:solidFill>
                <a:effectLst/>
                <a:uLnTx/>
                <a:uFillTx/>
                <a:latin typeface="Calibri" panose="020F0502020204030204"/>
                <a:ea typeface="+mn-ea"/>
                <a:cs typeface="+mn-cs"/>
              </a:rPr>
              <a:t>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prstClr val="white"/>
                </a:solidFill>
                <a:effectLst/>
                <a:uLnTx/>
                <a:uFillTx/>
                <a:latin typeface="Calibri" panose="020F0502020204030204"/>
                <a:ea typeface="+mn-ea"/>
                <a:cs typeface="+mn-cs"/>
              </a:rPr>
              <a:t>Captured</a:t>
            </a:r>
          </a:p>
        </p:txBody>
      </p:sp>
      <p:sp>
        <p:nvSpPr>
          <p:cNvPr id="223" name="TextBox 222"/>
          <p:cNvSpPr txBox="1"/>
          <p:nvPr/>
        </p:nvSpPr>
        <p:spPr>
          <a:xfrm>
            <a:off x="605335" y="5971651"/>
            <a:ext cx="982961" cy="420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Demographics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Clinical Stuff</a:t>
            </a:r>
          </a:p>
        </p:txBody>
      </p:sp>
      <p:sp>
        <p:nvSpPr>
          <p:cNvPr id="224" name="TextBox 223"/>
          <p:cNvSpPr txBox="1"/>
          <p:nvPr/>
        </p:nvSpPr>
        <p:spPr>
          <a:xfrm>
            <a:off x="2192083" y="5936654"/>
            <a:ext cx="1426994" cy="584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Social Wellbeing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EQ5D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Health and Lifestyle</a:t>
            </a:r>
          </a:p>
        </p:txBody>
      </p:sp>
      <p:cxnSp>
        <p:nvCxnSpPr>
          <p:cNvPr id="225" name="Straight Arrow Connector 224"/>
          <p:cNvCxnSpPr>
            <a:stCxn id="4" idx="4"/>
          </p:cNvCxnSpPr>
          <p:nvPr/>
        </p:nvCxnSpPr>
        <p:spPr>
          <a:xfrm>
            <a:off x="1080661" y="3555512"/>
            <a:ext cx="0" cy="2381141"/>
          </a:xfrm>
          <a:prstGeom prst="straightConnector1">
            <a:avLst/>
          </a:prstGeom>
          <a:ln w="5715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3089977" y="3555512"/>
            <a:ext cx="0" cy="2381141"/>
          </a:xfrm>
          <a:prstGeom prst="straightConnector1">
            <a:avLst/>
          </a:prstGeom>
          <a:ln w="57150">
            <a:solidFill>
              <a:schemeClr val="accent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8112224" y="4462952"/>
            <a:ext cx="0" cy="1335200"/>
          </a:xfrm>
          <a:prstGeom prst="straightConnector1">
            <a:avLst/>
          </a:prstGeom>
          <a:ln w="5715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6726263" y="5772505"/>
            <a:ext cx="2016224" cy="9133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Social Wellbeing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EQ5D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Health and Lifestyle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Reason for referral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err="1">
                <a:ln>
                  <a:noFill/>
                </a:ln>
                <a:solidFill>
                  <a:prstClr val="white"/>
                </a:solidFill>
                <a:effectLst/>
                <a:uLnTx/>
                <a:uFillTx/>
                <a:latin typeface="Calibri" panose="020F0502020204030204"/>
                <a:ea typeface="+mn-ea"/>
                <a:cs typeface="+mn-cs"/>
              </a:rPr>
              <a:t>MyCAW</a:t>
            </a: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 Score</a:t>
            </a:r>
          </a:p>
        </p:txBody>
      </p:sp>
      <p:cxnSp>
        <p:nvCxnSpPr>
          <p:cNvPr id="233" name="Straight Arrow Connector 232"/>
          <p:cNvCxnSpPr/>
          <p:nvPr/>
        </p:nvCxnSpPr>
        <p:spPr>
          <a:xfrm>
            <a:off x="6854271" y="3555512"/>
            <a:ext cx="52895" cy="2216995"/>
          </a:xfrm>
          <a:prstGeom prst="straightConnector1">
            <a:avLst/>
          </a:prstGeom>
          <a:ln w="5715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10575247" y="5919979"/>
            <a:ext cx="1426994" cy="5849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Social Wellbeing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EQ5D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white"/>
                </a:solidFill>
                <a:effectLst/>
                <a:uLnTx/>
                <a:uFillTx/>
                <a:latin typeface="Calibri" panose="020F0502020204030204"/>
                <a:ea typeface="+mn-ea"/>
                <a:cs typeface="+mn-cs"/>
              </a:rPr>
              <a:t>Health and Lifestyle</a:t>
            </a:r>
          </a:p>
        </p:txBody>
      </p:sp>
      <p:cxnSp>
        <p:nvCxnSpPr>
          <p:cNvPr id="236" name="Straight Arrow Connector 235"/>
          <p:cNvCxnSpPr/>
          <p:nvPr/>
        </p:nvCxnSpPr>
        <p:spPr>
          <a:xfrm>
            <a:off x="11472597" y="1853615"/>
            <a:ext cx="0" cy="4099156"/>
          </a:xfrm>
          <a:prstGeom prst="straightConnector1">
            <a:avLst/>
          </a:prstGeom>
          <a:ln w="57150">
            <a:solidFill>
              <a:schemeClr val="accent4"/>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47" name="Rounded Rectangle 246"/>
          <p:cNvSpPr/>
          <p:nvPr/>
        </p:nvSpPr>
        <p:spPr>
          <a:xfrm>
            <a:off x="4146784" y="5689335"/>
            <a:ext cx="1661185" cy="10561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8" name="Straight Arrow Connector 237"/>
          <p:cNvCxnSpPr/>
          <p:nvPr/>
        </p:nvCxnSpPr>
        <p:spPr>
          <a:xfrm>
            <a:off x="4788427" y="6482815"/>
            <a:ext cx="732843" cy="0"/>
          </a:xfrm>
          <a:prstGeom prst="straightConnector1">
            <a:avLst/>
          </a:prstGeom>
          <a:ln w="57150">
            <a:solidFill>
              <a:schemeClr val="accent4"/>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4788427" y="6309320"/>
            <a:ext cx="701680" cy="0"/>
          </a:xfrm>
          <a:prstGeom prst="straightConnector1">
            <a:avLst/>
          </a:prstGeom>
          <a:ln w="5715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a:off x="4788427" y="6141999"/>
            <a:ext cx="701680" cy="0"/>
          </a:xfrm>
          <a:prstGeom prst="straightConnector1">
            <a:avLst/>
          </a:prstGeom>
          <a:ln w="57150">
            <a:solidFill>
              <a:schemeClr val="accent2"/>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43" name="TextBox 242"/>
          <p:cNvSpPr txBox="1"/>
          <p:nvPr/>
        </p:nvSpPr>
        <p:spPr>
          <a:xfrm>
            <a:off x="4563075" y="5715081"/>
            <a:ext cx="585417"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prstClr val="black"/>
                </a:solidFill>
                <a:effectLst/>
                <a:uLnTx/>
                <a:uFillTx/>
                <a:latin typeface="Calibri" panose="020F0502020204030204"/>
                <a:ea typeface="+mn-ea"/>
                <a:cs typeface="+mn-cs"/>
              </a:rPr>
              <a:t>Legend</a:t>
            </a:r>
          </a:p>
        </p:txBody>
      </p:sp>
      <p:sp>
        <p:nvSpPr>
          <p:cNvPr id="244" name="TextBox 243"/>
          <p:cNvSpPr txBox="1"/>
          <p:nvPr/>
        </p:nvSpPr>
        <p:spPr>
          <a:xfrm>
            <a:off x="4283040" y="5998370"/>
            <a:ext cx="394660"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ED7D31"/>
                </a:solidFill>
                <a:effectLst/>
                <a:uLnTx/>
                <a:uFillTx/>
                <a:latin typeface="Calibri" panose="020F0502020204030204"/>
                <a:ea typeface="+mn-ea"/>
                <a:cs typeface="+mn-cs"/>
              </a:rPr>
              <a:t>CRS</a:t>
            </a:r>
          </a:p>
        </p:txBody>
      </p:sp>
      <p:sp>
        <p:nvSpPr>
          <p:cNvPr id="245" name="TextBox 244"/>
          <p:cNvSpPr txBox="1"/>
          <p:nvPr/>
        </p:nvSpPr>
        <p:spPr>
          <a:xfrm>
            <a:off x="4226397" y="6159613"/>
            <a:ext cx="550151"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70AD47"/>
                </a:solidFill>
                <a:effectLst/>
                <a:uLnTx/>
                <a:uFillTx/>
                <a:latin typeface="Calibri" panose="020F0502020204030204"/>
                <a:ea typeface="+mn-ea"/>
                <a:cs typeface="+mn-cs"/>
              </a:rPr>
              <a:t>SP/LW</a:t>
            </a:r>
          </a:p>
        </p:txBody>
      </p:sp>
      <p:sp>
        <p:nvSpPr>
          <p:cNvPr id="246" name="TextBox 245"/>
          <p:cNvSpPr txBox="1"/>
          <p:nvPr/>
        </p:nvSpPr>
        <p:spPr>
          <a:xfrm>
            <a:off x="4278836" y="6325195"/>
            <a:ext cx="421910"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a:ln>
                  <a:noFill/>
                </a:ln>
                <a:solidFill>
                  <a:srgbClr val="FFC000"/>
                </a:solidFill>
                <a:effectLst/>
                <a:uLnTx/>
                <a:uFillTx/>
                <a:latin typeface="Calibri" panose="020F0502020204030204"/>
                <a:ea typeface="+mn-ea"/>
                <a:cs typeface="+mn-cs"/>
              </a:rPr>
              <a:t>ANP</a:t>
            </a:r>
          </a:p>
        </p:txBody>
      </p:sp>
      <p:cxnSp>
        <p:nvCxnSpPr>
          <p:cNvPr id="249" name="Straight Arrow Connector 248"/>
          <p:cNvCxnSpPr>
            <a:stCxn id="21" idx="3"/>
          </p:cNvCxnSpPr>
          <p:nvPr/>
        </p:nvCxnSpPr>
        <p:spPr>
          <a:xfrm flipV="1">
            <a:off x="7751198" y="1853616"/>
            <a:ext cx="3488873" cy="1100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p:nvPr/>
        </p:nvCxnSpPr>
        <p:spPr>
          <a:xfrm>
            <a:off x="9495633" y="4523509"/>
            <a:ext cx="0" cy="1335200"/>
          </a:xfrm>
          <a:prstGeom prst="straightConnector1">
            <a:avLst/>
          </a:prstGeom>
          <a:ln w="5715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717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39DE-AD1E-9454-C1BC-4C4765C35887}"/>
              </a:ext>
            </a:extLst>
          </p:cNvPr>
          <p:cNvSpPr>
            <a:spLocks noGrp="1"/>
          </p:cNvSpPr>
          <p:nvPr>
            <p:ph type="title"/>
          </p:nvPr>
        </p:nvSpPr>
        <p:spPr>
          <a:xfrm>
            <a:off x="979748" y="317970"/>
            <a:ext cx="10286326" cy="1325563"/>
          </a:xfrm>
        </p:spPr>
        <p:txBody>
          <a:bodyPr/>
          <a:lstStyle/>
          <a:p>
            <a:r>
              <a:rPr lang="en-GB" dirty="0">
                <a:ea typeface="Calibri"/>
                <a:cs typeface="Calibri"/>
              </a:rPr>
              <a:t>The simple question we ask:</a:t>
            </a:r>
            <a:endParaRPr lang="en-GB" dirty="0"/>
          </a:p>
        </p:txBody>
      </p:sp>
      <p:sp>
        <p:nvSpPr>
          <p:cNvPr id="3" name="Content Placeholder 2">
            <a:extLst>
              <a:ext uri="{FF2B5EF4-FFF2-40B4-BE49-F238E27FC236}">
                <a16:creationId xmlns:a16="http://schemas.microsoft.com/office/drawing/2014/main" id="{D55ADB26-B97C-2685-6A39-DD63123CC891}"/>
              </a:ext>
            </a:extLst>
          </p:cNvPr>
          <p:cNvSpPr>
            <a:spLocks noGrp="1"/>
          </p:cNvSpPr>
          <p:nvPr>
            <p:ph idx="1"/>
          </p:nvPr>
        </p:nvSpPr>
        <p:spPr/>
        <p:txBody>
          <a:bodyPr vert="horz" lIns="91440" tIns="45720" rIns="91440" bIns="45720" rtlCol="0" anchor="t">
            <a:normAutofit fontScale="85000" lnSpcReduction="20000"/>
          </a:bodyPr>
          <a:lstStyle/>
          <a:p>
            <a:pPr marL="0" indent="0" algn="just">
              <a:buNone/>
            </a:pPr>
            <a:r>
              <a:rPr lang="en-US" sz="3200" i="1">
                <a:ea typeface="+mn-lt"/>
                <a:cs typeface="+mn-lt"/>
              </a:rPr>
              <a:t>These days some people are having difficulty meeting their basic needs and in some cases we may be able to help.</a:t>
            </a:r>
            <a:endParaRPr lang="en-US" i="1"/>
          </a:p>
          <a:p>
            <a:pPr algn="just"/>
            <a:endParaRPr lang="en-US" sz="3200">
              <a:ea typeface="+mn-lt"/>
              <a:cs typeface="+mn-lt"/>
            </a:endParaRPr>
          </a:p>
          <a:p>
            <a:pPr algn="just"/>
            <a:r>
              <a:rPr lang="en-US" sz="3200" b="1">
                <a:ea typeface="+mn-lt"/>
                <a:cs typeface="+mn-lt"/>
              </a:rPr>
              <a:t>Do you have difficulty making ends meet / meeting basic needs at the end of the month ? </a:t>
            </a:r>
            <a:r>
              <a:rPr lang="en-US" sz="3200">
                <a:ea typeface="+mn-lt"/>
                <a:cs typeface="+mn-lt"/>
              </a:rPr>
              <a:t> </a:t>
            </a:r>
            <a:endParaRPr lang="en-GB" sz="3200">
              <a:ea typeface="+mn-lt"/>
              <a:cs typeface="+mn-lt"/>
            </a:endParaRPr>
          </a:p>
          <a:p>
            <a:pPr lvl="1" algn="just"/>
            <a:r>
              <a:rPr lang="en-US" sz="2800">
                <a:ea typeface="+mn-lt"/>
                <a:cs typeface="+mn-lt"/>
              </a:rPr>
              <a:t>This may include difficulty putting food on the table, finding a place to sleep at night, feeling safe in your home, having a job, or fulfilling your role as carer?</a:t>
            </a:r>
            <a:endParaRPr lang="en-GB" sz="2800">
              <a:ea typeface="+mn-lt"/>
              <a:cs typeface="+mn-lt"/>
            </a:endParaRPr>
          </a:p>
          <a:p>
            <a:pPr lvl="1" algn="just"/>
            <a:r>
              <a:rPr lang="en-US" sz="2800">
                <a:ea typeface="Calibri"/>
                <a:cs typeface="Calibri"/>
              </a:rPr>
              <a:t>Yes/No/Prefer not to talk about it</a:t>
            </a:r>
          </a:p>
          <a:p>
            <a:pPr lvl="1" algn="just"/>
            <a:endParaRPr lang="en-US" sz="2800">
              <a:ea typeface="+mn-lt"/>
              <a:cs typeface="+mn-lt"/>
            </a:endParaRPr>
          </a:p>
          <a:p>
            <a:pPr algn="just"/>
            <a:r>
              <a:rPr lang="en-US" sz="3200" b="1">
                <a:ea typeface="+mn-lt"/>
                <a:cs typeface="+mn-lt"/>
              </a:rPr>
              <a:t>Do you want help?</a:t>
            </a:r>
          </a:p>
          <a:p>
            <a:pPr lvl="1" algn="just"/>
            <a:r>
              <a:rPr lang="en-US" sz="3200">
                <a:ea typeface="Calibri"/>
                <a:cs typeface="Calibri"/>
              </a:rPr>
              <a:t>Yes/No</a:t>
            </a:r>
          </a:p>
          <a:p>
            <a:pPr lvl="1" algn="just"/>
            <a:endParaRPr lang="en-US" sz="2800">
              <a:ea typeface="Calibri"/>
              <a:cs typeface="Calibri"/>
            </a:endParaRPr>
          </a:p>
          <a:p>
            <a:pPr lvl="1" algn="just"/>
            <a:endParaRPr lang="en-US" sz="2800">
              <a:ea typeface="Calibri"/>
              <a:cs typeface="Calibri"/>
            </a:endParaRPr>
          </a:p>
          <a:p>
            <a:pPr lvl="1" algn="just"/>
            <a:endParaRPr lang="en-US" sz="2800">
              <a:ea typeface="Calibri"/>
              <a:cs typeface="Calibri"/>
            </a:endParaRPr>
          </a:p>
          <a:p>
            <a:pPr lvl="1" algn="just"/>
            <a:endParaRPr lang="en-US">
              <a:ea typeface="Calibri"/>
              <a:cs typeface="Calibri"/>
            </a:endParaRPr>
          </a:p>
          <a:p>
            <a:pPr lvl="1" algn="just"/>
            <a:endParaRPr lang="en-US">
              <a:ea typeface="Calibri"/>
              <a:cs typeface="Calibri"/>
            </a:endParaRPr>
          </a:p>
          <a:p>
            <a:endParaRPr lang="en-GB">
              <a:ea typeface="Calibri"/>
              <a:cs typeface="Calibri"/>
            </a:endParaRPr>
          </a:p>
        </p:txBody>
      </p:sp>
    </p:spTree>
    <p:extLst>
      <p:ext uri="{BB962C8B-B14F-4D97-AF65-F5344CB8AC3E}">
        <p14:creationId xmlns:p14="http://schemas.microsoft.com/office/powerpoint/2010/main" val="1713005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E390-2FA0-F336-3CD1-F9AE0D38F674}"/>
              </a:ext>
            </a:extLst>
          </p:cNvPr>
          <p:cNvSpPr>
            <a:spLocks noGrp="1"/>
          </p:cNvSpPr>
          <p:nvPr>
            <p:ph type="title"/>
          </p:nvPr>
        </p:nvSpPr>
        <p:spPr>
          <a:xfrm>
            <a:off x="1010013" y="440104"/>
            <a:ext cx="10173010" cy="1554480"/>
          </a:xfrm>
        </p:spPr>
        <p:txBody>
          <a:bodyPr anchor="ctr">
            <a:normAutofit/>
          </a:bodyPr>
          <a:lstStyle/>
          <a:p>
            <a:r>
              <a:rPr lang="en-US" sz="4800" dirty="0"/>
              <a:t>Our approach</a:t>
            </a:r>
          </a:p>
        </p:txBody>
      </p:sp>
      <p:graphicFrame>
        <p:nvGraphicFramePr>
          <p:cNvPr id="4" name="Content Placeholder 3">
            <a:extLst>
              <a:ext uri="{FF2B5EF4-FFF2-40B4-BE49-F238E27FC236}">
                <a16:creationId xmlns:a16="http://schemas.microsoft.com/office/drawing/2014/main" id="{89925EE4-D3AF-A433-6D5D-88AF959CC695}"/>
              </a:ext>
            </a:extLst>
          </p:cNvPr>
          <p:cNvGraphicFramePr>
            <a:graphicFrameLocks noGrp="1"/>
          </p:cNvGraphicFramePr>
          <p:nvPr>
            <p:ph idx="1"/>
          </p:nvPr>
        </p:nvGraphicFramePr>
        <p:xfrm>
          <a:off x="803749" y="2726166"/>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4" name="TextBox 413">
            <a:extLst>
              <a:ext uri="{FF2B5EF4-FFF2-40B4-BE49-F238E27FC236}">
                <a16:creationId xmlns:a16="http://schemas.microsoft.com/office/drawing/2014/main" id="{6FEC2BC6-D2F9-5E75-1DF6-912A3E17553A}"/>
              </a:ext>
            </a:extLst>
          </p:cNvPr>
          <p:cNvSpPr txBox="1"/>
          <p:nvPr/>
        </p:nvSpPr>
        <p:spPr>
          <a:xfrm>
            <a:off x="835959" y="1553136"/>
            <a:ext cx="1059852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4444"/>
                </a:solidFill>
                <a:effectLst/>
                <a:uLnTx/>
                <a:uFillTx/>
                <a:latin typeface="Calibri"/>
                <a:ea typeface="+mn-ea"/>
                <a:cs typeface="Arial"/>
              </a:rPr>
              <a:t>To reduce life's stresses so people can start making lifestyle change​. It requires time to build relationships and create safe spaces for people to open up about what they need and what's challenging.</a:t>
            </a:r>
            <a:endParaRPr kumimoji="0" lang="en-US" sz="2000" b="0" i="0" u="none" strike="noStrike" kern="1200" cap="none" spc="0" normalizeH="0" baseline="0" noProof="0" dirty="0">
              <a:ln>
                <a:noFill/>
              </a:ln>
              <a:solidFill>
                <a:srgbClr val="444444"/>
              </a:solidFill>
              <a:effectLst/>
              <a:uLnTx/>
              <a:uFillTx/>
              <a:latin typeface="Calibri"/>
              <a:ea typeface="Calibri"/>
              <a:cs typeface="Arial"/>
            </a:endParaRPr>
          </a:p>
        </p:txBody>
      </p:sp>
      <p:sp>
        <p:nvSpPr>
          <p:cNvPr id="3" name="TextBox 2">
            <a:extLst>
              <a:ext uri="{FF2B5EF4-FFF2-40B4-BE49-F238E27FC236}">
                <a16:creationId xmlns:a16="http://schemas.microsoft.com/office/drawing/2014/main" id="{879E5EAB-13B1-A9EA-4BD8-8FCEBA2585CC}"/>
              </a:ext>
            </a:extLst>
          </p:cNvPr>
          <p:cNvSpPr txBox="1"/>
          <p:nvPr/>
        </p:nvSpPr>
        <p:spPr>
          <a:xfrm>
            <a:off x="5203372" y="6417896"/>
            <a:ext cx="52387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Slide Courtesy of Remi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Omisore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-Adjei and Sian Barlow</a:t>
            </a:r>
          </a:p>
        </p:txBody>
      </p:sp>
    </p:spTree>
    <p:extLst>
      <p:ext uri="{BB962C8B-B14F-4D97-AF65-F5344CB8AC3E}">
        <p14:creationId xmlns:p14="http://schemas.microsoft.com/office/powerpoint/2010/main" val="388992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1" y="2324654"/>
            <a:ext cx="12192000" cy="1182117"/>
          </a:xfrm>
          <a:solidFill>
            <a:schemeClr val="accent1"/>
          </a:solidFill>
        </p:spPr>
        <p:txBody>
          <a:bodyPr>
            <a:normAutofit fontScale="90000"/>
          </a:bodyPr>
          <a:lstStyle/>
          <a:p>
            <a:r>
              <a:rPr lang="en-US" sz="4500" dirty="0">
                <a:solidFill>
                  <a:schemeClr val="bg1"/>
                </a:solidFill>
              </a:rPr>
              <a:t>Social prescribing in secondary care: Evidence from a systematic review</a:t>
            </a:r>
            <a:endParaRPr lang="en-US" sz="4500" dirty="0">
              <a:solidFill>
                <a:schemeClr val="bg1"/>
              </a:solidFill>
              <a:cs typeface="Calibri Light"/>
            </a:endParaRPr>
          </a:p>
        </p:txBody>
      </p:sp>
      <p:sp>
        <p:nvSpPr>
          <p:cNvPr id="3" name="Subtitle 2"/>
          <p:cNvSpPr>
            <a:spLocks noGrp="1"/>
          </p:cNvSpPr>
          <p:nvPr>
            <p:ph type="subTitle" idx="1"/>
          </p:nvPr>
        </p:nvSpPr>
        <p:spPr>
          <a:xfrm>
            <a:off x="1524000" y="3353647"/>
            <a:ext cx="9144000" cy="1706469"/>
          </a:xfrm>
        </p:spPr>
        <p:txBody>
          <a:bodyPr vert="horz" lIns="91440" tIns="45720" rIns="91440" bIns="45720" rtlCol="0" anchor="t">
            <a:normAutofit fontScale="85000" lnSpcReduction="20000"/>
          </a:bodyPr>
          <a:lstStyle/>
          <a:p>
            <a:endParaRPr lang="en-US" dirty="0">
              <a:solidFill>
                <a:schemeClr val="bg1">
                  <a:lumMod val="50000"/>
                </a:schemeClr>
              </a:solidFill>
            </a:endParaRPr>
          </a:p>
          <a:p>
            <a:r>
              <a:rPr lang="en-US" dirty="0">
                <a:solidFill>
                  <a:schemeClr val="bg1">
                    <a:lumMod val="50000"/>
                  </a:schemeClr>
                </a:solidFill>
              </a:rPr>
              <a:t>Marcello </a:t>
            </a:r>
            <a:r>
              <a:rPr lang="en-US" dirty="0" err="1">
                <a:solidFill>
                  <a:schemeClr val="bg1">
                    <a:lumMod val="50000"/>
                  </a:schemeClr>
                </a:solidFill>
              </a:rPr>
              <a:t>Bertotti</a:t>
            </a:r>
            <a:r>
              <a:rPr lang="en-US" dirty="0">
                <a:solidFill>
                  <a:schemeClr val="bg1">
                    <a:lumMod val="50000"/>
                  </a:schemeClr>
                </a:solidFill>
              </a:rPr>
              <a:t>,  </a:t>
            </a:r>
            <a:r>
              <a:rPr lang="en-US" dirty="0">
                <a:solidFill>
                  <a:schemeClr val="bg1">
                    <a:lumMod val="50000"/>
                  </a:schemeClr>
                </a:solidFill>
                <a:cs typeface="Calibri"/>
              </a:rPr>
              <a:t>Professor in Community Health</a:t>
            </a:r>
          </a:p>
          <a:p>
            <a:r>
              <a:rPr lang="en-US" dirty="0" err="1">
                <a:solidFill>
                  <a:schemeClr val="bg1">
                    <a:lumMod val="50000"/>
                  </a:schemeClr>
                </a:solidFill>
                <a:cs typeface="Calibri"/>
              </a:rPr>
              <a:t>Emmanuela</a:t>
            </a:r>
            <a:r>
              <a:rPr lang="en-US" dirty="0">
                <a:solidFill>
                  <a:schemeClr val="bg1">
                    <a:lumMod val="50000"/>
                  </a:schemeClr>
                </a:solidFill>
                <a:cs typeface="Calibri"/>
              </a:rPr>
              <a:t> Osei-</a:t>
            </a:r>
            <a:r>
              <a:rPr lang="en-US" dirty="0" err="1">
                <a:solidFill>
                  <a:schemeClr val="bg1">
                    <a:lumMod val="50000"/>
                  </a:schemeClr>
                </a:solidFill>
                <a:cs typeface="Calibri"/>
              </a:rPr>
              <a:t>Asemani</a:t>
            </a:r>
            <a:r>
              <a:rPr lang="en-US" dirty="0">
                <a:solidFill>
                  <a:schemeClr val="bg1">
                    <a:lumMod val="50000"/>
                  </a:schemeClr>
                </a:solidFill>
                <a:cs typeface="Calibri"/>
              </a:rPr>
              <a:t>, Research assistant</a:t>
            </a:r>
          </a:p>
          <a:p>
            <a:r>
              <a:rPr lang="en-US" dirty="0">
                <a:solidFill>
                  <a:schemeClr val="bg1">
                    <a:lumMod val="50000"/>
                  </a:schemeClr>
                </a:solidFill>
              </a:rPr>
              <a:t>Institute for Connected Communities</a:t>
            </a:r>
          </a:p>
          <a:p>
            <a:r>
              <a:rPr lang="en-US" dirty="0">
                <a:solidFill>
                  <a:schemeClr val="bg1">
                    <a:lumMod val="50000"/>
                  </a:schemeClr>
                </a:solidFill>
              </a:rPr>
              <a:t>University of East London</a:t>
            </a:r>
          </a:p>
        </p:txBody>
      </p:sp>
      <p:pic>
        <p:nvPicPr>
          <p:cNvPr id="5" name="Graphic 110" descr="Email"/>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1672" y="5322053"/>
            <a:ext cx="297328" cy="240042"/>
          </a:xfrm>
          <a:prstGeom prst="rect">
            <a:avLst/>
          </a:prstGeom>
        </p:spPr>
      </p:pic>
      <p:sp>
        <p:nvSpPr>
          <p:cNvPr id="7" name="TextBox 6"/>
          <p:cNvSpPr txBox="1"/>
          <p:nvPr/>
        </p:nvSpPr>
        <p:spPr>
          <a:xfrm>
            <a:off x="9812679" y="5257408"/>
            <a:ext cx="21941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lumMod val="75000"/>
                  </a:prstClr>
                </a:solidFill>
                <a:effectLst/>
                <a:uLnTx/>
                <a:uFillTx/>
                <a:latin typeface="Calibri" panose="020F0502020204030204"/>
                <a:ea typeface="+mn-ea"/>
                <a:cs typeface="+mn-cs"/>
              </a:rPr>
              <a:t>m.Bertotti@uel.ac.uk</a:t>
            </a:r>
            <a:endParaRPr kumimoji="0" lang="en-US" sz="1800" b="0" i="0" u="none" strike="noStrike" kern="1200" cap="none" spc="0" normalizeH="0" baseline="0" noProof="0">
              <a:ln>
                <a:noFill/>
              </a:ln>
              <a:solidFill>
                <a:prstClr val="white">
                  <a:lumMod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7BFDA5E-ED69-9A4E-87A4-A4814AFEB9A3}"/>
              </a:ext>
            </a:extLst>
          </p:cNvPr>
          <p:cNvSpPr txBox="1"/>
          <p:nvPr/>
        </p:nvSpPr>
        <p:spPr>
          <a:xfrm>
            <a:off x="2343252" y="289051"/>
            <a:ext cx="7327075"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7th July 2025 – NASP webinar</a:t>
            </a:r>
          </a:p>
        </p:txBody>
      </p:sp>
      <p:sp>
        <p:nvSpPr>
          <p:cNvPr id="8" name="TextBox 7">
            <a:extLst>
              <a:ext uri="{FF2B5EF4-FFF2-40B4-BE49-F238E27FC236}">
                <a16:creationId xmlns:a16="http://schemas.microsoft.com/office/drawing/2014/main" id="{4B795F31-0001-83FD-9DD0-9E526783BD4A}"/>
              </a:ext>
            </a:extLst>
          </p:cNvPr>
          <p:cNvSpPr txBox="1"/>
          <p:nvPr/>
        </p:nvSpPr>
        <p:spPr>
          <a:xfrm>
            <a:off x="3047071" y="3244334"/>
            <a:ext cx="60941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19871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A13C-2E23-FAA1-DDF0-68F3A1CE8102}"/>
              </a:ext>
            </a:extLst>
          </p:cNvPr>
          <p:cNvSpPr>
            <a:spLocks noGrp="1"/>
          </p:cNvSpPr>
          <p:nvPr>
            <p:ph type="title"/>
          </p:nvPr>
        </p:nvSpPr>
        <p:spPr/>
        <p:txBody>
          <a:bodyPr>
            <a:normAutofit/>
          </a:bodyPr>
          <a:lstStyle/>
          <a:p>
            <a:r>
              <a:rPr lang="en-GB" dirty="0"/>
              <a:t>Total Patient Encounters and Weekly Screening Volume</a:t>
            </a:r>
          </a:p>
        </p:txBody>
      </p:sp>
      <p:sp>
        <p:nvSpPr>
          <p:cNvPr id="6" name="TextBox 5">
            <a:extLst>
              <a:ext uri="{FF2B5EF4-FFF2-40B4-BE49-F238E27FC236}">
                <a16:creationId xmlns:a16="http://schemas.microsoft.com/office/drawing/2014/main" id="{DF33739F-3E64-ECDA-DD02-C77906D555FC}"/>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graphicFrame>
        <p:nvGraphicFramePr>
          <p:cNvPr id="4" name="Chart 3">
            <a:extLst>
              <a:ext uri="{FF2B5EF4-FFF2-40B4-BE49-F238E27FC236}">
                <a16:creationId xmlns:a16="http://schemas.microsoft.com/office/drawing/2014/main" id="{2C68C9AC-053A-79C1-E3C8-9483B61AF34B}"/>
              </a:ext>
            </a:extLst>
          </p:cNvPr>
          <p:cNvGraphicFramePr>
            <a:graphicFrameLocks/>
          </p:cNvGraphicFramePr>
          <p:nvPr/>
        </p:nvGraphicFramePr>
        <p:xfrm>
          <a:off x="284548" y="1690688"/>
          <a:ext cx="11466727" cy="4710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9595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A5CD13C-7468-EE7A-E99B-0BE4DF8E5F24}"/>
              </a:ext>
            </a:extLst>
          </p:cNvPr>
          <p:cNvGraphicFramePr/>
          <p:nvPr/>
        </p:nvGraphicFramePr>
        <p:xfrm>
          <a:off x="3782911" y="948576"/>
          <a:ext cx="6977089" cy="471426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7A1B7768-9B96-F635-4A98-8BD791752548}"/>
              </a:ext>
            </a:extLst>
          </p:cNvPr>
          <p:cNvSpPr txBox="1"/>
          <p:nvPr/>
        </p:nvSpPr>
        <p:spPr>
          <a:xfrm>
            <a:off x="6460978" y="2598002"/>
            <a:ext cx="162095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Yes</a:t>
            </a:r>
          </a:p>
        </p:txBody>
      </p:sp>
      <p:sp>
        <p:nvSpPr>
          <p:cNvPr id="5" name="TextBox 4">
            <a:extLst>
              <a:ext uri="{FF2B5EF4-FFF2-40B4-BE49-F238E27FC236}">
                <a16:creationId xmlns:a16="http://schemas.microsoft.com/office/drawing/2014/main" id="{19C98726-F24A-9B94-26B7-FEB7B249418E}"/>
              </a:ext>
            </a:extLst>
          </p:cNvPr>
          <p:cNvSpPr txBox="1"/>
          <p:nvPr/>
        </p:nvSpPr>
        <p:spPr>
          <a:xfrm>
            <a:off x="1432000" y="2028436"/>
            <a:ext cx="3503825" cy="25545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Do you have difficulty making ends meet?</a:t>
            </a:r>
          </a:p>
        </p:txBody>
      </p:sp>
      <p:sp>
        <p:nvSpPr>
          <p:cNvPr id="3" name="TextBox 2">
            <a:extLst>
              <a:ext uri="{FF2B5EF4-FFF2-40B4-BE49-F238E27FC236}">
                <a16:creationId xmlns:a16="http://schemas.microsoft.com/office/drawing/2014/main" id="{B2BB502C-5804-AA3D-F404-B660B5B94B09}"/>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spTree>
    <p:extLst>
      <p:ext uri="{BB962C8B-B14F-4D97-AF65-F5344CB8AC3E}">
        <p14:creationId xmlns:p14="http://schemas.microsoft.com/office/powerpoint/2010/main" val="2859060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BAF4-215C-612B-01C2-A6FB9E0D52B2}"/>
              </a:ext>
            </a:extLst>
          </p:cNvPr>
          <p:cNvSpPr>
            <a:spLocks noGrp="1"/>
          </p:cNvSpPr>
          <p:nvPr>
            <p:ph type="title"/>
          </p:nvPr>
        </p:nvSpPr>
        <p:spPr>
          <a:xfrm>
            <a:off x="322812" y="1063394"/>
            <a:ext cx="2935777" cy="1325563"/>
          </a:xfrm>
        </p:spPr>
        <p:txBody>
          <a:bodyPr>
            <a:normAutofit fontScale="90000"/>
          </a:bodyPr>
          <a:lstStyle/>
          <a:p>
            <a:r>
              <a:rPr lang="en-GB" dirty="0"/>
              <a:t>Our Catchment Population</a:t>
            </a:r>
          </a:p>
        </p:txBody>
      </p:sp>
      <p:sp>
        <p:nvSpPr>
          <p:cNvPr id="5" name="TextBox 4">
            <a:extLst>
              <a:ext uri="{FF2B5EF4-FFF2-40B4-BE49-F238E27FC236}">
                <a16:creationId xmlns:a16="http://schemas.microsoft.com/office/drawing/2014/main" id="{15F28393-78D1-A087-2FAA-7DF96A7D8720}"/>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pic>
        <p:nvPicPr>
          <p:cNvPr id="2050" name="Picture 2">
            <a:extLst>
              <a:ext uri="{FF2B5EF4-FFF2-40B4-BE49-F238E27FC236}">
                <a16:creationId xmlns:a16="http://schemas.microsoft.com/office/drawing/2014/main" id="{D1483A9D-7B14-3DE9-BC17-DFF8175B7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833" y="0"/>
            <a:ext cx="911116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668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F9E291-0382-3815-39AF-10A1AE2D2E15}"/>
              </a:ext>
            </a:extLst>
          </p:cNvPr>
          <p:cNvPicPr>
            <a:picLocks noChangeAspect="1"/>
          </p:cNvPicPr>
          <p:nvPr/>
        </p:nvPicPr>
        <p:blipFill>
          <a:blip r:embed="rId2"/>
          <a:stretch>
            <a:fillRect/>
          </a:stretch>
        </p:blipFill>
        <p:spPr>
          <a:xfrm>
            <a:off x="0" y="-232757"/>
            <a:ext cx="12192000" cy="7614750"/>
          </a:xfrm>
          <a:prstGeom prst="rect">
            <a:avLst/>
          </a:prstGeom>
        </p:spPr>
      </p:pic>
    </p:spTree>
    <p:extLst>
      <p:ext uri="{BB962C8B-B14F-4D97-AF65-F5344CB8AC3E}">
        <p14:creationId xmlns:p14="http://schemas.microsoft.com/office/powerpoint/2010/main" val="3966132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9FA0-2611-CFFC-94A1-F378D6454882}"/>
              </a:ext>
            </a:extLst>
          </p:cNvPr>
          <p:cNvSpPr>
            <a:spLocks noGrp="1"/>
          </p:cNvSpPr>
          <p:nvPr>
            <p:ph type="title"/>
          </p:nvPr>
        </p:nvSpPr>
        <p:spPr/>
        <p:txBody>
          <a:bodyPr/>
          <a:lstStyle/>
          <a:p>
            <a:r>
              <a:rPr lang="en-GB" dirty="0"/>
              <a:t>What Support Do We Provide?</a:t>
            </a:r>
          </a:p>
        </p:txBody>
      </p:sp>
      <p:sp>
        <p:nvSpPr>
          <p:cNvPr id="4" name="TextBox 3">
            <a:extLst>
              <a:ext uri="{FF2B5EF4-FFF2-40B4-BE49-F238E27FC236}">
                <a16:creationId xmlns:a16="http://schemas.microsoft.com/office/drawing/2014/main" id="{5D9D376C-BB5C-3401-5C0D-7D7364464D82}"/>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graphicFrame>
        <p:nvGraphicFramePr>
          <p:cNvPr id="5" name="Chart 4">
            <a:extLst>
              <a:ext uri="{FF2B5EF4-FFF2-40B4-BE49-F238E27FC236}">
                <a16:creationId xmlns:a16="http://schemas.microsoft.com/office/drawing/2014/main" id="{99B3AC1E-FE3C-26B9-E1AC-1D6C13004E19}"/>
              </a:ext>
            </a:extLst>
          </p:cNvPr>
          <p:cNvGraphicFramePr>
            <a:graphicFrameLocks/>
          </p:cNvGraphicFramePr>
          <p:nvPr/>
        </p:nvGraphicFramePr>
        <p:xfrm>
          <a:off x="506627" y="1371601"/>
          <a:ext cx="11219935" cy="4757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41134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hone and a person&#10;&#10;Description automatically generated">
            <a:extLst>
              <a:ext uri="{FF2B5EF4-FFF2-40B4-BE49-F238E27FC236}">
                <a16:creationId xmlns:a16="http://schemas.microsoft.com/office/drawing/2014/main" id="{7677469C-ACDE-4EAC-467E-2235C4BEDCA3}"/>
              </a:ext>
            </a:extLst>
          </p:cNvPr>
          <p:cNvPicPr>
            <a:picLocks noChangeAspect="1"/>
          </p:cNvPicPr>
          <p:nvPr/>
        </p:nvPicPr>
        <p:blipFill rotWithShape="1">
          <a:blip r:embed="rId2">
            <a:clrChange>
              <a:clrFrom>
                <a:srgbClr val="FFFFFF"/>
              </a:clrFrom>
              <a:clrTo>
                <a:srgbClr val="FFFFFF">
                  <a:alpha val="0"/>
                </a:srgbClr>
              </a:clrTo>
            </a:clrChange>
          </a:blip>
          <a:srcRect l="8041" t="21407" r="82463" b="43822"/>
          <a:stretch/>
        </p:blipFill>
        <p:spPr>
          <a:xfrm>
            <a:off x="9202189" y="224359"/>
            <a:ext cx="3230773" cy="6633641"/>
          </a:xfrm>
          <a:prstGeom prst="rect">
            <a:avLst/>
          </a:prstGeom>
        </p:spPr>
      </p:pic>
      <p:sp>
        <p:nvSpPr>
          <p:cNvPr id="3" name="Content Placeholder 2">
            <a:extLst>
              <a:ext uri="{FF2B5EF4-FFF2-40B4-BE49-F238E27FC236}">
                <a16:creationId xmlns:a16="http://schemas.microsoft.com/office/drawing/2014/main" id="{D7B2CF95-05BA-DED5-5D22-753879351E04}"/>
              </a:ext>
            </a:extLst>
          </p:cNvPr>
          <p:cNvSpPr>
            <a:spLocks noGrp="1"/>
          </p:cNvSpPr>
          <p:nvPr>
            <p:ph idx="1"/>
          </p:nvPr>
        </p:nvSpPr>
        <p:spPr>
          <a:xfrm>
            <a:off x="838200" y="1825625"/>
            <a:ext cx="6270938" cy="4351338"/>
          </a:xfrm>
        </p:spPr>
        <p:txBody>
          <a:bodyPr/>
          <a:lstStyle/>
          <a:p>
            <a:r>
              <a:rPr lang="en-GB" dirty="0"/>
              <a:t>This may be a unique and complementary population</a:t>
            </a:r>
          </a:p>
          <a:p>
            <a:endParaRPr lang="en-GB" dirty="0"/>
          </a:p>
          <a:p>
            <a:r>
              <a:rPr lang="en-GB" dirty="0"/>
              <a:t>Top areas of concern</a:t>
            </a:r>
          </a:p>
          <a:p>
            <a:pPr lvl="1"/>
            <a:r>
              <a:rPr lang="en-GB" dirty="0"/>
              <a:t>Employment/Money</a:t>
            </a:r>
          </a:p>
          <a:p>
            <a:pPr lvl="1"/>
            <a:r>
              <a:rPr lang="en-GB" dirty="0"/>
              <a:t>Food</a:t>
            </a:r>
          </a:p>
          <a:p>
            <a:pPr lvl="1"/>
            <a:r>
              <a:rPr lang="en-GB" dirty="0"/>
              <a:t>Fuel</a:t>
            </a:r>
          </a:p>
          <a:p>
            <a:pPr lvl="1"/>
            <a:r>
              <a:rPr lang="en-GB" dirty="0"/>
              <a:t>Housing</a:t>
            </a:r>
          </a:p>
          <a:p>
            <a:pPr lvl="1"/>
            <a:r>
              <a:rPr lang="en-GB" dirty="0"/>
              <a:t>Carer Role</a:t>
            </a:r>
          </a:p>
        </p:txBody>
      </p:sp>
      <p:sp>
        <p:nvSpPr>
          <p:cNvPr id="2" name="Title 1">
            <a:extLst>
              <a:ext uri="{FF2B5EF4-FFF2-40B4-BE49-F238E27FC236}">
                <a16:creationId xmlns:a16="http://schemas.microsoft.com/office/drawing/2014/main" id="{15125151-2946-71DA-B424-8794A15265D4}"/>
              </a:ext>
            </a:extLst>
          </p:cNvPr>
          <p:cNvSpPr>
            <a:spLocks noGrp="1"/>
          </p:cNvSpPr>
          <p:nvPr>
            <p:ph type="title"/>
          </p:nvPr>
        </p:nvSpPr>
        <p:spPr/>
        <p:txBody>
          <a:bodyPr/>
          <a:lstStyle/>
          <a:p>
            <a:r>
              <a:rPr lang="en-GB" dirty="0"/>
              <a:t>What we’re learning: Population</a:t>
            </a:r>
          </a:p>
        </p:txBody>
      </p:sp>
      <p:graphicFrame>
        <p:nvGraphicFramePr>
          <p:cNvPr id="5" name="Chart 4">
            <a:extLst>
              <a:ext uri="{FF2B5EF4-FFF2-40B4-BE49-F238E27FC236}">
                <a16:creationId xmlns:a16="http://schemas.microsoft.com/office/drawing/2014/main" id="{F6E99EBC-94C2-5683-3AAF-A5120DC2A2C8}"/>
              </a:ext>
            </a:extLst>
          </p:cNvPr>
          <p:cNvGraphicFramePr/>
          <p:nvPr/>
        </p:nvGraphicFramePr>
        <p:xfrm>
          <a:off x="4546638" y="1398333"/>
          <a:ext cx="6977089" cy="47142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AACC0DE-6A34-7D9A-61AD-5EA256AC962A}"/>
              </a:ext>
            </a:extLst>
          </p:cNvPr>
          <p:cNvSpPr txBox="1"/>
          <p:nvPr/>
        </p:nvSpPr>
        <p:spPr>
          <a:xfrm>
            <a:off x="7339564" y="3293802"/>
            <a:ext cx="180049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Arial Black" panose="020B0604020202020204" pitchFamily="34" charset="0"/>
                <a:ea typeface="+mn-ea"/>
                <a:cs typeface="Arial Black" panose="020B0604020202020204" pitchFamily="34" charset="0"/>
              </a:rPr>
              <a:t>81%</a:t>
            </a:r>
          </a:p>
        </p:txBody>
      </p:sp>
      <p:sp>
        <p:nvSpPr>
          <p:cNvPr id="4" name="TextBox 3">
            <a:extLst>
              <a:ext uri="{FF2B5EF4-FFF2-40B4-BE49-F238E27FC236}">
                <a16:creationId xmlns:a16="http://schemas.microsoft.com/office/drawing/2014/main" id="{4717FC3D-C024-5CBF-0F2C-4796B0D4AC53}"/>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sp>
        <p:nvSpPr>
          <p:cNvPr id="8" name="TextBox 7">
            <a:extLst>
              <a:ext uri="{FF2B5EF4-FFF2-40B4-BE49-F238E27FC236}">
                <a16:creationId xmlns:a16="http://schemas.microsoft.com/office/drawing/2014/main" id="{92C80872-ADC9-66F4-BB50-A9074271A22C}"/>
              </a:ext>
            </a:extLst>
          </p:cNvPr>
          <p:cNvSpPr txBox="1"/>
          <p:nvPr/>
        </p:nvSpPr>
        <p:spPr>
          <a:xfrm>
            <a:off x="8794865" y="5891089"/>
            <a:ext cx="29153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74% of AMI patients are men</a:t>
            </a:r>
          </a:p>
        </p:txBody>
      </p:sp>
    </p:spTree>
    <p:extLst>
      <p:ext uri="{BB962C8B-B14F-4D97-AF65-F5344CB8AC3E}">
        <p14:creationId xmlns:p14="http://schemas.microsoft.com/office/powerpoint/2010/main" val="16064504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2FA7-0B32-E044-8E69-59124F3FF49C}"/>
              </a:ext>
            </a:extLst>
          </p:cNvPr>
          <p:cNvSpPr>
            <a:spLocks noGrp="1"/>
          </p:cNvSpPr>
          <p:nvPr>
            <p:ph type="title"/>
          </p:nvPr>
        </p:nvSpPr>
        <p:spPr/>
        <p:txBody>
          <a:bodyPr/>
          <a:lstStyle/>
          <a:p>
            <a:r>
              <a:rPr lang="en-GB" dirty="0">
                <a:ea typeface="Calibri"/>
                <a:cs typeface="Calibri"/>
              </a:rPr>
              <a:t>What we're learning: Population</a:t>
            </a:r>
            <a:endParaRPr lang="en-GB" dirty="0"/>
          </a:p>
        </p:txBody>
      </p:sp>
      <p:sp>
        <p:nvSpPr>
          <p:cNvPr id="4" name="TextBox 3">
            <a:extLst>
              <a:ext uri="{FF2B5EF4-FFF2-40B4-BE49-F238E27FC236}">
                <a16:creationId xmlns:a16="http://schemas.microsoft.com/office/drawing/2014/main" id="{89F796ED-A437-89F4-97AE-F1E6212F9B63}"/>
              </a:ext>
            </a:extLst>
          </p:cNvPr>
          <p:cNvSpPr txBox="1"/>
          <p:nvPr/>
        </p:nvSpPr>
        <p:spPr>
          <a:xfrm>
            <a:off x="744023" y="4011753"/>
            <a:ext cx="36842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rPr>
              <a:t>Patients are engaging with financial and welfare assistance but are less keen to engage in healthy behaviour change or psych support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close-up of a phone and a person&#10;&#10;Description automatically generated">
            <a:extLst>
              <a:ext uri="{FF2B5EF4-FFF2-40B4-BE49-F238E27FC236}">
                <a16:creationId xmlns:a16="http://schemas.microsoft.com/office/drawing/2014/main" id="{CBADAB82-A189-F34E-B17E-BE7FD8A107D2}"/>
              </a:ext>
            </a:extLst>
          </p:cNvPr>
          <p:cNvPicPr>
            <a:picLocks noChangeAspect="1"/>
          </p:cNvPicPr>
          <p:nvPr/>
        </p:nvPicPr>
        <p:blipFill rotWithShape="1">
          <a:blip r:embed="rId2">
            <a:clrChange>
              <a:clrFrom>
                <a:srgbClr val="FFFFFF"/>
              </a:clrFrom>
              <a:clrTo>
                <a:srgbClr val="FFFFFF">
                  <a:alpha val="0"/>
                </a:srgbClr>
              </a:clrTo>
            </a:clrChange>
          </a:blip>
          <a:srcRect l="59326" t="2440" r="29785" b="62789"/>
          <a:stretch/>
        </p:blipFill>
        <p:spPr>
          <a:xfrm>
            <a:off x="1113414" y="1250573"/>
            <a:ext cx="1679039" cy="3003899"/>
          </a:xfrm>
          <a:prstGeom prst="rect">
            <a:avLst/>
          </a:prstGeom>
        </p:spPr>
      </p:pic>
      <p:pic>
        <p:nvPicPr>
          <p:cNvPr id="8" name="Picture 7" descr="A close-up of a phone and a person&#10;&#10;Description automatically generated">
            <a:extLst>
              <a:ext uri="{FF2B5EF4-FFF2-40B4-BE49-F238E27FC236}">
                <a16:creationId xmlns:a16="http://schemas.microsoft.com/office/drawing/2014/main" id="{CDC38DF0-A783-4C7A-433C-72AAC0C8AA85}"/>
              </a:ext>
            </a:extLst>
          </p:cNvPr>
          <p:cNvPicPr>
            <a:picLocks noChangeAspect="1"/>
          </p:cNvPicPr>
          <p:nvPr/>
        </p:nvPicPr>
        <p:blipFill rotWithShape="1">
          <a:blip r:embed="rId2">
            <a:clrChange>
              <a:clrFrom>
                <a:srgbClr val="FFFFFF"/>
              </a:clrFrom>
              <a:clrTo>
                <a:srgbClr val="FFFFFF">
                  <a:alpha val="0"/>
                </a:srgbClr>
              </a:clrTo>
            </a:clrChange>
          </a:blip>
          <a:srcRect l="73297" t="2508" r="15814" b="62721"/>
          <a:stretch/>
        </p:blipFill>
        <p:spPr>
          <a:xfrm>
            <a:off x="2257831" y="1215031"/>
            <a:ext cx="2016625" cy="3524992"/>
          </a:xfrm>
          <a:prstGeom prst="rect">
            <a:avLst/>
          </a:prstGeom>
        </p:spPr>
      </p:pic>
      <p:pic>
        <p:nvPicPr>
          <p:cNvPr id="6" name="Picture 5">
            <a:extLst>
              <a:ext uri="{FF2B5EF4-FFF2-40B4-BE49-F238E27FC236}">
                <a16:creationId xmlns:a16="http://schemas.microsoft.com/office/drawing/2014/main" id="{5E6810AC-0C46-2287-CB2E-4E3D881054B1}"/>
              </a:ext>
            </a:extLst>
          </p:cNvPr>
          <p:cNvPicPr>
            <a:picLocks noChangeAspect="1"/>
          </p:cNvPicPr>
          <p:nvPr/>
        </p:nvPicPr>
        <p:blipFill>
          <a:blip r:embed="rId3"/>
          <a:stretch>
            <a:fillRect/>
          </a:stretch>
        </p:blipFill>
        <p:spPr>
          <a:xfrm>
            <a:off x="4828435" y="1489809"/>
            <a:ext cx="2993049" cy="2723578"/>
          </a:xfrm>
          <a:prstGeom prst="rect">
            <a:avLst/>
          </a:prstGeom>
        </p:spPr>
      </p:pic>
      <p:sp>
        <p:nvSpPr>
          <p:cNvPr id="11" name="TextBox 10">
            <a:extLst>
              <a:ext uri="{FF2B5EF4-FFF2-40B4-BE49-F238E27FC236}">
                <a16:creationId xmlns:a16="http://schemas.microsoft.com/office/drawing/2014/main" id="{A6D6A7A5-44D8-AC3D-DE5E-507C1A7EB0C4}"/>
              </a:ext>
            </a:extLst>
          </p:cNvPr>
          <p:cNvSpPr txBox="1"/>
          <p:nvPr/>
        </p:nvSpPr>
        <p:spPr>
          <a:xfrm>
            <a:off x="5038035" y="4011753"/>
            <a:ext cx="299305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rPr>
              <a:t>Employment support is challenging due to language barriers and duration of time out of employment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6966FD48-86B9-AFB2-4C5F-DF44AD337704}"/>
              </a:ext>
            </a:extLst>
          </p:cNvPr>
          <p:cNvGrpSpPr/>
          <p:nvPr/>
        </p:nvGrpSpPr>
        <p:grpSpPr>
          <a:xfrm>
            <a:off x="8969166" y="1782624"/>
            <a:ext cx="2384634" cy="2137948"/>
            <a:chOff x="8969166" y="1676408"/>
            <a:chExt cx="2384634" cy="2137948"/>
          </a:xfrm>
        </p:grpSpPr>
        <p:pic>
          <p:nvPicPr>
            <p:cNvPr id="15" name="Picture 14">
              <a:extLst>
                <a:ext uri="{FF2B5EF4-FFF2-40B4-BE49-F238E27FC236}">
                  <a16:creationId xmlns:a16="http://schemas.microsoft.com/office/drawing/2014/main" id="{9780E9D1-372F-7988-3CE0-0B6865582AC7}"/>
                </a:ext>
              </a:extLst>
            </p:cNvPr>
            <p:cNvPicPr>
              <a:picLocks noChangeAspect="1"/>
            </p:cNvPicPr>
            <p:nvPr/>
          </p:nvPicPr>
          <p:blipFill>
            <a:blip r:embed="rId4"/>
            <a:stretch>
              <a:fillRect/>
            </a:stretch>
          </p:blipFill>
          <p:spPr>
            <a:xfrm>
              <a:off x="8969166" y="1676408"/>
              <a:ext cx="2384634" cy="2137948"/>
            </a:xfrm>
            <a:prstGeom prst="rect">
              <a:avLst/>
            </a:prstGeom>
          </p:spPr>
        </p:pic>
        <p:sp>
          <p:nvSpPr>
            <p:cNvPr id="16" name="Rectangle 15">
              <a:extLst>
                <a:ext uri="{FF2B5EF4-FFF2-40B4-BE49-F238E27FC236}">
                  <a16:creationId xmlns:a16="http://schemas.microsoft.com/office/drawing/2014/main" id="{6D414CF5-575E-848A-F0D0-D48F3A9941BC}"/>
                </a:ext>
              </a:extLst>
            </p:cNvPr>
            <p:cNvSpPr/>
            <p:nvPr/>
          </p:nvSpPr>
          <p:spPr>
            <a:xfrm>
              <a:off x="9122229" y="1690688"/>
              <a:ext cx="522514" cy="2251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DFC5F61-0C30-1F33-77E4-A67BF26F31F4}"/>
                </a:ext>
              </a:extLst>
            </p:cNvPr>
            <p:cNvSpPr/>
            <p:nvPr/>
          </p:nvSpPr>
          <p:spPr>
            <a:xfrm>
              <a:off x="10809515" y="3508602"/>
              <a:ext cx="522514" cy="1707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4572C71E-7E2A-9F1B-D337-6349EA807971}"/>
              </a:ext>
            </a:extLst>
          </p:cNvPr>
          <p:cNvSpPr txBox="1"/>
          <p:nvPr/>
        </p:nvSpPr>
        <p:spPr>
          <a:xfrm>
            <a:off x="8664958" y="4001054"/>
            <a:ext cx="29930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Calibri"/>
                <a:cs typeface="Calibri"/>
              </a:rPr>
              <a:t>Men are keen to engage with other people in their stage of healing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96CFA97-6409-7179-BF5A-3B194ABDB61F}"/>
              </a:ext>
            </a:extLst>
          </p:cNvPr>
          <p:cNvSpPr txBox="1"/>
          <p:nvPr/>
        </p:nvSpPr>
        <p:spPr>
          <a:xfrm>
            <a:off x="6970426" y="6488668"/>
            <a:ext cx="28515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Mastracci et al, Unpublished</a:t>
            </a:r>
          </a:p>
        </p:txBody>
      </p:sp>
    </p:spTree>
    <p:extLst>
      <p:ext uri="{BB962C8B-B14F-4D97-AF65-F5344CB8AC3E}">
        <p14:creationId xmlns:p14="http://schemas.microsoft.com/office/powerpoint/2010/main" val="1925337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6F1DD-FA2F-2FE4-5299-DA251A37798D}"/>
              </a:ext>
            </a:extLst>
          </p:cNvPr>
          <p:cNvSpPr>
            <a:spLocks noGrp="1"/>
          </p:cNvSpPr>
          <p:nvPr>
            <p:ph type="title"/>
          </p:nvPr>
        </p:nvSpPr>
        <p:spPr>
          <a:xfrm>
            <a:off x="838200" y="2414642"/>
            <a:ext cx="10515600" cy="1325563"/>
          </a:xfrm>
        </p:spPr>
        <p:txBody>
          <a:bodyPr/>
          <a:lstStyle/>
          <a:p>
            <a:r>
              <a:rPr lang="en-GB" dirty="0"/>
              <a:t>Are we making a difference?</a:t>
            </a:r>
          </a:p>
        </p:txBody>
      </p:sp>
    </p:spTree>
    <p:extLst>
      <p:ext uri="{BB962C8B-B14F-4D97-AF65-F5344CB8AC3E}">
        <p14:creationId xmlns:p14="http://schemas.microsoft.com/office/powerpoint/2010/main" val="3397780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3D2471-5262-C74B-5D68-60483C8D1C49}"/>
              </a:ext>
            </a:extLst>
          </p:cNvPr>
          <p:cNvSpPr>
            <a:spLocks noGrp="1"/>
          </p:cNvSpPr>
          <p:nvPr>
            <p:ph type="title"/>
          </p:nvPr>
        </p:nvSpPr>
        <p:spPr/>
        <p:txBody>
          <a:bodyPr/>
          <a:lstStyle/>
          <a:p>
            <a:r>
              <a:rPr lang="en-GB" dirty="0"/>
              <a:t>DNA Rate</a:t>
            </a:r>
          </a:p>
        </p:txBody>
      </p:sp>
      <p:grpSp>
        <p:nvGrpSpPr>
          <p:cNvPr id="6" name="Group 5">
            <a:extLst>
              <a:ext uri="{FF2B5EF4-FFF2-40B4-BE49-F238E27FC236}">
                <a16:creationId xmlns:a16="http://schemas.microsoft.com/office/drawing/2014/main" id="{AE58074F-7B02-A3E6-CA1F-30705EC4EB5F}"/>
              </a:ext>
            </a:extLst>
          </p:cNvPr>
          <p:cNvGrpSpPr/>
          <p:nvPr/>
        </p:nvGrpSpPr>
        <p:grpSpPr>
          <a:xfrm>
            <a:off x="1482809" y="1498600"/>
            <a:ext cx="8748585" cy="4740766"/>
            <a:chOff x="1482809" y="1498600"/>
            <a:chExt cx="8748585" cy="4740766"/>
          </a:xfrm>
        </p:grpSpPr>
        <p:pic>
          <p:nvPicPr>
            <p:cNvPr id="3075" name="Picture 3">
              <a:extLst>
                <a:ext uri="{FF2B5EF4-FFF2-40B4-BE49-F238E27FC236}">
                  <a16:creationId xmlns:a16="http://schemas.microsoft.com/office/drawing/2014/main" id="{81C29C6E-52D6-6D08-88CA-20EE5E82B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09" y="1498600"/>
              <a:ext cx="8748585" cy="47407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6D31076-94AC-C947-482A-B14BB679C868}"/>
                </a:ext>
              </a:extLst>
            </p:cNvPr>
            <p:cNvSpPr/>
            <p:nvPr/>
          </p:nvSpPr>
          <p:spPr>
            <a:xfrm>
              <a:off x="5152768" y="1690688"/>
              <a:ext cx="1841156" cy="372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3888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700D-CA84-FC11-5631-1B579EAEAA0B}"/>
              </a:ext>
            </a:extLst>
          </p:cNvPr>
          <p:cNvSpPr>
            <a:spLocks noGrp="1"/>
          </p:cNvSpPr>
          <p:nvPr>
            <p:ph type="title"/>
          </p:nvPr>
        </p:nvSpPr>
        <p:spPr/>
        <p:txBody>
          <a:bodyPr/>
          <a:lstStyle/>
          <a:p>
            <a:r>
              <a:rPr lang="en-GB" dirty="0"/>
              <a:t>Emergency Admissions</a:t>
            </a:r>
          </a:p>
        </p:txBody>
      </p:sp>
      <p:pic>
        <p:nvPicPr>
          <p:cNvPr id="4100" name="Picture 4">
            <a:extLst>
              <a:ext uri="{FF2B5EF4-FFF2-40B4-BE49-F238E27FC236}">
                <a16:creationId xmlns:a16="http://schemas.microsoft.com/office/drawing/2014/main" id="{B7BD907D-FD3A-49E9-602B-4B19BE1AF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706" y="1565996"/>
            <a:ext cx="8210503" cy="461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04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109"/>
            <a:ext cx="12192000" cy="948267"/>
          </a:xfrm>
          <a:solidFill>
            <a:schemeClr val="accent1"/>
          </a:solidFill>
        </p:spPr>
        <p:txBody>
          <a:bodyPr/>
          <a:lstStyle/>
          <a:p>
            <a:r>
              <a:rPr lang="en-US">
                <a:solidFill>
                  <a:schemeClr val="bg1"/>
                </a:solidFill>
              </a:rPr>
              <a:t> Why social prescribing in secondary care? </a:t>
            </a:r>
          </a:p>
        </p:txBody>
      </p:sp>
      <p:sp>
        <p:nvSpPr>
          <p:cNvPr id="3" name="TextBox 2">
            <a:extLst>
              <a:ext uri="{FF2B5EF4-FFF2-40B4-BE49-F238E27FC236}">
                <a16:creationId xmlns:a16="http://schemas.microsoft.com/office/drawing/2014/main" id="{D87E2AC8-E8AB-B05A-3DAF-01C05222420A}"/>
              </a:ext>
            </a:extLst>
          </p:cNvPr>
          <p:cNvSpPr txBox="1"/>
          <p:nvPr/>
        </p:nvSpPr>
        <p:spPr>
          <a:xfrm>
            <a:off x="407910" y="1427687"/>
            <a:ext cx="11170680"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rPr>
              <a:t>Tackling health inequalities</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those experiencing health inequalities are more likely to use secondary care and use it for longer and health inequalities make it more difficult to deliver clinical care (Imran, et al., 2022; Tinelli et al. 2022; Wheeler et al, 2024 and Edward et al.,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rPr>
              <a:t>Financial Barriers to Care</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financial burden and stress experienced by patients and their families as a result of the cost of medical care (</a:t>
            </a:r>
            <a:r>
              <a:rPr kumimoji="0" lang="en-US" sz="1800" b="0" i="0" u="sng" strike="noStrike" kern="1200" cap="none" spc="0" normalizeH="0" baseline="0" noProof="0">
                <a:ln>
                  <a:noFill/>
                </a:ln>
                <a:solidFill>
                  <a:prstClr val="black"/>
                </a:solidFill>
                <a:effectLst/>
                <a:uLnTx/>
                <a:uFillTx/>
                <a:latin typeface="Calibri" panose="020F0502020204030204"/>
                <a:ea typeface="Calibri"/>
                <a:cs typeface="Calibri"/>
              </a:rPr>
              <a:t>financial toxicity</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E.g. loss of income, extra care costs, travel to appointments. </a:t>
            </a:r>
            <a:r>
              <a:rPr kumimoji="0" lang="en-US" sz="1800" b="0" i="0" u="none" strike="noStrike" kern="1200" cap="none" spc="0" normalizeH="0" baseline="0" noProof="0" err="1">
                <a:ln>
                  <a:noFill/>
                </a:ln>
                <a:solidFill>
                  <a:prstClr val="black"/>
                </a:solidFill>
                <a:effectLst/>
                <a:uLnTx/>
                <a:uFillTx/>
                <a:latin typeface="Calibri" panose="020F0502020204030204"/>
                <a:ea typeface="Calibri"/>
                <a:cs typeface="Calibri"/>
              </a:rPr>
              <a:t>Marginalised</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populations are at higher risk.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Wheeler et al. 2024 and Edward et al., 2023 discuss this in relation to cancer care and SP.</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rPr>
              <a:t>Fragmentation between health and social care</a:t>
            </a: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 </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health systems operate in silos and are very rigidly structured. Post-discharge care pathways supporting people are not sufficient for specific groups, e.g. traumatic brain injury patients (Rosario et al., 2017), and homeless (</a:t>
            </a:r>
            <a:r>
              <a:rPr kumimoji="0" lang="en-US" sz="1800" b="0" i="0" u="none" strike="noStrike" kern="1200" cap="none" spc="0" normalizeH="0" baseline="0" noProof="0" err="1">
                <a:ln>
                  <a:noFill/>
                </a:ln>
                <a:solidFill>
                  <a:prstClr val="black"/>
                </a:solidFill>
                <a:effectLst/>
                <a:uLnTx/>
                <a:uFillTx/>
                <a:latin typeface="Calibri" panose="020F0502020204030204"/>
                <a:ea typeface="Calibri"/>
                <a:cs typeface="Calibri"/>
              </a:rPr>
              <a:t>Tinelli</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et al., 2022). </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sym typeface="Wingdings" panose="05000000000000000000" pitchFamily="2" charset="2"/>
              </a:rPr>
              <a:t> higher re-admissions and longer hospital stays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99498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69262-4B04-8387-31B5-D08655AEC2EC}"/>
              </a:ext>
            </a:extLst>
          </p:cNvPr>
          <p:cNvSpPr>
            <a:spLocks noGrp="1"/>
          </p:cNvSpPr>
          <p:nvPr>
            <p:ph type="title"/>
          </p:nvPr>
        </p:nvSpPr>
        <p:spPr/>
        <p:txBody>
          <a:bodyPr/>
          <a:lstStyle/>
          <a:p>
            <a:r>
              <a:rPr lang="en-GB" dirty="0"/>
              <a:t>What we’re learning: Readmissions</a:t>
            </a:r>
          </a:p>
        </p:txBody>
      </p:sp>
      <p:graphicFrame>
        <p:nvGraphicFramePr>
          <p:cNvPr id="7" name="Chart 6">
            <a:extLst>
              <a:ext uri="{FF2B5EF4-FFF2-40B4-BE49-F238E27FC236}">
                <a16:creationId xmlns:a16="http://schemas.microsoft.com/office/drawing/2014/main" id="{7AB82288-12A4-0902-210C-AF116BE9F4B3}"/>
              </a:ext>
            </a:extLst>
          </p:cNvPr>
          <p:cNvGraphicFramePr/>
          <p:nvPr/>
        </p:nvGraphicFramePr>
        <p:xfrm>
          <a:off x="2099145" y="1399429"/>
          <a:ext cx="8857752" cy="5363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7491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ED18-BA4F-FED1-02EB-AFD8CD2B8DEE}"/>
              </a:ext>
            </a:extLst>
          </p:cNvPr>
          <p:cNvSpPr>
            <a:spLocks noGrp="1"/>
          </p:cNvSpPr>
          <p:nvPr>
            <p:ph type="title"/>
          </p:nvPr>
        </p:nvSpPr>
        <p:spPr>
          <a:xfrm>
            <a:off x="838200" y="365125"/>
            <a:ext cx="10983686" cy="1325563"/>
          </a:xfrm>
        </p:spPr>
        <p:txBody>
          <a:bodyPr/>
          <a:lstStyle/>
          <a:p>
            <a:r>
              <a:rPr lang="en-GB" dirty="0" err="1"/>
              <a:t>MyCAW</a:t>
            </a:r>
            <a:r>
              <a:rPr lang="en-GB" dirty="0"/>
              <a:t> Score: Are we making a difference</a:t>
            </a:r>
          </a:p>
        </p:txBody>
      </p:sp>
      <p:sp>
        <p:nvSpPr>
          <p:cNvPr id="3" name="TextBox 2">
            <a:extLst>
              <a:ext uri="{FF2B5EF4-FFF2-40B4-BE49-F238E27FC236}">
                <a16:creationId xmlns:a16="http://schemas.microsoft.com/office/drawing/2014/main" id="{71F83B2D-9186-7A89-A72D-42046D9496A6}"/>
              </a:ext>
            </a:extLst>
          </p:cNvPr>
          <p:cNvSpPr txBox="1"/>
          <p:nvPr/>
        </p:nvSpPr>
        <p:spPr>
          <a:xfrm>
            <a:off x="6431673" y="2446811"/>
            <a:ext cx="56062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err="1">
                <a:ln>
                  <a:noFill/>
                </a:ln>
                <a:solidFill>
                  <a:srgbClr val="001D35"/>
                </a:solidFill>
                <a:effectLst/>
                <a:uLnTx/>
                <a:uFillTx/>
                <a:latin typeface="Google Sans"/>
                <a:ea typeface="+mn-ea"/>
                <a:cs typeface="+mn-cs"/>
              </a:rPr>
              <a:t>MYCaW</a:t>
            </a:r>
            <a:r>
              <a:rPr kumimoji="0" lang="en-GB" sz="2000" b="0" i="0" u="sng" strike="noStrike" kern="1200" cap="none" spc="0" normalizeH="0" baseline="0" noProof="0" dirty="0">
                <a:ln>
                  <a:noFill/>
                </a:ln>
                <a:solidFill>
                  <a:srgbClr val="001D35"/>
                </a:solidFill>
                <a:effectLst/>
                <a:uLnTx/>
                <a:uFillTx/>
                <a:latin typeface="Google Sans"/>
                <a:ea typeface="+mn-ea"/>
                <a:cs typeface="+mn-cs"/>
              </a:rPr>
              <a:t> (Measure Yourself Concerns and Wellbeing)</a:t>
            </a: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14766B-2D52-83A2-6E5C-23F782015EB5}"/>
              </a:ext>
            </a:extLst>
          </p:cNvPr>
          <p:cNvSpPr txBox="1"/>
          <p:nvPr/>
        </p:nvSpPr>
        <p:spPr>
          <a:xfrm>
            <a:off x="5358675" y="5661878"/>
            <a:ext cx="50672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InterFace"/>
                <a:ea typeface="+mn-ea"/>
                <a:cs typeface="+mn-cs"/>
              </a:rPr>
              <a:t>Jolliffe R, </a:t>
            </a:r>
            <a:r>
              <a:rPr kumimoji="0" lang="en-GB" sz="1200" b="0" i="0" u="none" strike="noStrike" kern="1200" cap="none" spc="0" normalizeH="0" baseline="0" noProof="0" dirty="0" err="1">
                <a:ln>
                  <a:noFill/>
                </a:ln>
                <a:solidFill>
                  <a:prstClr val="black"/>
                </a:solidFill>
                <a:effectLst/>
                <a:uLnTx/>
                <a:uFillTx/>
                <a:latin typeface="InterFace"/>
                <a:ea typeface="+mn-ea"/>
                <a:cs typeface="+mn-cs"/>
              </a:rPr>
              <a:t>Collaco</a:t>
            </a:r>
            <a:r>
              <a:rPr kumimoji="0" lang="en-GB" sz="1200" b="0" i="0" u="none" strike="noStrike" kern="1200" cap="none" spc="0" normalizeH="0" baseline="0" noProof="0" dirty="0">
                <a:ln>
                  <a:noFill/>
                </a:ln>
                <a:solidFill>
                  <a:prstClr val="black"/>
                </a:solidFill>
                <a:effectLst/>
                <a:uLnTx/>
                <a:uFillTx/>
                <a:latin typeface="InterFace"/>
                <a:ea typeface="+mn-ea"/>
                <a:cs typeface="+mn-cs"/>
              </a:rPr>
              <a:t> N, Seers H, et al. Support Care Cancer 2019; 27:1901–9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InterFace"/>
                <a:ea typeface="+mn-ea"/>
                <a:cs typeface="+mn-cs"/>
              </a:rPr>
              <a:t>Jolliffe R, Seers H, Jackson S, et al. </a:t>
            </a:r>
            <a:r>
              <a:rPr kumimoji="0" lang="en-GB" sz="1200" b="0" i="0" u="none" strike="noStrike" kern="1200" cap="none" spc="0" normalizeH="0" baseline="0" noProof="0" dirty="0" err="1">
                <a:ln>
                  <a:noFill/>
                </a:ln>
                <a:solidFill>
                  <a:prstClr val="black"/>
                </a:solidFill>
                <a:effectLst/>
                <a:uLnTx/>
                <a:uFillTx/>
                <a:latin typeface="InterFace"/>
                <a:ea typeface="+mn-ea"/>
                <a:cs typeface="+mn-cs"/>
              </a:rPr>
              <a:t>Integr</a:t>
            </a:r>
            <a:r>
              <a:rPr kumimoji="0" lang="en-GB" sz="1200" b="0" i="0" u="none" strike="noStrike" kern="1200" cap="none" spc="0" normalizeH="0" baseline="0" noProof="0" dirty="0">
                <a:ln>
                  <a:noFill/>
                </a:ln>
                <a:solidFill>
                  <a:prstClr val="black"/>
                </a:solidFill>
                <a:effectLst/>
                <a:uLnTx/>
                <a:uFillTx/>
                <a:latin typeface="InterFace"/>
                <a:ea typeface="+mn-ea"/>
                <a:cs typeface="+mn-cs"/>
              </a:rPr>
              <a:t> Cancer </a:t>
            </a:r>
            <a:r>
              <a:rPr kumimoji="0" lang="en-GB" sz="1200" b="0" i="0" u="none" strike="noStrike" kern="1200" cap="none" spc="0" normalizeH="0" baseline="0" noProof="0" dirty="0" err="1">
                <a:ln>
                  <a:noFill/>
                </a:ln>
                <a:solidFill>
                  <a:prstClr val="black"/>
                </a:solidFill>
                <a:effectLst/>
                <a:uLnTx/>
                <a:uFillTx/>
                <a:latin typeface="InterFace"/>
                <a:ea typeface="+mn-ea"/>
                <a:cs typeface="+mn-cs"/>
              </a:rPr>
              <a:t>Ther</a:t>
            </a:r>
            <a:r>
              <a:rPr kumimoji="0" lang="en-GB" sz="1200" b="0" i="0" u="none" strike="noStrike" kern="1200" cap="none" spc="0" normalizeH="0" baseline="0" noProof="0" dirty="0">
                <a:ln>
                  <a:noFill/>
                </a:ln>
                <a:solidFill>
                  <a:prstClr val="black"/>
                </a:solidFill>
                <a:effectLst/>
                <a:uLnTx/>
                <a:uFillTx/>
                <a:latin typeface="InterFace"/>
                <a:ea typeface="+mn-ea"/>
                <a:cs typeface="+mn-cs"/>
              </a:rPr>
              <a:t> 2015; 14:26–34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InterFace"/>
                <a:ea typeface="+mn-ea"/>
                <a:cs typeface="+mn-cs"/>
              </a:rPr>
              <a:t>Seers HE, Gale N, Paterson C, et al. Support Care Cancer 2009; 17:1159–67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InterFace"/>
                <a:ea typeface="+mn-ea"/>
                <a:cs typeface="+mn-cs"/>
              </a:rPr>
              <a:t>Polley MJ, Seers HE, Cooke HJ, et al. Support Care Cancer 2007; 15:963–71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InterFace"/>
                <a:ea typeface="+mn-ea"/>
                <a:cs typeface="+mn-cs"/>
              </a:rPr>
              <a:t>Data: Mastracci et al, Unpublished March 2025.</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408368C-A247-8F2B-A831-6FBD867C54C8}"/>
              </a:ext>
            </a:extLst>
          </p:cNvPr>
          <p:cNvSpPr txBox="1"/>
          <p:nvPr/>
        </p:nvSpPr>
        <p:spPr>
          <a:xfrm>
            <a:off x="6776582" y="2893512"/>
            <a:ext cx="47223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33333"/>
                </a:solidFill>
                <a:effectLst/>
                <a:uLnTx/>
                <a:uFillTx/>
                <a:latin typeface="InterFace"/>
                <a:ea typeface="+mn-ea"/>
                <a:cs typeface="+mn-cs"/>
              </a:rPr>
              <a:t>MYCaW</a:t>
            </a:r>
            <a:r>
              <a:rPr kumimoji="0" lang="en-GB" sz="1800" b="0" i="0" u="none" strike="noStrike" kern="1200" cap="none" spc="0" normalizeH="0" baseline="0" noProof="0" dirty="0">
                <a:ln>
                  <a:noFill/>
                </a:ln>
                <a:solidFill>
                  <a:srgbClr val="333333"/>
                </a:solidFill>
                <a:effectLst/>
                <a:uLnTx/>
                <a:uFillTx/>
                <a:latin typeface="InterFace"/>
                <a:ea typeface="+mn-ea"/>
                <a:cs typeface="+mn-cs"/>
              </a:rPr>
              <a:t> is a person-centred outcome measure, which enables a person to designate their concerns, rate the severity of them and their well-being. At follow-up the concerns and well-being are rated once more to enable statistical analysis of score changes to be carried out.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AD2C0380-A15A-7C48-DB7A-B7C494B4698F}"/>
              </a:ext>
            </a:extLst>
          </p:cNvPr>
          <p:cNvGraphicFramePr>
            <a:graphicFrameLocks/>
          </p:cNvGraphicFramePr>
          <p:nvPr/>
        </p:nvGraphicFramePr>
        <p:xfrm>
          <a:off x="-105380" y="1690688"/>
          <a:ext cx="7482364" cy="41211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80772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DFA4-2319-520B-CB5C-1DDA6B48DE00}"/>
              </a:ext>
            </a:extLst>
          </p:cNvPr>
          <p:cNvSpPr>
            <a:spLocks noGrp="1"/>
          </p:cNvSpPr>
          <p:nvPr>
            <p:ph type="title"/>
          </p:nvPr>
        </p:nvSpPr>
        <p:spPr/>
        <p:txBody>
          <a:bodyPr/>
          <a:lstStyle/>
          <a:p>
            <a:r>
              <a:rPr lang="en-GB" dirty="0"/>
              <a:t>EQ5D Changes: Quality of Life</a:t>
            </a:r>
          </a:p>
        </p:txBody>
      </p:sp>
      <p:sp>
        <p:nvSpPr>
          <p:cNvPr id="3" name="TextBox 2">
            <a:extLst>
              <a:ext uri="{FF2B5EF4-FFF2-40B4-BE49-F238E27FC236}">
                <a16:creationId xmlns:a16="http://schemas.microsoft.com/office/drawing/2014/main" id="{87B8A342-7F0A-81EC-251C-FCE55350EE0D}"/>
              </a:ext>
            </a:extLst>
          </p:cNvPr>
          <p:cNvSpPr txBox="1"/>
          <p:nvPr/>
        </p:nvSpPr>
        <p:spPr>
          <a:xfrm>
            <a:off x="8919334" y="2326717"/>
            <a:ext cx="2076274"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a:ea typeface="+mn-ea"/>
                <a:cs typeface="+mn-cs"/>
              </a:rPr>
              <a:t>EQ5D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Self-Care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Pain/Discomfort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Anxiety/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Overall wellbeing</a:t>
            </a:r>
          </a:p>
        </p:txBody>
      </p:sp>
      <p:sp>
        <p:nvSpPr>
          <p:cNvPr id="5" name="TextBox 4">
            <a:extLst>
              <a:ext uri="{FF2B5EF4-FFF2-40B4-BE49-F238E27FC236}">
                <a16:creationId xmlns:a16="http://schemas.microsoft.com/office/drawing/2014/main" id="{86A13C64-ED79-A3F5-D2FE-B5CEC3DA8068}"/>
              </a:ext>
            </a:extLst>
          </p:cNvPr>
          <p:cNvSpPr txBox="1"/>
          <p:nvPr/>
        </p:nvSpPr>
        <p:spPr>
          <a:xfrm>
            <a:off x="5143233" y="5927211"/>
            <a:ext cx="562111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https://euroqol.org/wp-content/uploads/2016/10/Sample_UK__English__EQ-5D-5L_Paper_Self_complete_v1.0__ID_24700.pdf</a:t>
            </a:r>
            <a:endParaRPr kumimoji="0" lang="en-GB" sz="11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InterFace"/>
                <a:ea typeface="+mn-ea"/>
                <a:cs typeface="+mn-cs"/>
              </a:rPr>
              <a:t>Data: Mastracci et al, Unpublished March 2025.</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6875BFF1-2F61-93B3-D85E-E59D0B35AD7C}"/>
              </a:ext>
            </a:extLst>
          </p:cNvPr>
          <p:cNvGraphicFramePr>
            <a:graphicFrameLocks/>
          </p:cNvGraphicFramePr>
          <p:nvPr/>
        </p:nvGraphicFramePr>
        <p:xfrm>
          <a:off x="147522" y="1690688"/>
          <a:ext cx="7445342" cy="39605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9316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B7E7B-E305-255E-6808-CB00D787F834}"/>
              </a:ext>
            </a:extLst>
          </p:cNvPr>
          <p:cNvSpPr>
            <a:spLocks noGrp="1"/>
          </p:cNvSpPr>
          <p:nvPr>
            <p:ph type="title"/>
          </p:nvPr>
        </p:nvSpPr>
        <p:spPr>
          <a:xfrm>
            <a:off x="838200" y="2419393"/>
            <a:ext cx="10515600" cy="1325563"/>
          </a:xfrm>
        </p:spPr>
        <p:txBody>
          <a:bodyPr/>
          <a:lstStyle/>
          <a:p>
            <a:r>
              <a:rPr lang="en-GB" dirty="0"/>
              <a:t>What more have we learned?</a:t>
            </a:r>
          </a:p>
        </p:txBody>
      </p:sp>
    </p:spTree>
    <p:extLst>
      <p:ext uri="{BB962C8B-B14F-4D97-AF65-F5344CB8AC3E}">
        <p14:creationId xmlns:p14="http://schemas.microsoft.com/office/powerpoint/2010/main" val="3207448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EF91D-12EE-78E5-D132-0EC7286D5EE9}"/>
              </a:ext>
            </a:extLst>
          </p:cNvPr>
          <p:cNvSpPr>
            <a:spLocks noGrp="1"/>
          </p:cNvSpPr>
          <p:nvPr>
            <p:ph type="title"/>
          </p:nvPr>
        </p:nvSpPr>
        <p:spPr/>
        <p:txBody>
          <a:bodyPr/>
          <a:lstStyle/>
          <a:p>
            <a:r>
              <a:rPr lang="en-GB" dirty="0"/>
              <a:t>Focus groups for Co-design</a:t>
            </a:r>
          </a:p>
        </p:txBody>
      </p:sp>
      <p:sp>
        <p:nvSpPr>
          <p:cNvPr id="3" name="Content Placeholder 2">
            <a:extLst>
              <a:ext uri="{FF2B5EF4-FFF2-40B4-BE49-F238E27FC236}">
                <a16:creationId xmlns:a16="http://schemas.microsoft.com/office/drawing/2014/main" id="{8D35A0D6-58EA-A702-E9AB-3B464B4C1D05}"/>
              </a:ext>
            </a:extLst>
          </p:cNvPr>
          <p:cNvSpPr>
            <a:spLocks noGrp="1"/>
          </p:cNvSpPr>
          <p:nvPr>
            <p:ph idx="1"/>
          </p:nvPr>
        </p:nvSpPr>
        <p:spPr/>
        <p:txBody>
          <a:bodyPr/>
          <a:lstStyle/>
          <a:p>
            <a:r>
              <a:rPr lang="en-GB" dirty="0"/>
              <a:t>Scheduled 2x annually to invite feedback about the programme</a:t>
            </a:r>
          </a:p>
          <a:p>
            <a:r>
              <a:rPr lang="en-GB" dirty="0"/>
              <a:t>Offered as in-person (with lunch) or individually by phone</a:t>
            </a:r>
          </a:p>
          <a:p>
            <a:endParaRPr lang="en-GB" dirty="0"/>
          </a:p>
          <a:p>
            <a:r>
              <a:rPr lang="en-GB" dirty="0"/>
              <a:t>Most recent group focusing on the introduction of physical activity into the project</a:t>
            </a:r>
          </a:p>
          <a:p>
            <a:endParaRPr lang="en-GB" dirty="0"/>
          </a:p>
        </p:txBody>
      </p:sp>
    </p:spTree>
    <p:extLst>
      <p:ext uri="{BB962C8B-B14F-4D97-AF65-F5344CB8AC3E}">
        <p14:creationId xmlns:p14="http://schemas.microsoft.com/office/powerpoint/2010/main" val="2299355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7376-1139-31BF-DBB1-A8CB384036DD}"/>
              </a:ext>
            </a:extLst>
          </p:cNvPr>
          <p:cNvSpPr>
            <a:spLocks noGrp="1"/>
          </p:cNvSpPr>
          <p:nvPr>
            <p:ph type="title"/>
          </p:nvPr>
        </p:nvSpPr>
        <p:spPr>
          <a:xfrm>
            <a:off x="838200" y="365125"/>
            <a:ext cx="4639235" cy="1325563"/>
          </a:xfrm>
        </p:spPr>
        <p:txBody>
          <a:bodyPr/>
          <a:lstStyle/>
          <a:p>
            <a:r>
              <a:rPr lang="en-GB" dirty="0"/>
              <a:t>Focus Group Feedback</a:t>
            </a:r>
          </a:p>
        </p:txBody>
      </p:sp>
      <p:sp>
        <p:nvSpPr>
          <p:cNvPr id="3" name="Content Placeholder 2">
            <a:extLst>
              <a:ext uri="{FF2B5EF4-FFF2-40B4-BE49-F238E27FC236}">
                <a16:creationId xmlns:a16="http://schemas.microsoft.com/office/drawing/2014/main" id="{E8C4B8CC-B968-69E4-5D01-F623FD28F705}"/>
              </a:ext>
            </a:extLst>
          </p:cNvPr>
          <p:cNvSpPr>
            <a:spLocks noGrp="1"/>
          </p:cNvSpPr>
          <p:nvPr>
            <p:ph idx="1"/>
          </p:nvPr>
        </p:nvSpPr>
        <p:spPr>
          <a:xfrm>
            <a:off x="838200" y="1852519"/>
            <a:ext cx="2765612" cy="4351338"/>
          </a:xfrm>
        </p:spPr>
        <p:txBody>
          <a:bodyPr>
            <a:normAutofit fontScale="85000" lnSpcReduction="10000"/>
          </a:bodyPr>
          <a:lstStyle/>
          <a:p>
            <a:pPr marL="0" indent="0">
              <a:buNone/>
            </a:pPr>
            <a:r>
              <a:rPr lang="en-GB" b="1" dirty="0"/>
              <a:t>Barriers</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Fear</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Other conditions</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Need for guidance</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Suitability of classes</a:t>
            </a:r>
          </a:p>
          <a:p>
            <a:pPr>
              <a:lnSpc>
                <a:spcPct val="115000"/>
              </a:lnSpc>
              <a:spcAft>
                <a:spcPts val="800"/>
              </a:spcAft>
            </a:pPr>
            <a:r>
              <a:rPr lang="en-GB" kern="100" dirty="0">
                <a:latin typeface="Aptos" panose="020B0004020202020204" pitchFamily="34" charset="0"/>
                <a:ea typeface="Aptos" panose="020B0004020202020204" pitchFamily="34" charset="0"/>
                <a:cs typeface="Times New Roman" panose="02020603050405020304" pitchFamily="18" charset="0"/>
              </a:rPr>
              <a:t>Travel</a:t>
            </a:r>
          </a:p>
        </p:txBody>
      </p:sp>
      <p:sp>
        <p:nvSpPr>
          <p:cNvPr id="4" name="Content Placeholder 2">
            <a:extLst>
              <a:ext uri="{FF2B5EF4-FFF2-40B4-BE49-F238E27FC236}">
                <a16:creationId xmlns:a16="http://schemas.microsoft.com/office/drawing/2014/main" id="{7CCA9C20-8AA1-6FAC-5C06-5DDA4BB2DECF}"/>
              </a:ext>
            </a:extLst>
          </p:cNvPr>
          <p:cNvSpPr txBox="1">
            <a:spLocks/>
          </p:cNvSpPr>
          <p:nvPr/>
        </p:nvSpPr>
        <p:spPr>
          <a:xfrm>
            <a:off x="3953435" y="1852519"/>
            <a:ext cx="4052047"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Arial"/>
              </a:rPr>
              <a:t>What has worked</a:t>
            </a:r>
          </a:p>
          <a:p>
            <a:pPr marL="228600" marR="0" lvl="0" indent="-22860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Group work and group support- cardiac rehab</a:t>
            </a:r>
          </a:p>
          <a:p>
            <a:pPr marL="228600" marR="0" lvl="0" indent="-22860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Supportive family and friends</a:t>
            </a:r>
          </a:p>
          <a:p>
            <a:pPr marL="228600" marR="0" lvl="0" indent="-22860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srgbClr val="C00000"/>
                </a:solidFill>
                <a:effectLst/>
                <a:uLnTx/>
                <a:uFillTx/>
                <a:latin typeface="Aptos" panose="020B0004020202020204" pitchFamily="34" charset="0"/>
                <a:ea typeface="Aptos" panose="020B0004020202020204" pitchFamily="34" charset="0"/>
                <a:cs typeface="Times New Roman" panose="02020603050405020304" pitchFamily="18" charset="0"/>
              </a:rPr>
              <a:t>The right advice</a:t>
            </a:r>
          </a:p>
          <a:p>
            <a:pPr marL="228600" marR="0" lvl="0" indent="-22860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Social prescribing supporting with other factors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AE625AC7-BF3E-D9DA-EA53-EA161042275A}"/>
              </a:ext>
            </a:extLst>
          </p:cNvPr>
          <p:cNvSpPr txBox="1">
            <a:spLocks/>
          </p:cNvSpPr>
          <p:nvPr/>
        </p:nvSpPr>
        <p:spPr>
          <a:xfrm>
            <a:off x="8355105" y="1852519"/>
            <a:ext cx="3301254"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Ideas</a:t>
            </a:r>
          </a:p>
          <a:p>
            <a:pPr marL="285750" marR="0" lvl="0" indent="-28575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Group exercise</a:t>
            </a:r>
          </a:p>
          <a:p>
            <a:pPr marL="285750" marR="0" lvl="0" indent="-28575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Live stream sessions</a:t>
            </a:r>
          </a:p>
          <a:p>
            <a:pPr marL="285750" marR="0" lvl="0" indent="-28575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Connection to others</a:t>
            </a:r>
          </a:p>
          <a:p>
            <a:pPr marL="285750" marR="0" lvl="0" indent="-285750" algn="l" defTabSz="914400" rtl="0" eaLnBrk="1" fontAlgn="auto" latinLnBrk="0" hangingPunct="1">
              <a:lnSpc>
                <a:spcPct val="115000"/>
              </a:lnSpc>
              <a:spcBef>
                <a:spcPts val="1000"/>
              </a:spcBef>
              <a:spcAft>
                <a:spcPts val="800"/>
              </a:spcAft>
              <a:buClrTx/>
              <a:buSzTx/>
              <a:buFont typeface="Arial" panose="020B0604020202020204" pitchFamily="34" charset="0"/>
              <a:buChar char="•"/>
              <a:tabLst/>
              <a:defRPr/>
            </a:pPr>
            <a:r>
              <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Promoting opportunities to connect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Rounded Corners 3">
            <a:extLst>
              <a:ext uri="{FF2B5EF4-FFF2-40B4-BE49-F238E27FC236}">
                <a16:creationId xmlns:a16="http://schemas.microsoft.com/office/drawing/2014/main" id="{964F2FE6-C2C0-B828-7D66-DE9F4910019D}"/>
              </a:ext>
            </a:extLst>
          </p:cNvPr>
          <p:cNvSpPr/>
          <p:nvPr/>
        </p:nvSpPr>
        <p:spPr>
          <a:xfrm>
            <a:off x="4523528" y="315126"/>
            <a:ext cx="7053816" cy="12250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Aptos" panose="020B0004020202020204" pitchFamily="34" charset="0"/>
                <a:cs typeface="+mn-cs"/>
              </a:rPr>
              <a:t>What are the barriers and opportunities to support physical activity during recovery?</a:t>
            </a:r>
          </a:p>
        </p:txBody>
      </p:sp>
    </p:spTree>
    <p:extLst>
      <p:ext uri="{BB962C8B-B14F-4D97-AF65-F5344CB8AC3E}">
        <p14:creationId xmlns:p14="http://schemas.microsoft.com/office/powerpoint/2010/main" val="3754072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7">
            <a:extLst>
              <a:ext uri="{FF2B5EF4-FFF2-40B4-BE49-F238E27FC236}">
                <a16:creationId xmlns:a16="http://schemas.microsoft.com/office/drawing/2014/main" id="{2324A873-701F-EE37-8C82-A98AE5C93589}"/>
              </a:ext>
            </a:extLst>
          </p:cNvPr>
          <p:cNvSpPr/>
          <p:nvPr/>
        </p:nvSpPr>
        <p:spPr>
          <a:xfrm>
            <a:off x="3442447" y="1382775"/>
            <a:ext cx="6490447" cy="3404377"/>
          </a:xfrm>
          <a:prstGeom prst="wedgeEllipseCallout">
            <a:avLst>
              <a:gd name="adj1" fmla="val -39541"/>
              <a:gd name="adj2" fmla="val 675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2800" b="0" i="0" u="none" strike="noStrike" kern="0" cap="none" spc="0" normalizeH="0" baseline="0" noProof="0" dirty="0">
                <a:ln>
                  <a:noFill/>
                </a:ln>
                <a:solidFill>
                  <a:prstClr val="white"/>
                </a:solidFill>
                <a:effectLst/>
                <a:uLnTx/>
                <a:uFillTx/>
                <a:latin typeface="Aptos" panose="020B0004020202020204" pitchFamily="34" charset="0"/>
                <a:ea typeface="Arial" panose="020B0604020202020204" pitchFamily="34" charset="0"/>
                <a:cs typeface="Aptos" panose="020B0004020202020204" pitchFamily="34" charset="0"/>
              </a:rPr>
              <a:t>“</a:t>
            </a:r>
            <a:r>
              <a:rPr kumimoji="0" lang="en-GB" sz="28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ptos" panose="020B0004020202020204" pitchFamily="34" charset="0"/>
              </a:rPr>
              <a:t>The social prescriber came into my life like an angel. I was very depressed and stressed and felt pain.”</a:t>
            </a:r>
            <a:endParaRPr kumimoji="0" lang="en-GB" sz="28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62424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and black poster with black text and black text&#10;&#10;AI-generated content may be incorrect.">
            <a:extLst>
              <a:ext uri="{FF2B5EF4-FFF2-40B4-BE49-F238E27FC236}">
                <a16:creationId xmlns:a16="http://schemas.microsoft.com/office/drawing/2014/main" id="{6C698B22-8157-B2DD-AC94-211819CD770E}"/>
              </a:ext>
            </a:extLst>
          </p:cNvPr>
          <p:cNvPicPr>
            <a:picLocks noChangeAspect="1"/>
          </p:cNvPicPr>
          <p:nvPr/>
        </p:nvPicPr>
        <p:blipFill>
          <a:blip r:embed="rId2"/>
          <a:stretch>
            <a:fillRect/>
          </a:stretch>
        </p:blipFill>
        <p:spPr>
          <a:xfrm>
            <a:off x="975069" y="528917"/>
            <a:ext cx="3663758" cy="5181600"/>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DAD433B8-4E2D-B13D-4E66-32B845906D49}"/>
              </a:ext>
            </a:extLst>
          </p:cNvPr>
          <p:cNvSpPr>
            <a:spLocks noGrp="1"/>
          </p:cNvSpPr>
          <p:nvPr>
            <p:ph type="title"/>
          </p:nvPr>
        </p:nvSpPr>
        <p:spPr>
          <a:xfrm>
            <a:off x="4948518" y="365125"/>
            <a:ext cx="6405282" cy="1325563"/>
          </a:xfrm>
        </p:spPr>
        <p:txBody>
          <a:bodyPr/>
          <a:lstStyle/>
          <a:p>
            <a:r>
              <a:rPr lang="en-GB" dirty="0"/>
              <a:t>Patient Peer Support</a:t>
            </a:r>
          </a:p>
        </p:txBody>
      </p:sp>
      <p:sp>
        <p:nvSpPr>
          <p:cNvPr id="9" name="Content Placeholder 8">
            <a:extLst>
              <a:ext uri="{FF2B5EF4-FFF2-40B4-BE49-F238E27FC236}">
                <a16:creationId xmlns:a16="http://schemas.microsoft.com/office/drawing/2014/main" id="{3153CC1E-C129-0D4F-FE50-3FA5D77389FC}"/>
              </a:ext>
            </a:extLst>
          </p:cNvPr>
          <p:cNvSpPr>
            <a:spLocks noGrp="1"/>
          </p:cNvSpPr>
          <p:nvPr>
            <p:ph idx="1"/>
          </p:nvPr>
        </p:nvSpPr>
        <p:spPr>
          <a:xfrm>
            <a:off x="4948516" y="1825625"/>
            <a:ext cx="6405283" cy="4351338"/>
          </a:xfrm>
        </p:spPr>
        <p:txBody>
          <a:bodyPr/>
          <a:lstStyle/>
          <a:p>
            <a:r>
              <a:rPr lang="en-GB" dirty="0"/>
              <a:t>Set up at the request of patients – wanted a forum to understand people on a similar path</a:t>
            </a:r>
          </a:p>
          <a:p>
            <a:r>
              <a:rPr lang="en-GB" dirty="0"/>
              <a:t>Held ‘in person’ and at set intervals to give people a chance to plan</a:t>
            </a:r>
          </a:p>
          <a:p>
            <a:endParaRPr lang="en-GB" dirty="0"/>
          </a:p>
          <a:p>
            <a:r>
              <a:rPr lang="en-GB" dirty="0"/>
              <a:t>Many apologies due to sickness, including hypertension (!), but very well received</a:t>
            </a:r>
          </a:p>
          <a:p>
            <a:endParaRPr lang="en-GB" dirty="0"/>
          </a:p>
        </p:txBody>
      </p:sp>
    </p:spTree>
    <p:extLst>
      <p:ext uri="{BB962C8B-B14F-4D97-AF65-F5344CB8AC3E}">
        <p14:creationId xmlns:p14="http://schemas.microsoft.com/office/powerpoint/2010/main" val="18723271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C4DF-0204-E65D-9DDB-18D4B853DDE5}"/>
              </a:ext>
            </a:extLst>
          </p:cNvPr>
          <p:cNvSpPr>
            <a:spLocks noGrp="1"/>
          </p:cNvSpPr>
          <p:nvPr>
            <p:ph type="title"/>
          </p:nvPr>
        </p:nvSpPr>
        <p:spPr/>
        <p:txBody>
          <a:bodyPr>
            <a:normAutofit/>
          </a:bodyPr>
          <a:lstStyle/>
          <a:p>
            <a:r>
              <a:rPr lang="en-GB" sz="4000" dirty="0"/>
              <a:t>Cardiovascular Disease Peer Support Group:</a:t>
            </a:r>
            <a:br>
              <a:rPr lang="en-GB" sz="4000" dirty="0"/>
            </a:br>
            <a:r>
              <a:rPr lang="en-GB" sz="4000" dirty="0"/>
              <a:t>Learning</a:t>
            </a:r>
          </a:p>
        </p:txBody>
      </p:sp>
      <p:sp>
        <p:nvSpPr>
          <p:cNvPr id="3" name="Content Placeholder 2">
            <a:extLst>
              <a:ext uri="{FF2B5EF4-FFF2-40B4-BE49-F238E27FC236}">
                <a16:creationId xmlns:a16="http://schemas.microsoft.com/office/drawing/2014/main" id="{E6DF4D21-4DF8-1B94-4E03-04B6672F42D4}"/>
              </a:ext>
            </a:extLst>
          </p:cNvPr>
          <p:cNvSpPr>
            <a:spLocks noGrp="1"/>
          </p:cNvSpPr>
          <p:nvPr>
            <p:ph idx="1"/>
          </p:nvPr>
        </p:nvSpPr>
        <p:spPr/>
        <p:txBody>
          <a:bodyPr>
            <a:normAutofit fontScale="62500" lnSpcReduction="20000"/>
          </a:bodyPr>
          <a:lstStyle/>
          <a:p>
            <a:r>
              <a:rPr lang="en-GB" dirty="0"/>
              <a:t>Created because we were hearing people wanting a space to talk with others who have gone through a similar thing</a:t>
            </a:r>
          </a:p>
          <a:p>
            <a:r>
              <a:rPr lang="en-GB" dirty="0"/>
              <a:t>Has been jointly developed with a group from the beginning - attendees set timing, regularity and group rules - once a month, first Wednesday of the month</a:t>
            </a:r>
          </a:p>
          <a:p>
            <a:r>
              <a:rPr lang="en-GB" dirty="0"/>
              <a:t>Identified with the group a list of topics they want to cover in future sessions</a:t>
            </a:r>
          </a:p>
          <a:p>
            <a:r>
              <a:rPr lang="en-GB" dirty="0"/>
              <a:t>Started to move towards a structured format, where there's some time to connect with each other and then time to discuss a topic</a:t>
            </a:r>
          </a:p>
          <a:p>
            <a:r>
              <a:rPr lang="en-GB" dirty="0"/>
              <a:t>Next phase is to bring in specialists to discuss some of those topics that have come up. This started with a relaxation and wellbeing specialist, who came in and did some self-reflexology and breathing and this was well received.</a:t>
            </a:r>
          </a:p>
          <a:p>
            <a:r>
              <a:rPr lang="en-GB" dirty="0"/>
              <a:t>We've held 4 so far and we have a small regular group of attendees now in a </a:t>
            </a:r>
            <a:r>
              <a:rPr lang="en-GB" dirty="0" err="1"/>
              <a:t>Whatsapp</a:t>
            </a:r>
            <a:r>
              <a:rPr lang="en-GB" dirty="0"/>
              <a:t> group</a:t>
            </a:r>
          </a:p>
          <a:p>
            <a:r>
              <a:rPr lang="en-GB" dirty="0"/>
              <a:t>Looking to trial activities to influence our activity schedule and gather insights into what they need to continue to support their recovery</a:t>
            </a:r>
          </a:p>
          <a:p>
            <a:r>
              <a:rPr lang="en-GB" dirty="0"/>
              <a:t>Initial engagement and feedback from people joining has been very positive, people feel this is an important source of support for them.</a:t>
            </a:r>
          </a:p>
          <a:p>
            <a:endParaRPr lang="en-GB" dirty="0"/>
          </a:p>
        </p:txBody>
      </p:sp>
      <p:sp>
        <p:nvSpPr>
          <p:cNvPr id="4" name="TextBox 3">
            <a:extLst>
              <a:ext uri="{FF2B5EF4-FFF2-40B4-BE49-F238E27FC236}">
                <a16:creationId xmlns:a16="http://schemas.microsoft.com/office/drawing/2014/main" id="{E6706C1E-DC4C-CE2A-78A0-48DC0859C7A8}"/>
              </a:ext>
            </a:extLst>
          </p:cNvPr>
          <p:cNvSpPr txBox="1"/>
          <p:nvPr/>
        </p:nvSpPr>
        <p:spPr>
          <a:xfrm>
            <a:off x="6741458" y="5807631"/>
            <a:ext cx="39909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Sian Barlow, SP for the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BBBCxBHC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team</a:t>
            </a:r>
          </a:p>
        </p:txBody>
      </p:sp>
    </p:spTree>
    <p:extLst>
      <p:ext uri="{BB962C8B-B14F-4D97-AF65-F5344CB8AC3E}">
        <p14:creationId xmlns:p14="http://schemas.microsoft.com/office/powerpoint/2010/main" val="2006205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CE2E-260A-7ABF-7ECE-7897E86AEF67}"/>
              </a:ext>
            </a:extLst>
          </p:cNvPr>
          <p:cNvSpPr>
            <a:spLocks noGrp="1"/>
          </p:cNvSpPr>
          <p:nvPr>
            <p:ph type="title"/>
          </p:nvPr>
        </p:nvSpPr>
        <p:spPr/>
        <p:txBody>
          <a:bodyPr/>
          <a:lstStyle/>
          <a:p>
            <a:r>
              <a:rPr lang="en-GB" dirty="0"/>
              <a:t>Future Plan</a:t>
            </a:r>
          </a:p>
        </p:txBody>
      </p:sp>
      <p:sp>
        <p:nvSpPr>
          <p:cNvPr id="3" name="Content Placeholder 2">
            <a:extLst>
              <a:ext uri="{FF2B5EF4-FFF2-40B4-BE49-F238E27FC236}">
                <a16:creationId xmlns:a16="http://schemas.microsoft.com/office/drawing/2014/main" id="{4DAF6ACC-4550-78E2-2571-B197ACE9E5E9}"/>
              </a:ext>
            </a:extLst>
          </p:cNvPr>
          <p:cNvSpPr>
            <a:spLocks noGrp="1"/>
          </p:cNvSpPr>
          <p:nvPr>
            <p:ph idx="1"/>
          </p:nvPr>
        </p:nvSpPr>
        <p:spPr/>
        <p:txBody>
          <a:bodyPr/>
          <a:lstStyle/>
          <a:p>
            <a:r>
              <a:rPr lang="en-GB" dirty="0"/>
              <a:t>More Drop in activity sessions at different times of the day to be more accessible</a:t>
            </a:r>
          </a:p>
          <a:p>
            <a:r>
              <a:rPr lang="en-GB" dirty="0"/>
              <a:t>Try to geographically diversify the offering</a:t>
            </a:r>
          </a:p>
          <a:p>
            <a:r>
              <a:rPr lang="en-GB" dirty="0"/>
              <a:t>Live session about what physical activity is allowed after AMI</a:t>
            </a:r>
          </a:p>
        </p:txBody>
      </p:sp>
    </p:spTree>
    <p:extLst>
      <p:ext uri="{BB962C8B-B14F-4D97-AF65-F5344CB8AC3E}">
        <p14:creationId xmlns:p14="http://schemas.microsoft.com/office/powerpoint/2010/main" val="1043321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6858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2" b="-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1947855" y="5364033"/>
            <a:ext cx="1268983" cy="2620962"/>
          </a:xfrm>
          <a:custGeom>
            <a:avLst/>
            <a:gdLst/>
            <a:ahLst/>
            <a:cxnLst/>
            <a:rect l="l" t="t" r="r" b="b"/>
            <a:pathLst>
              <a:path w="1903474" h="3931443">
                <a:moveTo>
                  <a:pt x="0" y="0"/>
                </a:moveTo>
                <a:lnTo>
                  <a:pt x="1903474" y="0"/>
                </a:lnTo>
                <a:lnTo>
                  <a:pt x="1903474" y="3931443"/>
                </a:lnTo>
                <a:lnTo>
                  <a:pt x="0" y="3931443"/>
                </a:lnTo>
                <a:lnTo>
                  <a:pt x="0" y="0"/>
                </a:lnTo>
                <a:close/>
              </a:path>
            </a:pathLst>
          </a:custGeom>
          <a:blipFill>
            <a:blip r:embed="rId3">
              <a:extLst>
                <a:ext uri="{96DAC541-7B7A-43D3-8B79-37D633B846F1}">
                  <asvg:svgBlip xmlns:asvg="http://schemas.microsoft.com/office/drawing/2016/SVG/main" r:embed="rId4"/>
                </a:ext>
              </a:extLst>
            </a:blip>
            <a:stretch>
              <a:fillRect l="-9" r="-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832593" y="3291219"/>
            <a:ext cx="2880981" cy="2880981"/>
          </a:xfrm>
          <a:custGeom>
            <a:avLst/>
            <a:gdLst/>
            <a:ahLst/>
            <a:cxnLst/>
            <a:rect l="l" t="t" r="r" b="b"/>
            <a:pathLst>
              <a:path w="4321472" h="4321472">
                <a:moveTo>
                  <a:pt x="0" y="0"/>
                </a:moveTo>
                <a:lnTo>
                  <a:pt x="4321472" y="0"/>
                </a:lnTo>
                <a:lnTo>
                  <a:pt x="4321472" y="4321472"/>
                </a:lnTo>
                <a:lnTo>
                  <a:pt x="0" y="4321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5322697" y="3791762"/>
            <a:ext cx="459049" cy="459049"/>
          </a:xfrm>
          <a:custGeom>
            <a:avLst/>
            <a:gdLst/>
            <a:ahLst/>
            <a:cxnLst/>
            <a:rect l="l" t="t" r="r" b="b"/>
            <a:pathLst>
              <a:path w="688573" h="688573">
                <a:moveTo>
                  <a:pt x="0" y="0"/>
                </a:moveTo>
                <a:lnTo>
                  <a:pt x="688573" y="0"/>
                </a:lnTo>
                <a:lnTo>
                  <a:pt x="688573" y="688573"/>
                </a:lnTo>
                <a:lnTo>
                  <a:pt x="0" y="6885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789034" y="3812991"/>
            <a:ext cx="442409" cy="459049"/>
          </a:xfrm>
          <a:custGeom>
            <a:avLst/>
            <a:gdLst/>
            <a:ahLst/>
            <a:cxnLst/>
            <a:rect l="l" t="t" r="r" b="b"/>
            <a:pathLst>
              <a:path w="663613" h="688573">
                <a:moveTo>
                  <a:pt x="0" y="0"/>
                </a:moveTo>
                <a:lnTo>
                  <a:pt x="663613" y="0"/>
                </a:lnTo>
                <a:lnTo>
                  <a:pt x="663613" y="688573"/>
                </a:lnTo>
                <a:lnTo>
                  <a:pt x="0" y="688573"/>
                </a:lnTo>
                <a:lnTo>
                  <a:pt x="0" y="0"/>
                </a:lnTo>
                <a:close/>
              </a:path>
            </a:pathLst>
          </a:custGeom>
          <a:blipFill>
            <a:blip r:embed="rId9">
              <a:extLst>
                <a:ext uri="{96DAC541-7B7A-43D3-8B79-37D633B846F1}">
                  <asvg:svgBlip xmlns:asvg="http://schemas.microsoft.com/office/drawing/2016/SVG/main" r:embed="rId10"/>
                </a:ext>
              </a:extLst>
            </a:blip>
            <a:stretch>
              <a:fillRect l="-1880" r="-188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698460" y="5199306"/>
            <a:ext cx="510193" cy="435577"/>
          </a:xfrm>
          <a:custGeom>
            <a:avLst/>
            <a:gdLst/>
            <a:ahLst/>
            <a:cxnLst/>
            <a:rect l="l" t="t" r="r" b="b"/>
            <a:pathLst>
              <a:path w="765290" h="653366">
                <a:moveTo>
                  <a:pt x="0" y="0"/>
                </a:moveTo>
                <a:lnTo>
                  <a:pt x="765290" y="0"/>
                </a:lnTo>
                <a:lnTo>
                  <a:pt x="765290" y="653366"/>
                </a:lnTo>
                <a:lnTo>
                  <a:pt x="0" y="653366"/>
                </a:lnTo>
                <a:lnTo>
                  <a:pt x="0" y="0"/>
                </a:lnTo>
                <a:close/>
              </a:path>
            </a:pathLst>
          </a:custGeom>
          <a:blipFill>
            <a:blip r:embed="rId11">
              <a:extLst>
                <a:ext uri="{96DAC541-7B7A-43D3-8B79-37D633B846F1}">
                  <asvg:svgBlip xmlns:asvg="http://schemas.microsoft.com/office/drawing/2016/SVG/main" r:embed="rId12"/>
                </a:ext>
              </a:extLst>
            </a:blip>
            <a:stretch>
              <a:fillRect l="-111" r="-1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13">
              <a:alphaModFix amt="31000"/>
              <a:extLst>
                <a:ext uri="{96DAC541-7B7A-43D3-8B79-37D633B846F1}">
                  <asvg:svgBlip xmlns:asvg="http://schemas.microsoft.com/office/drawing/2016/SVG/main" r:embed="rId14"/>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0" y="0"/>
            <a:ext cx="2027255" cy="1106501"/>
            <a:chOff x="0" y="0"/>
            <a:chExt cx="4054509" cy="2213001"/>
          </a:xfrm>
        </p:grpSpPr>
        <p:sp>
          <p:nvSpPr>
            <p:cNvPr id="11" name="Freeform 11"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15">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5276705" y="5011222"/>
            <a:ext cx="678567" cy="678567"/>
          </a:xfrm>
          <a:custGeom>
            <a:avLst/>
            <a:gdLst/>
            <a:ahLst/>
            <a:cxnLst/>
            <a:rect l="l" t="t" r="r" b="b"/>
            <a:pathLst>
              <a:path w="1017850" h="1017850">
                <a:moveTo>
                  <a:pt x="0" y="0"/>
                </a:moveTo>
                <a:lnTo>
                  <a:pt x="1017850" y="0"/>
                </a:lnTo>
                <a:lnTo>
                  <a:pt x="1017850" y="1017850"/>
                </a:lnTo>
                <a:lnTo>
                  <a:pt x="0" y="10178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868259" y="3259469"/>
            <a:ext cx="3019267" cy="865717"/>
            <a:chOff x="0" y="0"/>
            <a:chExt cx="6038533" cy="1731433"/>
          </a:xfrm>
        </p:grpSpPr>
        <p:sp>
          <p:nvSpPr>
            <p:cNvPr id="14" name="Freeform 14"/>
            <p:cNvSpPr/>
            <p:nvPr/>
          </p:nvSpPr>
          <p:spPr>
            <a:xfrm>
              <a:off x="0" y="0"/>
              <a:ext cx="6038533" cy="1731433"/>
            </a:xfrm>
            <a:custGeom>
              <a:avLst/>
              <a:gdLst/>
              <a:ahLst/>
              <a:cxnLst/>
              <a:rect l="l" t="t" r="r" b="b"/>
              <a:pathLst>
                <a:path w="6038533" h="1731433">
                  <a:moveTo>
                    <a:pt x="0" y="0"/>
                  </a:moveTo>
                  <a:lnTo>
                    <a:pt x="6038533" y="0"/>
                  </a:lnTo>
                  <a:lnTo>
                    <a:pt x="6038533" y="1731433"/>
                  </a:lnTo>
                  <a:lnTo>
                    <a:pt x="0" y="173143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6038533" cy="1779058"/>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2333"/>
                </a:lnSpc>
                <a:spcBef>
                  <a:spcPts val="0"/>
                </a:spcBef>
                <a:spcAft>
                  <a:spcPts val="0"/>
                </a:spcAft>
                <a:buClrTx/>
                <a:buSzTx/>
                <a:buFontTx/>
                <a:buNone/>
                <a:tabLst/>
                <a:defRPr/>
              </a:pPr>
              <a:r>
                <a:rPr kumimoji="0" lang="en-US" sz="1666" b="1" i="0" u="none" strike="noStrike" kern="1200" cap="none" spc="0" normalizeH="0" baseline="0" noProof="0">
                  <a:ln>
                    <a:noFill/>
                  </a:ln>
                  <a:solidFill>
                    <a:srgbClr val="0F225B"/>
                  </a:solidFill>
                  <a:effectLst/>
                  <a:uLnTx/>
                  <a:uFillTx/>
                  <a:latin typeface="Source Sans Pro Bold"/>
                  <a:ea typeface="Source Sans Pro Bold"/>
                  <a:cs typeface="Source Sans Pro Bold"/>
                  <a:sym typeface="Source Sans Pro Bold"/>
                </a:rPr>
                <a:t>What is the effectiveness and cost-effectiveness of social prescribing in secondary care</a:t>
              </a:r>
            </a:p>
          </p:txBody>
        </p:sp>
      </p:grpSp>
      <p:grpSp>
        <p:nvGrpSpPr>
          <p:cNvPr id="16" name="Group 16"/>
          <p:cNvGrpSpPr/>
          <p:nvPr/>
        </p:nvGrpSpPr>
        <p:grpSpPr>
          <a:xfrm>
            <a:off x="3887526" y="3271961"/>
            <a:ext cx="544953" cy="358563"/>
            <a:chOff x="0" y="0"/>
            <a:chExt cx="1089907" cy="717127"/>
          </a:xfrm>
        </p:grpSpPr>
        <p:sp>
          <p:nvSpPr>
            <p:cNvPr id="17" name="Freeform 17"/>
            <p:cNvSpPr/>
            <p:nvPr/>
          </p:nvSpPr>
          <p:spPr>
            <a:xfrm>
              <a:off x="0" y="0"/>
              <a:ext cx="1089907" cy="717127"/>
            </a:xfrm>
            <a:custGeom>
              <a:avLst/>
              <a:gdLst/>
              <a:ahLst/>
              <a:cxnLst/>
              <a:rect l="l" t="t" r="r" b="b"/>
              <a:pathLst>
                <a:path w="1089907" h="717127">
                  <a:moveTo>
                    <a:pt x="0" y="0"/>
                  </a:moveTo>
                  <a:lnTo>
                    <a:pt x="1089907" y="0"/>
                  </a:lnTo>
                  <a:lnTo>
                    <a:pt x="1089907" y="717127"/>
                  </a:lnTo>
                  <a:lnTo>
                    <a:pt x="0" y="71712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57150"/>
              <a:ext cx="1089907" cy="77427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2987"/>
                </a:lnSpc>
                <a:spcBef>
                  <a:spcPts val="0"/>
                </a:spcBef>
                <a:spcAft>
                  <a:spcPts val="0"/>
                </a:spcAft>
                <a:buClrTx/>
                <a:buSzTx/>
                <a:buFontTx/>
                <a:buNone/>
                <a:tabLst/>
                <a:defRPr/>
              </a:pPr>
              <a:r>
                <a:rPr kumimoji="0" lang="en-US" sz="2133" b="1" i="0" u="none" strike="noStrike" kern="1200" cap="none" spc="89" normalizeH="0" baseline="0" noProof="0">
                  <a:ln>
                    <a:noFill/>
                  </a:ln>
                  <a:solidFill>
                    <a:srgbClr val="233E8B"/>
                  </a:solidFill>
                  <a:effectLst/>
                  <a:uLnTx/>
                  <a:uFillTx/>
                  <a:latin typeface="Source Sans Pro Bold"/>
                  <a:ea typeface="Source Sans Pro Bold"/>
                  <a:cs typeface="Source Sans Pro Bold"/>
                  <a:sym typeface="Source Sans Pro Bold"/>
                </a:rPr>
                <a:t>01</a:t>
              </a:r>
            </a:p>
          </p:txBody>
        </p:sp>
      </p:grpSp>
      <p:grpSp>
        <p:nvGrpSpPr>
          <p:cNvPr id="19" name="Group 19"/>
          <p:cNvGrpSpPr/>
          <p:nvPr/>
        </p:nvGrpSpPr>
        <p:grpSpPr>
          <a:xfrm>
            <a:off x="3887526" y="5046796"/>
            <a:ext cx="544953" cy="358563"/>
            <a:chOff x="0" y="0"/>
            <a:chExt cx="1089907" cy="717127"/>
          </a:xfrm>
        </p:grpSpPr>
        <p:sp>
          <p:nvSpPr>
            <p:cNvPr id="20" name="Freeform 20"/>
            <p:cNvSpPr/>
            <p:nvPr/>
          </p:nvSpPr>
          <p:spPr>
            <a:xfrm>
              <a:off x="0" y="0"/>
              <a:ext cx="1089907" cy="717127"/>
            </a:xfrm>
            <a:custGeom>
              <a:avLst/>
              <a:gdLst/>
              <a:ahLst/>
              <a:cxnLst/>
              <a:rect l="l" t="t" r="r" b="b"/>
              <a:pathLst>
                <a:path w="1089907" h="717127">
                  <a:moveTo>
                    <a:pt x="0" y="0"/>
                  </a:moveTo>
                  <a:lnTo>
                    <a:pt x="1089907" y="0"/>
                  </a:lnTo>
                  <a:lnTo>
                    <a:pt x="1089907" y="717127"/>
                  </a:lnTo>
                  <a:lnTo>
                    <a:pt x="0" y="71712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57150"/>
              <a:ext cx="1089907" cy="77427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2987"/>
                </a:lnSpc>
                <a:spcBef>
                  <a:spcPts val="0"/>
                </a:spcBef>
                <a:spcAft>
                  <a:spcPts val="0"/>
                </a:spcAft>
                <a:buClrTx/>
                <a:buSzTx/>
                <a:buFontTx/>
                <a:buNone/>
                <a:tabLst/>
                <a:defRPr/>
              </a:pPr>
              <a:r>
                <a:rPr kumimoji="0" lang="en-US" sz="2133" b="1" i="0" u="none" strike="noStrike" kern="1200" cap="none" spc="89" normalizeH="0" baseline="0" noProof="0">
                  <a:ln>
                    <a:noFill/>
                  </a:ln>
                  <a:solidFill>
                    <a:srgbClr val="0F225B"/>
                  </a:solidFill>
                  <a:effectLst/>
                  <a:uLnTx/>
                  <a:uFillTx/>
                  <a:latin typeface="Source Sans Pro Bold"/>
                  <a:ea typeface="Source Sans Pro Bold"/>
                  <a:cs typeface="Source Sans Pro Bold"/>
                  <a:sym typeface="Source Sans Pro Bold"/>
                </a:rPr>
                <a:t>02</a:t>
              </a:r>
            </a:p>
          </p:txBody>
        </p:sp>
      </p:grpSp>
      <p:grpSp>
        <p:nvGrpSpPr>
          <p:cNvPr id="22" name="Group 22"/>
          <p:cNvGrpSpPr/>
          <p:nvPr/>
        </p:nvGrpSpPr>
        <p:grpSpPr>
          <a:xfrm>
            <a:off x="8113688" y="3271961"/>
            <a:ext cx="544953" cy="358563"/>
            <a:chOff x="0" y="0"/>
            <a:chExt cx="1089907" cy="717127"/>
          </a:xfrm>
        </p:grpSpPr>
        <p:sp>
          <p:nvSpPr>
            <p:cNvPr id="23" name="Freeform 23"/>
            <p:cNvSpPr/>
            <p:nvPr/>
          </p:nvSpPr>
          <p:spPr>
            <a:xfrm>
              <a:off x="0" y="0"/>
              <a:ext cx="1089907" cy="717127"/>
            </a:xfrm>
            <a:custGeom>
              <a:avLst/>
              <a:gdLst/>
              <a:ahLst/>
              <a:cxnLst/>
              <a:rect l="l" t="t" r="r" b="b"/>
              <a:pathLst>
                <a:path w="1089907" h="717127">
                  <a:moveTo>
                    <a:pt x="0" y="0"/>
                  </a:moveTo>
                  <a:lnTo>
                    <a:pt x="1089907" y="0"/>
                  </a:lnTo>
                  <a:lnTo>
                    <a:pt x="1089907" y="717127"/>
                  </a:lnTo>
                  <a:lnTo>
                    <a:pt x="0" y="71712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57150"/>
              <a:ext cx="1089907" cy="77427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987"/>
                </a:lnSpc>
                <a:spcBef>
                  <a:spcPts val="0"/>
                </a:spcBef>
                <a:spcAft>
                  <a:spcPts val="0"/>
                </a:spcAft>
                <a:buClrTx/>
                <a:buSzTx/>
                <a:buFontTx/>
                <a:buNone/>
                <a:tabLst/>
                <a:defRPr/>
              </a:pPr>
              <a:r>
                <a:rPr kumimoji="0" lang="en-US" sz="2133" b="1" i="0" u="none" strike="noStrike" kern="1200" cap="none" spc="89" normalizeH="0" baseline="0" noProof="0">
                  <a:ln>
                    <a:noFill/>
                  </a:ln>
                  <a:solidFill>
                    <a:srgbClr val="0F225B"/>
                  </a:solidFill>
                  <a:effectLst/>
                  <a:uLnTx/>
                  <a:uFillTx/>
                  <a:latin typeface="Source Sans Pro Bold"/>
                  <a:ea typeface="Source Sans Pro Bold"/>
                  <a:cs typeface="Source Sans Pro Bold"/>
                  <a:sym typeface="Source Sans Pro Bold"/>
                </a:rPr>
                <a:t>03</a:t>
              </a:r>
            </a:p>
          </p:txBody>
        </p:sp>
      </p:grpSp>
      <p:grpSp>
        <p:nvGrpSpPr>
          <p:cNvPr id="25" name="Group 25"/>
          <p:cNvGrpSpPr/>
          <p:nvPr/>
        </p:nvGrpSpPr>
        <p:grpSpPr>
          <a:xfrm>
            <a:off x="8113688" y="5046796"/>
            <a:ext cx="544953" cy="358563"/>
            <a:chOff x="0" y="0"/>
            <a:chExt cx="1089907" cy="717127"/>
          </a:xfrm>
        </p:grpSpPr>
        <p:sp>
          <p:nvSpPr>
            <p:cNvPr id="26" name="Freeform 26"/>
            <p:cNvSpPr/>
            <p:nvPr/>
          </p:nvSpPr>
          <p:spPr>
            <a:xfrm>
              <a:off x="0" y="0"/>
              <a:ext cx="1089907" cy="717127"/>
            </a:xfrm>
            <a:custGeom>
              <a:avLst/>
              <a:gdLst/>
              <a:ahLst/>
              <a:cxnLst/>
              <a:rect l="l" t="t" r="r" b="b"/>
              <a:pathLst>
                <a:path w="1089907" h="717127">
                  <a:moveTo>
                    <a:pt x="0" y="0"/>
                  </a:moveTo>
                  <a:lnTo>
                    <a:pt x="1089907" y="0"/>
                  </a:lnTo>
                  <a:lnTo>
                    <a:pt x="1089907" y="717127"/>
                  </a:lnTo>
                  <a:lnTo>
                    <a:pt x="0" y="71712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57150"/>
              <a:ext cx="1089907" cy="77427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987"/>
                </a:lnSpc>
                <a:spcBef>
                  <a:spcPts val="0"/>
                </a:spcBef>
                <a:spcAft>
                  <a:spcPts val="0"/>
                </a:spcAft>
                <a:buClrTx/>
                <a:buSzTx/>
                <a:buFontTx/>
                <a:buNone/>
                <a:tabLst/>
                <a:defRPr/>
              </a:pPr>
              <a:r>
                <a:rPr kumimoji="0" lang="en-US" sz="2133" b="1" i="0" u="none" strike="noStrike" kern="1200" cap="none" spc="89" normalizeH="0" baseline="0" noProof="0">
                  <a:ln>
                    <a:noFill/>
                  </a:ln>
                  <a:solidFill>
                    <a:srgbClr val="0F225B"/>
                  </a:solidFill>
                  <a:effectLst/>
                  <a:uLnTx/>
                  <a:uFillTx/>
                  <a:latin typeface="Source Sans Pro Bold"/>
                  <a:ea typeface="Source Sans Pro Bold"/>
                  <a:cs typeface="Source Sans Pro Bold"/>
                  <a:sym typeface="Source Sans Pro Bold"/>
                </a:rPr>
                <a:t>04</a:t>
              </a:r>
            </a:p>
          </p:txBody>
        </p:sp>
      </p:grpSp>
      <p:grpSp>
        <p:nvGrpSpPr>
          <p:cNvPr id="28" name="Group 28"/>
          <p:cNvGrpSpPr/>
          <p:nvPr/>
        </p:nvGrpSpPr>
        <p:grpSpPr>
          <a:xfrm>
            <a:off x="882173" y="5013446"/>
            <a:ext cx="3005352" cy="865717"/>
            <a:chOff x="0" y="0"/>
            <a:chExt cx="6010704" cy="1731433"/>
          </a:xfrm>
        </p:grpSpPr>
        <p:sp>
          <p:nvSpPr>
            <p:cNvPr id="29" name="Freeform 29"/>
            <p:cNvSpPr/>
            <p:nvPr/>
          </p:nvSpPr>
          <p:spPr>
            <a:xfrm>
              <a:off x="0" y="0"/>
              <a:ext cx="6010704" cy="1731433"/>
            </a:xfrm>
            <a:custGeom>
              <a:avLst/>
              <a:gdLst/>
              <a:ahLst/>
              <a:cxnLst/>
              <a:rect l="l" t="t" r="r" b="b"/>
              <a:pathLst>
                <a:path w="6010704" h="1731433">
                  <a:moveTo>
                    <a:pt x="0" y="0"/>
                  </a:moveTo>
                  <a:lnTo>
                    <a:pt x="6010704" y="0"/>
                  </a:lnTo>
                  <a:lnTo>
                    <a:pt x="6010704" y="1731433"/>
                  </a:lnTo>
                  <a:lnTo>
                    <a:pt x="0" y="173143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47625"/>
              <a:ext cx="6010704" cy="1779058"/>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r" defTabSz="609539" rtl="0" eaLnBrk="1" fontAlgn="auto" latinLnBrk="0" hangingPunct="1">
                <a:lnSpc>
                  <a:spcPts val="2333"/>
                </a:lnSpc>
                <a:spcBef>
                  <a:spcPts val="0"/>
                </a:spcBef>
                <a:spcAft>
                  <a:spcPts val="0"/>
                </a:spcAft>
                <a:buClrTx/>
                <a:buSzTx/>
                <a:buFontTx/>
                <a:buNone/>
                <a:tabLst/>
                <a:defRPr/>
              </a:pPr>
              <a:r>
                <a:rPr kumimoji="0" lang="en-US" sz="1666" b="1" i="0" u="none" strike="noStrike" kern="1200" cap="none" spc="0" normalizeH="0" baseline="0" noProof="0">
                  <a:ln>
                    <a:noFill/>
                  </a:ln>
                  <a:solidFill>
                    <a:srgbClr val="0F225B"/>
                  </a:solidFill>
                  <a:effectLst/>
                  <a:uLnTx/>
                  <a:uFillTx/>
                  <a:latin typeface="Source Sans Pro Bold"/>
                  <a:ea typeface="Source Sans Pro Bold"/>
                  <a:cs typeface="Source Sans Pro Bold"/>
                  <a:sym typeface="Source Sans Pro Bold"/>
                </a:rPr>
                <a:t> What is the global distribution of social prescribing in secondary care research.</a:t>
              </a:r>
            </a:p>
          </p:txBody>
        </p:sp>
      </p:grpSp>
      <p:grpSp>
        <p:nvGrpSpPr>
          <p:cNvPr id="31" name="Group 31"/>
          <p:cNvGrpSpPr/>
          <p:nvPr/>
        </p:nvGrpSpPr>
        <p:grpSpPr>
          <a:xfrm>
            <a:off x="8724982" y="3162525"/>
            <a:ext cx="2781218" cy="1029547"/>
            <a:chOff x="0" y="0"/>
            <a:chExt cx="5562436" cy="2059093"/>
          </a:xfrm>
        </p:grpSpPr>
        <p:sp>
          <p:nvSpPr>
            <p:cNvPr id="32" name="Freeform 32"/>
            <p:cNvSpPr/>
            <p:nvPr/>
          </p:nvSpPr>
          <p:spPr>
            <a:xfrm>
              <a:off x="0" y="0"/>
              <a:ext cx="5562436" cy="2059093"/>
            </a:xfrm>
            <a:custGeom>
              <a:avLst/>
              <a:gdLst/>
              <a:ahLst/>
              <a:cxnLst/>
              <a:rect l="l" t="t" r="r" b="b"/>
              <a:pathLst>
                <a:path w="5562436" h="2059093">
                  <a:moveTo>
                    <a:pt x="0" y="0"/>
                  </a:moveTo>
                  <a:lnTo>
                    <a:pt x="5562436" y="0"/>
                  </a:lnTo>
                  <a:lnTo>
                    <a:pt x="5562436" y="2059093"/>
                  </a:lnTo>
                  <a:lnTo>
                    <a:pt x="0" y="205909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38100"/>
              <a:ext cx="5562436" cy="20971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52"/>
                </a:lnSpc>
                <a:spcBef>
                  <a:spcPts val="0"/>
                </a:spcBef>
                <a:spcAft>
                  <a:spcPts val="0"/>
                </a:spcAft>
                <a:buClrTx/>
                <a:buSzTx/>
                <a:buFontTx/>
                <a:buNone/>
                <a:tabLst/>
                <a:defRPr/>
              </a:pPr>
              <a:r>
                <a:rPr kumimoji="0" lang="en-US" sz="1466" b="1" i="0" u="none" strike="noStrike" kern="1200" cap="none" spc="0" normalizeH="0" baseline="0" noProof="0">
                  <a:ln>
                    <a:noFill/>
                  </a:ln>
                  <a:solidFill>
                    <a:srgbClr val="0F225B"/>
                  </a:solidFill>
                  <a:effectLst/>
                  <a:uLnTx/>
                  <a:uFillTx/>
                  <a:latin typeface="Source Sans Pro Bold"/>
                  <a:ea typeface="Source Sans Pro Bold"/>
                  <a:cs typeface="Source Sans Pro Bold"/>
                  <a:sym typeface="Source Sans Pro Bold"/>
                </a:rPr>
                <a:t>How do the outcomes of social prescribing interventions vary across populations  and geographic locations? </a:t>
              </a:r>
            </a:p>
          </p:txBody>
        </p:sp>
      </p:grpSp>
      <p:grpSp>
        <p:nvGrpSpPr>
          <p:cNvPr id="34" name="Group 34"/>
          <p:cNvGrpSpPr/>
          <p:nvPr/>
        </p:nvGrpSpPr>
        <p:grpSpPr>
          <a:xfrm>
            <a:off x="8724982" y="4979472"/>
            <a:ext cx="2971512" cy="1108710"/>
            <a:chOff x="0" y="0"/>
            <a:chExt cx="5943024" cy="2217420"/>
          </a:xfrm>
        </p:grpSpPr>
        <p:sp>
          <p:nvSpPr>
            <p:cNvPr id="35" name="Freeform 35"/>
            <p:cNvSpPr/>
            <p:nvPr/>
          </p:nvSpPr>
          <p:spPr>
            <a:xfrm>
              <a:off x="0" y="0"/>
              <a:ext cx="5943024" cy="2217420"/>
            </a:xfrm>
            <a:custGeom>
              <a:avLst/>
              <a:gdLst/>
              <a:ahLst/>
              <a:cxnLst/>
              <a:rect l="l" t="t" r="r" b="b"/>
              <a:pathLst>
                <a:path w="5943024" h="2217420">
                  <a:moveTo>
                    <a:pt x="0" y="0"/>
                  </a:moveTo>
                  <a:lnTo>
                    <a:pt x="5943024" y="0"/>
                  </a:lnTo>
                  <a:lnTo>
                    <a:pt x="5943024" y="2217420"/>
                  </a:lnTo>
                  <a:lnTo>
                    <a:pt x="0" y="221742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47625"/>
              <a:ext cx="5943024" cy="226504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39"/>
                </a:lnSpc>
                <a:spcBef>
                  <a:spcPts val="0"/>
                </a:spcBef>
                <a:spcAft>
                  <a:spcPts val="0"/>
                </a:spcAft>
                <a:buClrTx/>
                <a:buSzTx/>
                <a:buFontTx/>
                <a:buNone/>
                <a:tabLst/>
                <a:defRPr/>
              </a:pPr>
              <a:r>
                <a:rPr kumimoji="0" lang="en-US" sz="1599" b="1" i="0" u="none" strike="noStrike" kern="1200" cap="none" spc="0" normalizeH="0" baseline="0" noProof="0">
                  <a:ln>
                    <a:noFill/>
                  </a:ln>
                  <a:solidFill>
                    <a:srgbClr val="0F225B"/>
                  </a:solidFill>
                  <a:effectLst/>
                  <a:uLnTx/>
                  <a:uFillTx/>
                  <a:latin typeface="Source Sans Pro Bold"/>
                  <a:ea typeface="Source Sans Pro Bold"/>
                  <a:cs typeface="Source Sans Pro Bold"/>
                  <a:sym typeface="Source Sans Pro Bold"/>
                </a:rPr>
                <a:t>What are the barriers and facilitators of implementing social prescribing interventions in secondary care settings?</a:t>
              </a:r>
            </a:p>
          </p:txBody>
        </p:sp>
      </p:grpSp>
      <p:grpSp>
        <p:nvGrpSpPr>
          <p:cNvPr id="37" name="Group 37"/>
          <p:cNvGrpSpPr/>
          <p:nvPr/>
        </p:nvGrpSpPr>
        <p:grpSpPr>
          <a:xfrm>
            <a:off x="1573581" y="446637"/>
            <a:ext cx="8416330" cy="591397"/>
            <a:chOff x="0" y="0"/>
            <a:chExt cx="16832660" cy="1182793"/>
          </a:xfrm>
        </p:grpSpPr>
        <p:sp>
          <p:nvSpPr>
            <p:cNvPr id="38" name="Freeform 38"/>
            <p:cNvSpPr/>
            <p:nvPr/>
          </p:nvSpPr>
          <p:spPr>
            <a:xfrm>
              <a:off x="0" y="0"/>
              <a:ext cx="16832659" cy="1182793"/>
            </a:xfrm>
            <a:custGeom>
              <a:avLst/>
              <a:gdLst/>
              <a:ahLst/>
              <a:cxnLst/>
              <a:rect l="l" t="t" r="r" b="b"/>
              <a:pathLst>
                <a:path w="16832659" h="1182793">
                  <a:moveTo>
                    <a:pt x="0" y="0"/>
                  </a:moveTo>
                  <a:lnTo>
                    <a:pt x="16832659" y="0"/>
                  </a:lnTo>
                  <a:lnTo>
                    <a:pt x="16832659" y="1182793"/>
                  </a:lnTo>
                  <a:lnTo>
                    <a:pt x="0" y="118279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95250"/>
              <a:ext cx="16832660" cy="127804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852"/>
                </a:lnSpc>
                <a:spcBef>
                  <a:spcPts val="0"/>
                </a:spcBef>
                <a:spcAft>
                  <a:spcPts val="0"/>
                </a:spcAft>
                <a:buClrTx/>
                <a:buSzTx/>
                <a:buFontTx/>
                <a:buNone/>
                <a:tabLst/>
                <a:defRPr/>
              </a:pPr>
              <a:r>
                <a:rPr kumimoji="0" lang="en-US" sz="3466"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The Current Study: Research Questions</a:t>
              </a:r>
            </a:p>
          </p:txBody>
        </p:sp>
      </p:grpSp>
      <p:grpSp>
        <p:nvGrpSpPr>
          <p:cNvPr id="40" name="Group 40"/>
          <p:cNvGrpSpPr/>
          <p:nvPr/>
        </p:nvGrpSpPr>
        <p:grpSpPr>
          <a:xfrm>
            <a:off x="1668731" y="1986882"/>
            <a:ext cx="8441705" cy="790863"/>
            <a:chOff x="0" y="0"/>
            <a:chExt cx="16883409" cy="1581727"/>
          </a:xfrm>
        </p:grpSpPr>
        <p:sp>
          <p:nvSpPr>
            <p:cNvPr id="41" name="Freeform 41"/>
            <p:cNvSpPr/>
            <p:nvPr/>
          </p:nvSpPr>
          <p:spPr>
            <a:xfrm>
              <a:off x="0" y="0"/>
              <a:ext cx="16883410" cy="1581727"/>
            </a:xfrm>
            <a:custGeom>
              <a:avLst/>
              <a:gdLst/>
              <a:ahLst/>
              <a:cxnLst/>
              <a:rect l="l" t="t" r="r" b="b"/>
              <a:pathLst>
                <a:path w="16883410" h="1581727">
                  <a:moveTo>
                    <a:pt x="0" y="0"/>
                  </a:moveTo>
                  <a:lnTo>
                    <a:pt x="16883410" y="0"/>
                  </a:lnTo>
                  <a:lnTo>
                    <a:pt x="16883410" y="1581727"/>
                  </a:lnTo>
                  <a:lnTo>
                    <a:pt x="0" y="158172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p:cNvSpPr txBox="1"/>
            <p:nvPr/>
          </p:nvSpPr>
          <p:spPr>
            <a:xfrm>
              <a:off x="0" y="-142875"/>
              <a:ext cx="16883409" cy="1724602"/>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270"/>
                </a:lnSpc>
                <a:spcBef>
                  <a:spcPts val="0"/>
                </a:spcBef>
                <a:spcAft>
                  <a:spcPts val="0"/>
                </a:spcAft>
                <a:buClrTx/>
                <a:buSzTx/>
                <a:buFontTx/>
                <a:buNone/>
                <a:tabLst/>
                <a:defRPr/>
              </a:pPr>
              <a:r>
                <a:rPr kumimoji="0" lang="en-US" sz="1969" b="0" i="0" u="none" strike="noStrike" kern="1200" cap="none" spc="0" normalizeH="0" baseline="0" noProof="0">
                  <a:ln>
                    <a:noFill/>
                  </a:ln>
                  <a:solidFill>
                    <a:srgbClr val="000000"/>
                  </a:solidFill>
                  <a:effectLst/>
                  <a:uLnTx/>
                  <a:uFillTx/>
                  <a:latin typeface="Open Sauce"/>
                  <a:ea typeface="Open Sauce"/>
                  <a:cs typeface="Open Sauce"/>
                  <a:sym typeface="Open Sauce"/>
                </a:rPr>
                <a:t>Using a narrative synthesis approach, the systematic review sought to answer the following questions: </a:t>
              </a:r>
            </a:p>
          </p:txBody>
        </p:sp>
      </p:grpSp>
    </p:spTree>
    <p:extLst>
      <p:ext uri="{BB962C8B-B14F-4D97-AF65-F5344CB8AC3E}">
        <p14:creationId xmlns:p14="http://schemas.microsoft.com/office/powerpoint/2010/main" val="2763267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2456-B46D-52DC-81E3-3DA300437048}"/>
              </a:ext>
            </a:extLst>
          </p:cNvPr>
          <p:cNvSpPr>
            <a:spLocks noGrp="1"/>
          </p:cNvSpPr>
          <p:nvPr>
            <p:ph type="title"/>
          </p:nvPr>
        </p:nvSpPr>
        <p:spPr>
          <a:xfrm>
            <a:off x="838200" y="2103437"/>
            <a:ext cx="10515600" cy="1325563"/>
          </a:xfrm>
        </p:spPr>
        <p:txBody>
          <a:bodyPr>
            <a:normAutofit/>
          </a:bodyPr>
          <a:lstStyle/>
          <a:p>
            <a:r>
              <a:rPr lang="en-GB" dirty="0"/>
              <a:t>Lessons from the Journey</a:t>
            </a:r>
          </a:p>
        </p:txBody>
      </p:sp>
    </p:spTree>
    <p:extLst>
      <p:ext uri="{BB962C8B-B14F-4D97-AF65-F5344CB8AC3E}">
        <p14:creationId xmlns:p14="http://schemas.microsoft.com/office/powerpoint/2010/main" val="13172815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EAF698-C099-BAB1-8EC7-28897FAF6E8A}"/>
              </a:ext>
            </a:extLst>
          </p:cNvPr>
          <p:cNvSpPr txBox="1">
            <a:spLocks/>
          </p:cNvSpPr>
          <p:nvPr/>
        </p:nvSpPr>
        <p:spPr>
          <a:xfrm>
            <a:off x="7209865" y="1340224"/>
            <a:ext cx="3673288" cy="26385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Case finding in secondary care doesn’t mean intervention in the hospital</a:t>
            </a:r>
          </a:p>
        </p:txBody>
      </p:sp>
      <p:sp>
        <p:nvSpPr>
          <p:cNvPr id="2" name="Title 1">
            <a:extLst>
              <a:ext uri="{FF2B5EF4-FFF2-40B4-BE49-F238E27FC236}">
                <a16:creationId xmlns:a16="http://schemas.microsoft.com/office/drawing/2014/main" id="{B290109A-B4DB-22C3-DABB-7BEDCC1C8385}"/>
              </a:ext>
            </a:extLst>
          </p:cNvPr>
          <p:cNvSpPr>
            <a:spLocks noGrp="1"/>
          </p:cNvSpPr>
          <p:nvPr>
            <p:ph type="title"/>
          </p:nvPr>
        </p:nvSpPr>
        <p:spPr>
          <a:xfrm>
            <a:off x="826994" y="1996701"/>
            <a:ext cx="4603376" cy="1325563"/>
          </a:xfrm>
        </p:spPr>
        <p:txBody>
          <a:bodyPr>
            <a:normAutofit fontScale="90000"/>
          </a:bodyPr>
          <a:lstStyle/>
          <a:p>
            <a:r>
              <a:rPr lang="en-GB" dirty="0"/>
              <a:t>Case finding in secondary care doesn’t mean intervention in the hospital</a:t>
            </a:r>
          </a:p>
        </p:txBody>
      </p:sp>
      <p:pic>
        <p:nvPicPr>
          <p:cNvPr id="4" name="Picture 3" descr="A group of people walking in a street with a hospital building&#10;&#10;AI-generated content may be incorrect.">
            <a:extLst>
              <a:ext uri="{FF2B5EF4-FFF2-40B4-BE49-F238E27FC236}">
                <a16:creationId xmlns:a16="http://schemas.microsoft.com/office/drawing/2014/main" id="{3C2AB063-DDF5-D711-D417-838335AE51BE}"/>
              </a:ext>
            </a:extLst>
          </p:cNvPr>
          <p:cNvPicPr>
            <a:picLocks noChangeAspect="1"/>
          </p:cNvPicPr>
          <p:nvPr/>
        </p:nvPicPr>
        <p:blipFill>
          <a:blip r:embed="rId2"/>
          <a:stretch>
            <a:fillRect/>
          </a:stretch>
        </p:blipFill>
        <p:spPr>
          <a:xfrm>
            <a:off x="0" y="-1"/>
            <a:ext cx="6257365" cy="6257365"/>
          </a:xfrm>
          <a:prstGeom prst="rect">
            <a:avLst/>
          </a:prstGeom>
        </p:spPr>
      </p:pic>
      <p:pic>
        <p:nvPicPr>
          <p:cNvPr id="5" name="Picture 4" descr="A group of people walking on the street&#10;&#10;AI-generated content may be incorrect.">
            <a:extLst>
              <a:ext uri="{FF2B5EF4-FFF2-40B4-BE49-F238E27FC236}">
                <a16:creationId xmlns:a16="http://schemas.microsoft.com/office/drawing/2014/main" id="{4BC59B80-B138-E870-B278-417CA63506BB}"/>
              </a:ext>
            </a:extLst>
          </p:cNvPr>
          <p:cNvPicPr>
            <a:picLocks noChangeAspect="1"/>
          </p:cNvPicPr>
          <p:nvPr/>
        </p:nvPicPr>
        <p:blipFill>
          <a:blip r:embed="rId3"/>
          <a:stretch>
            <a:fillRect/>
          </a:stretch>
        </p:blipFill>
        <p:spPr>
          <a:xfrm>
            <a:off x="5934635" y="0"/>
            <a:ext cx="6257365" cy="6257365"/>
          </a:xfrm>
          <a:prstGeom prst="rect">
            <a:avLst/>
          </a:prstGeom>
        </p:spPr>
      </p:pic>
    </p:spTree>
    <p:extLst>
      <p:ext uri="{BB962C8B-B14F-4D97-AF65-F5344CB8AC3E}">
        <p14:creationId xmlns:p14="http://schemas.microsoft.com/office/powerpoint/2010/main" val="299977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4"/>
                                        </p:tgtEl>
                                      </p:cBhvr>
                                    </p:animEffect>
                                    <p:set>
                                      <p:cBhvr>
                                        <p:cTn id="7" dur="1" fill="hold">
                                          <p:stCondLst>
                                            <p:cond delay="4999"/>
                                          </p:stCondLst>
                                        </p:cTn>
                                        <p:tgtEl>
                                          <p:spTgt spid="4"/>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amily in a hospital room&#10;&#10;AI-generated content may be incorrect.">
            <a:extLst>
              <a:ext uri="{FF2B5EF4-FFF2-40B4-BE49-F238E27FC236}">
                <a16:creationId xmlns:a16="http://schemas.microsoft.com/office/drawing/2014/main" id="{785725B4-FD3D-3A08-AD11-5A503CD82649}"/>
              </a:ext>
            </a:extLst>
          </p:cNvPr>
          <p:cNvPicPr>
            <a:picLocks noChangeAspect="1"/>
          </p:cNvPicPr>
          <p:nvPr/>
        </p:nvPicPr>
        <p:blipFill>
          <a:blip r:embed="rId2"/>
          <a:stretch>
            <a:fillRect/>
          </a:stretch>
        </p:blipFill>
        <p:spPr>
          <a:xfrm>
            <a:off x="2523565" y="0"/>
            <a:ext cx="10287000" cy="6858000"/>
          </a:xfrm>
          <a:prstGeom prst="rect">
            <a:avLst/>
          </a:prstGeom>
        </p:spPr>
      </p:pic>
      <p:sp>
        <p:nvSpPr>
          <p:cNvPr id="2" name="Title 1">
            <a:extLst>
              <a:ext uri="{FF2B5EF4-FFF2-40B4-BE49-F238E27FC236}">
                <a16:creationId xmlns:a16="http://schemas.microsoft.com/office/drawing/2014/main" id="{FD76E50A-136A-C38C-BE1D-A5CEBA3CACAE}"/>
              </a:ext>
            </a:extLst>
          </p:cNvPr>
          <p:cNvSpPr>
            <a:spLocks noGrp="1"/>
          </p:cNvSpPr>
          <p:nvPr>
            <p:ph type="title"/>
          </p:nvPr>
        </p:nvSpPr>
        <p:spPr>
          <a:xfrm>
            <a:off x="372192" y="2417186"/>
            <a:ext cx="2290481" cy="1325563"/>
          </a:xfrm>
        </p:spPr>
        <p:txBody>
          <a:bodyPr>
            <a:normAutofit fontScale="90000"/>
          </a:bodyPr>
          <a:lstStyle/>
          <a:p>
            <a:r>
              <a:rPr lang="en-GB" dirty="0"/>
              <a:t>Heart Attacks Happen to Families</a:t>
            </a:r>
          </a:p>
        </p:txBody>
      </p:sp>
    </p:spTree>
    <p:extLst>
      <p:ext uri="{BB962C8B-B14F-4D97-AF65-F5344CB8AC3E}">
        <p14:creationId xmlns:p14="http://schemas.microsoft.com/office/powerpoint/2010/main" val="4123239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A7BA-EC67-D679-74ED-431CFE83DB50}"/>
              </a:ext>
            </a:extLst>
          </p:cNvPr>
          <p:cNvSpPr>
            <a:spLocks noGrp="1"/>
          </p:cNvSpPr>
          <p:nvPr>
            <p:ph type="title"/>
          </p:nvPr>
        </p:nvSpPr>
        <p:spPr>
          <a:xfrm>
            <a:off x="8945996" y="2766218"/>
            <a:ext cx="2957107" cy="1325563"/>
          </a:xfrm>
        </p:spPr>
        <p:txBody>
          <a:bodyPr>
            <a:normAutofit fontScale="90000"/>
          </a:bodyPr>
          <a:lstStyle/>
          <a:p>
            <a:pPr algn="r"/>
            <a:r>
              <a:rPr lang="en-GB" dirty="0"/>
              <a:t>Barriers to reducing inequalities in the NHS are self imposed</a:t>
            </a:r>
          </a:p>
        </p:txBody>
      </p:sp>
      <p:pic>
        <p:nvPicPr>
          <p:cNvPr id="7" name="Picture 6" descr="A person walking through a broken wall&#10;&#10;AI-generated content may be incorrect.">
            <a:extLst>
              <a:ext uri="{FF2B5EF4-FFF2-40B4-BE49-F238E27FC236}">
                <a16:creationId xmlns:a16="http://schemas.microsoft.com/office/drawing/2014/main" id="{ED224774-6B99-5B39-7E57-89FE67F954F5}"/>
              </a:ext>
            </a:extLst>
          </p:cNvPr>
          <p:cNvPicPr>
            <a:picLocks noChangeAspect="1"/>
          </p:cNvPicPr>
          <p:nvPr/>
        </p:nvPicPr>
        <p:blipFill>
          <a:blip r:embed="rId2"/>
          <a:srcRect l="3217"/>
          <a:stretch>
            <a:fillRect/>
          </a:stretch>
        </p:blipFill>
        <p:spPr>
          <a:xfrm>
            <a:off x="0" y="0"/>
            <a:ext cx="8945996" cy="6162261"/>
          </a:xfrm>
          <a:prstGeom prst="rect">
            <a:avLst/>
          </a:prstGeom>
        </p:spPr>
      </p:pic>
    </p:spTree>
    <p:extLst>
      <p:ext uri="{BB962C8B-B14F-4D97-AF65-F5344CB8AC3E}">
        <p14:creationId xmlns:p14="http://schemas.microsoft.com/office/powerpoint/2010/main" val="62863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F36FCF2F-EA2F-38C3-542E-9D8B29E6F3B1}"/>
              </a:ext>
            </a:extLst>
          </p:cNvPr>
          <p:cNvSpPr/>
          <p:nvPr/>
        </p:nvSpPr>
        <p:spPr>
          <a:xfrm>
            <a:off x="-237963" y="444082"/>
            <a:ext cx="7707086" cy="2677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763F62E1-FBE8-E09D-73BB-94988A76F4C7}"/>
              </a:ext>
            </a:extLst>
          </p:cNvPr>
          <p:cNvSpPr/>
          <p:nvPr/>
        </p:nvSpPr>
        <p:spPr>
          <a:xfrm>
            <a:off x="4724401" y="3607278"/>
            <a:ext cx="7707086" cy="26778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r code on a white background&#10;&#10;AI-generated content may be incorrect.">
            <a:extLst>
              <a:ext uri="{FF2B5EF4-FFF2-40B4-BE49-F238E27FC236}">
                <a16:creationId xmlns:a16="http://schemas.microsoft.com/office/drawing/2014/main" id="{2963D159-A312-D7B2-5693-A78D72646BA1}"/>
              </a:ext>
            </a:extLst>
          </p:cNvPr>
          <p:cNvPicPr>
            <a:picLocks noChangeAspect="1"/>
          </p:cNvPicPr>
          <p:nvPr/>
        </p:nvPicPr>
        <p:blipFill>
          <a:blip r:embed="rId2"/>
          <a:srcRect l="9473" t="10387" r="9330" b="9154"/>
          <a:stretch/>
        </p:blipFill>
        <p:spPr>
          <a:xfrm>
            <a:off x="4539345" y="547494"/>
            <a:ext cx="2510280" cy="2487387"/>
          </a:xfrm>
          <a:prstGeom prst="rect">
            <a:avLst/>
          </a:prstGeom>
        </p:spPr>
      </p:pic>
      <p:pic>
        <p:nvPicPr>
          <p:cNvPr id="4" name="Picture 3">
            <a:extLst>
              <a:ext uri="{FF2B5EF4-FFF2-40B4-BE49-F238E27FC236}">
                <a16:creationId xmlns:a16="http://schemas.microsoft.com/office/drawing/2014/main" id="{AC1E0526-6EBE-BD7A-D57C-769E8050C593}"/>
              </a:ext>
            </a:extLst>
          </p:cNvPr>
          <p:cNvPicPr>
            <a:picLocks noChangeAspect="1"/>
          </p:cNvPicPr>
          <p:nvPr/>
        </p:nvPicPr>
        <p:blipFill>
          <a:blip r:embed="rId3"/>
          <a:srcRect r="1902"/>
          <a:stretch/>
        </p:blipFill>
        <p:spPr>
          <a:xfrm>
            <a:off x="413194" y="566592"/>
            <a:ext cx="3829438" cy="5049900"/>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6D2B7053-86C1-5678-7FE9-50E9086BFEF2}"/>
              </a:ext>
            </a:extLst>
          </p:cNvPr>
          <p:cNvPicPr>
            <a:picLocks noChangeAspect="1"/>
          </p:cNvPicPr>
          <p:nvPr/>
        </p:nvPicPr>
        <p:blipFill>
          <a:blip r:embed="rId4"/>
          <a:srcRect l="9876" t="8572" r="8881" b="9441"/>
          <a:stretch/>
        </p:blipFill>
        <p:spPr>
          <a:xfrm>
            <a:off x="5105070" y="3716135"/>
            <a:ext cx="2459380" cy="2481942"/>
          </a:xfrm>
          <a:prstGeom prst="rect">
            <a:avLst/>
          </a:prstGeom>
        </p:spPr>
      </p:pic>
      <p:pic>
        <p:nvPicPr>
          <p:cNvPr id="7" name="Picture 6">
            <a:extLst>
              <a:ext uri="{FF2B5EF4-FFF2-40B4-BE49-F238E27FC236}">
                <a16:creationId xmlns:a16="http://schemas.microsoft.com/office/drawing/2014/main" id="{04981D19-86B0-AF60-2B30-760BAC972330}"/>
              </a:ext>
            </a:extLst>
          </p:cNvPr>
          <p:cNvPicPr>
            <a:picLocks noChangeAspect="1"/>
          </p:cNvPicPr>
          <p:nvPr/>
        </p:nvPicPr>
        <p:blipFill>
          <a:blip r:embed="rId5"/>
          <a:stretch>
            <a:fillRect/>
          </a:stretch>
        </p:blipFill>
        <p:spPr>
          <a:xfrm>
            <a:off x="7765836" y="703995"/>
            <a:ext cx="4089721" cy="5421087"/>
          </a:xfrm>
          <a:prstGeom prst="rect">
            <a:avLst/>
          </a:prstGeom>
        </p:spPr>
      </p:pic>
    </p:spTree>
    <p:extLst>
      <p:ext uri="{BB962C8B-B14F-4D97-AF65-F5344CB8AC3E}">
        <p14:creationId xmlns:p14="http://schemas.microsoft.com/office/powerpoint/2010/main" val="24022840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4CD0D-D332-8386-EB7D-322F57F58C30}"/>
              </a:ext>
            </a:extLst>
          </p:cNvPr>
          <p:cNvSpPr>
            <a:spLocks noGrp="1"/>
          </p:cNvSpPr>
          <p:nvPr>
            <p:ph type="title"/>
          </p:nvPr>
        </p:nvSpPr>
        <p:spPr>
          <a:xfrm>
            <a:off x="718389" y="2766218"/>
            <a:ext cx="10515600" cy="1325563"/>
          </a:xfrm>
        </p:spPr>
        <p:txBody>
          <a:bodyPr>
            <a:normAutofit fontScale="90000"/>
          </a:bodyPr>
          <a:lstStyle/>
          <a:p>
            <a:r>
              <a:rPr lang="en-GB" dirty="0"/>
              <a:t>Questions?  </a:t>
            </a:r>
            <a:br>
              <a:rPr lang="en-GB" dirty="0">
                <a:cs typeface="Calibri"/>
              </a:rPr>
            </a:br>
            <a:br>
              <a:rPr lang="en-GB" dirty="0"/>
            </a:br>
            <a:r>
              <a:rPr lang="en-GB" dirty="0" err="1">
                <a:cs typeface="Calibri"/>
              </a:rPr>
              <a:t>bartshealth.socialprescribing@nhs.net</a:t>
            </a:r>
            <a:endParaRPr lang="en-GB" dirty="0">
              <a:cs typeface="Calibri"/>
            </a:endParaRPr>
          </a:p>
        </p:txBody>
      </p:sp>
    </p:spTree>
    <p:extLst>
      <p:ext uri="{BB962C8B-B14F-4D97-AF65-F5344CB8AC3E}">
        <p14:creationId xmlns:p14="http://schemas.microsoft.com/office/powerpoint/2010/main" val="4115219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9196321" y="4657078"/>
            <a:ext cx="2887328" cy="1807035"/>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26065" y="3272750"/>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632214" y="3833036"/>
            <a:ext cx="5099243" cy="2070789"/>
          </a:xfrm>
        </p:spPr>
        <p:txBody>
          <a:bodyPr/>
          <a:lstStyle/>
          <a:p>
            <a:r>
              <a:rPr lang="en-US" b="1" dirty="0">
                <a:latin typeface="Trebuchet MS" panose="020B0703020202090204" pitchFamily="34" charset="0"/>
              </a:rPr>
              <a:t>Get in touch</a:t>
            </a:r>
          </a:p>
          <a:p>
            <a:r>
              <a:rPr lang="en-US" dirty="0">
                <a:latin typeface="Trebuchet MS" panose="020B0703020202090204" pitchFamily="34" charset="0"/>
              </a:rPr>
              <a:t>socialprescribingacademy.org.uk</a:t>
            </a:r>
          </a:p>
          <a:p>
            <a:r>
              <a:rPr lang="en-US" dirty="0">
                <a:latin typeface="Trebuchet MS" panose="020B0703020202090204" pitchFamily="34" charset="0"/>
              </a:rPr>
              <a:t>       @NASPTweets</a:t>
            </a:r>
          </a:p>
          <a:p>
            <a:r>
              <a:rPr lang="en-US" dirty="0">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769281" y="5049133"/>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769282" y="4578051"/>
            <a:ext cx="383609" cy="383609"/>
          </a:xfrm>
          <a:prstGeom prst="rect">
            <a:avLst/>
          </a:prstGeom>
        </p:spPr>
      </p:pic>
      <p:sp>
        <p:nvSpPr>
          <p:cNvPr id="4" name="Google Shape;123;p2">
            <a:extLst>
              <a:ext uri="{FF2B5EF4-FFF2-40B4-BE49-F238E27FC236}">
                <a16:creationId xmlns:a16="http://schemas.microsoft.com/office/drawing/2014/main" id="{FC4960A5-01B8-040D-0186-67EEF60BEDB2}"/>
              </a:ext>
            </a:extLst>
          </p:cNvPr>
          <p:cNvSpPr txBox="1">
            <a:spLocks/>
          </p:cNvSpPr>
          <p:nvPr/>
        </p:nvSpPr>
        <p:spPr>
          <a:xfrm>
            <a:off x="5942802" y="4239299"/>
            <a:ext cx="7584197" cy="1258262"/>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4000"/>
            </a:pPr>
            <a:r>
              <a:rPr lang="en-US" sz="13800" dirty="0">
                <a:solidFill>
                  <a:srgbClr val="00B0F0"/>
                </a:solidFill>
                <a:latin typeface="Trebuchet MS" panose="020B0603020202020204" pitchFamily="34" charset="0"/>
              </a:rPr>
              <a:t>Q&amp;A</a:t>
            </a:r>
          </a:p>
        </p:txBody>
      </p:sp>
    </p:spTree>
    <p:extLst>
      <p:ext uri="{BB962C8B-B14F-4D97-AF65-F5344CB8AC3E}">
        <p14:creationId xmlns:p14="http://schemas.microsoft.com/office/powerpoint/2010/main" val="314573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406542" y="3266435"/>
            <a:ext cx="2193390" cy="2765408"/>
          </a:xfrm>
          <a:custGeom>
            <a:avLst/>
            <a:gdLst/>
            <a:ahLst/>
            <a:cxnLst/>
            <a:rect l="l" t="t" r="r" b="b"/>
            <a:pathLst>
              <a:path w="3290085" h="4148112">
                <a:moveTo>
                  <a:pt x="0" y="0"/>
                </a:moveTo>
                <a:lnTo>
                  <a:pt x="3290085" y="0"/>
                </a:lnTo>
                <a:lnTo>
                  <a:pt x="3290085" y="4148112"/>
                </a:lnTo>
                <a:lnTo>
                  <a:pt x="0" y="41481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52259" y="2591545"/>
            <a:ext cx="2301955" cy="1309329"/>
          </a:xfrm>
          <a:custGeom>
            <a:avLst/>
            <a:gdLst/>
            <a:ahLst/>
            <a:cxnLst/>
            <a:rect l="l" t="t" r="r" b="b"/>
            <a:pathLst>
              <a:path w="3452932" h="1963993">
                <a:moveTo>
                  <a:pt x="0" y="0"/>
                </a:moveTo>
                <a:lnTo>
                  <a:pt x="3452932" y="0"/>
                </a:lnTo>
                <a:lnTo>
                  <a:pt x="3452932" y="1963993"/>
                </a:lnTo>
                <a:lnTo>
                  <a:pt x="0" y="1963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53761" y="5435758"/>
            <a:ext cx="1298952" cy="608410"/>
          </a:xfrm>
          <a:custGeom>
            <a:avLst/>
            <a:gdLst/>
            <a:ahLst/>
            <a:cxnLst/>
            <a:rect l="l" t="t" r="r" b="b"/>
            <a:pathLst>
              <a:path w="1948428" h="912615">
                <a:moveTo>
                  <a:pt x="0" y="0"/>
                </a:moveTo>
                <a:lnTo>
                  <a:pt x="1948428" y="0"/>
                </a:lnTo>
                <a:lnTo>
                  <a:pt x="1948428" y="912615"/>
                </a:lnTo>
                <a:lnTo>
                  <a:pt x="0" y="912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53090" y="2002741"/>
            <a:ext cx="900295" cy="900295"/>
          </a:xfrm>
          <a:custGeom>
            <a:avLst/>
            <a:gdLst/>
            <a:ahLst/>
            <a:cxnLst/>
            <a:rect l="l" t="t" r="r" b="b"/>
            <a:pathLst>
              <a:path w="1350443" h="1350443">
                <a:moveTo>
                  <a:pt x="0" y="0"/>
                </a:moveTo>
                <a:lnTo>
                  <a:pt x="1350443" y="0"/>
                </a:lnTo>
                <a:lnTo>
                  <a:pt x="1350443" y="1350443"/>
                </a:lnTo>
                <a:lnTo>
                  <a:pt x="0" y="13504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3416939" y="2718796"/>
            <a:ext cx="2190662" cy="3120603"/>
          </a:xfrm>
          <a:custGeom>
            <a:avLst/>
            <a:gdLst/>
            <a:ahLst/>
            <a:cxnLst/>
            <a:rect l="l" t="t" r="r" b="b"/>
            <a:pathLst>
              <a:path w="3285993" h="4680905">
                <a:moveTo>
                  <a:pt x="0" y="0"/>
                </a:moveTo>
                <a:lnTo>
                  <a:pt x="3285993" y="0"/>
                </a:lnTo>
                <a:lnTo>
                  <a:pt x="3285993" y="4680905"/>
                </a:lnTo>
                <a:lnTo>
                  <a:pt x="0" y="4680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3361292" y="2591545"/>
            <a:ext cx="2301955" cy="1309329"/>
          </a:xfrm>
          <a:custGeom>
            <a:avLst/>
            <a:gdLst/>
            <a:ahLst/>
            <a:cxnLst/>
            <a:rect l="l" t="t" r="r" b="b"/>
            <a:pathLst>
              <a:path w="3452932" h="1963993">
                <a:moveTo>
                  <a:pt x="0" y="0"/>
                </a:moveTo>
                <a:lnTo>
                  <a:pt x="3452932" y="0"/>
                </a:lnTo>
                <a:lnTo>
                  <a:pt x="3452932" y="1963993"/>
                </a:lnTo>
                <a:lnTo>
                  <a:pt x="0" y="19639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62793" y="5435758"/>
            <a:ext cx="1298952" cy="608410"/>
          </a:xfrm>
          <a:custGeom>
            <a:avLst/>
            <a:gdLst/>
            <a:ahLst/>
            <a:cxnLst/>
            <a:rect l="l" t="t" r="r" b="b"/>
            <a:pathLst>
              <a:path w="1948428" h="912615">
                <a:moveTo>
                  <a:pt x="0" y="0"/>
                </a:moveTo>
                <a:lnTo>
                  <a:pt x="1948428" y="0"/>
                </a:lnTo>
                <a:lnTo>
                  <a:pt x="1948428" y="912615"/>
                </a:lnTo>
                <a:lnTo>
                  <a:pt x="0" y="9126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4062123" y="2002741"/>
            <a:ext cx="900295" cy="900295"/>
          </a:xfrm>
          <a:custGeom>
            <a:avLst/>
            <a:gdLst/>
            <a:ahLst/>
            <a:cxnLst/>
            <a:rect l="l" t="t" r="r" b="b"/>
            <a:pathLst>
              <a:path w="1350443" h="1350443">
                <a:moveTo>
                  <a:pt x="0" y="0"/>
                </a:moveTo>
                <a:lnTo>
                  <a:pt x="1350443" y="0"/>
                </a:lnTo>
                <a:lnTo>
                  <a:pt x="1350443" y="1350443"/>
                </a:lnTo>
                <a:lnTo>
                  <a:pt x="0" y="13504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425971" y="2718796"/>
            <a:ext cx="2190662" cy="3120603"/>
          </a:xfrm>
          <a:custGeom>
            <a:avLst/>
            <a:gdLst/>
            <a:ahLst/>
            <a:cxnLst/>
            <a:rect l="l" t="t" r="r" b="b"/>
            <a:pathLst>
              <a:path w="3285993" h="4680905">
                <a:moveTo>
                  <a:pt x="0" y="0"/>
                </a:moveTo>
                <a:lnTo>
                  <a:pt x="3285993" y="0"/>
                </a:lnTo>
                <a:lnTo>
                  <a:pt x="3285993" y="4680905"/>
                </a:lnTo>
                <a:lnTo>
                  <a:pt x="0" y="46809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370325" y="2591545"/>
            <a:ext cx="2301955" cy="1309329"/>
          </a:xfrm>
          <a:custGeom>
            <a:avLst/>
            <a:gdLst/>
            <a:ahLst/>
            <a:cxnLst/>
            <a:rect l="l" t="t" r="r" b="b"/>
            <a:pathLst>
              <a:path w="3452932" h="1963993">
                <a:moveTo>
                  <a:pt x="0" y="0"/>
                </a:moveTo>
                <a:lnTo>
                  <a:pt x="3452932" y="0"/>
                </a:lnTo>
                <a:lnTo>
                  <a:pt x="3452932" y="1963993"/>
                </a:lnTo>
                <a:lnTo>
                  <a:pt x="0" y="196399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871826" y="5435758"/>
            <a:ext cx="1298952" cy="608410"/>
          </a:xfrm>
          <a:custGeom>
            <a:avLst/>
            <a:gdLst/>
            <a:ahLst/>
            <a:cxnLst/>
            <a:rect l="l" t="t" r="r" b="b"/>
            <a:pathLst>
              <a:path w="1948428" h="912615">
                <a:moveTo>
                  <a:pt x="0" y="0"/>
                </a:moveTo>
                <a:lnTo>
                  <a:pt x="1948428" y="0"/>
                </a:lnTo>
                <a:lnTo>
                  <a:pt x="1948428" y="912615"/>
                </a:lnTo>
                <a:lnTo>
                  <a:pt x="0" y="91261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71155" y="2002741"/>
            <a:ext cx="900295" cy="900295"/>
          </a:xfrm>
          <a:custGeom>
            <a:avLst/>
            <a:gdLst/>
            <a:ahLst/>
            <a:cxnLst/>
            <a:rect l="l" t="t" r="r" b="b"/>
            <a:pathLst>
              <a:path w="1350443" h="1350443">
                <a:moveTo>
                  <a:pt x="0" y="0"/>
                </a:moveTo>
                <a:lnTo>
                  <a:pt x="1350443" y="0"/>
                </a:lnTo>
                <a:lnTo>
                  <a:pt x="1350443" y="1350443"/>
                </a:lnTo>
                <a:lnTo>
                  <a:pt x="0" y="135044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27910" y="2252221"/>
            <a:ext cx="386786" cy="401334"/>
          </a:xfrm>
          <a:custGeom>
            <a:avLst/>
            <a:gdLst/>
            <a:ahLst/>
            <a:cxnLst/>
            <a:rect l="l" t="t" r="r" b="b"/>
            <a:pathLst>
              <a:path w="580179" h="602001">
                <a:moveTo>
                  <a:pt x="0" y="0"/>
                </a:moveTo>
                <a:lnTo>
                  <a:pt x="580179" y="0"/>
                </a:lnTo>
                <a:lnTo>
                  <a:pt x="580179" y="602001"/>
                </a:lnTo>
                <a:lnTo>
                  <a:pt x="0" y="602001"/>
                </a:lnTo>
                <a:lnTo>
                  <a:pt x="0" y="0"/>
                </a:lnTo>
                <a:close/>
              </a:path>
            </a:pathLst>
          </a:custGeom>
          <a:blipFill>
            <a:blip r:embed="rId26">
              <a:extLst>
                <a:ext uri="{96DAC541-7B7A-43D3-8B79-37D633B846F1}">
                  <asvg:svgBlip xmlns:asvg="http://schemas.microsoft.com/office/drawing/2016/SVG/main" r:embed="rId27"/>
                </a:ext>
              </a:extLst>
            </a:blip>
            <a:stretch>
              <a:fillRect l="-1880" r="-188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435004" y="2718796"/>
            <a:ext cx="2190662" cy="3120603"/>
          </a:xfrm>
          <a:custGeom>
            <a:avLst/>
            <a:gdLst/>
            <a:ahLst/>
            <a:cxnLst/>
            <a:rect l="l" t="t" r="r" b="b"/>
            <a:pathLst>
              <a:path w="3285993" h="4680905">
                <a:moveTo>
                  <a:pt x="0" y="0"/>
                </a:moveTo>
                <a:lnTo>
                  <a:pt x="3285993" y="0"/>
                </a:lnTo>
                <a:lnTo>
                  <a:pt x="3285993" y="4680905"/>
                </a:lnTo>
                <a:lnTo>
                  <a:pt x="0" y="468090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9379357" y="2591545"/>
            <a:ext cx="2301955" cy="1309329"/>
          </a:xfrm>
          <a:custGeom>
            <a:avLst/>
            <a:gdLst/>
            <a:ahLst/>
            <a:cxnLst/>
            <a:rect l="l" t="t" r="r" b="b"/>
            <a:pathLst>
              <a:path w="3452932" h="1963993">
                <a:moveTo>
                  <a:pt x="0" y="0"/>
                </a:moveTo>
                <a:lnTo>
                  <a:pt x="3452932" y="0"/>
                </a:lnTo>
                <a:lnTo>
                  <a:pt x="3452932" y="1963993"/>
                </a:lnTo>
                <a:lnTo>
                  <a:pt x="0" y="196399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9880859" y="5435758"/>
            <a:ext cx="1298952" cy="608410"/>
          </a:xfrm>
          <a:custGeom>
            <a:avLst/>
            <a:gdLst/>
            <a:ahLst/>
            <a:cxnLst/>
            <a:rect l="l" t="t" r="r" b="b"/>
            <a:pathLst>
              <a:path w="1948428" h="912615">
                <a:moveTo>
                  <a:pt x="0" y="0"/>
                </a:moveTo>
                <a:lnTo>
                  <a:pt x="1948428" y="0"/>
                </a:lnTo>
                <a:lnTo>
                  <a:pt x="1948428" y="912615"/>
                </a:lnTo>
                <a:lnTo>
                  <a:pt x="0" y="91261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0080188" y="2002741"/>
            <a:ext cx="900295" cy="900295"/>
          </a:xfrm>
          <a:custGeom>
            <a:avLst/>
            <a:gdLst/>
            <a:ahLst/>
            <a:cxnLst/>
            <a:rect l="l" t="t" r="r" b="b"/>
            <a:pathLst>
              <a:path w="1350443" h="1350443">
                <a:moveTo>
                  <a:pt x="0" y="0"/>
                </a:moveTo>
                <a:lnTo>
                  <a:pt x="1350443" y="0"/>
                </a:lnTo>
                <a:lnTo>
                  <a:pt x="1350443" y="1350443"/>
                </a:lnTo>
                <a:lnTo>
                  <a:pt x="0" y="1350443"/>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307311" y="2262481"/>
            <a:ext cx="446048" cy="380813"/>
          </a:xfrm>
          <a:custGeom>
            <a:avLst/>
            <a:gdLst/>
            <a:ahLst/>
            <a:cxnLst/>
            <a:rect l="l" t="t" r="r" b="b"/>
            <a:pathLst>
              <a:path w="669072" h="571220">
                <a:moveTo>
                  <a:pt x="0" y="0"/>
                </a:moveTo>
                <a:lnTo>
                  <a:pt x="669072" y="0"/>
                </a:lnTo>
                <a:lnTo>
                  <a:pt x="669072" y="571220"/>
                </a:lnTo>
                <a:lnTo>
                  <a:pt x="0" y="571220"/>
                </a:lnTo>
                <a:lnTo>
                  <a:pt x="0" y="0"/>
                </a:lnTo>
                <a:close/>
              </a:path>
            </a:pathLst>
          </a:custGeom>
          <a:blipFill>
            <a:blip r:embed="rId36">
              <a:extLst>
                <a:ext uri="{96DAC541-7B7A-43D3-8B79-37D633B846F1}">
                  <asvg:svgBlip xmlns:asvg="http://schemas.microsoft.com/office/drawing/2016/SVG/main" r:embed="rId37"/>
                </a:ext>
              </a:extLst>
            </a:blip>
            <a:stretch>
              <a:fillRect l="-513" r="-51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223073" y="2241960"/>
            <a:ext cx="560327" cy="401334"/>
          </a:xfrm>
          <a:custGeom>
            <a:avLst/>
            <a:gdLst/>
            <a:ahLst/>
            <a:cxnLst/>
            <a:rect l="l" t="t" r="r" b="b"/>
            <a:pathLst>
              <a:path w="840490" h="602001">
                <a:moveTo>
                  <a:pt x="0" y="0"/>
                </a:moveTo>
                <a:lnTo>
                  <a:pt x="840490" y="0"/>
                </a:lnTo>
                <a:lnTo>
                  <a:pt x="840490" y="602001"/>
                </a:lnTo>
                <a:lnTo>
                  <a:pt x="0" y="602001"/>
                </a:lnTo>
                <a:lnTo>
                  <a:pt x="0" y="0"/>
                </a:lnTo>
                <a:close/>
              </a:path>
            </a:pathLst>
          </a:custGeom>
          <a:blipFill>
            <a:blip r:embed="rId38">
              <a:extLst>
                <a:ext uri="{96DAC541-7B7A-43D3-8B79-37D633B846F1}">
                  <asvg:svgBlip xmlns:asvg="http://schemas.microsoft.com/office/drawing/2016/SVG/main" r:embed="rId39"/>
                </a:ext>
              </a:extLst>
            </a:blip>
            <a:stretch>
              <a:fillRect t="-199" b="-19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4278642" y="2182467"/>
            <a:ext cx="520320" cy="520320"/>
          </a:xfrm>
          <a:custGeom>
            <a:avLst/>
            <a:gdLst/>
            <a:ahLst/>
            <a:cxnLst/>
            <a:rect l="l" t="t" r="r" b="b"/>
            <a:pathLst>
              <a:path w="780480" h="780480">
                <a:moveTo>
                  <a:pt x="0" y="0"/>
                </a:moveTo>
                <a:lnTo>
                  <a:pt x="780480" y="0"/>
                </a:lnTo>
                <a:lnTo>
                  <a:pt x="780480" y="780480"/>
                </a:lnTo>
                <a:lnTo>
                  <a:pt x="0" y="780480"/>
                </a:lnTo>
                <a:lnTo>
                  <a:pt x="0" y="0"/>
                </a:lnTo>
                <a:close/>
              </a:path>
            </a:pathLst>
          </a:custGeom>
          <a:blipFill>
            <a:blip r:embed="rId40">
              <a:extLst>
                <a:ext uri="{96DAC541-7B7A-43D3-8B79-37D633B846F1}">
                  <asvg:svgBlip xmlns:asvg="http://schemas.microsoft.com/office/drawing/2016/SVG/main" r:embed="rId41"/>
                </a:ext>
              </a:extLst>
            </a:blip>
            <a:stretch>
              <a:fillRect l="-609" r="-6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2"/>
          <p:cNvGrpSpPr/>
          <p:nvPr/>
        </p:nvGrpSpPr>
        <p:grpSpPr>
          <a:xfrm>
            <a:off x="3625967" y="3092056"/>
            <a:ext cx="1772606" cy="379031"/>
            <a:chOff x="0" y="0"/>
            <a:chExt cx="3545212" cy="758061"/>
          </a:xfrm>
        </p:grpSpPr>
        <p:sp>
          <p:nvSpPr>
            <p:cNvPr id="23" name="Freeform 23"/>
            <p:cNvSpPr/>
            <p:nvPr/>
          </p:nvSpPr>
          <p:spPr>
            <a:xfrm>
              <a:off x="0" y="0"/>
              <a:ext cx="3545212" cy="758061"/>
            </a:xfrm>
            <a:custGeom>
              <a:avLst/>
              <a:gdLst/>
              <a:ahLst/>
              <a:cxnLst/>
              <a:rect l="l" t="t" r="r" b="b"/>
              <a:pathLst>
                <a:path w="3545212" h="758061">
                  <a:moveTo>
                    <a:pt x="0" y="0"/>
                  </a:moveTo>
                  <a:lnTo>
                    <a:pt x="3545212" y="0"/>
                  </a:lnTo>
                  <a:lnTo>
                    <a:pt x="3545212" y="758061"/>
                  </a:lnTo>
                  <a:lnTo>
                    <a:pt x="0" y="75806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57150"/>
              <a:ext cx="3545212" cy="81521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40"/>
                </a:lnSpc>
                <a:spcBef>
                  <a:spcPts val="0"/>
                </a:spcBef>
                <a:spcAft>
                  <a:spcPts val="0"/>
                </a:spcAft>
                <a:buClrTx/>
                <a:buSzTx/>
                <a:buFontTx/>
                <a:buNone/>
                <a:tabLst/>
                <a:defRPr/>
              </a:pPr>
              <a:r>
                <a:rPr kumimoji="0" lang="en-US" sz="2243" b="1" i="0" u="none" strike="noStrike" kern="1200" cap="none" spc="0" normalizeH="0" baseline="0" noProof="0">
                  <a:ln>
                    <a:noFill/>
                  </a:ln>
                  <a:solidFill>
                    <a:srgbClr val="FFFFFF"/>
                  </a:solidFill>
                  <a:effectLst/>
                  <a:uLnTx/>
                  <a:uFillTx/>
                  <a:latin typeface="Source Sans Pro Bold"/>
                  <a:ea typeface="Source Sans Pro Bold"/>
                  <a:cs typeface="Source Sans Pro Bold"/>
                  <a:sym typeface="Source Sans Pro Bold"/>
                </a:rPr>
                <a:t>Intervention:</a:t>
              </a:r>
            </a:p>
          </p:txBody>
        </p:sp>
      </p:grpSp>
      <p:grpSp>
        <p:nvGrpSpPr>
          <p:cNvPr id="25" name="Group 25"/>
          <p:cNvGrpSpPr/>
          <p:nvPr/>
        </p:nvGrpSpPr>
        <p:grpSpPr>
          <a:xfrm>
            <a:off x="6635000" y="3013045"/>
            <a:ext cx="1772606" cy="375023"/>
            <a:chOff x="0" y="0"/>
            <a:chExt cx="3545212" cy="750047"/>
          </a:xfrm>
        </p:grpSpPr>
        <p:sp>
          <p:nvSpPr>
            <p:cNvPr id="26" name="Freeform 26"/>
            <p:cNvSpPr/>
            <p:nvPr/>
          </p:nvSpPr>
          <p:spPr>
            <a:xfrm>
              <a:off x="0" y="0"/>
              <a:ext cx="3545212" cy="750047"/>
            </a:xfrm>
            <a:custGeom>
              <a:avLst/>
              <a:gdLst/>
              <a:ahLst/>
              <a:cxnLst/>
              <a:rect l="l" t="t" r="r" b="b"/>
              <a:pathLst>
                <a:path w="3545212" h="750047">
                  <a:moveTo>
                    <a:pt x="0" y="0"/>
                  </a:moveTo>
                  <a:lnTo>
                    <a:pt x="3545212" y="0"/>
                  </a:lnTo>
                  <a:lnTo>
                    <a:pt x="3545212" y="750047"/>
                  </a:lnTo>
                  <a:lnTo>
                    <a:pt x="0" y="75004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0" y="-57150"/>
              <a:ext cx="3545212" cy="80719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9"/>
                </a:lnSpc>
                <a:spcBef>
                  <a:spcPts val="0"/>
                </a:spcBef>
                <a:spcAft>
                  <a:spcPts val="0"/>
                </a:spcAft>
                <a:buClrTx/>
                <a:buSzTx/>
                <a:buFontTx/>
                <a:buNone/>
                <a:tabLst/>
                <a:defRPr/>
              </a:pPr>
              <a:r>
                <a:rPr kumimoji="0" lang="en-US" sz="2235" b="1" i="0" u="none" strike="noStrike" kern="1200" cap="none" spc="0" normalizeH="0" baseline="0" noProof="0">
                  <a:ln>
                    <a:noFill/>
                  </a:ln>
                  <a:solidFill>
                    <a:srgbClr val="FFFFFF"/>
                  </a:solidFill>
                  <a:effectLst/>
                  <a:uLnTx/>
                  <a:uFillTx/>
                  <a:latin typeface="Source Sans Pro Bold"/>
                  <a:ea typeface="Source Sans Pro Bold"/>
                  <a:cs typeface="Source Sans Pro Bold"/>
                  <a:sym typeface="Source Sans Pro Bold"/>
                </a:rPr>
                <a:t>Outcomes:</a:t>
              </a:r>
            </a:p>
          </p:txBody>
        </p:sp>
      </p:grpSp>
      <p:grpSp>
        <p:nvGrpSpPr>
          <p:cNvPr id="28" name="Group 28"/>
          <p:cNvGrpSpPr/>
          <p:nvPr/>
        </p:nvGrpSpPr>
        <p:grpSpPr>
          <a:xfrm>
            <a:off x="616934" y="3013045"/>
            <a:ext cx="1772606" cy="375421"/>
            <a:chOff x="0" y="0"/>
            <a:chExt cx="3545212" cy="750843"/>
          </a:xfrm>
        </p:grpSpPr>
        <p:sp>
          <p:nvSpPr>
            <p:cNvPr id="29" name="Freeform 29"/>
            <p:cNvSpPr/>
            <p:nvPr/>
          </p:nvSpPr>
          <p:spPr>
            <a:xfrm>
              <a:off x="0" y="0"/>
              <a:ext cx="3545212" cy="750843"/>
            </a:xfrm>
            <a:custGeom>
              <a:avLst/>
              <a:gdLst/>
              <a:ahLst/>
              <a:cxnLst/>
              <a:rect l="l" t="t" r="r" b="b"/>
              <a:pathLst>
                <a:path w="3545212" h="750843">
                  <a:moveTo>
                    <a:pt x="0" y="0"/>
                  </a:moveTo>
                  <a:lnTo>
                    <a:pt x="3545212" y="0"/>
                  </a:lnTo>
                  <a:lnTo>
                    <a:pt x="3545212" y="750843"/>
                  </a:lnTo>
                  <a:lnTo>
                    <a:pt x="0" y="75084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57150"/>
              <a:ext cx="3545212" cy="8079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07"/>
                </a:lnSpc>
                <a:spcBef>
                  <a:spcPts val="0"/>
                </a:spcBef>
                <a:spcAft>
                  <a:spcPts val="0"/>
                </a:spcAft>
                <a:buClrTx/>
                <a:buSzTx/>
                <a:buFontTx/>
                <a:buNone/>
                <a:tabLst/>
                <a:defRPr/>
              </a:pPr>
              <a:r>
                <a:rPr kumimoji="0" lang="en-US" sz="2219" b="1" i="0" u="none" strike="noStrike" kern="1200" cap="none" spc="0" normalizeH="0" baseline="0" noProof="0">
                  <a:ln>
                    <a:noFill/>
                  </a:ln>
                  <a:solidFill>
                    <a:srgbClr val="FFFFFF"/>
                  </a:solidFill>
                  <a:effectLst/>
                  <a:uLnTx/>
                  <a:uFillTx/>
                  <a:latin typeface="Source Sans Pro Bold"/>
                  <a:ea typeface="Source Sans Pro Bold"/>
                  <a:cs typeface="Source Sans Pro Bold"/>
                  <a:sym typeface="Source Sans Pro Bold"/>
                </a:rPr>
                <a:t>Population</a:t>
              </a:r>
            </a:p>
          </p:txBody>
        </p:sp>
      </p:grpSp>
      <p:grpSp>
        <p:nvGrpSpPr>
          <p:cNvPr id="31" name="Group 31"/>
          <p:cNvGrpSpPr/>
          <p:nvPr/>
        </p:nvGrpSpPr>
        <p:grpSpPr>
          <a:xfrm>
            <a:off x="1164742" y="5584811"/>
            <a:ext cx="676990" cy="372021"/>
            <a:chOff x="0" y="0"/>
            <a:chExt cx="1353980" cy="744043"/>
          </a:xfrm>
        </p:grpSpPr>
        <p:sp>
          <p:nvSpPr>
            <p:cNvPr id="32" name="Freeform 32"/>
            <p:cNvSpPr/>
            <p:nvPr/>
          </p:nvSpPr>
          <p:spPr>
            <a:xfrm>
              <a:off x="0" y="0"/>
              <a:ext cx="1353980" cy="744043"/>
            </a:xfrm>
            <a:custGeom>
              <a:avLst/>
              <a:gdLst/>
              <a:ahLst/>
              <a:cxnLst/>
              <a:rect l="l" t="t" r="r" b="b"/>
              <a:pathLst>
                <a:path w="1353980" h="744043">
                  <a:moveTo>
                    <a:pt x="0" y="0"/>
                  </a:moveTo>
                  <a:lnTo>
                    <a:pt x="1353980" y="0"/>
                  </a:lnTo>
                  <a:lnTo>
                    <a:pt x="1353980" y="744043"/>
                  </a:lnTo>
                  <a:lnTo>
                    <a:pt x="0" y="74404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0" y="-57150"/>
              <a:ext cx="1353980" cy="8011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1"/>
                </a:lnSpc>
                <a:spcBef>
                  <a:spcPts val="0"/>
                </a:spcBef>
                <a:spcAft>
                  <a:spcPts val="0"/>
                </a:spcAft>
                <a:buClrTx/>
                <a:buSzTx/>
                <a:buFontTx/>
                <a:buNone/>
                <a:tabLst/>
                <a:defRPr/>
              </a:pPr>
              <a:r>
                <a:rPr kumimoji="0" lang="en-US" sz="2229" b="1" i="0" u="none" strike="noStrike" kern="1200" cap="none" spc="93" normalizeH="0" baseline="0" noProof="0">
                  <a:ln>
                    <a:noFill/>
                  </a:ln>
                  <a:solidFill>
                    <a:srgbClr val="FFFFFF"/>
                  </a:solidFill>
                  <a:effectLst/>
                  <a:uLnTx/>
                  <a:uFillTx/>
                  <a:latin typeface="Source Sans Pro Bold"/>
                  <a:ea typeface="Source Sans Pro Bold"/>
                  <a:cs typeface="Source Sans Pro Bold"/>
                  <a:sym typeface="Source Sans Pro Bold"/>
                </a:rPr>
                <a:t>01</a:t>
              </a:r>
            </a:p>
          </p:txBody>
        </p:sp>
      </p:grpSp>
      <p:grpSp>
        <p:nvGrpSpPr>
          <p:cNvPr id="34" name="Group 34"/>
          <p:cNvGrpSpPr/>
          <p:nvPr/>
        </p:nvGrpSpPr>
        <p:grpSpPr>
          <a:xfrm>
            <a:off x="3519048" y="3878555"/>
            <a:ext cx="2039508" cy="1821357"/>
            <a:chOff x="0" y="0"/>
            <a:chExt cx="4079016" cy="3642715"/>
          </a:xfrm>
        </p:grpSpPr>
        <p:sp>
          <p:nvSpPr>
            <p:cNvPr id="35" name="Freeform 35"/>
            <p:cNvSpPr/>
            <p:nvPr/>
          </p:nvSpPr>
          <p:spPr>
            <a:xfrm>
              <a:off x="0" y="0"/>
              <a:ext cx="4079016" cy="3642715"/>
            </a:xfrm>
            <a:custGeom>
              <a:avLst/>
              <a:gdLst/>
              <a:ahLst/>
              <a:cxnLst/>
              <a:rect l="l" t="t" r="r" b="b"/>
              <a:pathLst>
                <a:path w="4079016" h="3642715">
                  <a:moveTo>
                    <a:pt x="0" y="0"/>
                  </a:moveTo>
                  <a:lnTo>
                    <a:pt x="4079016" y="0"/>
                  </a:lnTo>
                  <a:lnTo>
                    <a:pt x="4079016" y="3642715"/>
                  </a:lnTo>
                  <a:lnTo>
                    <a:pt x="0" y="364271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0" y="-66675"/>
              <a:ext cx="4079016" cy="370939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87"/>
                </a:lnSpc>
                <a:spcBef>
                  <a:spcPts val="0"/>
                </a:spcBef>
                <a:spcAft>
                  <a:spcPts val="0"/>
                </a:spcAft>
                <a:buClrTx/>
                <a:buSzTx/>
                <a:buFontTx/>
                <a:buNone/>
                <a:tabLst/>
                <a:defRPr/>
              </a:pPr>
              <a:r>
                <a:rPr kumimoji="0" lang="en-US" sz="1391"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rPr>
                <a:t>SP interventions: direct referrals through link workers, care navigators, or similar  roles to community and  VCSE organisations.</a:t>
              </a:r>
            </a:p>
            <a:p>
              <a:pPr marL="0" marR="0" lvl="0" indent="0" algn="l" defTabSz="609539" rtl="0" eaLnBrk="1" fontAlgn="auto" latinLnBrk="0" hangingPunct="1">
                <a:lnSpc>
                  <a:spcPts val="1970"/>
                </a:lnSpc>
                <a:spcBef>
                  <a:spcPts val="0"/>
                </a:spcBef>
                <a:spcAft>
                  <a:spcPts val="0"/>
                </a:spcAft>
                <a:buClrTx/>
                <a:buSzTx/>
                <a:buFontTx/>
                <a:buNone/>
                <a:tabLst/>
                <a:defRPr/>
              </a:pPr>
              <a:endParaRPr kumimoji="0" lang="en-US" sz="1391"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endParaRPr>
            </a:p>
          </p:txBody>
        </p:sp>
      </p:grpSp>
      <p:grpSp>
        <p:nvGrpSpPr>
          <p:cNvPr id="37" name="Group 37"/>
          <p:cNvGrpSpPr/>
          <p:nvPr/>
        </p:nvGrpSpPr>
        <p:grpSpPr>
          <a:xfrm>
            <a:off x="4173775" y="5584811"/>
            <a:ext cx="676990" cy="372021"/>
            <a:chOff x="0" y="0"/>
            <a:chExt cx="1353980" cy="744043"/>
          </a:xfrm>
        </p:grpSpPr>
        <p:sp>
          <p:nvSpPr>
            <p:cNvPr id="38" name="Freeform 38"/>
            <p:cNvSpPr/>
            <p:nvPr/>
          </p:nvSpPr>
          <p:spPr>
            <a:xfrm>
              <a:off x="0" y="0"/>
              <a:ext cx="1353980" cy="744043"/>
            </a:xfrm>
            <a:custGeom>
              <a:avLst/>
              <a:gdLst/>
              <a:ahLst/>
              <a:cxnLst/>
              <a:rect l="l" t="t" r="r" b="b"/>
              <a:pathLst>
                <a:path w="1353980" h="744043">
                  <a:moveTo>
                    <a:pt x="0" y="0"/>
                  </a:moveTo>
                  <a:lnTo>
                    <a:pt x="1353980" y="0"/>
                  </a:lnTo>
                  <a:lnTo>
                    <a:pt x="1353980" y="744043"/>
                  </a:lnTo>
                  <a:lnTo>
                    <a:pt x="0" y="74404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p:cNvSpPr txBox="1"/>
            <p:nvPr/>
          </p:nvSpPr>
          <p:spPr>
            <a:xfrm>
              <a:off x="0" y="-57150"/>
              <a:ext cx="1353980" cy="8011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1"/>
                </a:lnSpc>
                <a:spcBef>
                  <a:spcPts val="0"/>
                </a:spcBef>
                <a:spcAft>
                  <a:spcPts val="0"/>
                </a:spcAft>
                <a:buClrTx/>
                <a:buSzTx/>
                <a:buFontTx/>
                <a:buNone/>
                <a:tabLst/>
                <a:defRPr/>
              </a:pPr>
              <a:r>
                <a:rPr kumimoji="0" lang="en-US" sz="2229" b="1" i="0" u="none" strike="noStrike" kern="1200" cap="none" spc="93" normalizeH="0" baseline="0" noProof="0">
                  <a:ln>
                    <a:noFill/>
                  </a:ln>
                  <a:solidFill>
                    <a:srgbClr val="FFFFFF"/>
                  </a:solidFill>
                  <a:effectLst/>
                  <a:uLnTx/>
                  <a:uFillTx/>
                  <a:latin typeface="Source Sans Pro Bold"/>
                  <a:ea typeface="Source Sans Pro Bold"/>
                  <a:cs typeface="Source Sans Pro Bold"/>
                  <a:sym typeface="Source Sans Pro Bold"/>
                </a:rPr>
                <a:t>02</a:t>
              </a:r>
            </a:p>
          </p:txBody>
        </p:sp>
      </p:grpSp>
      <p:grpSp>
        <p:nvGrpSpPr>
          <p:cNvPr id="40" name="Group 40"/>
          <p:cNvGrpSpPr/>
          <p:nvPr/>
        </p:nvGrpSpPr>
        <p:grpSpPr>
          <a:xfrm>
            <a:off x="6425971" y="3837918"/>
            <a:ext cx="2094633" cy="1953534"/>
            <a:chOff x="0" y="0"/>
            <a:chExt cx="4189265" cy="3907068"/>
          </a:xfrm>
        </p:grpSpPr>
        <p:sp>
          <p:nvSpPr>
            <p:cNvPr id="41" name="Freeform 41"/>
            <p:cNvSpPr/>
            <p:nvPr/>
          </p:nvSpPr>
          <p:spPr>
            <a:xfrm>
              <a:off x="0" y="0"/>
              <a:ext cx="4189265" cy="3907068"/>
            </a:xfrm>
            <a:custGeom>
              <a:avLst/>
              <a:gdLst/>
              <a:ahLst/>
              <a:cxnLst/>
              <a:rect l="l" t="t" r="r" b="b"/>
              <a:pathLst>
                <a:path w="4189265" h="3907068">
                  <a:moveTo>
                    <a:pt x="0" y="0"/>
                  </a:moveTo>
                  <a:lnTo>
                    <a:pt x="4189265" y="0"/>
                  </a:lnTo>
                  <a:lnTo>
                    <a:pt x="4189265" y="3907068"/>
                  </a:lnTo>
                  <a:lnTo>
                    <a:pt x="0" y="390706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2"/>
            <p:cNvSpPr txBox="1"/>
            <p:nvPr/>
          </p:nvSpPr>
          <p:spPr>
            <a:xfrm>
              <a:off x="0" y="-57150"/>
              <a:ext cx="4189265" cy="3964218"/>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257"/>
                </a:lnSpc>
                <a:spcBef>
                  <a:spcPts val="0"/>
                </a:spcBef>
                <a:spcAft>
                  <a:spcPts val="0"/>
                </a:spcAft>
                <a:buClrTx/>
                <a:buSzTx/>
                <a:buFontTx/>
                <a:buNone/>
                <a:tabLst/>
                <a:defRPr/>
              </a:pPr>
              <a:r>
                <a:rPr kumimoji="0" lang="en-US" sz="1503"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rPr>
                <a:t>Patient-reported measures,  healthcare utilisation,  cost-effectiveness and barriers/facilitators to implementation.</a:t>
              </a:r>
            </a:p>
            <a:p>
              <a:pPr marL="0" marR="0" lvl="0" indent="0" algn="ctr" defTabSz="609539" rtl="0" eaLnBrk="1" fontAlgn="auto" latinLnBrk="0" hangingPunct="1">
                <a:lnSpc>
                  <a:spcPts val="1856"/>
                </a:lnSpc>
                <a:spcBef>
                  <a:spcPts val="0"/>
                </a:spcBef>
                <a:spcAft>
                  <a:spcPts val="0"/>
                </a:spcAft>
                <a:buClrTx/>
                <a:buSzTx/>
                <a:buFontTx/>
                <a:buNone/>
                <a:tabLst/>
                <a:defRPr/>
              </a:pPr>
              <a:endParaRPr kumimoji="0" lang="en-US" sz="1503"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endParaRPr>
            </a:p>
          </p:txBody>
        </p:sp>
      </p:grpSp>
      <p:grpSp>
        <p:nvGrpSpPr>
          <p:cNvPr id="43" name="Group 43"/>
          <p:cNvGrpSpPr/>
          <p:nvPr/>
        </p:nvGrpSpPr>
        <p:grpSpPr>
          <a:xfrm>
            <a:off x="7182808" y="5584811"/>
            <a:ext cx="676990" cy="372021"/>
            <a:chOff x="0" y="0"/>
            <a:chExt cx="1353980" cy="744043"/>
          </a:xfrm>
        </p:grpSpPr>
        <p:sp>
          <p:nvSpPr>
            <p:cNvPr id="44" name="Freeform 44"/>
            <p:cNvSpPr/>
            <p:nvPr/>
          </p:nvSpPr>
          <p:spPr>
            <a:xfrm>
              <a:off x="0" y="0"/>
              <a:ext cx="1353980" cy="744043"/>
            </a:xfrm>
            <a:custGeom>
              <a:avLst/>
              <a:gdLst/>
              <a:ahLst/>
              <a:cxnLst/>
              <a:rect l="l" t="t" r="r" b="b"/>
              <a:pathLst>
                <a:path w="1353980" h="744043">
                  <a:moveTo>
                    <a:pt x="0" y="0"/>
                  </a:moveTo>
                  <a:lnTo>
                    <a:pt x="1353980" y="0"/>
                  </a:lnTo>
                  <a:lnTo>
                    <a:pt x="1353980" y="744043"/>
                  </a:lnTo>
                  <a:lnTo>
                    <a:pt x="0" y="74404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5" name="TextBox 45"/>
            <p:cNvSpPr txBox="1"/>
            <p:nvPr/>
          </p:nvSpPr>
          <p:spPr>
            <a:xfrm>
              <a:off x="0" y="-57150"/>
              <a:ext cx="1353980" cy="8011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1"/>
                </a:lnSpc>
                <a:spcBef>
                  <a:spcPts val="0"/>
                </a:spcBef>
                <a:spcAft>
                  <a:spcPts val="0"/>
                </a:spcAft>
                <a:buClrTx/>
                <a:buSzTx/>
                <a:buFontTx/>
                <a:buNone/>
                <a:tabLst/>
                <a:defRPr/>
              </a:pPr>
              <a:r>
                <a:rPr kumimoji="0" lang="en-US" sz="2229" b="1" i="0" u="none" strike="noStrike" kern="1200" cap="none" spc="93" normalizeH="0" baseline="0" noProof="0">
                  <a:ln>
                    <a:noFill/>
                  </a:ln>
                  <a:solidFill>
                    <a:srgbClr val="FFFFFF"/>
                  </a:solidFill>
                  <a:effectLst/>
                  <a:uLnTx/>
                  <a:uFillTx/>
                  <a:latin typeface="Source Sans Pro Bold"/>
                  <a:ea typeface="Source Sans Pro Bold"/>
                  <a:cs typeface="Source Sans Pro Bold"/>
                  <a:sym typeface="Source Sans Pro Bold"/>
                </a:rPr>
                <a:t>03</a:t>
              </a:r>
            </a:p>
          </p:txBody>
        </p:sp>
      </p:grpSp>
      <p:grpSp>
        <p:nvGrpSpPr>
          <p:cNvPr id="46" name="Group 46"/>
          <p:cNvGrpSpPr/>
          <p:nvPr/>
        </p:nvGrpSpPr>
        <p:grpSpPr>
          <a:xfrm>
            <a:off x="9644032" y="3092057"/>
            <a:ext cx="1772606" cy="375023"/>
            <a:chOff x="0" y="0"/>
            <a:chExt cx="3545212" cy="750047"/>
          </a:xfrm>
        </p:grpSpPr>
        <p:sp>
          <p:nvSpPr>
            <p:cNvPr id="47" name="Freeform 47"/>
            <p:cNvSpPr/>
            <p:nvPr/>
          </p:nvSpPr>
          <p:spPr>
            <a:xfrm>
              <a:off x="0" y="0"/>
              <a:ext cx="3545212" cy="750047"/>
            </a:xfrm>
            <a:custGeom>
              <a:avLst/>
              <a:gdLst/>
              <a:ahLst/>
              <a:cxnLst/>
              <a:rect l="l" t="t" r="r" b="b"/>
              <a:pathLst>
                <a:path w="3545212" h="750047">
                  <a:moveTo>
                    <a:pt x="0" y="0"/>
                  </a:moveTo>
                  <a:lnTo>
                    <a:pt x="3545212" y="0"/>
                  </a:lnTo>
                  <a:lnTo>
                    <a:pt x="3545212" y="750047"/>
                  </a:lnTo>
                  <a:lnTo>
                    <a:pt x="0" y="750047"/>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8" name="TextBox 48"/>
            <p:cNvSpPr txBox="1"/>
            <p:nvPr/>
          </p:nvSpPr>
          <p:spPr>
            <a:xfrm>
              <a:off x="0" y="-57150"/>
              <a:ext cx="3545212" cy="807197"/>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9"/>
                </a:lnSpc>
                <a:spcBef>
                  <a:spcPts val="0"/>
                </a:spcBef>
                <a:spcAft>
                  <a:spcPts val="0"/>
                </a:spcAft>
                <a:buClrTx/>
                <a:buSzTx/>
                <a:buFontTx/>
                <a:buNone/>
                <a:tabLst/>
                <a:defRPr/>
              </a:pPr>
              <a:r>
                <a:rPr kumimoji="0" lang="en-US" sz="2235" b="1" i="0" u="none" strike="noStrike" kern="1200" cap="none" spc="0" normalizeH="0" baseline="0" noProof="0">
                  <a:ln>
                    <a:noFill/>
                  </a:ln>
                  <a:solidFill>
                    <a:srgbClr val="FFFFFF"/>
                  </a:solidFill>
                  <a:effectLst/>
                  <a:uLnTx/>
                  <a:uFillTx/>
                  <a:latin typeface="Source Sans Pro Bold"/>
                  <a:ea typeface="Source Sans Pro Bold"/>
                  <a:cs typeface="Source Sans Pro Bold"/>
                  <a:sym typeface="Source Sans Pro Bold"/>
                </a:rPr>
                <a:t>Study Design:</a:t>
              </a:r>
            </a:p>
          </p:txBody>
        </p:sp>
      </p:grpSp>
      <p:grpSp>
        <p:nvGrpSpPr>
          <p:cNvPr id="49" name="Group 49"/>
          <p:cNvGrpSpPr/>
          <p:nvPr/>
        </p:nvGrpSpPr>
        <p:grpSpPr>
          <a:xfrm>
            <a:off x="9379357" y="3878555"/>
            <a:ext cx="2182490" cy="1706256"/>
            <a:chOff x="0" y="-245270"/>
            <a:chExt cx="4364979" cy="3412511"/>
          </a:xfrm>
        </p:grpSpPr>
        <p:sp>
          <p:nvSpPr>
            <p:cNvPr id="50" name="Freeform 50"/>
            <p:cNvSpPr/>
            <p:nvPr/>
          </p:nvSpPr>
          <p:spPr>
            <a:xfrm>
              <a:off x="0" y="0"/>
              <a:ext cx="4253685" cy="3167241"/>
            </a:xfrm>
            <a:custGeom>
              <a:avLst/>
              <a:gdLst/>
              <a:ahLst/>
              <a:cxnLst/>
              <a:rect l="l" t="t" r="r" b="b"/>
              <a:pathLst>
                <a:path w="4253685" h="3167241">
                  <a:moveTo>
                    <a:pt x="0" y="0"/>
                  </a:moveTo>
                  <a:lnTo>
                    <a:pt x="4253685" y="0"/>
                  </a:lnTo>
                  <a:lnTo>
                    <a:pt x="4253685" y="3167241"/>
                  </a:lnTo>
                  <a:lnTo>
                    <a:pt x="0" y="3167241"/>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1" name="TextBox 51"/>
            <p:cNvSpPr txBox="1"/>
            <p:nvPr/>
          </p:nvSpPr>
          <p:spPr>
            <a:xfrm>
              <a:off x="401712" y="-245270"/>
              <a:ext cx="3963267" cy="3224391"/>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057"/>
                </a:lnSpc>
                <a:spcBef>
                  <a:spcPts val="0"/>
                </a:spcBef>
                <a:spcAft>
                  <a:spcPts val="0"/>
                </a:spcAft>
                <a:buClrTx/>
                <a:buSzTx/>
                <a:buFontTx/>
                <a:buNone/>
                <a:tabLst/>
                <a:defRPr/>
              </a:pPr>
              <a:r>
                <a:rPr kumimoji="0" lang="en-US" sz="1600"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rPr>
                <a:t>RCTs, cohort studies,  Implementation studies, Economic evaluations Qualitative studies, and mixed-methods research</a:t>
              </a:r>
            </a:p>
            <a:p>
              <a:pPr marL="0" marR="0" lvl="0" indent="0" algn="l" defTabSz="609539" rtl="0" eaLnBrk="1" fontAlgn="auto" latinLnBrk="0" hangingPunct="1">
                <a:lnSpc>
                  <a:spcPts val="2057"/>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C5D62"/>
                </a:solidFill>
                <a:effectLst/>
                <a:uLnTx/>
                <a:uFillTx/>
                <a:latin typeface="Source Sans Pro"/>
                <a:ea typeface="Source Sans Pro"/>
                <a:cs typeface="Source Sans Pro"/>
                <a:sym typeface="Source Sans Pro"/>
              </a:endParaRPr>
            </a:p>
          </p:txBody>
        </p:sp>
      </p:grpSp>
      <p:grpSp>
        <p:nvGrpSpPr>
          <p:cNvPr id="52" name="Group 52"/>
          <p:cNvGrpSpPr/>
          <p:nvPr/>
        </p:nvGrpSpPr>
        <p:grpSpPr>
          <a:xfrm>
            <a:off x="10191840" y="5584811"/>
            <a:ext cx="676990" cy="372021"/>
            <a:chOff x="0" y="0"/>
            <a:chExt cx="1353980" cy="744043"/>
          </a:xfrm>
        </p:grpSpPr>
        <p:sp>
          <p:nvSpPr>
            <p:cNvPr id="53" name="Freeform 53"/>
            <p:cNvSpPr/>
            <p:nvPr/>
          </p:nvSpPr>
          <p:spPr>
            <a:xfrm>
              <a:off x="0" y="0"/>
              <a:ext cx="1353980" cy="744043"/>
            </a:xfrm>
            <a:custGeom>
              <a:avLst/>
              <a:gdLst/>
              <a:ahLst/>
              <a:cxnLst/>
              <a:rect l="l" t="t" r="r" b="b"/>
              <a:pathLst>
                <a:path w="1353980" h="744043">
                  <a:moveTo>
                    <a:pt x="0" y="0"/>
                  </a:moveTo>
                  <a:lnTo>
                    <a:pt x="1353980" y="0"/>
                  </a:lnTo>
                  <a:lnTo>
                    <a:pt x="1353980" y="744043"/>
                  </a:lnTo>
                  <a:lnTo>
                    <a:pt x="0" y="74404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4"/>
            <p:cNvSpPr txBox="1"/>
            <p:nvPr/>
          </p:nvSpPr>
          <p:spPr>
            <a:xfrm>
              <a:off x="0" y="-57150"/>
              <a:ext cx="1353980" cy="80119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121"/>
                </a:lnSpc>
                <a:spcBef>
                  <a:spcPts val="0"/>
                </a:spcBef>
                <a:spcAft>
                  <a:spcPts val="0"/>
                </a:spcAft>
                <a:buClrTx/>
                <a:buSzTx/>
                <a:buFontTx/>
                <a:buNone/>
                <a:tabLst/>
                <a:defRPr/>
              </a:pPr>
              <a:r>
                <a:rPr kumimoji="0" lang="en-US" sz="2229" b="1" i="0" u="none" strike="noStrike" kern="1200" cap="none" spc="93" normalizeH="0" baseline="0" noProof="0">
                  <a:ln>
                    <a:noFill/>
                  </a:ln>
                  <a:solidFill>
                    <a:srgbClr val="FFFFFF"/>
                  </a:solidFill>
                  <a:effectLst/>
                  <a:uLnTx/>
                  <a:uFillTx/>
                  <a:latin typeface="Source Sans Pro Bold"/>
                  <a:ea typeface="Source Sans Pro Bold"/>
                  <a:cs typeface="Source Sans Pro Bold"/>
                  <a:sym typeface="Source Sans Pro Bold"/>
                </a:rPr>
                <a:t>04</a:t>
              </a:r>
            </a:p>
          </p:txBody>
        </p:sp>
      </p:grpSp>
      <p:grpSp>
        <p:nvGrpSpPr>
          <p:cNvPr id="55" name="Group 55"/>
          <p:cNvGrpSpPr/>
          <p:nvPr/>
        </p:nvGrpSpPr>
        <p:grpSpPr>
          <a:xfrm>
            <a:off x="560424" y="3735117"/>
            <a:ext cx="2039508" cy="2093947"/>
            <a:chOff x="0" y="0"/>
            <a:chExt cx="4079016" cy="4187894"/>
          </a:xfrm>
        </p:grpSpPr>
        <p:sp>
          <p:nvSpPr>
            <p:cNvPr id="56" name="Freeform 56"/>
            <p:cNvSpPr/>
            <p:nvPr/>
          </p:nvSpPr>
          <p:spPr>
            <a:xfrm>
              <a:off x="0" y="0"/>
              <a:ext cx="4079016" cy="4187894"/>
            </a:xfrm>
            <a:custGeom>
              <a:avLst/>
              <a:gdLst/>
              <a:ahLst/>
              <a:cxnLst/>
              <a:rect l="l" t="t" r="r" b="b"/>
              <a:pathLst>
                <a:path w="4079016" h="4187894">
                  <a:moveTo>
                    <a:pt x="0" y="0"/>
                  </a:moveTo>
                  <a:lnTo>
                    <a:pt x="4079016" y="0"/>
                  </a:lnTo>
                  <a:lnTo>
                    <a:pt x="4079016" y="4187894"/>
                  </a:lnTo>
                  <a:lnTo>
                    <a:pt x="0" y="4187894"/>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7"/>
            <p:cNvSpPr txBox="1"/>
            <p:nvPr/>
          </p:nvSpPr>
          <p:spPr>
            <a:xfrm>
              <a:off x="0" y="-66675"/>
              <a:ext cx="4079016" cy="4254569"/>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387"/>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539" rtl="0" eaLnBrk="1" fontAlgn="auto" latinLnBrk="0" hangingPunct="1">
                <a:lnSpc>
                  <a:spcPts val="2387"/>
                </a:lnSpc>
                <a:spcBef>
                  <a:spcPts val="0"/>
                </a:spcBef>
                <a:spcAft>
                  <a:spcPts val="0"/>
                </a:spcAft>
                <a:buClrTx/>
                <a:buSzTx/>
                <a:buFontTx/>
                <a:buNone/>
                <a:tabLst/>
                <a:defRPr/>
              </a:pPr>
              <a:r>
                <a:rPr kumimoji="0" lang="en-US" sz="1591" b="0" i="0" u="none" strike="noStrike" kern="1200" cap="none" spc="50" normalizeH="0" baseline="0" noProof="0">
                  <a:ln>
                    <a:noFill/>
                  </a:ln>
                  <a:solidFill>
                    <a:srgbClr val="5C5D62"/>
                  </a:solidFill>
                  <a:effectLst/>
                  <a:uLnTx/>
                  <a:uFillTx/>
                  <a:latin typeface="Source Sans Pro"/>
                  <a:ea typeface="Source Sans Pro"/>
                  <a:cs typeface="Source Sans Pro"/>
                  <a:sym typeface="Source Sans Pro"/>
                </a:rPr>
                <a:t>Patients referred to community-based services from secondary  care institutions.</a:t>
              </a:r>
            </a:p>
            <a:p>
              <a:pPr marL="0" marR="0" lvl="0" indent="0" algn="l" defTabSz="609539" rtl="0" eaLnBrk="1" fontAlgn="auto" latinLnBrk="0" hangingPunct="1">
                <a:lnSpc>
                  <a:spcPts val="2387"/>
                </a:lnSpc>
                <a:spcBef>
                  <a:spcPts val="0"/>
                </a:spcBef>
                <a:spcAft>
                  <a:spcPts val="0"/>
                </a:spcAft>
                <a:buClrTx/>
                <a:buSzTx/>
                <a:buFontTx/>
                <a:buNone/>
                <a:tabLst/>
                <a:defRPr/>
              </a:pPr>
              <a:endParaRPr kumimoji="0" lang="en-US" sz="1591" b="0" i="0" u="none" strike="noStrike" kern="1200" cap="none" spc="50" normalizeH="0" baseline="0" noProof="0">
                <a:ln>
                  <a:noFill/>
                </a:ln>
                <a:solidFill>
                  <a:srgbClr val="5C5D62"/>
                </a:solidFill>
                <a:effectLst/>
                <a:uLnTx/>
                <a:uFillTx/>
                <a:latin typeface="Source Sans Pro"/>
                <a:ea typeface="Source Sans Pro"/>
                <a:cs typeface="Source Sans Pro"/>
                <a:sym typeface="Source Sans Pro"/>
              </a:endParaRPr>
            </a:p>
          </p:txBody>
        </p:sp>
      </p:grpSp>
      <p:grpSp>
        <p:nvGrpSpPr>
          <p:cNvPr id="58" name="Group 58"/>
          <p:cNvGrpSpPr/>
          <p:nvPr/>
        </p:nvGrpSpPr>
        <p:grpSpPr>
          <a:xfrm>
            <a:off x="1910088" y="877944"/>
            <a:ext cx="8099938" cy="984489"/>
            <a:chOff x="0" y="0"/>
            <a:chExt cx="16199877" cy="1968976"/>
          </a:xfrm>
        </p:grpSpPr>
        <p:sp>
          <p:nvSpPr>
            <p:cNvPr id="59" name="Freeform 59"/>
            <p:cNvSpPr/>
            <p:nvPr/>
          </p:nvSpPr>
          <p:spPr>
            <a:xfrm>
              <a:off x="0" y="0"/>
              <a:ext cx="15941543" cy="1182793"/>
            </a:xfrm>
            <a:custGeom>
              <a:avLst/>
              <a:gdLst/>
              <a:ahLst/>
              <a:cxnLst/>
              <a:rect l="l" t="t" r="r" b="b"/>
              <a:pathLst>
                <a:path w="15941543" h="1182793">
                  <a:moveTo>
                    <a:pt x="0" y="0"/>
                  </a:moveTo>
                  <a:lnTo>
                    <a:pt x="15941543" y="0"/>
                  </a:lnTo>
                  <a:lnTo>
                    <a:pt x="15941543" y="1182793"/>
                  </a:lnTo>
                  <a:lnTo>
                    <a:pt x="0" y="1182793"/>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60"/>
            <p:cNvSpPr txBox="1"/>
            <p:nvPr/>
          </p:nvSpPr>
          <p:spPr>
            <a:xfrm>
              <a:off x="258334" y="690933"/>
              <a:ext cx="15941543" cy="127804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852"/>
                </a:lnSpc>
                <a:spcBef>
                  <a:spcPts val="0"/>
                </a:spcBef>
                <a:spcAft>
                  <a:spcPts val="0"/>
                </a:spcAft>
                <a:buClrTx/>
                <a:buSzTx/>
                <a:buFontTx/>
                <a:buNone/>
                <a:tabLst/>
                <a:defRPr/>
              </a:pPr>
              <a:r>
                <a:rPr kumimoji="0" lang="en-US" sz="3466" b="1" i="0" u="none" strike="noStrike" kern="1200" cap="none" spc="0" normalizeH="0" baseline="0" noProof="0">
                  <a:ln>
                    <a:noFill/>
                  </a:ln>
                  <a:solidFill>
                    <a:srgbClr val="000000"/>
                  </a:solidFill>
                  <a:effectLst/>
                  <a:uLnTx/>
                  <a:uFillTx/>
                  <a:latin typeface="Canva Sans Bold"/>
                  <a:ea typeface="Canva Sans Bold"/>
                  <a:cs typeface="Canva Sans Bold"/>
                  <a:sym typeface="Canva Sans Bold"/>
                </a:rPr>
                <a:t>The Current Study: Inclusion Criteria </a:t>
              </a:r>
            </a:p>
          </p:txBody>
        </p:sp>
      </p:grpSp>
      <p:sp>
        <p:nvSpPr>
          <p:cNvPr id="61" name="Freeform 61"/>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42">
              <a:alphaModFix amt="31000"/>
              <a:extLst>
                <a:ext uri="{96DAC541-7B7A-43D3-8B79-37D633B846F1}">
                  <asvg:svgBlip xmlns:asvg="http://schemas.microsoft.com/office/drawing/2016/SVG/main" r:embed="rId43"/>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62" name="Group 62"/>
          <p:cNvGrpSpPr/>
          <p:nvPr/>
        </p:nvGrpSpPr>
        <p:grpSpPr>
          <a:xfrm>
            <a:off x="12017" y="-17333"/>
            <a:ext cx="2027255" cy="1106501"/>
            <a:chOff x="0" y="0"/>
            <a:chExt cx="4054509" cy="2213001"/>
          </a:xfrm>
        </p:grpSpPr>
        <p:sp>
          <p:nvSpPr>
            <p:cNvPr id="63" name="Freeform 63"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44">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95704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971550"/>
            <a:chOff x="0" y="0"/>
            <a:chExt cx="24384000" cy="1943100"/>
          </a:xfrm>
        </p:grpSpPr>
        <p:sp>
          <p:nvSpPr>
            <p:cNvPr id="3" name="Freeform 3"/>
            <p:cNvSpPr/>
            <p:nvPr/>
          </p:nvSpPr>
          <p:spPr>
            <a:xfrm>
              <a:off x="0" y="0"/>
              <a:ext cx="24384000" cy="1943100"/>
            </a:xfrm>
            <a:custGeom>
              <a:avLst/>
              <a:gdLst/>
              <a:ahLst/>
              <a:cxnLst/>
              <a:rect l="l" t="t" r="r" b="b"/>
              <a:pathLst>
                <a:path w="24384000" h="1943100">
                  <a:moveTo>
                    <a:pt x="0" y="0"/>
                  </a:moveTo>
                  <a:lnTo>
                    <a:pt x="24384000" y="0"/>
                  </a:lnTo>
                  <a:lnTo>
                    <a:pt x="24384000" y="1943100"/>
                  </a:lnTo>
                  <a:lnTo>
                    <a:pt x="0" y="1943100"/>
                  </a:lnTo>
                  <a:close/>
                </a:path>
              </a:pathLst>
            </a:custGeom>
            <a:solidFill>
              <a:srgbClr val="FDFDF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0" y="6172200"/>
            <a:ext cx="1361697" cy="685800"/>
          </a:xfrm>
          <a:custGeom>
            <a:avLst/>
            <a:gdLst/>
            <a:ahLst/>
            <a:cxnLst/>
            <a:rect l="l" t="t" r="r" b="b"/>
            <a:pathLst>
              <a:path w="2042545" h="1028700">
                <a:moveTo>
                  <a:pt x="0" y="0"/>
                </a:moveTo>
                <a:lnTo>
                  <a:pt x="2042545" y="0"/>
                </a:lnTo>
                <a:lnTo>
                  <a:pt x="2042545" y="1028700"/>
                </a:lnTo>
                <a:lnTo>
                  <a:pt x="0" y="1028700"/>
                </a:lnTo>
                <a:lnTo>
                  <a:pt x="0" y="0"/>
                </a:lnTo>
                <a:close/>
              </a:path>
            </a:pathLst>
          </a:custGeom>
          <a:blipFill>
            <a:blip r:embed="rId2">
              <a:extLst>
                <a:ext uri="{96DAC541-7B7A-43D3-8B79-37D633B846F1}">
                  <asvg:svgBlip xmlns:asvg="http://schemas.microsoft.com/office/drawing/2016/SVG/main" r:embed="rId3"/>
                </a:ext>
              </a:extLst>
            </a:blip>
            <a:stretch>
              <a:fillRect l="-363" r="-36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542501" y="1310765"/>
            <a:ext cx="5106999" cy="5106999"/>
            <a:chOff x="0" y="0"/>
            <a:chExt cx="10213997" cy="10213997"/>
          </a:xfrm>
        </p:grpSpPr>
        <p:sp>
          <p:nvSpPr>
            <p:cNvPr id="6" name="Freeform 6"/>
            <p:cNvSpPr/>
            <p:nvPr/>
          </p:nvSpPr>
          <p:spPr>
            <a:xfrm>
              <a:off x="0" y="0"/>
              <a:ext cx="10213975" cy="10213975"/>
            </a:xfrm>
            <a:custGeom>
              <a:avLst/>
              <a:gdLst/>
              <a:ahLst/>
              <a:cxnLst/>
              <a:rect l="l" t="t" r="r" b="b"/>
              <a:pathLst>
                <a:path w="10213975" h="10213975">
                  <a:moveTo>
                    <a:pt x="0" y="0"/>
                  </a:moveTo>
                  <a:lnTo>
                    <a:pt x="10213975" y="0"/>
                  </a:lnTo>
                  <a:lnTo>
                    <a:pt x="10213975" y="10213975"/>
                  </a:lnTo>
                  <a:lnTo>
                    <a:pt x="0" y="1021397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rot="-5400000">
            <a:off x="2782633" y="-1045729"/>
            <a:ext cx="1072959" cy="6638226"/>
            <a:chOff x="0" y="0"/>
            <a:chExt cx="2145918" cy="13276452"/>
          </a:xfrm>
        </p:grpSpPr>
        <p:sp>
          <p:nvSpPr>
            <p:cNvPr id="8" name="Freeform 8"/>
            <p:cNvSpPr/>
            <p:nvPr/>
          </p:nvSpPr>
          <p:spPr>
            <a:xfrm>
              <a:off x="0" y="0"/>
              <a:ext cx="2145919" cy="13276453"/>
            </a:xfrm>
            <a:custGeom>
              <a:avLst/>
              <a:gdLst/>
              <a:ahLst/>
              <a:cxnLst/>
              <a:rect l="l" t="t" r="r" b="b"/>
              <a:pathLst>
                <a:path w="2145919" h="13276453">
                  <a:moveTo>
                    <a:pt x="715645" y="13215113"/>
                  </a:moveTo>
                  <a:cubicBezTo>
                    <a:pt x="825627" y="13252197"/>
                    <a:pt x="950722" y="13276453"/>
                    <a:pt x="1073531" y="13276453"/>
                  </a:cubicBezTo>
                  <a:cubicBezTo>
                    <a:pt x="1196340" y="13276453"/>
                    <a:pt x="1314450" y="13255625"/>
                    <a:pt x="1423289" y="13218542"/>
                  </a:cubicBezTo>
                  <a:cubicBezTo>
                    <a:pt x="1425575" y="13217399"/>
                    <a:pt x="1427861" y="13217399"/>
                    <a:pt x="1430274" y="13216255"/>
                  </a:cubicBezTo>
                  <a:cubicBezTo>
                    <a:pt x="1839087" y="13068047"/>
                    <a:pt x="2140204" y="12676632"/>
                    <a:pt x="2145919" y="12186413"/>
                  </a:cubicBezTo>
                  <a:lnTo>
                    <a:pt x="2145919" y="0"/>
                  </a:lnTo>
                  <a:lnTo>
                    <a:pt x="0" y="0"/>
                  </a:lnTo>
                  <a:lnTo>
                    <a:pt x="0" y="12177141"/>
                  </a:lnTo>
                  <a:cubicBezTo>
                    <a:pt x="5842" y="12679045"/>
                    <a:pt x="302260" y="13070460"/>
                    <a:pt x="715645" y="13215240"/>
                  </a:cubicBezTo>
                  <a:close/>
                </a:path>
              </a:pathLst>
            </a:custGeom>
            <a:solidFill>
              <a:srgbClr val="D8D8D8"/>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8342313" y="2141939"/>
            <a:ext cx="1057275" cy="6642100"/>
            <a:chOff x="0" y="0"/>
            <a:chExt cx="2114550" cy="13284200"/>
          </a:xfrm>
        </p:grpSpPr>
        <p:sp>
          <p:nvSpPr>
            <p:cNvPr id="10" name="Freeform 10"/>
            <p:cNvSpPr/>
            <p:nvPr/>
          </p:nvSpPr>
          <p:spPr>
            <a:xfrm>
              <a:off x="0" y="0"/>
              <a:ext cx="2114550" cy="13284200"/>
            </a:xfrm>
            <a:custGeom>
              <a:avLst/>
              <a:gdLst/>
              <a:ahLst/>
              <a:cxnLst/>
              <a:rect l="l" t="t" r="r" b="b"/>
              <a:pathLst>
                <a:path w="2114550" h="13284200">
                  <a:moveTo>
                    <a:pt x="705231" y="13223748"/>
                  </a:moveTo>
                  <a:cubicBezTo>
                    <a:pt x="813689" y="13260324"/>
                    <a:pt x="936879" y="13284200"/>
                    <a:pt x="1057783" y="13284200"/>
                  </a:cubicBezTo>
                  <a:cubicBezTo>
                    <a:pt x="1178687" y="13284200"/>
                    <a:pt x="1295146" y="13263626"/>
                    <a:pt x="1402461" y="13227177"/>
                  </a:cubicBezTo>
                  <a:cubicBezTo>
                    <a:pt x="1404747" y="13226035"/>
                    <a:pt x="1407033" y="13226035"/>
                    <a:pt x="1409319" y="13224890"/>
                  </a:cubicBezTo>
                  <a:cubicBezTo>
                    <a:pt x="1812163" y="13078840"/>
                    <a:pt x="2108835" y="12693142"/>
                    <a:pt x="2114550" y="12209399"/>
                  </a:cubicBezTo>
                  <a:lnTo>
                    <a:pt x="2114550" y="0"/>
                  </a:lnTo>
                  <a:lnTo>
                    <a:pt x="0" y="0"/>
                  </a:lnTo>
                  <a:lnTo>
                    <a:pt x="0" y="12200001"/>
                  </a:lnTo>
                  <a:cubicBezTo>
                    <a:pt x="5715" y="12695301"/>
                    <a:pt x="297815" y="13081000"/>
                    <a:pt x="705231" y="13223748"/>
                  </a:cubicBezTo>
                  <a:close/>
                </a:path>
              </a:pathLst>
            </a:custGeom>
            <a:solidFill>
              <a:srgbClr val="BCC0C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5695950" y="1873056"/>
            <a:ext cx="800100" cy="800100"/>
            <a:chOff x="0" y="0"/>
            <a:chExt cx="1600200" cy="1600200"/>
          </a:xfrm>
        </p:grpSpPr>
        <p:sp>
          <p:nvSpPr>
            <p:cNvPr id="12" name="Freeform 12"/>
            <p:cNvSpPr/>
            <p:nvPr/>
          </p:nvSpPr>
          <p:spPr>
            <a:xfrm>
              <a:off x="0" y="0"/>
              <a:ext cx="1600200" cy="1600200"/>
            </a:xfrm>
            <a:custGeom>
              <a:avLst/>
              <a:gdLst/>
              <a:ahLst/>
              <a:cxnLst/>
              <a:rect l="l" t="t" r="r" b="b"/>
              <a:pathLst>
                <a:path w="1600200" h="1600200">
                  <a:moveTo>
                    <a:pt x="800100" y="0"/>
                  </a:moveTo>
                  <a:cubicBezTo>
                    <a:pt x="358267" y="0"/>
                    <a:pt x="0" y="358267"/>
                    <a:pt x="0" y="800100"/>
                  </a:cubicBezTo>
                  <a:cubicBezTo>
                    <a:pt x="0" y="1241933"/>
                    <a:pt x="358267" y="1600200"/>
                    <a:pt x="800100" y="1600200"/>
                  </a:cubicBezTo>
                  <a:cubicBezTo>
                    <a:pt x="1241933" y="1600200"/>
                    <a:pt x="1600200" y="1241933"/>
                    <a:pt x="1600200" y="800100"/>
                  </a:cubicBezTo>
                  <a:cubicBezTo>
                    <a:pt x="1600200" y="358267"/>
                    <a:pt x="1241933" y="0"/>
                    <a:pt x="800100" y="0"/>
                  </a:cubicBezTo>
                  <a:close/>
                </a:path>
              </a:pathLst>
            </a:custGeom>
            <a:solidFill>
              <a:srgbClr val="0047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5695950" y="5063216"/>
            <a:ext cx="800100" cy="800100"/>
            <a:chOff x="0" y="0"/>
            <a:chExt cx="1600200" cy="1600200"/>
          </a:xfrm>
        </p:grpSpPr>
        <p:sp>
          <p:nvSpPr>
            <p:cNvPr id="14" name="Freeform 14"/>
            <p:cNvSpPr/>
            <p:nvPr/>
          </p:nvSpPr>
          <p:spPr>
            <a:xfrm>
              <a:off x="0" y="0"/>
              <a:ext cx="1600200" cy="1600200"/>
            </a:xfrm>
            <a:custGeom>
              <a:avLst/>
              <a:gdLst/>
              <a:ahLst/>
              <a:cxnLst/>
              <a:rect l="l" t="t" r="r" b="b"/>
              <a:pathLst>
                <a:path w="1600200" h="1600200">
                  <a:moveTo>
                    <a:pt x="800100" y="0"/>
                  </a:moveTo>
                  <a:cubicBezTo>
                    <a:pt x="358267" y="0"/>
                    <a:pt x="0" y="358267"/>
                    <a:pt x="0" y="800100"/>
                  </a:cubicBezTo>
                  <a:cubicBezTo>
                    <a:pt x="0" y="1241933"/>
                    <a:pt x="358267" y="1600200"/>
                    <a:pt x="800100" y="1600200"/>
                  </a:cubicBezTo>
                  <a:cubicBezTo>
                    <a:pt x="1241933" y="1600200"/>
                    <a:pt x="1600200" y="1241933"/>
                    <a:pt x="1600200" y="800100"/>
                  </a:cubicBezTo>
                  <a:cubicBezTo>
                    <a:pt x="1600200" y="358267"/>
                    <a:pt x="1241933" y="0"/>
                    <a:pt x="800100" y="0"/>
                  </a:cubicBezTo>
                  <a:close/>
                </a:path>
              </a:pathLst>
            </a:custGeom>
            <a:solidFill>
              <a:srgbClr val="00474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5343692" y="3472734"/>
            <a:ext cx="1504617" cy="623732"/>
          </a:xfrm>
          <a:custGeom>
            <a:avLst/>
            <a:gdLst/>
            <a:ahLst/>
            <a:cxnLst/>
            <a:rect l="l" t="t" r="r" b="b"/>
            <a:pathLst>
              <a:path w="2256925" h="935598">
                <a:moveTo>
                  <a:pt x="0" y="0"/>
                </a:moveTo>
                <a:lnTo>
                  <a:pt x="2256925" y="0"/>
                </a:lnTo>
                <a:lnTo>
                  <a:pt x="2256925" y="935598"/>
                </a:lnTo>
                <a:lnTo>
                  <a:pt x="0" y="935598"/>
                </a:lnTo>
                <a:lnTo>
                  <a:pt x="0" y="0"/>
                </a:lnTo>
                <a:close/>
              </a:path>
            </a:pathLst>
          </a:custGeom>
          <a:blipFill>
            <a:blip r:embed="rId5">
              <a:extLst>
                <a:ext uri="{96DAC541-7B7A-43D3-8B79-37D633B846F1}">
                  <asvg:svgBlip xmlns:asvg="http://schemas.microsoft.com/office/drawing/2016/SVG/main" r:embed="rId6"/>
                </a:ext>
              </a:extLst>
            </a:blip>
            <a:stretch>
              <a:fillRect t="-171" b="-1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5889821" y="2054942"/>
            <a:ext cx="412358" cy="386867"/>
          </a:xfrm>
          <a:custGeom>
            <a:avLst/>
            <a:gdLst/>
            <a:ahLst/>
            <a:cxnLst/>
            <a:rect l="l" t="t" r="r" b="b"/>
            <a:pathLst>
              <a:path w="618537" h="580300">
                <a:moveTo>
                  <a:pt x="0" y="0"/>
                </a:moveTo>
                <a:lnTo>
                  <a:pt x="618537" y="0"/>
                </a:lnTo>
                <a:lnTo>
                  <a:pt x="618537" y="580300"/>
                </a:lnTo>
                <a:lnTo>
                  <a:pt x="0" y="580300"/>
                </a:lnTo>
                <a:lnTo>
                  <a:pt x="0" y="0"/>
                </a:lnTo>
                <a:close/>
              </a:path>
            </a:pathLst>
          </a:custGeom>
          <a:blipFill>
            <a:blip r:embed="rId7">
              <a:extLst>
                <a:ext uri="{96DAC541-7B7A-43D3-8B79-37D633B846F1}">
                  <asvg:svgBlip xmlns:asvg="http://schemas.microsoft.com/office/drawing/2016/SVG/main" r:embed="rId8"/>
                </a:ext>
              </a:extLst>
            </a:blip>
            <a:stretch>
              <a:fillRect t="-834" b="-8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5889821" y="5257087"/>
            <a:ext cx="412358" cy="412358"/>
          </a:xfrm>
          <a:custGeom>
            <a:avLst/>
            <a:gdLst/>
            <a:ahLst/>
            <a:cxnLst/>
            <a:rect l="l" t="t" r="r" b="b"/>
            <a:pathLst>
              <a:path w="618537" h="618537">
                <a:moveTo>
                  <a:pt x="0" y="0"/>
                </a:moveTo>
                <a:lnTo>
                  <a:pt x="618537" y="0"/>
                </a:lnTo>
                <a:lnTo>
                  <a:pt x="618537" y="618537"/>
                </a:lnTo>
                <a:lnTo>
                  <a:pt x="0" y="6185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8"/>
          <p:cNvGrpSpPr/>
          <p:nvPr/>
        </p:nvGrpSpPr>
        <p:grpSpPr>
          <a:xfrm>
            <a:off x="-117057" y="3063181"/>
            <a:ext cx="4057671" cy="2000035"/>
            <a:chOff x="0" y="0"/>
            <a:chExt cx="8115343" cy="4000069"/>
          </a:xfrm>
        </p:grpSpPr>
        <p:sp>
          <p:nvSpPr>
            <p:cNvPr id="19" name="Freeform 19"/>
            <p:cNvSpPr/>
            <p:nvPr/>
          </p:nvSpPr>
          <p:spPr>
            <a:xfrm>
              <a:off x="0" y="0"/>
              <a:ext cx="8115343" cy="4000069"/>
            </a:xfrm>
            <a:custGeom>
              <a:avLst/>
              <a:gdLst/>
              <a:ahLst/>
              <a:cxnLst/>
              <a:rect l="l" t="t" r="r" b="b"/>
              <a:pathLst>
                <a:path w="8115343" h="4000069">
                  <a:moveTo>
                    <a:pt x="0" y="0"/>
                  </a:moveTo>
                  <a:lnTo>
                    <a:pt x="8115343" y="0"/>
                  </a:lnTo>
                  <a:lnTo>
                    <a:pt x="8115343" y="4000069"/>
                  </a:lnTo>
                  <a:lnTo>
                    <a:pt x="0" y="4000069"/>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0"/>
              <a:ext cx="8115343" cy="4000069"/>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960"/>
                </a:lnSpc>
                <a:spcBef>
                  <a:spcPts val="0"/>
                </a:spcBef>
                <a:spcAft>
                  <a:spcPts val="0"/>
                </a:spcAft>
                <a:buClrTx/>
                <a:buSzTx/>
                <a:buFontTx/>
                <a:buNone/>
                <a:tabLst/>
                <a:defRPr/>
              </a:pPr>
              <a:r>
                <a:rPr kumimoji="0" lang="en-US" sz="1600" b="1" i="0" u="none" strike="noStrike" kern="1200" cap="none" spc="0" normalizeH="0" baseline="0" noProof="0">
                  <a:ln>
                    <a:noFill/>
                  </a:ln>
                  <a:solidFill>
                    <a:srgbClr val="3B3F3F"/>
                  </a:solidFill>
                  <a:effectLst/>
                  <a:uLnTx/>
                  <a:uFillTx/>
                  <a:latin typeface="Montserrat Bold"/>
                  <a:ea typeface="Montserrat Bold"/>
                  <a:cs typeface="Montserrat Bold"/>
                  <a:sym typeface="Montserrat Bold"/>
                </a:rPr>
                <a:t>Database Search</a:t>
              </a:r>
              <a:r>
                <a:rPr kumimoji="0" lang="en-US" sz="1600" b="0" i="0" u="none" strike="noStrike" kern="1200" cap="none" spc="0" normalizeH="0" baseline="0" noProof="0">
                  <a:ln>
                    <a:noFill/>
                  </a:ln>
                  <a:solidFill>
                    <a:srgbClr val="3B3F3F"/>
                  </a:solidFill>
                  <a:effectLst/>
                  <a:uLnTx/>
                  <a:uFillTx/>
                  <a:latin typeface="Montserrat"/>
                  <a:ea typeface="Montserrat"/>
                  <a:cs typeface="Montserrat"/>
                  <a:sym typeface="Montserrat"/>
                </a:rPr>
                <a:t>: 1,639</a:t>
              </a:r>
              <a:r>
                <a:rPr kumimoji="0" lang="en-US" sz="1600" b="1" i="0" u="none" strike="noStrike" kern="1200" cap="none" spc="0" normalizeH="0" baseline="0" noProof="0">
                  <a:ln>
                    <a:noFill/>
                  </a:ln>
                  <a:solidFill>
                    <a:srgbClr val="3B3F3F"/>
                  </a:solidFill>
                  <a:effectLst/>
                  <a:uLnTx/>
                  <a:uFillTx/>
                  <a:latin typeface="Montserrat Bold"/>
                  <a:ea typeface="Montserrat Bold"/>
                  <a:cs typeface="Montserrat Bold"/>
                  <a:sym typeface="Montserrat Bold"/>
                </a:rPr>
                <a:t> studies</a:t>
              </a:r>
            </a:p>
            <a:p>
              <a:pPr marL="0" marR="0" lvl="0" indent="0" algn="ctr" defTabSz="609539" rtl="0" eaLnBrk="1" fontAlgn="auto" latinLnBrk="0" hangingPunct="1">
                <a:lnSpc>
                  <a:spcPts val="1989"/>
                </a:lnSpc>
                <a:spcBef>
                  <a:spcPts val="0"/>
                </a:spcBef>
                <a:spcAft>
                  <a:spcPts val="0"/>
                </a:spcAft>
                <a:buClrTx/>
                <a:buSzTx/>
                <a:buFontTx/>
                <a:buNone/>
                <a:tabLst/>
                <a:defRPr/>
              </a:pPr>
              <a:r>
                <a:rPr kumimoji="0" lang="en-US" sz="1333" b="1" i="0" u="none" strike="noStrike" kern="1200" cap="none" spc="-29" normalizeH="0" baseline="0" noProof="0">
                  <a:ln>
                    <a:noFill/>
                  </a:ln>
                  <a:solidFill>
                    <a:srgbClr val="3B3F3F"/>
                  </a:solidFill>
                  <a:effectLst/>
                  <a:uLnTx/>
                  <a:uFillTx/>
                  <a:latin typeface="Arial Bold"/>
                  <a:ea typeface="Arial Bold"/>
                  <a:cs typeface="Arial Bold"/>
                  <a:sym typeface="Arial Bold"/>
                </a:rPr>
                <a:t>Scopus (249), Ovid (489) and </a:t>
              </a:r>
              <a:r>
                <a:rPr kumimoji="0" lang="en-US" sz="1333" b="1" i="0" u="none" strike="noStrike" kern="1200" cap="none" spc="-29" normalizeH="0" baseline="0" noProof="0" err="1">
                  <a:ln>
                    <a:noFill/>
                  </a:ln>
                  <a:solidFill>
                    <a:srgbClr val="3B3F3F"/>
                  </a:solidFill>
                  <a:effectLst/>
                  <a:uLnTx/>
                  <a:uFillTx/>
                  <a:latin typeface="Arial Bold"/>
                  <a:ea typeface="Arial Bold"/>
                  <a:cs typeface="Arial Bold"/>
                  <a:sym typeface="Arial Bold"/>
                </a:rPr>
                <a:t>Pubmed</a:t>
              </a:r>
              <a:r>
                <a:rPr kumimoji="0" lang="en-US" sz="1333" b="1" i="0" u="none" strike="noStrike" kern="1200" cap="none" spc="-29" normalizeH="0" baseline="0" noProof="0">
                  <a:ln>
                    <a:noFill/>
                  </a:ln>
                  <a:solidFill>
                    <a:srgbClr val="3B3F3F"/>
                  </a:solidFill>
                  <a:effectLst/>
                  <a:uLnTx/>
                  <a:uFillTx/>
                  <a:latin typeface="Arial Bold"/>
                  <a:ea typeface="Arial Bold"/>
                  <a:cs typeface="Arial Bold"/>
                  <a:sym typeface="Arial Bold"/>
                </a:rPr>
                <a:t> (904) </a:t>
              </a:r>
            </a:p>
            <a:p>
              <a:pPr marL="0" marR="0" lvl="0" indent="0" algn="ctr" defTabSz="609539" rtl="0" eaLnBrk="1" fontAlgn="auto" latinLnBrk="0" hangingPunct="1">
                <a:lnSpc>
                  <a:spcPts val="1960"/>
                </a:lnSpc>
                <a:spcBef>
                  <a:spcPts val="0"/>
                </a:spcBef>
                <a:spcAft>
                  <a:spcPts val="0"/>
                </a:spcAft>
                <a:buClrTx/>
                <a:buSzTx/>
                <a:buFontTx/>
                <a:buNone/>
                <a:tabLst/>
                <a:defRPr/>
              </a:pPr>
              <a:endParaRPr kumimoji="0" lang="en-US" sz="1333" b="1" i="0" u="none" strike="noStrike" kern="1200" cap="none" spc="-29" normalizeH="0" baseline="0" noProof="0">
                <a:ln>
                  <a:noFill/>
                </a:ln>
                <a:solidFill>
                  <a:srgbClr val="3B3F3F"/>
                </a:solidFill>
                <a:effectLst/>
                <a:uLnTx/>
                <a:uFillTx/>
                <a:latin typeface="Arial Bold"/>
                <a:ea typeface="Arial Bold"/>
                <a:cs typeface="Arial Bold"/>
                <a:sym typeface="Arial Bold"/>
              </a:endParaRPr>
            </a:p>
            <a:p>
              <a:pPr marL="0" marR="0" lvl="0" indent="0" algn="ctr" defTabSz="609539" rtl="0" eaLnBrk="1" fontAlgn="auto" latinLnBrk="0" hangingPunct="1">
                <a:lnSpc>
                  <a:spcPts val="1960"/>
                </a:lnSpc>
                <a:spcBef>
                  <a:spcPts val="0"/>
                </a:spcBef>
                <a:spcAft>
                  <a:spcPts val="0"/>
                </a:spcAft>
                <a:buClrTx/>
                <a:buSzTx/>
                <a:buFontTx/>
                <a:buNone/>
                <a:tabLst/>
                <a:defRPr/>
              </a:pPr>
              <a:r>
                <a:rPr kumimoji="0" lang="en-US" sz="1400" b="1" i="0" u="none" strike="noStrike" kern="1200" cap="none" spc="-31" normalizeH="0" baseline="0" noProof="0">
                  <a:ln>
                    <a:noFill/>
                  </a:ln>
                  <a:solidFill>
                    <a:srgbClr val="3B3F3F"/>
                  </a:solidFill>
                  <a:effectLst/>
                  <a:uLnTx/>
                  <a:uFillTx/>
                  <a:latin typeface="Montserrat Bold"/>
                  <a:ea typeface="Montserrat Bold"/>
                  <a:cs typeface="Montserrat Bold"/>
                  <a:sym typeface="Montserrat Bold"/>
                </a:rPr>
                <a:t>Manual Search</a:t>
              </a:r>
              <a:r>
                <a:rPr kumimoji="0" lang="en-US" sz="1400" b="0" i="0" u="none" strike="noStrike" kern="1200" cap="none" spc="-31" normalizeH="0" baseline="0" noProof="0">
                  <a:ln>
                    <a:noFill/>
                  </a:ln>
                  <a:solidFill>
                    <a:srgbClr val="3B3F3F"/>
                  </a:solidFill>
                  <a:effectLst/>
                  <a:uLnTx/>
                  <a:uFillTx/>
                  <a:latin typeface="Montserrat"/>
                  <a:ea typeface="Montserrat"/>
                  <a:cs typeface="Montserrat"/>
                  <a:sym typeface="Montserrat"/>
                </a:rPr>
                <a:t>: 2 studies</a:t>
              </a:r>
            </a:p>
            <a:p>
              <a:pPr marL="0" marR="0" lvl="0" indent="0" algn="ctr" defTabSz="609539" rtl="0" eaLnBrk="1" fontAlgn="auto" latinLnBrk="0" hangingPunct="1">
                <a:lnSpc>
                  <a:spcPts val="1960"/>
                </a:lnSpc>
                <a:spcBef>
                  <a:spcPts val="0"/>
                </a:spcBef>
                <a:spcAft>
                  <a:spcPts val="0"/>
                </a:spcAft>
                <a:buClrTx/>
                <a:buSzTx/>
                <a:buFontTx/>
                <a:buNone/>
                <a:tabLst/>
                <a:defRPr/>
              </a:pPr>
              <a:r>
                <a:rPr kumimoji="0" lang="en-US" sz="1400" b="1" i="0" u="none" strike="noStrike" kern="1200" cap="none" spc="-31" normalizeH="0" baseline="0" noProof="0">
                  <a:ln>
                    <a:noFill/>
                  </a:ln>
                  <a:solidFill>
                    <a:srgbClr val="3B3F3F"/>
                  </a:solidFill>
                  <a:effectLst/>
                  <a:uLnTx/>
                  <a:uFillTx/>
                  <a:latin typeface="Montserrat Bold"/>
                  <a:ea typeface="Montserrat Bold"/>
                  <a:cs typeface="Montserrat Bold"/>
                  <a:sym typeface="Montserrat Bold"/>
                </a:rPr>
                <a:t>Reference List of relevant studies</a:t>
              </a:r>
            </a:p>
          </p:txBody>
        </p:sp>
      </p:grpSp>
      <p:grpSp>
        <p:nvGrpSpPr>
          <p:cNvPr id="21" name="Group 21"/>
          <p:cNvGrpSpPr/>
          <p:nvPr/>
        </p:nvGrpSpPr>
        <p:grpSpPr>
          <a:xfrm>
            <a:off x="505521" y="1882581"/>
            <a:ext cx="3435092" cy="657015"/>
            <a:chOff x="0" y="0"/>
            <a:chExt cx="6870184" cy="1314030"/>
          </a:xfrm>
        </p:grpSpPr>
        <p:sp>
          <p:nvSpPr>
            <p:cNvPr id="22" name="Freeform 22"/>
            <p:cNvSpPr/>
            <p:nvPr/>
          </p:nvSpPr>
          <p:spPr>
            <a:xfrm>
              <a:off x="0" y="0"/>
              <a:ext cx="6870184" cy="1314030"/>
            </a:xfrm>
            <a:custGeom>
              <a:avLst/>
              <a:gdLst/>
              <a:ahLst/>
              <a:cxnLst/>
              <a:rect l="l" t="t" r="r" b="b"/>
              <a:pathLst>
                <a:path w="6870184" h="1314030">
                  <a:moveTo>
                    <a:pt x="0" y="0"/>
                  </a:moveTo>
                  <a:lnTo>
                    <a:pt x="6870184" y="0"/>
                  </a:lnTo>
                  <a:lnTo>
                    <a:pt x="6870184" y="1314030"/>
                  </a:lnTo>
                  <a:lnTo>
                    <a:pt x="0" y="131403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19050"/>
              <a:ext cx="6870184" cy="129498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02"/>
                </a:lnSpc>
                <a:spcBef>
                  <a:spcPts val="0"/>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539" rtl="0" eaLnBrk="1" fontAlgn="auto" latinLnBrk="0" hangingPunct="1">
                <a:lnSpc>
                  <a:spcPts val="2202"/>
                </a:lnSpc>
                <a:spcBef>
                  <a:spcPts val="0"/>
                </a:spcBef>
                <a:spcAft>
                  <a:spcPts val="0"/>
                </a:spcAft>
                <a:buClrTx/>
                <a:buSzTx/>
                <a:buFontTx/>
                <a:buNone/>
                <a:tabLst/>
                <a:defRPr/>
              </a:pPr>
              <a:r>
                <a:rPr kumimoji="0" lang="en-US" sz="1933" b="1" i="0" u="none" strike="noStrike" kern="1200" cap="none" spc="0" normalizeH="0" baseline="0" noProof="0">
                  <a:ln>
                    <a:noFill/>
                  </a:ln>
                  <a:solidFill>
                    <a:srgbClr val="3B3F3F"/>
                  </a:solidFill>
                  <a:effectLst/>
                  <a:uLnTx/>
                  <a:uFillTx/>
                  <a:latin typeface="Montserrat Bold"/>
                  <a:ea typeface="Montserrat Bold"/>
                  <a:cs typeface="Montserrat Bold"/>
                  <a:sym typeface="Montserrat Bold"/>
                </a:rPr>
                <a:t> 1,641 </a:t>
              </a:r>
              <a:r>
                <a:rPr kumimoji="0" lang="en-US" sz="1933" b="0" i="0" u="none" strike="noStrike" kern="1200" cap="none" spc="0" normalizeH="0" baseline="0" noProof="0">
                  <a:ln>
                    <a:noFill/>
                  </a:ln>
                  <a:solidFill>
                    <a:srgbClr val="3B3F3F"/>
                  </a:solidFill>
                  <a:effectLst/>
                  <a:uLnTx/>
                  <a:uFillTx/>
                  <a:latin typeface="Montserrat"/>
                  <a:ea typeface="Montserrat"/>
                  <a:cs typeface="Montserrat"/>
                  <a:sym typeface="Montserrat"/>
                </a:rPr>
                <a:t>STUDIES IDENTIFIED</a:t>
              </a:r>
            </a:p>
          </p:txBody>
        </p:sp>
      </p:grpSp>
      <p:grpSp>
        <p:nvGrpSpPr>
          <p:cNvPr id="24" name="Group 24"/>
          <p:cNvGrpSpPr/>
          <p:nvPr/>
        </p:nvGrpSpPr>
        <p:grpSpPr>
          <a:xfrm>
            <a:off x="7310114" y="5072742"/>
            <a:ext cx="3812518" cy="563001"/>
            <a:chOff x="0" y="0"/>
            <a:chExt cx="7625036" cy="1126002"/>
          </a:xfrm>
        </p:grpSpPr>
        <p:sp>
          <p:nvSpPr>
            <p:cNvPr id="25" name="Freeform 25"/>
            <p:cNvSpPr/>
            <p:nvPr/>
          </p:nvSpPr>
          <p:spPr>
            <a:xfrm>
              <a:off x="0" y="0"/>
              <a:ext cx="7625036" cy="1126002"/>
            </a:xfrm>
            <a:custGeom>
              <a:avLst/>
              <a:gdLst/>
              <a:ahLst/>
              <a:cxnLst/>
              <a:rect l="l" t="t" r="r" b="b"/>
              <a:pathLst>
                <a:path w="7625036" h="1126002">
                  <a:moveTo>
                    <a:pt x="0" y="0"/>
                  </a:moveTo>
                  <a:lnTo>
                    <a:pt x="7625036" y="0"/>
                  </a:lnTo>
                  <a:lnTo>
                    <a:pt x="7625036" y="1126002"/>
                  </a:lnTo>
                  <a:lnTo>
                    <a:pt x="0" y="1126002"/>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19050"/>
              <a:ext cx="7625036" cy="1106952"/>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3267"/>
                </a:lnSpc>
                <a:spcBef>
                  <a:spcPts val="0"/>
                </a:spcBef>
                <a:spcAft>
                  <a:spcPts val="0"/>
                </a:spcAft>
                <a:buClrTx/>
                <a:buSzTx/>
                <a:buFontTx/>
                <a:buNone/>
                <a:tabLst/>
                <a:defRPr/>
              </a:pPr>
              <a:r>
                <a:rPr kumimoji="0" lang="en-US" sz="2866" b="1" i="0" u="none" strike="noStrike" kern="1200" cap="none" spc="0" normalizeH="0" baseline="0" noProof="0" dirty="0">
                  <a:ln>
                    <a:noFill/>
                  </a:ln>
                  <a:solidFill>
                    <a:srgbClr val="023740"/>
                  </a:solidFill>
                  <a:effectLst/>
                  <a:uLnTx/>
                  <a:uFillTx/>
                  <a:latin typeface="Montserrat Bold"/>
                  <a:ea typeface="Montserrat Bold"/>
                  <a:cs typeface="Montserrat Bold"/>
                  <a:sym typeface="Montserrat Bold"/>
                </a:rPr>
                <a:t>8 </a:t>
              </a:r>
              <a:r>
                <a:rPr kumimoji="0" lang="en-US" sz="2866" b="0" i="0" u="none" strike="noStrike" kern="1200" cap="none" spc="0" normalizeH="0" baseline="0" noProof="0" dirty="0">
                  <a:ln>
                    <a:noFill/>
                  </a:ln>
                  <a:solidFill>
                    <a:srgbClr val="023740"/>
                  </a:solidFill>
                  <a:effectLst/>
                  <a:uLnTx/>
                  <a:uFillTx/>
                  <a:latin typeface="Montserrat"/>
                  <a:ea typeface="Montserrat"/>
                  <a:cs typeface="Montserrat"/>
                  <a:sym typeface="Montserrat"/>
                </a:rPr>
                <a:t>Studies Included</a:t>
              </a:r>
            </a:p>
          </p:txBody>
        </p:sp>
      </p:grpSp>
      <p:grpSp>
        <p:nvGrpSpPr>
          <p:cNvPr id="27" name="Group 27"/>
          <p:cNvGrpSpPr/>
          <p:nvPr/>
        </p:nvGrpSpPr>
        <p:grpSpPr>
          <a:xfrm>
            <a:off x="8681390" y="2898077"/>
            <a:ext cx="2824810" cy="936415"/>
            <a:chOff x="0" y="0"/>
            <a:chExt cx="5649620" cy="1872830"/>
          </a:xfrm>
        </p:grpSpPr>
        <p:sp>
          <p:nvSpPr>
            <p:cNvPr id="28" name="Freeform 28"/>
            <p:cNvSpPr/>
            <p:nvPr/>
          </p:nvSpPr>
          <p:spPr>
            <a:xfrm>
              <a:off x="0" y="0"/>
              <a:ext cx="5649620" cy="1872830"/>
            </a:xfrm>
            <a:custGeom>
              <a:avLst/>
              <a:gdLst/>
              <a:ahLst/>
              <a:cxnLst/>
              <a:rect l="l" t="t" r="r" b="b"/>
              <a:pathLst>
                <a:path w="5649620" h="1872830">
                  <a:moveTo>
                    <a:pt x="0" y="0"/>
                  </a:moveTo>
                  <a:lnTo>
                    <a:pt x="5649620" y="0"/>
                  </a:lnTo>
                  <a:lnTo>
                    <a:pt x="5649620" y="1872830"/>
                  </a:lnTo>
                  <a:lnTo>
                    <a:pt x="0" y="187283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19050"/>
              <a:ext cx="5649620" cy="185378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202"/>
                </a:lnSpc>
                <a:spcBef>
                  <a:spcPts val="0"/>
                </a:spcBef>
                <a:spcAft>
                  <a:spcPts val="0"/>
                </a:spcAft>
                <a:buClrTx/>
                <a:buSzTx/>
                <a:buFontTx/>
                <a:buNone/>
                <a:tabLst/>
                <a:defRPr/>
              </a:pPr>
              <a:r>
                <a:rPr kumimoji="0" lang="en-US" sz="1933" b="1" i="0" u="none" strike="noStrike" kern="1200" cap="none" spc="0" normalizeH="0" baseline="0" noProof="0">
                  <a:ln>
                    <a:noFill/>
                  </a:ln>
                  <a:solidFill>
                    <a:srgbClr val="3B3F3F"/>
                  </a:solidFill>
                  <a:effectLst/>
                  <a:uLnTx/>
                  <a:uFillTx/>
                  <a:latin typeface="Montserrat Bold"/>
                  <a:ea typeface="Montserrat Bold"/>
                  <a:cs typeface="Montserrat Bold"/>
                  <a:sym typeface="Montserrat Bold"/>
                </a:rPr>
                <a:t>79 STUDIES FULL TEXT SCREENING ELIGIBILITY</a:t>
              </a:r>
            </a:p>
          </p:txBody>
        </p:sp>
      </p:grpSp>
      <p:grpSp>
        <p:nvGrpSpPr>
          <p:cNvPr id="30" name="Group 30"/>
          <p:cNvGrpSpPr/>
          <p:nvPr/>
        </p:nvGrpSpPr>
        <p:grpSpPr>
          <a:xfrm>
            <a:off x="1676400" y="6268943"/>
            <a:ext cx="8636000" cy="579437"/>
            <a:chOff x="0" y="0"/>
            <a:chExt cx="17272000" cy="1158875"/>
          </a:xfrm>
        </p:grpSpPr>
        <p:sp>
          <p:nvSpPr>
            <p:cNvPr id="31" name="Freeform 31"/>
            <p:cNvSpPr/>
            <p:nvPr/>
          </p:nvSpPr>
          <p:spPr>
            <a:xfrm>
              <a:off x="0" y="0"/>
              <a:ext cx="17272000" cy="1158875"/>
            </a:xfrm>
            <a:custGeom>
              <a:avLst/>
              <a:gdLst/>
              <a:ahLst/>
              <a:cxnLst/>
              <a:rect l="l" t="t" r="r" b="b"/>
              <a:pathLst>
                <a:path w="17272000" h="1158875">
                  <a:moveTo>
                    <a:pt x="0" y="0"/>
                  </a:moveTo>
                  <a:lnTo>
                    <a:pt x="17272000" y="0"/>
                  </a:lnTo>
                  <a:lnTo>
                    <a:pt x="17272000" y="1158875"/>
                  </a:lnTo>
                  <a:lnTo>
                    <a:pt x="0" y="1158875"/>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66675"/>
              <a:ext cx="17272000" cy="122555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036"/>
                </a:lnSpc>
                <a:spcBef>
                  <a:spcPts val="0"/>
                </a:spcBef>
                <a:spcAft>
                  <a:spcPts val="0"/>
                </a:spcAft>
                <a:buClrTx/>
                <a:buSzTx/>
                <a:buFontTx/>
                <a:buNone/>
                <a:tabLst/>
                <a:defRPr/>
              </a:pPr>
              <a:r>
                <a:rPr kumimoji="0" lang="en-US" sz="1600" b="1" i="0" u="none" strike="noStrike" kern="1200" cap="none" spc="-27" normalizeH="0" baseline="0" noProof="0">
                  <a:ln>
                    <a:noFill/>
                  </a:ln>
                  <a:solidFill>
                    <a:srgbClr val="3B3F3F"/>
                  </a:solidFill>
                  <a:effectLst/>
                  <a:uLnTx/>
                  <a:uFillTx/>
                  <a:latin typeface="Arial Bold"/>
                  <a:ea typeface="Arial Bold"/>
                  <a:cs typeface="Arial Bold"/>
                  <a:sym typeface="Arial Bold"/>
                </a:rPr>
                <a:t>Quality appraisals:to</a:t>
              </a:r>
              <a:r>
                <a:rPr kumimoji="0" lang="en-US" sz="1600" b="0" i="0" u="none" strike="noStrike" kern="1200" cap="none" spc="-27" normalizeH="0" baseline="0" noProof="0">
                  <a:ln>
                    <a:noFill/>
                  </a:ln>
                  <a:solidFill>
                    <a:srgbClr val="3B3F3F"/>
                  </a:solidFill>
                  <a:effectLst/>
                  <a:uLnTx/>
                  <a:uFillTx/>
                  <a:latin typeface="Arial"/>
                  <a:ea typeface="Arial"/>
                  <a:cs typeface="Arial"/>
                  <a:sym typeface="Arial"/>
                </a:rPr>
                <a:t> be performed using the CASP Checklists for Economic Evaluations, Cohort Studies, Cross sectional studies and the MMAT for Mixed Methods studies</a:t>
              </a:r>
            </a:p>
          </p:txBody>
        </p:sp>
      </p:grpSp>
      <p:sp>
        <p:nvSpPr>
          <p:cNvPr id="33" name="Freeform 33"/>
          <p:cNvSpPr/>
          <p:nvPr/>
        </p:nvSpPr>
        <p:spPr>
          <a:xfrm>
            <a:off x="10279448" y="-184095"/>
            <a:ext cx="1912552" cy="1351820"/>
          </a:xfrm>
          <a:custGeom>
            <a:avLst/>
            <a:gdLst/>
            <a:ahLst/>
            <a:cxnLst/>
            <a:rect l="l" t="t" r="r" b="b"/>
            <a:pathLst>
              <a:path w="2868828" h="2027730">
                <a:moveTo>
                  <a:pt x="0" y="0"/>
                </a:moveTo>
                <a:lnTo>
                  <a:pt x="2868828" y="0"/>
                </a:lnTo>
                <a:lnTo>
                  <a:pt x="2868828" y="2027730"/>
                </a:lnTo>
                <a:lnTo>
                  <a:pt x="0" y="2027730"/>
                </a:lnTo>
                <a:lnTo>
                  <a:pt x="0" y="0"/>
                </a:lnTo>
                <a:close/>
              </a:path>
            </a:pathLst>
          </a:custGeom>
          <a:blipFill>
            <a:blip r:embed="rId11">
              <a:alphaModFix amt="31000"/>
              <a:extLst>
                <a:ext uri="{96DAC541-7B7A-43D3-8B79-37D633B846F1}">
                  <asvg:svgBlip xmlns:asvg="http://schemas.microsoft.com/office/drawing/2016/SVG/main" r:embed="rId12"/>
                </a:ext>
              </a:extLst>
            </a:blip>
            <a:stretch>
              <a:fillRect t="-126" b="-12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nvGrpSpPr>
          <p:cNvPr id="34" name="Group 34"/>
          <p:cNvGrpSpPr/>
          <p:nvPr/>
        </p:nvGrpSpPr>
        <p:grpSpPr>
          <a:xfrm>
            <a:off x="-131454" y="-72882"/>
            <a:ext cx="2027255" cy="1106501"/>
            <a:chOff x="0" y="0"/>
            <a:chExt cx="4054509" cy="2213001"/>
          </a:xfrm>
        </p:grpSpPr>
        <p:sp>
          <p:nvSpPr>
            <p:cNvPr id="35" name="Freeform 35" descr="A black puzzle piece with white text  Description automatically generated"/>
            <p:cNvSpPr/>
            <p:nvPr/>
          </p:nvSpPr>
          <p:spPr>
            <a:xfrm>
              <a:off x="0" y="0"/>
              <a:ext cx="4054475" cy="2212975"/>
            </a:xfrm>
            <a:custGeom>
              <a:avLst/>
              <a:gdLst/>
              <a:ahLst/>
              <a:cxnLst/>
              <a:rect l="l" t="t" r="r" b="b"/>
              <a:pathLst>
                <a:path w="4054475" h="2212975">
                  <a:moveTo>
                    <a:pt x="0" y="0"/>
                  </a:moveTo>
                  <a:lnTo>
                    <a:pt x="4054475" y="0"/>
                  </a:lnTo>
                  <a:lnTo>
                    <a:pt x="4054475" y="2212975"/>
                  </a:lnTo>
                  <a:lnTo>
                    <a:pt x="0" y="2212975"/>
                  </a:lnTo>
                  <a:lnTo>
                    <a:pt x="0" y="0"/>
                  </a:lnTo>
                  <a:close/>
                </a:path>
              </a:pathLst>
            </a:custGeom>
            <a:blipFill>
              <a:blip r:embed="rId13">
                <a:alphaModFix amt="17999"/>
              </a:blip>
              <a:stretch>
                <a:fillRect l="-6017" r="-6018" b="-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6"/>
          <p:cNvGrpSpPr/>
          <p:nvPr/>
        </p:nvGrpSpPr>
        <p:grpSpPr>
          <a:xfrm>
            <a:off x="3919220" y="3416300"/>
            <a:ext cx="4353560" cy="25400"/>
            <a:chOff x="0" y="0"/>
            <a:chExt cx="8707120" cy="50800"/>
          </a:xfrm>
        </p:grpSpPr>
        <p:sp>
          <p:nvSpPr>
            <p:cNvPr id="37" name="Freeform 37"/>
            <p:cNvSpPr/>
            <p:nvPr/>
          </p:nvSpPr>
          <p:spPr>
            <a:xfrm>
              <a:off x="25400" y="0"/>
              <a:ext cx="8656320" cy="50800"/>
            </a:xfrm>
            <a:custGeom>
              <a:avLst/>
              <a:gdLst/>
              <a:ahLst/>
              <a:cxnLst/>
              <a:rect l="l" t="t" r="r" b="b"/>
              <a:pathLst>
                <a:path w="8656320" h="50800">
                  <a:moveTo>
                    <a:pt x="0" y="0"/>
                  </a:moveTo>
                  <a:lnTo>
                    <a:pt x="8656320" y="0"/>
                  </a:lnTo>
                  <a:lnTo>
                    <a:pt x="8656320" y="50800"/>
                  </a:lnTo>
                  <a:lnTo>
                    <a:pt x="0" y="50800"/>
                  </a:ln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oup 38"/>
          <p:cNvGrpSpPr/>
          <p:nvPr/>
        </p:nvGrpSpPr>
        <p:grpSpPr>
          <a:xfrm>
            <a:off x="8649500" y="3816752"/>
            <a:ext cx="3268430" cy="488950"/>
            <a:chOff x="0" y="0"/>
            <a:chExt cx="6536860" cy="977900"/>
          </a:xfrm>
        </p:grpSpPr>
        <p:sp>
          <p:nvSpPr>
            <p:cNvPr id="39" name="Freeform 39"/>
            <p:cNvSpPr/>
            <p:nvPr/>
          </p:nvSpPr>
          <p:spPr>
            <a:xfrm>
              <a:off x="0" y="0"/>
              <a:ext cx="6536860" cy="977900"/>
            </a:xfrm>
            <a:custGeom>
              <a:avLst/>
              <a:gdLst/>
              <a:ahLst/>
              <a:cxnLst/>
              <a:rect l="l" t="t" r="r" b="b"/>
              <a:pathLst>
                <a:path w="6536860" h="977900">
                  <a:moveTo>
                    <a:pt x="0" y="0"/>
                  </a:moveTo>
                  <a:lnTo>
                    <a:pt x="6536860" y="0"/>
                  </a:lnTo>
                  <a:lnTo>
                    <a:pt x="6536860" y="977900"/>
                  </a:lnTo>
                  <a:lnTo>
                    <a:pt x="0" y="97790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0" name="TextBox 40"/>
            <p:cNvSpPr txBox="1"/>
            <p:nvPr/>
          </p:nvSpPr>
          <p:spPr>
            <a:xfrm>
              <a:off x="0" y="-9525"/>
              <a:ext cx="6536860" cy="987425"/>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1919"/>
                </a:lnSpc>
                <a:spcBef>
                  <a:spcPts val="0"/>
                </a:spcBef>
                <a:spcAft>
                  <a:spcPts val="0"/>
                </a:spcAft>
                <a:buClrTx/>
                <a:buSzTx/>
                <a:buFontTx/>
                <a:buNone/>
                <a:tabLst/>
                <a:defRPr/>
              </a:pPr>
              <a:r>
                <a:rPr kumimoji="0" lang="en-US" sz="1599" b="0" i="0" u="none" strike="noStrike" kern="1200" cap="none" spc="0" normalizeH="0" baseline="0" noProof="0">
                  <a:ln>
                    <a:noFill/>
                  </a:ln>
                  <a:solidFill>
                    <a:srgbClr val="3B3F3F"/>
                  </a:solidFill>
                  <a:effectLst/>
                  <a:uLnTx/>
                  <a:uFillTx/>
                  <a:latin typeface="Roboto"/>
                  <a:ea typeface="Roboto"/>
                  <a:cs typeface="Roboto"/>
                  <a:sym typeface="Roboto"/>
                </a:rPr>
                <a:t> 35% double screened</a:t>
              </a:r>
            </a:p>
            <a:p>
              <a:pPr marL="0" marR="0" lvl="0" indent="0" algn="l" defTabSz="609539" rtl="0" eaLnBrk="1" fontAlgn="auto" latinLnBrk="0" hangingPunct="1">
                <a:lnSpc>
                  <a:spcPts val="1919"/>
                </a:lnSpc>
                <a:spcBef>
                  <a:spcPts val="0"/>
                </a:spcBef>
                <a:spcAft>
                  <a:spcPts val="0"/>
                </a:spcAft>
                <a:buClrTx/>
                <a:buSzTx/>
                <a:buFontTx/>
                <a:buNone/>
                <a:tabLst/>
                <a:defRPr/>
              </a:pPr>
              <a:r>
                <a:rPr kumimoji="0" lang="en-US" sz="1599" b="0" i="0" u="none" strike="noStrike" kern="1200" cap="none" spc="0" normalizeH="0" baseline="0" noProof="0">
                  <a:ln>
                    <a:noFill/>
                  </a:ln>
                  <a:solidFill>
                    <a:srgbClr val="3B3F3F"/>
                  </a:solidFill>
                  <a:effectLst/>
                  <a:uLnTx/>
                  <a:uFillTx/>
                  <a:latin typeface="Roboto"/>
                  <a:ea typeface="Roboto"/>
                  <a:cs typeface="Roboto"/>
                  <a:sym typeface="Roboto"/>
                </a:rPr>
                <a:t> </a:t>
              </a:r>
            </a:p>
          </p:txBody>
        </p:sp>
      </p:grpSp>
      <p:grpSp>
        <p:nvGrpSpPr>
          <p:cNvPr id="41" name="Group 41"/>
          <p:cNvGrpSpPr/>
          <p:nvPr/>
        </p:nvGrpSpPr>
        <p:grpSpPr>
          <a:xfrm>
            <a:off x="1405732" y="1017183"/>
            <a:ext cx="9177337" cy="530014"/>
            <a:chOff x="0" y="0"/>
            <a:chExt cx="18354675" cy="1060028"/>
          </a:xfrm>
        </p:grpSpPr>
        <p:sp>
          <p:nvSpPr>
            <p:cNvPr id="42" name="Freeform 42"/>
            <p:cNvSpPr/>
            <p:nvPr/>
          </p:nvSpPr>
          <p:spPr>
            <a:xfrm>
              <a:off x="0" y="0"/>
              <a:ext cx="18354675" cy="1060028"/>
            </a:xfrm>
            <a:custGeom>
              <a:avLst/>
              <a:gdLst/>
              <a:ahLst/>
              <a:cxnLst/>
              <a:rect l="l" t="t" r="r" b="b"/>
              <a:pathLst>
                <a:path w="18354675" h="1060028">
                  <a:moveTo>
                    <a:pt x="0" y="0"/>
                  </a:moveTo>
                  <a:lnTo>
                    <a:pt x="18354675" y="0"/>
                  </a:lnTo>
                  <a:lnTo>
                    <a:pt x="18354675" y="1060028"/>
                  </a:lnTo>
                  <a:lnTo>
                    <a:pt x="0" y="1060028"/>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3"/>
            <p:cNvSpPr txBox="1"/>
            <p:nvPr/>
          </p:nvSpPr>
          <p:spPr>
            <a:xfrm>
              <a:off x="0" y="-85725"/>
              <a:ext cx="18354675" cy="1145753"/>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4386"/>
                </a:lnSpc>
                <a:spcBef>
                  <a:spcPts val="0"/>
                </a:spcBef>
                <a:spcAft>
                  <a:spcPts val="0"/>
                </a:spcAft>
                <a:buClrTx/>
                <a:buSzTx/>
                <a:buFontTx/>
                <a:buNone/>
                <a:tabLst/>
                <a:defRPr/>
              </a:pPr>
              <a:r>
                <a:rPr kumimoji="0" lang="en-US" sz="3133" b="1" i="0" u="none" strike="noStrike" kern="1200" cap="none" spc="0" normalizeH="0" baseline="0" noProof="0">
                  <a:ln>
                    <a:noFill/>
                  </a:ln>
                  <a:solidFill>
                    <a:srgbClr val="3B3F3F"/>
                  </a:solidFill>
                  <a:effectLst/>
                  <a:uLnTx/>
                  <a:uFillTx/>
                  <a:latin typeface="Canva Sans Bold"/>
                  <a:ea typeface="Canva Sans Bold"/>
                  <a:cs typeface="Canva Sans Bold"/>
                  <a:sym typeface="Canva Sans Bold"/>
                </a:rPr>
                <a:t>Results: Screening Outcomes &amp; Study Selection</a:t>
              </a:r>
            </a:p>
          </p:txBody>
        </p:sp>
      </p:grpSp>
      <p:grpSp>
        <p:nvGrpSpPr>
          <p:cNvPr id="44" name="Group 44"/>
          <p:cNvGrpSpPr/>
          <p:nvPr/>
        </p:nvGrpSpPr>
        <p:grpSpPr>
          <a:xfrm>
            <a:off x="7469140" y="5597642"/>
            <a:ext cx="3840163" cy="309880"/>
            <a:chOff x="0" y="0"/>
            <a:chExt cx="7680325" cy="619760"/>
          </a:xfrm>
        </p:grpSpPr>
        <p:sp>
          <p:nvSpPr>
            <p:cNvPr id="45" name="Freeform 45"/>
            <p:cNvSpPr/>
            <p:nvPr/>
          </p:nvSpPr>
          <p:spPr>
            <a:xfrm>
              <a:off x="0" y="0"/>
              <a:ext cx="7680325" cy="619760"/>
            </a:xfrm>
            <a:custGeom>
              <a:avLst/>
              <a:gdLst/>
              <a:ahLst/>
              <a:cxnLst/>
              <a:rect l="l" t="t" r="r" b="b"/>
              <a:pathLst>
                <a:path w="7680325" h="619760">
                  <a:moveTo>
                    <a:pt x="0" y="0"/>
                  </a:moveTo>
                  <a:lnTo>
                    <a:pt x="7680325" y="0"/>
                  </a:lnTo>
                  <a:lnTo>
                    <a:pt x="7680325" y="619760"/>
                  </a:lnTo>
                  <a:lnTo>
                    <a:pt x="0" y="619760"/>
                  </a:lnTo>
                  <a:close/>
                </a:path>
              </a:pathLst>
            </a:custGeom>
            <a:solidFill>
              <a:srgbClr val="000000">
                <a:alpha val="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black"/>
                </a:solidFill>
                <a:effectLst/>
                <a:uLnTx/>
                <a:uFillTx/>
                <a:latin typeface="Calibri"/>
                <a:ea typeface="+mn-ea"/>
                <a:cs typeface="+mn-cs"/>
              </a:endParaRPr>
            </a:p>
          </p:txBody>
        </p:sp>
        <p:sp>
          <p:nvSpPr>
            <p:cNvPr id="46" name="TextBox 46"/>
            <p:cNvSpPr txBox="1"/>
            <p:nvPr/>
          </p:nvSpPr>
          <p:spPr>
            <a:xfrm>
              <a:off x="0" y="-57150"/>
              <a:ext cx="7680325" cy="676910"/>
            </a:xfrm>
            <a:prstGeom prst="rect">
              <a:avLst/>
            </a:prstGeom>
          </p:spPr>
          <p:txBody>
            <a:bodyPr lIns="0" tIns="0" rIns="0" bIns="0" rtlCol="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2520"/>
                </a:lnSpc>
                <a:spcBef>
                  <a:spcPts val="0"/>
                </a:spcBef>
                <a:spcAft>
                  <a:spcPts val="0"/>
                </a:spcAft>
                <a:buClrTx/>
                <a:buSzTx/>
                <a:buFontTx/>
                <a:buNone/>
                <a:tabLst/>
                <a:defRPr/>
              </a:pPr>
              <a:r>
                <a:rPr kumimoji="0" lang="en-US" sz="1800" b="1" i="0" u="none" strike="noStrike" kern="1200" cap="none" spc="0" normalizeH="0" baseline="0" noProof="0">
                  <a:ln>
                    <a:noFill/>
                  </a:ln>
                  <a:solidFill>
                    <a:srgbClr val="3B3F3F"/>
                  </a:solidFill>
                  <a:effectLst/>
                  <a:uLnTx/>
                  <a:uFillTx/>
                  <a:latin typeface="Canva Sans Bold"/>
                  <a:ea typeface="Canva Sans Bold"/>
                  <a:cs typeface="Canva Sans Bold"/>
                  <a:sym typeface="Canva Sans Bold"/>
                </a:rPr>
                <a:t>Published between: 2017 and 2025</a:t>
              </a:r>
            </a:p>
          </p:txBody>
        </p:sp>
      </p:grpSp>
    </p:spTree>
    <p:extLst>
      <p:ext uri="{BB962C8B-B14F-4D97-AF65-F5344CB8AC3E}">
        <p14:creationId xmlns:p14="http://schemas.microsoft.com/office/powerpoint/2010/main" val="1889925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ssion xmlns="1364a245-e493-41ed-bb8d-07b284efa9d7" xsi:nil="true"/>
    <TaxCatchAll xmlns="369a6785-7c20-4394-a076-f65286349692" xsi:nil="true"/>
    <lcf76f155ced4ddcb4097134ff3c332f xmlns="1364a245-e493-41ed-bb8d-07b284efa9d7">
      <Terms xmlns="http://schemas.microsoft.com/office/infopath/2007/PartnerControls"/>
    </lcf76f155ced4ddcb4097134ff3c332f>
    <Session_x0028__x002f_5_x0029_ xmlns="1364a245-e493-41ed-bb8d-07b284efa9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CA841C-F737-4DC3-9837-2BAB6C9AB571}">
  <ds:schemaRefs>
    <ds:schemaRef ds:uri="http://schemas.microsoft.com/office/2006/metadata/properties"/>
    <ds:schemaRef ds:uri="http://schemas.microsoft.com/office/infopath/2007/PartnerControls"/>
    <ds:schemaRef ds:uri="1364a245-e493-41ed-bb8d-07b284efa9d7"/>
    <ds:schemaRef ds:uri="369a6785-7c20-4394-a076-f65286349692"/>
  </ds:schemaRefs>
</ds:datastoreItem>
</file>

<file path=customXml/itemProps2.xml><?xml version="1.0" encoding="utf-8"?>
<ds:datastoreItem xmlns:ds="http://schemas.openxmlformats.org/officeDocument/2006/customXml" ds:itemID="{1D28F4E6-B80D-4570-A91E-ABD5105FF237}">
  <ds:schemaRefs>
    <ds:schemaRef ds:uri="http://schemas.microsoft.com/sharepoint/v3/contenttype/forms"/>
  </ds:schemaRefs>
</ds:datastoreItem>
</file>

<file path=customXml/itemProps3.xml><?xml version="1.0" encoding="utf-8"?>
<ds:datastoreItem xmlns:ds="http://schemas.openxmlformats.org/officeDocument/2006/customXml" ds:itemID="{78C7A68D-040C-4DF9-A57D-51618A83F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1824</TotalTime>
  <Words>4505</Words>
  <Application>Microsoft Macintosh PowerPoint</Application>
  <PresentationFormat>Widescreen</PresentationFormat>
  <Paragraphs>524</Paragraphs>
  <Slides>76</Slides>
  <Notes>9</Notes>
  <HiddenSlides>0</HiddenSlides>
  <MMClips>1</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76</vt:i4>
      </vt:variant>
    </vt:vector>
  </HeadingPairs>
  <TitlesOfParts>
    <vt:vector size="103" baseType="lpstr">
      <vt:lpstr>Aptos</vt:lpstr>
      <vt:lpstr>Aptos Display</vt:lpstr>
      <vt:lpstr>Arial</vt:lpstr>
      <vt:lpstr>Arial Black</vt:lpstr>
      <vt:lpstr>Arial Bold</vt:lpstr>
      <vt:lpstr>Bauhaus 93</vt:lpstr>
      <vt:lpstr>Calibri</vt:lpstr>
      <vt:lpstr>Calibri (MS)</vt:lpstr>
      <vt:lpstr>Calibri (MS) Bold</vt:lpstr>
      <vt:lpstr>Calibri Light</vt:lpstr>
      <vt:lpstr>Canva Sans</vt:lpstr>
      <vt:lpstr>Canva Sans Bold</vt:lpstr>
      <vt:lpstr>Google Sans</vt:lpstr>
      <vt:lpstr>InterFace</vt:lpstr>
      <vt:lpstr>Montserrat</vt:lpstr>
      <vt:lpstr>Montserrat Bold</vt:lpstr>
      <vt:lpstr>Open Sauce</vt:lpstr>
      <vt:lpstr>Roboto</vt:lpstr>
      <vt:lpstr>Source Sans Pro</vt:lpstr>
      <vt:lpstr>Source Sans Pro Bold</vt:lpstr>
      <vt:lpstr>Trebuchet MS</vt:lpstr>
      <vt:lpstr>Office Theme</vt:lpstr>
      <vt:lpstr>1_Office Theme</vt:lpstr>
      <vt:lpstr>2_Office Theme</vt:lpstr>
      <vt:lpstr>Thème Office</vt:lpstr>
      <vt:lpstr>3_Office Theme</vt:lpstr>
      <vt:lpstr>Worksheet</vt:lpstr>
      <vt:lpstr>NASP Webinar Series: Social Prescribing in Secondary Care </vt:lpstr>
      <vt:lpstr>Housekeeping</vt:lpstr>
      <vt:lpstr>Overview</vt:lpstr>
      <vt:lpstr>Social prescribing in secondary care: Evidence from a systematic review</vt:lpstr>
      <vt:lpstr>Social prescribing in secondary care: Evidence from a systematic review</vt:lpstr>
      <vt:lpstr> Why social prescribing in secondary care?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prescribing experience in a University Hospital in France: results and perspectives</vt:lpstr>
      <vt:lpstr>Social prescribing experience in a University Hospital in France: results and perspectives</vt:lpstr>
      <vt:lpstr>Overview of the French health system</vt:lpstr>
      <vt:lpstr>Social prescribing: still experimental in France</vt:lpstr>
      <vt:lpstr>COSMED study </vt:lpstr>
      <vt:lpstr>COSMED: a quasi-experimental design</vt:lpstr>
      <vt:lpstr>Patients’ characteristics (N = 223)</vt:lpstr>
      <vt:lpstr>Types of social prescribing</vt:lpstr>
      <vt:lpstr>SP for who and by whom</vt:lpstr>
      <vt:lpstr>Concluding remarks</vt:lpstr>
      <vt:lpstr>References</vt:lpstr>
      <vt:lpstr>The Role of Social Prescribing in Cardiovascular Disease: Barts Heart Centre Social Prescribing Pathway  Dr Tara Mastracci </vt:lpstr>
      <vt:lpstr>The Role of Social Prescribing in Cardiovascular Disease: Barts Heart Centre Social Prescribing Pathway </vt:lpstr>
      <vt:lpstr>Disclosures</vt:lpstr>
      <vt:lpstr>Post Coronary Intervention Outcomes</vt:lpstr>
      <vt:lpstr>Low SES is a Risk Factor for Mortality</vt:lpstr>
      <vt:lpstr>The reality of East London</vt:lpstr>
      <vt:lpstr>Volume of patients presenting to Barts Heart Centre, by IMD Quintile (2022-2023) </vt:lpstr>
      <vt:lpstr>Average age of patients presenting to Barts Heart Centre, by IMD Quintile (2022-2023) </vt:lpstr>
      <vt:lpstr>% patient with diabetes presenting to Barts Heart Centre, by IMD Quintile (2022-2023) </vt:lpstr>
      <vt:lpstr>Elective Versus Urgent/Emergent Presentation to Barts Heart Centre, by IMD Quintile (2022-2023) </vt:lpstr>
      <vt:lpstr>Focus groups for Co-design</vt:lpstr>
      <vt:lpstr>What can we do?</vt:lpstr>
      <vt:lpstr>SP in Secondary Care</vt:lpstr>
      <vt:lpstr>Barts Experience:  Proof of Concept: Screening</vt:lpstr>
      <vt:lpstr>Well Newham  Cardiology Wellbeing Study</vt:lpstr>
      <vt:lpstr>Well Newham  Cardiology Wellbeing Study</vt:lpstr>
      <vt:lpstr>PowerPoint Presentation</vt:lpstr>
      <vt:lpstr>The simple question we ask:</vt:lpstr>
      <vt:lpstr>Our approach</vt:lpstr>
      <vt:lpstr>Total Patient Encounters and Weekly Screening Volume</vt:lpstr>
      <vt:lpstr>PowerPoint Presentation</vt:lpstr>
      <vt:lpstr>Our Catchment Population</vt:lpstr>
      <vt:lpstr>PowerPoint Presentation</vt:lpstr>
      <vt:lpstr>What Support Do We Provide?</vt:lpstr>
      <vt:lpstr>What we’re learning: Population</vt:lpstr>
      <vt:lpstr>What we're learning: Population</vt:lpstr>
      <vt:lpstr>Are we making a difference?</vt:lpstr>
      <vt:lpstr>DNA Rate</vt:lpstr>
      <vt:lpstr>Emergency Admissions</vt:lpstr>
      <vt:lpstr>What we’re learning: Readmissions</vt:lpstr>
      <vt:lpstr>MyCAW Score: Are we making a difference</vt:lpstr>
      <vt:lpstr>EQ5D Changes: Quality of Life</vt:lpstr>
      <vt:lpstr>What more have we learned?</vt:lpstr>
      <vt:lpstr>Focus groups for Co-design</vt:lpstr>
      <vt:lpstr>Focus Group Feedback</vt:lpstr>
      <vt:lpstr>PowerPoint Presentation</vt:lpstr>
      <vt:lpstr>Patient Peer Support</vt:lpstr>
      <vt:lpstr>Cardiovascular Disease Peer Support Group: Learning</vt:lpstr>
      <vt:lpstr>Future Plan</vt:lpstr>
      <vt:lpstr>Lessons from the Journey</vt:lpstr>
      <vt:lpstr>Case finding in secondary care doesn’t mean intervention in the hospital</vt:lpstr>
      <vt:lpstr>Heart Attacks Happen to Families</vt:lpstr>
      <vt:lpstr>Barriers to reducing inequalities in the NHS are self imposed</vt:lpstr>
      <vt:lpstr>PowerPoint Presentation</vt:lpstr>
      <vt:lpstr>Questions?    bartshealth.socialprescribing@nhs.net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NASP Webinar Series: Nature and Heritage Buddying</dc:title>
  <dc:creator>Hannah Beck</dc:creator>
  <cp:lastModifiedBy>Ceriann Bailey-Rush</cp:lastModifiedBy>
  <cp:revision>14</cp:revision>
  <dcterms:created xsi:type="dcterms:W3CDTF">2024-01-10T19:12:04Z</dcterms:created>
  <dcterms:modified xsi:type="dcterms:W3CDTF">2025-07-07T10:28:25Z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ies>
</file>