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 id="2147483755" r:id="rId5"/>
    <p:sldMasterId id="2147483805" r:id="rId6"/>
    <p:sldMasterId id="2147484259" r:id="rId7"/>
    <p:sldMasterId id="2147483672" r:id="rId8"/>
    <p:sldMasterId id="2147483684" r:id="rId9"/>
    <p:sldMasterId id="2147484604" r:id="rId10"/>
  </p:sldMasterIdLst>
  <p:notesMasterIdLst>
    <p:notesMasterId r:id="rId56"/>
  </p:notesMasterIdLst>
  <p:sldIdLst>
    <p:sldId id="297" r:id="rId11"/>
    <p:sldId id="289" r:id="rId12"/>
    <p:sldId id="288" r:id="rId13"/>
    <p:sldId id="260" r:id="rId14"/>
    <p:sldId id="295" r:id="rId15"/>
    <p:sldId id="332" r:id="rId16"/>
    <p:sldId id="331" r:id="rId17"/>
    <p:sldId id="330" r:id="rId18"/>
    <p:sldId id="329" r:id="rId19"/>
    <p:sldId id="328" r:id="rId20"/>
    <p:sldId id="327" r:id="rId21"/>
    <p:sldId id="326" r:id="rId22"/>
    <p:sldId id="325" r:id="rId23"/>
    <p:sldId id="324" r:id="rId24"/>
    <p:sldId id="323" r:id="rId25"/>
    <p:sldId id="322" r:id="rId26"/>
    <p:sldId id="321" r:id="rId27"/>
    <p:sldId id="320" r:id="rId28"/>
    <p:sldId id="319" r:id="rId29"/>
    <p:sldId id="318" r:id="rId30"/>
    <p:sldId id="317" r:id="rId31"/>
    <p:sldId id="316" r:id="rId32"/>
    <p:sldId id="315" r:id="rId33"/>
    <p:sldId id="314" r:id="rId34"/>
    <p:sldId id="313" r:id="rId35"/>
    <p:sldId id="312" r:id="rId36"/>
    <p:sldId id="336" r:id="rId37"/>
    <p:sldId id="298" r:id="rId38"/>
    <p:sldId id="333" r:id="rId39"/>
    <p:sldId id="335" r:id="rId40"/>
    <p:sldId id="299" r:id="rId41"/>
    <p:sldId id="311" r:id="rId42"/>
    <p:sldId id="310" r:id="rId43"/>
    <p:sldId id="309" r:id="rId44"/>
    <p:sldId id="308" r:id="rId45"/>
    <p:sldId id="307" r:id="rId46"/>
    <p:sldId id="306" r:id="rId47"/>
    <p:sldId id="305" r:id="rId48"/>
    <p:sldId id="304" r:id="rId49"/>
    <p:sldId id="303" r:id="rId50"/>
    <p:sldId id="302" r:id="rId51"/>
    <p:sldId id="301" r:id="rId52"/>
    <p:sldId id="300" r:id="rId53"/>
    <p:sldId id="278" r:id="rId54"/>
    <p:sldId id="259"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B07F68-236C-5CBB-F333-25368C67218C}" name="ORTON, Robynne (MCKENZIE GROUP PRACTICE)" initials="OR(GP" userId="S::robynne.orton1@nhs.net::c638b945-c1e4-4d96-92cd-08fe20003a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AB"/>
    <a:srgbClr val="EF4D84"/>
    <a:srgbClr val="39ADE3"/>
    <a:srgbClr val="2E3A4D"/>
    <a:srgbClr val="8CD5E3"/>
    <a:srgbClr val="5FC3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3FAA6-E39A-7895-0B3F-4F358C4E1E3E}" v="3" dt="2023-02-27T14:39:42.685"/>
    <p1510:client id="{0DA74F4B-D6AB-4668-7E4D-F14FA2E4C233}" v="29" dt="2023-09-11T15:26:02.923"/>
    <p1510:client id="{189B454B-CFEE-5380-9280-2BD8C2AC93D9}" v="140" dt="2023-07-27T11:55:02.209"/>
    <p1510:client id="{1C09CC3F-2D7D-E44C-E754-C32745F0D3E2}" v="42" dt="2023-09-11T15:23:08.162"/>
    <p1510:client id="{1F8BC981-0B23-FF61-3A59-25CFFBB793FC}" v="7" dt="2023-02-20T14:11:54.824"/>
    <p1510:client id="{286B15D4-12E9-EE9A-B1F5-278062D0F533}" v="2" dt="2023-02-20T12:24:27.604"/>
    <p1510:client id="{2E72FA36-639E-DC7E-8162-FE09FC4B8F74}" v="2" dt="2023-09-12T08:21:41.094"/>
    <p1510:client id="{3E0C3138-A5BF-2F10-E715-6D63AC3E7A9F}" v="20" dt="2023-07-31T14:14:39.469"/>
    <p1510:client id="{426B42BC-C4BE-E8CD-9D2D-05AC34F13659}" v="9" dt="2023-03-28T07:49:34.375"/>
    <p1510:client id="{4D534A56-F72A-1448-6473-395D84B4E916}" v="20" dt="2023-07-26T15:10:27.462"/>
    <p1510:client id="{4E30B1FF-A387-2DD0-21E2-3C988A29708A}" v="9" dt="2023-07-27T10:59:01.212"/>
    <p1510:client id="{605E2FA2-29FE-B72C-F85D-D452852F9C1F}" v="1" dt="2023-03-28T08:26:51.075"/>
    <p1510:client id="{67E42420-5EF3-C1CC-6277-ABB450C9B30B}" v="379" dt="2023-02-25T11:27:34.175"/>
    <p1510:client id="{6E6C047D-2D1B-B615-DD56-27E12DED4B84}" v="11" dt="2023-03-27T11:29:46.298"/>
    <p1510:client id="{6F507878-34FB-10B8-6434-BDE4799728A7}" v="1" dt="2023-02-20T14:47:17.993"/>
    <p1510:client id="{829A439C-B04C-72BF-68B2-6FF24B2ECCC0}" v="25" dt="2023-02-23T14:44:37.258"/>
    <p1510:client id="{83526E64-FA49-3753-C3E2-05586E517036}" v="29" dt="2023-02-20T12:35:11.755"/>
    <p1510:client id="{8A8FEFE0-26C6-904C-5368-545811DC6F48}" v="62" dt="2023-03-24T12:57:32.048"/>
    <p1510:client id="{8F945CC8-CD53-874B-4484-206723039E35}" v="167" dt="2023-07-27T13:43:24.348"/>
    <p1510:client id="{96E4F558-BA9E-5120-F955-4B5B840BBB48}" v="7" dt="2023-02-22T18:01:49.351"/>
    <p1510:client id="{975649B6-13AB-193C-F5D6-59374F9DF7C9}" v="4" dt="2023-02-21T13:04:16.218"/>
    <p1510:client id="{9D223616-83DB-6E39-7DF3-74187DF8ECB3}" v="7" dt="2023-09-08T11:09:31.612"/>
    <p1510:client id="{A0462A00-0EC4-6E4F-909B-22469DF87B02}" v="605" dt="2023-02-27T09:51:27.883"/>
    <p1510:client id="{A87BE040-2916-43D9-BBDA-E8840B5A4D39}" v="42" dt="2023-02-22T18:09:13.642"/>
    <p1510:client id="{B11CA85A-EF49-3880-2DB1-A5407BCB6CF3}" v="113" dt="2023-07-26T11:56:51.823"/>
    <p1510:client id="{B15DE52C-B216-B681-46AF-EF240C4E6084}" v="7" dt="2023-08-14T09:42:51.280"/>
    <p1510:client id="{B3648025-40E4-7D87-D689-C21CD8E1E257}" v="2" dt="2023-08-16T14:02:19.012"/>
    <p1510:client id="{B3E1B2D6-C9AC-28D7-3099-3B1EDCD73172}" v="238" dt="2023-07-24T13:52:24.762"/>
    <p1510:client id="{BBB2C628-09C7-662B-C08F-A1D57865B981}" v="2" dt="2023-08-16T11:35:40.428"/>
    <p1510:client id="{C0F16C39-E85D-65B3-DDD7-0C506BFEC4F1}" v="15" dt="2023-07-24T14:13:20.146"/>
    <p1510:client id="{CD8AD9E7-7FF6-58D2-33AB-431B789BE385}" v="196" dt="2023-08-21T09:59:47.048"/>
    <p1510:client id="{D417F807-56CC-B1FF-A3DE-9D440839F349}" v="1" dt="2023-09-07T15:01:36.093"/>
    <p1510:client id="{D9842860-66DA-F9B5-C642-3667E3B631AB}" v="14" dt="2023-02-27T12:54:15.841"/>
    <p1510:client id="{DD2DA0EE-5139-9F21-CA77-56A04467BEEA}" v="26" dt="2023-02-21T11:30:12.809"/>
    <p1510:client id="{E4662750-FFC3-7640-DAEE-B399B4FF6D1C}" v="198" dt="2023-07-24T14:10:03.700"/>
    <p1510:client id="{E746F8BE-FAA3-7832-BE0B-190B762F4B1C}" v="253" dt="2023-09-07T15:01:15.372"/>
    <p1510:client id="{ED9BFB9A-9CBD-2C20-09F8-D908A22F9666}" v="30" dt="2023-08-11T09:07:25.386"/>
    <p1510:client id="{F1561CBD-254D-2C1B-A1F6-34DE62674186}" v="6" dt="2023-03-27T11:35:21.843"/>
    <p1510:client id="{F4DAB88D-181B-F56F-F36E-950DAD521683}" v="33" dt="2023-09-11T15:31:18.578"/>
    <p1510:client id="{F5D449F0-3B90-B0EC-5D6A-50563081AC06}" v="276" dt="2023-02-27T12:17:30.493"/>
    <p1510:client id="{F73965DB-C491-4A3D-F0DF-DBF71A5CB51B}" v="5" dt="2023-08-21T16:11:53.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Beck" userId="S::hannah.beck@nasp.info::2b1e2074-54b1-4b2d-acd0-1d7066b801a5" providerId="AD" clId="Web-{2E72FA36-639E-DC7E-8162-FE09FC4B8F74}"/>
    <pc:docChg chg="modSld">
      <pc:chgData name="Hannah Beck" userId="S::hannah.beck@nasp.info::2b1e2074-54b1-4b2d-acd0-1d7066b801a5" providerId="AD" clId="Web-{2E72FA36-639E-DC7E-8162-FE09FC4B8F74}" dt="2023-09-12T08:21:41.094" v="1" actId="20577"/>
      <pc:docMkLst>
        <pc:docMk/>
      </pc:docMkLst>
      <pc:sldChg chg="modSp">
        <pc:chgData name="Hannah Beck" userId="S::hannah.beck@nasp.info::2b1e2074-54b1-4b2d-acd0-1d7066b801a5" providerId="AD" clId="Web-{2E72FA36-639E-DC7E-8162-FE09FC4B8F74}" dt="2023-09-12T08:21:41.094" v="1" actId="20577"/>
        <pc:sldMkLst>
          <pc:docMk/>
          <pc:sldMk cId="3383829369" sldId="306"/>
        </pc:sldMkLst>
        <pc:spChg chg="mod">
          <ac:chgData name="Hannah Beck" userId="S::hannah.beck@nasp.info::2b1e2074-54b1-4b2d-acd0-1d7066b801a5" providerId="AD" clId="Web-{2E72FA36-639E-DC7E-8162-FE09FC4B8F74}" dt="2023-09-12T08:21:41.094" v="1" actId="20577"/>
          <ac:spMkLst>
            <pc:docMk/>
            <pc:sldMk cId="3383829369" sldId="306"/>
            <ac:spMk id="3" creationId="{FCF8CA04-2C16-BD7B-4C83-4EAD4063312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B9BE2A-9432-41A0-B754-91AA11FB024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2416BC7-E0B6-4E5E-8536-A683EE8B2DB6}">
      <dgm:prSet/>
      <dgm:spPr>
        <a:solidFill>
          <a:schemeClr val="accent2">
            <a:lumMod val="20000"/>
            <a:lumOff val="80000"/>
          </a:schemeClr>
        </a:solidFill>
      </dgm:spPr>
      <dgm:t>
        <a:bodyPr/>
        <a:lstStyle/>
        <a:p>
          <a:r>
            <a:rPr lang="en-GB">
              <a:solidFill>
                <a:schemeClr val="bg1"/>
              </a:solidFill>
            </a:rPr>
            <a:t>The Community Safety Net (CSN) Project was established in December 2021 to address inequalities, reduce barriers, empower and increase self-sufficiency of our clients, to strengthen families and improve overall wellbeing. We are doing this by delivering an essential information, advice and guidance (IAG), hands-on service to members of diverse communities in Handsworth and residents within 1.5 miles of NCA (B21 9BH</a:t>
          </a:r>
        </a:p>
      </dgm:t>
    </dgm:pt>
    <dgm:pt modelId="{376C0A31-32E1-46B5-8CD4-56179EDAFB86}" type="parTrans" cxnId="{52C970D1-8B49-46D2-A69D-B565347BE897}">
      <dgm:prSet/>
      <dgm:spPr/>
      <dgm:t>
        <a:bodyPr/>
        <a:lstStyle/>
        <a:p>
          <a:endParaRPr lang="en-GB"/>
        </a:p>
      </dgm:t>
    </dgm:pt>
    <dgm:pt modelId="{8A3806FB-87A3-444F-9F79-36C67A027351}" type="sibTrans" cxnId="{52C970D1-8B49-46D2-A69D-B565347BE897}">
      <dgm:prSet/>
      <dgm:spPr/>
      <dgm:t>
        <a:bodyPr/>
        <a:lstStyle/>
        <a:p>
          <a:endParaRPr lang="en-GB"/>
        </a:p>
      </dgm:t>
    </dgm:pt>
    <dgm:pt modelId="{FFB6AB30-D3F2-4E6C-892C-3C62A4E4E041}" type="pres">
      <dgm:prSet presAssocID="{20B9BE2A-9432-41A0-B754-91AA11FB024F}" presName="linear" presStyleCnt="0">
        <dgm:presLayoutVars>
          <dgm:animLvl val="lvl"/>
          <dgm:resizeHandles val="exact"/>
        </dgm:presLayoutVars>
      </dgm:prSet>
      <dgm:spPr/>
    </dgm:pt>
    <dgm:pt modelId="{E06280F8-2C93-40A8-9886-31F563839148}" type="pres">
      <dgm:prSet presAssocID="{12416BC7-E0B6-4E5E-8536-A683EE8B2DB6}" presName="parentText" presStyleLbl="node1" presStyleIdx="0" presStyleCnt="1">
        <dgm:presLayoutVars>
          <dgm:chMax val="0"/>
          <dgm:bulletEnabled val="1"/>
        </dgm:presLayoutVars>
      </dgm:prSet>
      <dgm:spPr/>
    </dgm:pt>
  </dgm:ptLst>
  <dgm:cxnLst>
    <dgm:cxn modelId="{D7C77C99-97F2-4C85-A33F-93241C3CEBE7}" type="presOf" srcId="{12416BC7-E0B6-4E5E-8536-A683EE8B2DB6}" destId="{E06280F8-2C93-40A8-9886-31F563839148}" srcOrd="0" destOrd="0" presId="urn:microsoft.com/office/officeart/2005/8/layout/vList2"/>
    <dgm:cxn modelId="{52C970D1-8B49-46D2-A69D-B565347BE897}" srcId="{20B9BE2A-9432-41A0-B754-91AA11FB024F}" destId="{12416BC7-E0B6-4E5E-8536-A683EE8B2DB6}" srcOrd="0" destOrd="0" parTransId="{376C0A31-32E1-46B5-8CD4-56179EDAFB86}" sibTransId="{8A3806FB-87A3-444F-9F79-36C67A027351}"/>
    <dgm:cxn modelId="{9ED57FED-E6A7-4031-B53D-26AA0631805D}" type="presOf" srcId="{20B9BE2A-9432-41A0-B754-91AA11FB024F}" destId="{FFB6AB30-D3F2-4E6C-892C-3C62A4E4E041}" srcOrd="0" destOrd="0" presId="urn:microsoft.com/office/officeart/2005/8/layout/vList2"/>
    <dgm:cxn modelId="{10002F20-9339-4344-9ADD-CEFEF018E6A2}" type="presParOf" srcId="{FFB6AB30-D3F2-4E6C-892C-3C62A4E4E041}" destId="{E06280F8-2C93-40A8-9886-31F5638391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443D9A-F800-4EEC-965A-082EDBFFA90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F2DB30D-B03B-4C54-A983-7510ECFF16CE}">
      <dgm:prSet/>
      <dgm:spPr/>
      <dgm:t>
        <a:bodyPr/>
        <a:lstStyle/>
        <a:p>
          <a:r>
            <a:rPr lang="en-US" b="0">
              <a:solidFill>
                <a:schemeClr val="tx1"/>
              </a:solidFill>
              <a:latin typeface="Calibri"/>
              <a:cs typeface="Calibri"/>
            </a:rPr>
            <a:t>Nishkam Centre has been providing advice services since 2012 and has an established track record</a:t>
          </a:r>
        </a:p>
      </dgm:t>
    </dgm:pt>
    <dgm:pt modelId="{C57CB10B-B6B9-4CFC-8C7E-EB226F236D18}" type="parTrans" cxnId="{1EE4C245-3B9A-4F21-9FCB-CAB9180E21D1}">
      <dgm:prSet/>
      <dgm:spPr/>
      <dgm:t>
        <a:bodyPr/>
        <a:lstStyle/>
        <a:p>
          <a:endParaRPr lang="en-US"/>
        </a:p>
      </dgm:t>
    </dgm:pt>
    <dgm:pt modelId="{25040F8D-E2B0-42C5-B5C8-425D4A47E65E}" type="sibTrans" cxnId="{1EE4C245-3B9A-4F21-9FCB-CAB9180E21D1}">
      <dgm:prSet/>
      <dgm:spPr/>
      <dgm:t>
        <a:bodyPr/>
        <a:lstStyle/>
        <a:p>
          <a:endParaRPr lang="en-US"/>
        </a:p>
      </dgm:t>
    </dgm:pt>
    <dgm:pt modelId="{AA94EC07-1A58-4195-A434-F96DC03EED40}">
      <dgm:prSet/>
      <dgm:spPr/>
      <dgm:t>
        <a:bodyPr/>
        <a:lstStyle/>
        <a:p>
          <a:r>
            <a:rPr lang="en-US" b="0">
              <a:solidFill>
                <a:schemeClr val="tx1"/>
              </a:solidFill>
              <a:latin typeface="Calibri"/>
              <a:cs typeface="Calibri"/>
            </a:rPr>
            <a:t>CSN project is well established with existing clients and partner </a:t>
          </a:r>
          <a:r>
            <a:rPr lang="en-GB" b="0">
              <a:solidFill>
                <a:schemeClr val="tx1"/>
              </a:solidFill>
              <a:latin typeface="Calibri"/>
              <a:cs typeface="Calibri"/>
            </a:rPr>
            <a:t>organisations</a:t>
          </a:r>
          <a:r>
            <a:rPr lang="en-US" b="0">
              <a:solidFill>
                <a:schemeClr val="tx1"/>
              </a:solidFill>
              <a:latin typeface="Calibri"/>
              <a:cs typeface="Calibri"/>
            </a:rPr>
            <a:t> alike that can confidently refer to us with the knowledge that new clients will be seen</a:t>
          </a:r>
        </a:p>
      </dgm:t>
    </dgm:pt>
    <dgm:pt modelId="{204748BD-5CC8-4C5B-9FBC-002DC0D84FC1}" type="parTrans" cxnId="{8491B41F-B685-4DAA-A4E1-2FFF2917712B}">
      <dgm:prSet/>
      <dgm:spPr/>
      <dgm:t>
        <a:bodyPr/>
        <a:lstStyle/>
        <a:p>
          <a:endParaRPr lang="en-US"/>
        </a:p>
      </dgm:t>
    </dgm:pt>
    <dgm:pt modelId="{EB99035B-622A-45E3-8DD3-8796A44EC578}" type="sibTrans" cxnId="{8491B41F-B685-4DAA-A4E1-2FFF2917712B}">
      <dgm:prSet/>
      <dgm:spPr/>
      <dgm:t>
        <a:bodyPr/>
        <a:lstStyle/>
        <a:p>
          <a:endParaRPr lang="en-US"/>
        </a:p>
      </dgm:t>
    </dgm:pt>
    <dgm:pt modelId="{E2BF24C3-07DC-4BA3-B362-E754E2923127}">
      <dgm:prSet/>
      <dgm:spPr/>
      <dgm:t>
        <a:bodyPr/>
        <a:lstStyle/>
        <a:p>
          <a:r>
            <a:rPr lang="en-GB" b="0">
              <a:solidFill>
                <a:schemeClr val="tx1"/>
              </a:solidFill>
              <a:latin typeface="Calibri"/>
              <a:cs typeface="Calibri"/>
            </a:rPr>
            <a:t>Assistance is provided face to face, via Telephone and online. We tutor in depth information through appointments such as PIP descriptors. We assist with debt, housing and welfare benefits up to Tribunal level.</a:t>
          </a:r>
          <a:endParaRPr lang="en-US" b="0">
            <a:solidFill>
              <a:schemeClr val="tx1"/>
            </a:solidFill>
            <a:latin typeface="Calibri"/>
            <a:cs typeface="Calibri"/>
          </a:endParaRPr>
        </a:p>
      </dgm:t>
    </dgm:pt>
    <dgm:pt modelId="{2A781E6D-4D8A-4143-BA24-8851C82D7116}" type="parTrans" cxnId="{F3B60357-50BE-4F37-AFA0-A61579AD6ABA}">
      <dgm:prSet/>
      <dgm:spPr/>
      <dgm:t>
        <a:bodyPr/>
        <a:lstStyle/>
        <a:p>
          <a:endParaRPr lang="en-US"/>
        </a:p>
      </dgm:t>
    </dgm:pt>
    <dgm:pt modelId="{3601F31E-DC3D-4CE5-8116-F7F87EC4D7A1}" type="sibTrans" cxnId="{F3B60357-50BE-4F37-AFA0-A61579AD6ABA}">
      <dgm:prSet/>
      <dgm:spPr/>
      <dgm:t>
        <a:bodyPr/>
        <a:lstStyle/>
        <a:p>
          <a:endParaRPr lang="en-US"/>
        </a:p>
      </dgm:t>
    </dgm:pt>
    <dgm:pt modelId="{A85D7684-78EF-4D1E-B6D8-819EA6A397B4}">
      <dgm:prSet/>
      <dgm:spPr/>
      <dgm:t>
        <a:bodyPr/>
        <a:lstStyle/>
        <a:p>
          <a:pPr rtl="0"/>
          <a:r>
            <a:rPr lang="en-GB" b="0">
              <a:solidFill>
                <a:schemeClr val="tx1"/>
              </a:solidFill>
              <a:latin typeface="Calibri"/>
              <a:cs typeface="Calibri"/>
            </a:rPr>
            <a:t>For vulnerable and less able clients that do not have internet/unable to use a phone, we assist through face-to-face appointments, approximately 41% are casework and 59% are deemed self-help through self-help support pathways. </a:t>
          </a:r>
          <a:endParaRPr lang="en-US" b="0">
            <a:solidFill>
              <a:schemeClr val="tx1"/>
            </a:solidFill>
            <a:latin typeface="Calibri"/>
            <a:cs typeface="Calibri"/>
          </a:endParaRPr>
        </a:p>
      </dgm:t>
    </dgm:pt>
    <dgm:pt modelId="{A7282B8F-F959-4A49-B991-7FB6B4C76F86}" type="parTrans" cxnId="{30E97E81-6827-40CF-8935-A55437255DA9}">
      <dgm:prSet/>
      <dgm:spPr/>
      <dgm:t>
        <a:bodyPr/>
        <a:lstStyle/>
        <a:p>
          <a:endParaRPr lang="en-US"/>
        </a:p>
      </dgm:t>
    </dgm:pt>
    <dgm:pt modelId="{7ADF8176-01EC-4ED6-A1B6-953CE03788DA}" type="sibTrans" cxnId="{30E97E81-6827-40CF-8935-A55437255DA9}">
      <dgm:prSet/>
      <dgm:spPr/>
      <dgm:t>
        <a:bodyPr/>
        <a:lstStyle/>
        <a:p>
          <a:endParaRPr lang="en-US"/>
        </a:p>
      </dgm:t>
    </dgm:pt>
    <dgm:pt modelId="{11FC324F-7BBC-4088-818A-71F132AE952C}" type="pres">
      <dgm:prSet presAssocID="{D5443D9A-F800-4EEC-965A-082EDBFFA908}" presName="vert0" presStyleCnt="0">
        <dgm:presLayoutVars>
          <dgm:dir/>
          <dgm:animOne val="branch"/>
          <dgm:animLvl val="lvl"/>
        </dgm:presLayoutVars>
      </dgm:prSet>
      <dgm:spPr/>
    </dgm:pt>
    <dgm:pt modelId="{286E59B6-398B-46A7-A285-49161B47B82E}" type="pres">
      <dgm:prSet presAssocID="{BF2DB30D-B03B-4C54-A983-7510ECFF16CE}" presName="thickLine" presStyleLbl="alignNode1" presStyleIdx="0" presStyleCnt="4"/>
      <dgm:spPr/>
    </dgm:pt>
    <dgm:pt modelId="{09F5913E-B427-45F6-994E-72B85BD6A428}" type="pres">
      <dgm:prSet presAssocID="{BF2DB30D-B03B-4C54-A983-7510ECFF16CE}" presName="horz1" presStyleCnt="0"/>
      <dgm:spPr/>
    </dgm:pt>
    <dgm:pt modelId="{287312D3-E7E2-47AC-A0D4-CAC12492988D}" type="pres">
      <dgm:prSet presAssocID="{BF2DB30D-B03B-4C54-A983-7510ECFF16CE}" presName="tx1" presStyleLbl="revTx" presStyleIdx="0" presStyleCnt="4"/>
      <dgm:spPr/>
    </dgm:pt>
    <dgm:pt modelId="{21874B32-D2FF-4B24-8515-33589F2CE0C7}" type="pres">
      <dgm:prSet presAssocID="{BF2DB30D-B03B-4C54-A983-7510ECFF16CE}" presName="vert1" presStyleCnt="0"/>
      <dgm:spPr/>
    </dgm:pt>
    <dgm:pt modelId="{4C6DF5B6-2786-4655-BC0A-B62C738BBF70}" type="pres">
      <dgm:prSet presAssocID="{AA94EC07-1A58-4195-A434-F96DC03EED40}" presName="thickLine" presStyleLbl="alignNode1" presStyleIdx="1" presStyleCnt="4"/>
      <dgm:spPr/>
    </dgm:pt>
    <dgm:pt modelId="{47D6B878-37FD-48D8-ACEB-E0B46DBBDE19}" type="pres">
      <dgm:prSet presAssocID="{AA94EC07-1A58-4195-A434-F96DC03EED40}" presName="horz1" presStyleCnt="0"/>
      <dgm:spPr/>
    </dgm:pt>
    <dgm:pt modelId="{4C2C0456-9051-4905-A363-65AEBDB387A2}" type="pres">
      <dgm:prSet presAssocID="{AA94EC07-1A58-4195-A434-F96DC03EED40}" presName="tx1" presStyleLbl="revTx" presStyleIdx="1" presStyleCnt="4"/>
      <dgm:spPr/>
    </dgm:pt>
    <dgm:pt modelId="{F506057D-DA3C-4027-A2A2-87B675EFC8DA}" type="pres">
      <dgm:prSet presAssocID="{AA94EC07-1A58-4195-A434-F96DC03EED40}" presName="vert1" presStyleCnt="0"/>
      <dgm:spPr/>
    </dgm:pt>
    <dgm:pt modelId="{AC7AB39E-9D7F-4EF7-8513-85B40BC2A1C2}" type="pres">
      <dgm:prSet presAssocID="{E2BF24C3-07DC-4BA3-B362-E754E2923127}" presName="thickLine" presStyleLbl="alignNode1" presStyleIdx="2" presStyleCnt="4"/>
      <dgm:spPr/>
    </dgm:pt>
    <dgm:pt modelId="{37F1CAAE-9694-4E7A-BEE2-A0B94A9437E8}" type="pres">
      <dgm:prSet presAssocID="{E2BF24C3-07DC-4BA3-B362-E754E2923127}" presName="horz1" presStyleCnt="0"/>
      <dgm:spPr/>
    </dgm:pt>
    <dgm:pt modelId="{F3D3D61B-58BE-4FCB-810A-62F789910E01}" type="pres">
      <dgm:prSet presAssocID="{E2BF24C3-07DC-4BA3-B362-E754E2923127}" presName="tx1" presStyleLbl="revTx" presStyleIdx="2" presStyleCnt="4"/>
      <dgm:spPr/>
    </dgm:pt>
    <dgm:pt modelId="{8893F0DD-5FDF-4509-B2F0-670B90DF87C7}" type="pres">
      <dgm:prSet presAssocID="{E2BF24C3-07DC-4BA3-B362-E754E2923127}" presName="vert1" presStyleCnt="0"/>
      <dgm:spPr/>
    </dgm:pt>
    <dgm:pt modelId="{49BBD8D4-5AF4-4F96-B83B-20615F5124BB}" type="pres">
      <dgm:prSet presAssocID="{A85D7684-78EF-4D1E-B6D8-819EA6A397B4}" presName="thickLine" presStyleLbl="alignNode1" presStyleIdx="3" presStyleCnt="4"/>
      <dgm:spPr/>
    </dgm:pt>
    <dgm:pt modelId="{3E99D78A-572A-43F2-BA94-AA6F95533999}" type="pres">
      <dgm:prSet presAssocID="{A85D7684-78EF-4D1E-B6D8-819EA6A397B4}" presName="horz1" presStyleCnt="0"/>
      <dgm:spPr/>
    </dgm:pt>
    <dgm:pt modelId="{EFA8203B-1549-4137-A0A9-176E7F37FD44}" type="pres">
      <dgm:prSet presAssocID="{A85D7684-78EF-4D1E-B6D8-819EA6A397B4}" presName="tx1" presStyleLbl="revTx" presStyleIdx="3" presStyleCnt="4"/>
      <dgm:spPr/>
    </dgm:pt>
    <dgm:pt modelId="{56295462-CD7A-40F7-895E-E515A684AA26}" type="pres">
      <dgm:prSet presAssocID="{A85D7684-78EF-4D1E-B6D8-819EA6A397B4}" presName="vert1" presStyleCnt="0"/>
      <dgm:spPr/>
    </dgm:pt>
  </dgm:ptLst>
  <dgm:cxnLst>
    <dgm:cxn modelId="{8491B41F-B685-4DAA-A4E1-2FFF2917712B}" srcId="{D5443D9A-F800-4EEC-965A-082EDBFFA908}" destId="{AA94EC07-1A58-4195-A434-F96DC03EED40}" srcOrd="1" destOrd="0" parTransId="{204748BD-5CC8-4C5B-9FBC-002DC0D84FC1}" sibTransId="{EB99035B-622A-45E3-8DD3-8796A44EC578}"/>
    <dgm:cxn modelId="{6DF7D42A-4380-4769-B8BE-16F92323ADA4}" type="presOf" srcId="{D5443D9A-F800-4EEC-965A-082EDBFFA908}" destId="{11FC324F-7BBC-4088-818A-71F132AE952C}" srcOrd="0" destOrd="0" presId="urn:microsoft.com/office/officeart/2008/layout/LinedList"/>
    <dgm:cxn modelId="{1EE4C245-3B9A-4F21-9FCB-CAB9180E21D1}" srcId="{D5443D9A-F800-4EEC-965A-082EDBFFA908}" destId="{BF2DB30D-B03B-4C54-A983-7510ECFF16CE}" srcOrd="0" destOrd="0" parTransId="{C57CB10B-B6B9-4CFC-8C7E-EB226F236D18}" sibTransId="{25040F8D-E2B0-42C5-B5C8-425D4A47E65E}"/>
    <dgm:cxn modelId="{C4730370-DE77-4E35-928E-0B4C79FC69AB}" type="presOf" srcId="{A85D7684-78EF-4D1E-B6D8-819EA6A397B4}" destId="{EFA8203B-1549-4137-A0A9-176E7F37FD44}" srcOrd="0" destOrd="0" presId="urn:microsoft.com/office/officeart/2008/layout/LinedList"/>
    <dgm:cxn modelId="{F3B60357-50BE-4F37-AFA0-A61579AD6ABA}" srcId="{D5443D9A-F800-4EEC-965A-082EDBFFA908}" destId="{E2BF24C3-07DC-4BA3-B362-E754E2923127}" srcOrd="2" destOrd="0" parTransId="{2A781E6D-4D8A-4143-BA24-8851C82D7116}" sibTransId="{3601F31E-DC3D-4CE5-8116-F7F87EC4D7A1}"/>
    <dgm:cxn modelId="{30E97E81-6827-40CF-8935-A55437255DA9}" srcId="{D5443D9A-F800-4EEC-965A-082EDBFFA908}" destId="{A85D7684-78EF-4D1E-B6D8-819EA6A397B4}" srcOrd="3" destOrd="0" parTransId="{A7282B8F-F959-4A49-B991-7FB6B4C76F86}" sibTransId="{7ADF8176-01EC-4ED6-A1B6-953CE03788DA}"/>
    <dgm:cxn modelId="{6B097194-2E2F-49A2-ADD2-7A057F09342A}" type="presOf" srcId="{AA94EC07-1A58-4195-A434-F96DC03EED40}" destId="{4C2C0456-9051-4905-A363-65AEBDB387A2}" srcOrd="0" destOrd="0" presId="urn:microsoft.com/office/officeart/2008/layout/LinedList"/>
    <dgm:cxn modelId="{09C9DB9F-106C-4A4E-8D27-04966C60949D}" type="presOf" srcId="{BF2DB30D-B03B-4C54-A983-7510ECFF16CE}" destId="{287312D3-E7E2-47AC-A0D4-CAC12492988D}" srcOrd="0" destOrd="0" presId="urn:microsoft.com/office/officeart/2008/layout/LinedList"/>
    <dgm:cxn modelId="{47B4CFE0-717D-4E92-9084-769EE591E80A}" type="presOf" srcId="{E2BF24C3-07DC-4BA3-B362-E754E2923127}" destId="{F3D3D61B-58BE-4FCB-810A-62F789910E01}" srcOrd="0" destOrd="0" presId="urn:microsoft.com/office/officeart/2008/layout/LinedList"/>
    <dgm:cxn modelId="{A0C9EFC0-F45D-4BA1-A390-89F15D8C2BC4}" type="presParOf" srcId="{11FC324F-7BBC-4088-818A-71F132AE952C}" destId="{286E59B6-398B-46A7-A285-49161B47B82E}" srcOrd="0" destOrd="0" presId="urn:microsoft.com/office/officeart/2008/layout/LinedList"/>
    <dgm:cxn modelId="{AF65CB71-7B41-4A29-822D-B8FA06FE8BE4}" type="presParOf" srcId="{11FC324F-7BBC-4088-818A-71F132AE952C}" destId="{09F5913E-B427-45F6-994E-72B85BD6A428}" srcOrd="1" destOrd="0" presId="urn:microsoft.com/office/officeart/2008/layout/LinedList"/>
    <dgm:cxn modelId="{6BF98D8C-870F-424B-94EE-31FA505072EA}" type="presParOf" srcId="{09F5913E-B427-45F6-994E-72B85BD6A428}" destId="{287312D3-E7E2-47AC-A0D4-CAC12492988D}" srcOrd="0" destOrd="0" presId="urn:microsoft.com/office/officeart/2008/layout/LinedList"/>
    <dgm:cxn modelId="{EFE16316-F83B-44B3-9F06-1CBB287488D2}" type="presParOf" srcId="{09F5913E-B427-45F6-994E-72B85BD6A428}" destId="{21874B32-D2FF-4B24-8515-33589F2CE0C7}" srcOrd="1" destOrd="0" presId="urn:microsoft.com/office/officeart/2008/layout/LinedList"/>
    <dgm:cxn modelId="{0DBC06E0-D417-4B15-9257-A1EF76BA6861}" type="presParOf" srcId="{11FC324F-7BBC-4088-818A-71F132AE952C}" destId="{4C6DF5B6-2786-4655-BC0A-B62C738BBF70}" srcOrd="2" destOrd="0" presId="urn:microsoft.com/office/officeart/2008/layout/LinedList"/>
    <dgm:cxn modelId="{2BCBF340-E189-4F1A-A6A0-DB2C22EAD21E}" type="presParOf" srcId="{11FC324F-7BBC-4088-818A-71F132AE952C}" destId="{47D6B878-37FD-48D8-ACEB-E0B46DBBDE19}" srcOrd="3" destOrd="0" presId="urn:microsoft.com/office/officeart/2008/layout/LinedList"/>
    <dgm:cxn modelId="{E734911E-3FF7-456F-858E-40A71E3D7E4F}" type="presParOf" srcId="{47D6B878-37FD-48D8-ACEB-E0B46DBBDE19}" destId="{4C2C0456-9051-4905-A363-65AEBDB387A2}" srcOrd="0" destOrd="0" presId="urn:microsoft.com/office/officeart/2008/layout/LinedList"/>
    <dgm:cxn modelId="{08C9A17D-3BFF-44C1-9C16-BEAE099C9BEF}" type="presParOf" srcId="{47D6B878-37FD-48D8-ACEB-E0B46DBBDE19}" destId="{F506057D-DA3C-4027-A2A2-87B675EFC8DA}" srcOrd="1" destOrd="0" presId="urn:microsoft.com/office/officeart/2008/layout/LinedList"/>
    <dgm:cxn modelId="{29C2D0A6-994B-4BD1-992C-F3B3734EDF05}" type="presParOf" srcId="{11FC324F-7BBC-4088-818A-71F132AE952C}" destId="{AC7AB39E-9D7F-4EF7-8513-85B40BC2A1C2}" srcOrd="4" destOrd="0" presId="urn:microsoft.com/office/officeart/2008/layout/LinedList"/>
    <dgm:cxn modelId="{7D052231-62A7-4F56-AB65-A45B8B712637}" type="presParOf" srcId="{11FC324F-7BBC-4088-818A-71F132AE952C}" destId="{37F1CAAE-9694-4E7A-BEE2-A0B94A9437E8}" srcOrd="5" destOrd="0" presId="urn:microsoft.com/office/officeart/2008/layout/LinedList"/>
    <dgm:cxn modelId="{56C7E682-4ECF-4178-89EB-F62C2E18E71B}" type="presParOf" srcId="{37F1CAAE-9694-4E7A-BEE2-A0B94A9437E8}" destId="{F3D3D61B-58BE-4FCB-810A-62F789910E01}" srcOrd="0" destOrd="0" presId="urn:microsoft.com/office/officeart/2008/layout/LinedList"/>
    <dgm:cxn modelId="{4B2A1D18-63CA-4A54-A0AD-9EC06F8D04EA}" type="presParOf" srcId="{37F1CAAE-9694-4E7A-BEE2-A0B94A9437E8}" destId="{8893F0DD-5FDF-4509-B2F0-670B90DF87C7}" srcOrd="1" destOrd="0" presId="urn:microsoft.com/office/officeart/2008/layout/LinedList"/>
    <dgm:cxn modelId="{D399D434-A44F-4D61-AB3D-37A459FAE24C}" type="presParOf" srcId="{11FC324F-7BBC-4088-818A-71F132AE952C}" destId="{49BBD8D4-5AF4-4F96-B83B-20615F5124BB}" srcOrd="6" destOrd="0" presId="urn:microsoft.com/office/officeart/2008/layout/LinedList"/>
    <dgm:cxn modelId="{D7BEAFE7-0888-40A8-85A2-6AC986776624}" type="presParOf" srcId="{11FC324F-7BBC-4088-818A-71F132AE952C}" destId="{3E99D78A-572A-43F2-BA94-AA6F95533999}" srcOrd="7" destOrd="0" presId="urn:microsoft.com/office/officeart/2008/layout/LinedList"/>
    <dgm:cxn modelId="{6511F5DF-8332-49B2-9D7C-B73EEEE15B2D}" type="presParOf" srcId="{3E99D78A-572A-43F2-BA94-AA6F95533999}" destId="{EFA8203B-1549-4137-A0A9-176E7F37FD44}" srcOrd="0" destOrd="0" presId="urn:microsoft.com/office/officeart/2008/layout/LinedList"/>
    <dgm:cxn modelId="{8C25DBC4-FEB8-4644-8383-81A696D94E87}" type="presParOf" srcId="{3E99D78A-572A-43F2-BA94-AA6F95533999}" destId="{56295462-CD7A-40F7-895E-E515A684AA2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280F8-2C93-40A8-9886-31F563839148}">
      <dsp:nvSpPr>
        <dsp:cNvPr id="0" name=""/>
        <dsp:cNvSpPr/>
      </dsp:nvSpPr>
      <dsp:spPr>
        <a:xfrm>
          <a:off x="0" y="142491"/>
          <a:ext cx="7145867" cy="3594240"/>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solidFill>
                <a:schemeClr val="bg1"/>
              </a:solidFill>
            </a:rPr>
            <a:t>The Community Safety Net (CSN) Project was established in December 2021 to address inequalities, reduce barriers, empower and increase self-sufficiency of our clients, to strengthen families and improve overall wellbeing. We are doing this by delivering an essential information, advice and guidance (IAG), hands-on service to members of diverse communities in Handsworth and residents within 1.5 miles of NCA (B21 9BH</a:t>
          </a:r>
        </a:p>
      </dsp:txBody>
      <dsp:txXfrm>
        <a:off x="175456" y="317947"/>
        <a:ext cx="6794955" cy="3243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E59B6-398B-46A7-A285-49161B47B82E}">
      <dsp:nvSpPr>
        <dsp:cNvPr id="0" name=""/>
        <dsp:cNvSpPr/>
      </dsp:nvSpPr>
      <dsp:spPr>
        <a:xfrm>
          <a:off x="0" y="0"/>
          <a:ext cx="100583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7312D3-E7E2-47AC-A0D4-CAC12492988D}">
      <dsp:nvSpPr>
        <dsp:cNvPr id="0" name=""/>
        <dsp:cNvSpPr/>
      </dsp:nvSpPr>
      <dsp:spPr>
        <a:xfrm>
          <a:off x="0" y="0"/>
          <a:ext cx="10058399" cy="94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kern="1200">
              <a:solidFill>
                <a:schemeClr val="tx1"/>
              </a:solidFill>
              <a:latin typeface="Calibri"/>
              <a:cs typeface="Calibri"/>
            </a:rPr>
            <a:t>Nishkam Centre has been providing advice services since 2012 and has an established track record</a:t>
          </a:r>
        </a:p>
      </dsp:txBody>
      <dsp:txXfrm>
        <a:off x="0" y="0"/>
        <a:ext cx="10058399" cy="946520"/>
      </dsp:txXfrm>
    </dsp:sp>
    <dsp:sp modelId="{4C6DF5B6-2786-4655-BC0A-B62C738BBF70}">
      <dsp:nvSpPr>
        <dsp:cNvPr id="0" name=""/>
        <dsp:cNvSpPr/>
      </dsp:nvSpPr>
      <dsp:spPr>
        <a:xfrm>
          <a:off x="0" y="946520"/>
          <a:ext cx="10058399" cy="0"/>
        </a:xfrm>
        <a:prstGeom prst="line">
          <a:avLst/>
        </a:prstGeom>
        <a:solidFill>
          <a:schemeClr val="accent2">
            <a:hueOff val="2122154"/>
            <a:satOff val="3600"/>
            <a:lumOff val="-131"/>
            <a:alphaOff val="0"/>
          </a:schemeClr>
        </a:solidFill>
        <a:ln w="12700" cap="flat" cmpd="sng" algn="ctr">
          <a:solidFill>
            <a:schemeClr val="accent2">
              <a:hueOff val="2122154"/>
              <a:satOff val="3600"/>
              <a:lumOff val="-1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2C0456-9051-4905-A363-65AEBDB387A2}">
      <dsp:nvSpPr>
        <dsp:cNvPr id="0" name=""/>
        <dsp:cNvSpPr/>
      </dsp:nvSpPr>
      <dsp:spPr>
        <a:xfrm>
          <a:off x="0" y="946520"/>
          <a:ext cx="10058399" cy="94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kern="1200">
              <a:solidFill>
                <a:schemeClr val="tx1"/>
              </a:solidFill>
              <a:latin typeface="Calibri"/>
              <a:cs typeface="Calibri"/>
            </a:rPr>
            <a:t>CSN project is well established with existing clients and partner </a:t>
          </a:r>
          <a:r>
            <a:rPr lang="en-GB" sz="1900" b="0" kern="1200">
              <a:solidFill>
                <a:schemeClr val="tx1"/>
              </a:solidFill>
              <a:latin typeface="Calibri"/>
              <a:cs typeface="Calibri"/>
            </a:rPr>
            <a:t>organisations</a:t>
          </a:r>
          <a:r>
            <a:rPr lang="en-US" sz="1900" b="0" kern="1200">
              <a:solidFill>
                <a:schemeClr val="tx1"/>
              </a:solidFill>
              <a:latin typeface="Calibri"/>
              <a:cs typeface="Calibri"/>
            </a:rPr>
            <a:t> alike that can confidently refer to us with the knowledge that new clients will be seen</a:t>
          </a:r>
        </a:p>
      </dsp:txBody>
      <dsp:txXfrm>
        <a:off x="0" y="946520"/>
        <a:ext cx="10058399" cy="946520"/>
      </dsp:txXfrm>
    </dsp:sp>
    <dsp:sp modelId="{AC7AB39E-9D7F-4EF7-8513-85B40BC2A1C2}">
      <dsp:nvSpPr>
        <dsp:cNvPr id="0" name=""/>
        <dsp:cNvSpPr/>
      </dsp:nvSpPr>
      <dsp:spPr>
        <a:xfrm>
          <a:off x="0" y="1893040"/>
          <a:ext cx="10058399" cy="0"/>
        </a:xfrm>
        <a:prstGeom prst="line">
          <a:avLst/>
        </a:prstGeom>
        <a:solidFill>
          <a:schemeClr val="accent2">
            <a:hueOff val="4244308"/>
            <a:satOff val="7200"/>
            <a:lumOff val="-261"/>
            <a:alphaOff val="0"/>
          </a:schemeClr>
        </a:solidFill>
        <a:ln w="12700" cap="flat" cmpd="sng" algn="ctr">
          <a:solidFill>
            <a:schemeClr val="accent2">
              <a:hueOff val="4244308"/>
              <a:satOff val="7200"/>
              <a:lumOff val="-2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D3D61B-58BE-4FCB-810A-62F789910E01}">
      <dsp:nvSpPr>
        <dsp:cNvPr id="0" name=""/>
        <dsp:cNvSpPr/>
      </dsp:nvSpPr>
      <dsp:spPr>
        <a:xfrm>
          <a:off x="0" y="1893040"/>
          <a:ext cx="10058399" cy="94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0" kern="1200">
              <a:solidFill>
                <a:schemeClr val="tx1"/>
              </a:solidFill>
              <a:latin typeface="Calibri"/>
              <a:cs typeface="Calibri"/>
            </a:rPr>
            <a:t>Assistance is provided face to face, via Telephone and online. We tutor in depth information through appointments such as PIP descriptors. We assist with debt, housing and welfare benefits up to Tribunal level.</a:t>
          </a:r>
          <a:endParaRPr lang="en-US" sz="1900" b="0" kern="1200">
            <a:solidFill>
              <a:schemeClr val="tx1"/>
            </a:solidFill>
            <a:latin typeface="Calibri"/>
            <a:cs typeface="Calibri"/>
          </a:endParaRPr>
        </a:p>
      </dsp:txBody>
      <dsp:txXfrm>
        <a:off x="0" y="1893040"/>
        <a:ext cx="10058399" cy="946520"/>
      </dsp:txXfrm>
    </dsp:sp>
    <dsp:sp modelId="{49BBD8D4-5AF4-4F96-B83B-20615F5124BB}">
      <dsp:nvSpPr>
        <dsp:cNvPr id="0" name=""/>
        <dsp:cNvSpPr/>
      </dsp:nvSpPr>
      <dsp:spPr>
        <a:xfrm>
          <a:off x="0" y="2839560"/>
          <a:ext cx="10058399" cy="0"/>
        </a:xfrm>
        <a:prstGeom prst="line">
          <a:avLst/>
        </a:prstGeom>
        <a:solidFill>
          <a:schemeClr val="accent2">
            <a:hueOff val="6366461"/>
            <a:satOff val="10800"/>
            <a:lumOff val="-392"/>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A8203B-1549-4137-A0A9-176E7F37FD44}">
      <dsp:nvSpPr>
        <dsp:cNvPr id="0" name=""/>
        <dsp:cNvSpPr/>
      </dsp:nvSpPr>
      <dsp:spPr>
        <a:xfrm>
          <a:off x="0" y="2839560"/>
          <a:ext cx="10058399" cy="94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GB" sz="1900" b="0" kern="1200">
              <a:solidFill>
                <a:schemeClr val="tx1"/>
              </a:solidFill>
              <a:latin typeface="Calibri"/>
              <a:cs typeface="Calibri"/>
            </a:rPr>
            <a:t>For vulnerable and less able clients that do not have internet/unable to use a phone, we assist through face-to-face appointments, approximately 41% are casework and 59% are deemed self-help through self-help support pathways. </a:t>
          </a:r>
          <a:endParaRPr lang="en-US" sz="1900" b="0" kern="1200">
            <a:solidFill>
              <a:schemeClr val="tx1"/>
            </a:solidFill>
            <a:latin typeface="Calibri"/>
            <a:cs typeface="Calibri"/>
          </a:endParaRPr>
        </a:p>
      </dsp:txBody>
      <dsp:txXfrm>
        <a:off x="0" y="2839560"/>
        <a:ext cx="10058399" cy="946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E5B94-0789-3D4A-BB7E-24F57186484F}"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4FC01-DA70-1442-90FD-983F2F12613E}" type="slidenum">
              <a:rPr lang="en-US" smtClean="0"/>
              <a:t>‹#›</a:t>
            </a:fld>
            <a:endParaRPr lang="en-US"/>
          </a:p>
        </p:txBody>
      </p:sp>
    </p:spTree>
    <p:extLst>
      <p:ext uri="{BB962C8B-B14F-4D97-AF65-F5344CB8AC3E}">
        <p14:creationId xmlns:p14="http://schemas.microsoft.com/office/powerpoint/2010/main" val="208573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277979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 of integrated services</a:t>
            </a:r>
          </a:p>
        </p:txBody>
      </p:sp>
      <p:sp>
        <p:nvSpPr>
          <p:cNvPr id="4" name="Slide Number Placeholder 3"/>
          <p:cNvSpPr>
            <a:spLocks noGrp="1"/>
          </p:cNvSpPr>
          <p:nvPr>
            <p:ph type="sldNum" sz="quarter" idx="5"/>
          </p:nvPr>
        </p:nvSpPr>
        <p:spPr/>
        <p:txBody>
          <a:bodyPr/>
          <a:lstStyle/>
          <a:p>
            <a:fld id="{994CA697-59D2-49DF-99B7-A8E8C33641D1}" type="slidenum">
              <a:rPr lang="en-GB" smtClean="0"/>
              <a:t>25</a:t>
            </a:fld>
            <a:endParaRPr lang="en-GB"/>
          </a:p>
        </p:txBody>
      </p:sp>
    </p:spTree>
    <p:extLst>
      <p:ext uri="{BB962C8B-B14F-4D97-AF65-F5344CB8AC3E}">
        <p14:creationId xmlns:p14="http://schemas.microsoft.com/office/powerpoint/2010/main" val="125239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 of integrated services</a:t>
            </a:r>
          </a:p>
        </p:txBody>
      </p:sp>
      <p:sp>
        <p:nvSpPr>
          <p:cNvPr id="4" name="Slide Number Placeholder 3"/>
          <p:cNvSpPr>
            <a:spLocks noGrp="1"/>
          </p:cNvSpPr>
          <p:nvPr>
            <p:ph type="sldNum" sz="quarter" idx="5"/>
          </p:nvPr>
        </p:nvSpPr>
        <p:spPr/>
        <p:txBody>
          <a:bodyPr/>
          <a:lstStyle/>
          <a:p>
            <a:fld id="{994CA697-59D2-49DF-99B7-A8E8C33641D1}" type="slidenum">
              <a:rPr lang="en-GB" smtClean="0"/>
              <a:t>26</a:t>
            </a:fld>
            <a:endParaRPr lang="en-GB"/>
          </a:p>
        </p:txBody>
      </p:sp>
    </p:spTree>
    <p:extLst>
      <p:ext uri="{BB962C8B-B14F-4D97-AF65-F5344CB8AC3E}">
        <p14:creationId xmlns:p14="http://schemas.microsoft.com/office/powerpoint/2010/main" val="248773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Social prescriber case study in action</a:t>
            </a:r>
          </a:p>
        </p:txBody>
      </p:sp>
      <p:sp>
        <p:nvSpPr>
          <p:cNvPr id="4" name="Slide Number Placeholder 3"/>
          <p:cNvSpPr>
            <a:spLocks noGrp="1"/>
          </p:cNvSpPr>
          <p:nvPr>
            <p:ph type="sldNum" sz="quarter" idx="5"/>
          </p:nvPr>
        </p:nvSpPr>
        <p:spPr/>
        <p:txBody>
          <a:bodyPr/>
          <a:lstStyle/>
          <a:p>
            <a:fld id="{994CA697-59D2-49DF-99B7-A8E8C33641D1}" type="slidenum">
              <a:rPr lang="en-GB" smtClean="0"/>
              <a:t>27</a:t>
            </a:fld>
            <a:endParaRPr lang="en-GB"/>
          </a:p>
        </p:txBody>
      </p:sp>
    </p:spTree>
    <p:extLst>
      <p:ext uri="{BB962C8B-B14F-4D97-AF65-F5344CB8AC3E}">
        <p14:creationId xmlns:p14="http://schemas.microsoft.com/office/powerpoint/2010/main" val="3661080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Take referrals from people, their families, GP’s, Social prescribing link workers, Other NHS professional, Private sector and other voluntary sector agencies </a:t>
            </a:r>
          </a:p>
          <a:p>
            <a:r>
              <a:rPr lang="en-GB"/>
              <a:t>MDT – OT/SW/PSW</a:t>
            </a:r>
          </a:p>
        </p:txBody>
      </p:sp>
      <p:sp>
        <p:nvSpPr>
          <p:cNvPr id="4" name="Slide Number Placeholder 3"/>
          <p:cNvSpPr>
            <a:spLocks noGrp="1"/>
          </p:cNvSpPr>
          <p:nvPr>
            <p:ph type="sldNum" sz="quarter" idx="5"/>
          </p:nvPr>
        </p:nvSpPr>
        <p:spPr/>
        <p:txBody>
          <a:bodyPr/>
          <a:lstStyle/>
          <a:p>
            <a:fld id="{FE3E46BD-D722-41EC-B7CD-8CABDD27059E}" type="slidenum">
              <a:rPr lang="en-GB" smtClean="0"/>
              <a:t>35</a:t>
            </a:fld>
            <a:endParaRPr lang="en-GB"/>
          </a:p>
        </p:txBody>
      </p:sp>
    </p:spTree>
    <p:extLst>
      <p:ext uri="{BB962C8B-B14F-4D97-AF65-F5344CB8AC3E}">
        <p14:creationId xmlns:p14="http://schemas.microsoft.com/office/powerpoint/2010/main" val="347621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Note, a large proportion of need for people living with MH issues is social connection </a:t>
            </a:r>
          </a:p>
        </p:txBody>
      </p:sp>
      <p:sp>
        <p:nvSpPr>
          <p:cNvPr id="4" name="Slide Number Placeholder 3"/>
          <p:cNvSpPr>
            <a:spLocks noGrp="1"/>
          </p:cNvSpPr>
          <p:nvPr>
            <p:ph type="sldNum" sz="quarter" idx="5"/>
          </p:nvPr>
        </p:nvSpPr>
        <p:spPr/>
        <p:txBody>
          <a:bodyPr/>
          <a:lstStyle/>
          <a:p>
            <a:fld id="{FE3E46BD-D722-41EC-B7CD-8CABDD27059E}" type="slidenum">
              <a:rPr lang="en-GB" smtClean="0"/>
              <a:t>36</a:t>
            </a:fld>
            <a:endParaRPr lang="en-GB"/>
          </a:p>
        </p:txBody>
      </p:sp>
    </p:spTree>
    <p:extLst>
      <p:ext uri="{BB962C8B-B14F-4D97-AF65-F5344CB8AC3E}">
        <p14:creationId xmlns:p14="http://schemas.microsoft.com/office/powerpoint/2010/main" val="373245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Explain the diversity of Jewish community </a:t>
            </a:r>
          </a:p>
          <a:p>
            <a:r>
              <a:rPr lang="en-GB"/>
              <a:t>Explain interplay between faith and culture </a:t>
            </a:r>
          </a:p>
          <a:p>
            <a:r>
              <a:rPr lang="en-GB"/>
              <a:t>Examples of how services are designed to support religious and cultural needs (food, shabbat, Jewish holidays)</a:t>
            </a:r>
          </a:p>
          <a:p>
            <a:endParaRPr lang="en-GB"/>
          </a:p>
        </p:txBody>
      </p:sp>
      <p:sp>
        <p:nvSpPr>
          <p:cNvPr id="4" name="Slide Number Placeholder 3"/>
          <p:cNvSpPr>
            <a:spLocks noGrp="1"/>
          </p:cNvSpPr>
          <p:nvPr>
            <p:ph type="sldNum" sz="quarter" idx="5"/>
          </p:nvPr>
        </p:nvSpPr>
        <p:spPr/>
        <p:txBody>
          <a:bodyPr/>
          <a:lstStyle/>
          <a:p>
            <a:fld id="{FE3E46BD-D722-41EC-B7CD-8CABDD27059E}" type="slidenum">
              <a:rPr lang="en-GB" smtClean="0"/>
              <a:t>38</a:t>
            </a:fld>
            <a:endParaRPr lang="en-GB"/>
          </a:p>
        </p:txBody>
      </p:sp>
    </p:spTree>
    <p:extLst>
      <p:ext uri="{BB962C8B-B14F-4D97-AF65-F5344CB8AC3E}">
        <p14:creationId xmlns:p14="http://schemas.microsoft.com/office/powerpoint/2010/main" val="412202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70186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A40240"/>
                </a:solidFill>
                <a:effectLst/>
                <a:latin typeface="Mulish"/>
              </a:rPr>
              <a:t>The Nishkam Civic Association (NCA), fondly known as the Nishkam Centre, is a unique organisation charged with the task of developing a dynamic Sikh faith inspired civic agenda, located on Soho Road, Birmingham. It is one of the key Centres for Excellence founded by Guru Nanak Nishkam Sewak Jatha, a Sikh faith-based organisation dedicated to </a:t>
            </a:r>
            <a:r>
              <a:rPr lang="en-GB" b="0" i="0" err="1">
                <a:solidFill>
                  <a:srgbClr val="A40240"/>
                </a:solidFill>
                <a:effectLst/>
                <a:latin typeface="Mulish"/>
              </a:rPr>
              <a:t>nishkam</a:t>
            </a:r>
            <a:r>
              <a:rPr lang="en-GB" b="0" i="0">
                <a:solidFill>
                  <a:srgbClr val="A40240"/>
                </a:solidFill>
                <a:effectLst/>
                <a:latin typeface="Mulish"/>
              </a:rPr>
              <a:t> </a:t>
            </a:r>
            <a:r>
              <a:rPr lang="en-GB" b="0" i="0" err="1">
                <a:solidFill>
                  <a:srgbClr val="A40240"/>
                </a:solidFill>
                <a:effectLst/>
                <a:latin typeface="Mulish"/>
              </a:rPr>
              <a:t>sewa</a:t>
            </a:r>
            <a:r>
              <a:rPr lang="en-GB" b="0" i="0">
                <a:solidFill>
                  <a:srgbClr val="A40240"/>
                </a:solidFill>
                <a:effectLst/>
                <a:latin typeface="Mulish"/>
              </a:rPr>
              <a:t> (active, selfless volunteering) to serve the common good. It is part of Nishkam Organisations that is made up of the spiritual centre (the Gurudwara), the economic cooperative – MSS (Marg Sat Santokh, meaning ‘path of truth and contentment’), the Nishkam School Trust and Nishkam Healthcare Trust.</a:t>
            </a:r>
            <a:endParaRPr lang="en-GB"/>
          </a:p>
        </p:txBody>
      </p:sp>
      <p:sp>
        <p:nvSpPr>
          <p:cNvPr id="4" name="Slide Number Placeholder 3"/>
          <p:cNvSpPr>
            <a:spLocks noGrp="1"/>
          </p:cNvSpPr>
          <p:nvPr>
            <p:ph type="sldNum" sz="quarter" idx="5"/>
          </p:nvPr>
        </p:nvSpPr>
        <p:spPr/>
        <p:txBody>
          <a:bodyPr/>
          <a:lstStyle/>
          <a:p>
            <a:fld id="{994CA697-59D2-49DF-99B7-A8E8C33641D1}" type="slidenum">
              <a:rPr lang="en-GB" smtClean="0"/>
              <a:t>6</a:t>
            </a:fld>
            <a:endParaRPr lang="en-GB"/>
          </a:p>
        </p:txBody>
      </p:sp>
    </p:spTree>
    <p:extLst>
      <p:ext uri="{BB962C8B-B14F-4D97-AF65-F5344CB8AC3E}">
        <p14:creationId xmlns:p14="http://schemas.microsoft.com/office/powerpoint/2010/main" val="543858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4CA697-59D2-49DF-99B7-A8E8C33641D1}" type="slidenum">
              <a:rPr lang="en-GB" smtClean="0"/>
              <a:t>9</a:t>
            </a:fld>
            <a:endParaRPr lang="en-GB"/>
          </a:p>
        </p:txBody>
      </p:sp>
    </p:spTree>
    <p:extLst>
      <p:ext uri="{BB962C8B-B14F-4D97-AF65-F5344CB8AC3E}">
        <p14:creationId xmlns:p14="http://schemas.microsoft.com/office/powerpoint/2010/main" val="2749578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4CA697-59D2-49DF-99B7-A8E8C33641D1}" type="slidenum">
              <a:rPr lang="en-GB" smtClean="0"/>
              <a:t>10</a:t>
            </a:fld>
            <a:endParaRPr lang="en-GB"/>
          </a:p>
        </p:txBody>
      </p:sp>
    </p:spTree>
    <p:extLst>
      <p:ext uri="{BB962C8B-B14F-4D97-AF65-F5344CB8AC3E}">
        <p14:creationId xmlns:p14="http://schemas.microsoft.com/office/powerpoint/2010/main" val="3497471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Link will be accessible from the 12</a:t>
            </a:r>
            <a:r>
              <a:rPr lang="en-GB" baseline="30000"/>
              <a:t>th</a:t>
            </a:r>
            <a:r>
              <a:rPr lang="en-GB"/>
              <a:t> of September</a:t>
            </a:r>
          </a:p>
        </p:txBody>
      </p:sp>
      <p:sp>
        <p:nvSpPr>
          <p:cNvPr id="4" name="Slide Number Placeholder 3"/>
          <p:cNvSpPr>
            <a:spLocks noGrp="1"/>
          </p:cNvSpPr>
          <p:nvPr>
            <p:ph type="sldNum" sz="quarter" idx="5"/>
          </p:nvPr>
        </p:nvSpPr>
        <p:spPr/>
        <p:txBody>
          <a:bodyPr/>
          <a:lstStyle/>
          <a:p>
            <a:fld id="{994CA697-59D2-49DF-99B7-A8E8C33641D1}" type="slidenum">
              <a:rPr lang="en-GB" smtClean="0"/>
              <a:t>13</a:t>
            </a:fld>
            <a:endParaRPr lang="en-GB"/>
          </a:p>
        </p:txBody>
      </p:sp>
    </p:spTree>
    <p:extLst>
      <p:ext uri="{BB962C8B-B14F-4D97-AF65-F5344CB8AC3E}">
        <p14:creationId xmlns:p14="http://schemas.microsoft.com/office/powerpoint/2010/main" val="2073013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4CA697-59D2-49DF-99B7-A8E8C33641D1}" type="slidenum">
              <a:rPr lang="en-GB" smtClean="0"/>
              <a:t>14</a:t>
            </a:fld>
            <a:endParaRPr lang="en-GB"/>
          </a:p>
        </p:txBody>
      </p:sp>
    </p:spTree>
    <p:extLst>
      <p:ext uri="{BB962C8B-B14F-4D97-AF65-F5344CB8AC3E}">
        <p14:creationId xmlns:p14="http://schemas.microsoft.com/office/powerpoint/2010/main" val="144399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Impact: SAFSH’s understanding of school’s cultural demographic is a huge asset. Past referrals to early help tend to cause upset with parents as they feel judged and sometimes resentful towards the school. In both the examples above there are other agencies involved but SAFSH provides that first stepping stone out of school and into a place of safety. The feedback above continues to state that the added layer of interventions will: • protect children from harm</a:t>
            </a:r>
          </a:p>
          <a:p>
            <a:endParaRPr lang="en-GB"/>
          </a:p>
          <a:p>
            <a:r>
              <a:rPr lang="en-GB"/>
              <a:t>• reduce the need for a referral to child protection services and improve children's long-term outcomes </a:t>
            </a:r>
          </a:p>
        </p:txBody>
      </p:sp>
      <p:sp>
        <p:nvSpPr>
          <p:cNvPr id="4" name="Slide Number Placeholder 3"/>
          <p:cNvSpPr>
            <a:spLocks noGrp="1"/>
          </p:cNvSpPr>
          <p:nvPr>
            <p:ph type="sldNum" sz="quarter" idx="5"/>
          </p:nvPr>
        </p:nvSpPr>
        <p:spPr/>
        <p:txBody>
          <a:bodyPr/>
          <a:lstStyle/>
          <a:p>
            <a:fld id="{994CA697-59D2-49DF-99B7-A8E8C33641D1}" type="slidenum">
              <a:rPr lang="en-GB" smtClean="0"/>
              <a:t>20</a:t>
            </a:fld>
            <a:endParaRPr lang="en-GB"/>
          </a:p>
        </p:txBody>
      </p:sp>
    </p:spTree>
    <p:extLst>
      <p:ext uri="{BB962C8B-B14F-4D97-AF65-F5344CB8AC3E}">
        <p14:creationId xmlns:p14="http://schemas.microsoft.com/office/powerpoint/2010/main" val="233826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Link will be accessible from the 12</a:t>
            </a:r>
            <a:r>
              <a:rPr lang="en-GB" baseline="30000"/>
              <a:t>th</a:t>
            </a:r>
            <a:r>
              <a:rPr lang="en-GB"/>
              <a:t> of September</a:t>
            </a:r>
          </a:p>
        </p:txBody>
      </p:sp>
      <p:sp>
        <p:nvSpPr>
          <p:cNvPr id="4" name="Slide Number Placeholder 3"/>
          <p:cNvSpPr>
            <a:spLocks noGrp="1"/>
          </p:cNvSpPr>
          <p:nvPr>
            <p:ph type="sldNum" sz="quarter" idx="5"/>
          </p:nvPr>
        </p:nvSpPr>
        <p:spPr/>
        <p:txBody>
          <a:bodyPr/>
          <a:lstStyle/>
          <a:p>
            <a:fld id="{994CA697-59D2-49DF-99B7-A8E8C33641D1}" type="slidenum">
              <a:rPr lang="en-GB" smtClean="0"/>
              <a:t>21</a:t>
            </a:fld>
            <a:endParaRPr lang="en-GB"/>
          </a:p>
        </p:txBody>
      </p:sp>
    </p:spTree>
    <p:extLst>
      <p:ext uri="{BB962C8B-B14F-4D97-AF65-F5344CB8AC3E}">
        <p14:creationId xmlns:p14="http://schemas.microsoft.com/office/powerpoint/2010/main" val="3661080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ark Front Page">
    <p:bg>
      <p:bgPr>
        <a:solidFill>
          <a:srgbClr val="2E3A4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6" y="4715898"/>
            <a:ext cx="7648353" cy="1060339"/>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273707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333740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4637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3784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402875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228952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3CC3-4FAD-466E-BC94-57A2852FA75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003CAE73-72C6-4A9D-BA66-B060E1F2071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B66BA-4980-411E-A885-945FFEEF3885}"/>
              </a:ext>
            </a:extLst>
          </p:cNvPr>
          <p:cNvSpPr txBox="1">
            <a:spLocks noGrp="1"/>
          </p:cNvSpPr>
          <p:nvPr>
            <p:ph type="dt" sz="half" idx="7"/>
          </p:nvPr>
        </p:nvSpPr>
        <p:spPr/>
        <p:txBody>
          <a:bodyPr/>
          <a:lstStyle>
            <a:lvl1pPr>
              <a:defRPr/>
            </a:lvl1pPr>
          </a:lstStyle>
          <a:p>
            <a:pPr lvl="0"/>
            <a:fld id="{54CECDD4-0E47-4D1B-9193-41732ED2DDB6}" type="datetime1">
              <a:rPr lang="en-GB"/>
              <a:pPr lvl="0"/>
              <a:t>12/09/2023</a:t>
            </a:fld>
            <a:endParaRPr lang="en-GB"/>
          </a:p>
        </p:txBody>
      </p:sp>
      <p:sp>
        <p:nvSpPr>
          <p:cNvPr id="5" name="Footer Placeholder 4">
            <a:extLst>
              <a:ext uri="{FF2B5EF4-FFF2-40B4-BE49-F238E27FC236}">
                <a16:creationId xmlns:a16="http://schemas.microsoft.com/office/drawing/2014/main" id="{4B4CB791-D205-48A0-8D60-5CCAA2C2873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80CCF17-8FAA-4524-9FA5-A3805A1DD9E4}"/>
              </a:ext>
            </a:extLst>
          </p:cNvPr>
          <p:cNvSpPr txBox="1">
            <a:spLocks noGrp="1"/>
          </p:cNvSpPr>
          <p:nvPr>
            <p:ph type="sldNum" sz="quarter" idx="8"/>
          </p:nvPr>
        </p:nvSpPr>
        <p:spPr/>
        <p:txBody>
          <a:bodyPr/>
          <a:lstStyle>
            <a:lvl1pPr>
              <a:defRPr/>
            </a:lvl1pPr>
          </a:lstStyle>
          <a:p>
            <a:pPr lvl="0"/>
            <a:r>
              <a:rPr lang="en-GB"/>
              <a:t>Copy Right 2020</a:t>
            </a:r>
          </a:p>
        </p:txBody>
      </p:sp>
    </p:spTree>
    <p:extLst>
      <p:ext uri="{BB962C8B-B14F-4D97-AF65-F5344CB8AC3E}">
        <p14:creationId xmlns:p14="http://schemas.microsoft.com/office/powerpoint/2010/main" val="253064765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8891-4450-437E-99D7-BEDDB5EED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8914F4-74E5-4404-8B11-42D10D60E6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9E4B381-8B31-419A-8ACC-536448D671E1}"/>
              </a:ext>
            </a:extLst>
          </p:cNvPr>
          <p:cNvSpPr>
            <a:spLocks noGrp="1"/>
          </p:cNvSpPr>
          <p:nvPr>
            <p:ph type="dt" sz="half" idx="10"/>
          </p:nvPr>
        </p:nvSpPr>
        <p:spPr/>
        <p:txBody>
          <a:bodyPr/>
          <a:lstStyle/>
          <a:p>
            <a:fld id="{A18F61C5-A3B4-4316-A906-70470B231177}" type="datetimeFigureOut">
              <a:rPr lang="en-GB" smtClean="0"/>
              <a:t>12/09/2023</a:t>
            </a:fld>
            <a:endParaRPr lang="en-GB"/>
          </a:p>
        </p:txBody>
      </p:sp>
      <p:sp>
        <p:nvSpPr>
          <p:cNvPr id="5" name="Footer Placeholder 4">
            <a:extLst>
              <a:ext uri="{FF2B5EF4-FFF2-40B4-BE49-F238E27FC236}">
                <a16:creationId xmlns:a16="http://schemas.microsoft.com/office/drawing/2014/main" id="{EDE29914-6954-43CF-BDB8-30C01C7822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40F725-6498-4406-AFF7-2AF36617DF81}"/>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127538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F5FC-B89D-4D67-A5FA-4917C3FEFE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676724-227C-4702-9001-788D3E0F1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E83C64-47FF-4B93-9A1E-DFBE1C89B4B7}"/>
              </a:ext>
            </a:extLst>
          </p:cNvPr>
          <p:cNvSpPr>
            <a:spLocks noGrp="1"/>
          </p:cNvSpPr>
          <p:nvPr>
            <p:ph type="dt" sz="half" idx="10"/>
          </p:nvPr>
        </p:nvSpPr>
        <p:spPr/>
        <p:txBody>
          <a:bodyPr/>
          <a:lstStyle/>
          <a:p>
            <a:fld id="{A18F61C5-A3B4-4316-A906-70470B231177}" type="datetimeFigureOut">
              <a:rPr lang="en-GB" smtClean="0"/>
              <a:t>12/09/2023</a:t>
            </a:fld>
            <a:endParaRPr lang="en-GB"/>
          </a:p>
        </p:txBody>
      </p:sp>
      <p:sp>
        <p:nvSpPr>
          <p:cNvPr id="5" name="Footer Placeholder 4">
            <a:extLst>
              <a:ext uri="{FF2B5EF4-FFF2-40B4-BE49-F238E27FC236}">
                <a16:creationId xmlns:a16="http://schemas.microsoft.com/office/drawing/2014/main" id="{CC3F425E-F384-41D4-86F7-4A99B77CEF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6D9477-4E12-4EE6-842E-A0003E316078}"/>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2003142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7119-F1E9-41D6-ADD2-26DFEC58DC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B623DF6-F50C-4EE4-99A6-2A1520362F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D5DF2E-1F9C-4325-8BD3-45E604F3E4CF}"/>
              </a:ext>
            </a:extLst>
          </p:cNvPr>
          <p:cNvSpPr>
            <a:spLocks noGrp="1"/>
          </p:cNvSpPr>
          <p:nvPr>
            <p:ph type="dt" sz="half" idx="10"/>
          </p:nvPr>
        </p:nvSpPr>
        <p:spPr/>
        <p:txBody>
          <a:bodyPr/>
          <a:lstStyle/>
          <a:p>
            <a:fld id="{A18F61C5-A3B4-4316-A906-70470B231177}" type="datetimeFigureOut">
              <a:rPr lang="en-GB" smtClean="0"/>
              <a:t>12/09/2023</a:t>
            </a:fld>
            <a:endParaRPr lang="en-GB"/>
          </a:p>
        </p:txBody>
      </p:sp>
      <p:sp>
        <p:nvSpPr>
          <p:cNvPr id="5" name="Footer Placeholder 4">
            <a:extLst>
              <a:ext uri="{FF2B5EF4-FFF2-40B4-BE49-F238E27FC236}">
                <a16:creationId xmlns:a16="http://schemas.microsoft.com/office/drawing/2014/main" id="{8DB480EE-0992-4452-9763-ED717D8D3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D3B32C-81D3-42AE-A800-80629B8BB02F}"/>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805894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6795B-A817-4485-8FDE-6E60E142A1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D3995E-E236-4C13-A023-EEEA4249CC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7CF6D2-CF4D-4333-A562-58B95E8911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28CF23-46C6-42A1-B63F-B1CFBA1FE04F}"/>
              </a:ext>
            </a:extLst>
          </p:cNvPr>
          <p:cNvSpPr>
            <a:spLocks noGrp="1"/>
          </p:cNvSpPr>
          <p:nvPr>
            <p:ph type="dt" sz="half" idx="10"/>
          </p:nvPr>
        </p:nvSpPr>
        <p:spPr/>
        <p:txBody>
          <a:bodyPr/>
          <a:lstStyle/>
          <a:p>
            <a:fld id="{A18F61C5-A3B4-4316-A906-70470B231177}" type="datetimeFigureOut">
              <a:rPr lang="en-GB" smtClean="0"/>
              <a:t>12/09/2023</a:t>
            </a:fld>
            <a:endParaRPr lang="en-GB"/>
          </a:p>
        </p:txBody>
      </p:sp>
      <p:sp>
        <p:nvSpPr>
          <p:cNvPr id="6" name="Footer Placeholder 5">
            <a:extLst>
              <a:ext uri="{FF2B5EF4-FFF2-40B4-BE49-F238E27FC236}">
                <a16:creationId xmlns:a16="http://schemas.microsoft.com/office/drawing/2014/main" id="{C10AD486-D423-4D80-B6CB-3CD66EEDFA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9A005E-A879-4EB2-BA9D-81615C499A2E}"/>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181185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1290937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AA9D3-D82D-4C21-9E97-963585263C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8BEB96-69AE-481D-B42E-EFC8B77E72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FD9A6-40E4-4D12-BB98-9DD301D2B0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0009D86-39D8-4FE1-8A76-C0B61A2C8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BE209-B87D-493C-BC69-C2A9C91D1F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7E16815-417F-4FDC-B387-8D76FBBE80B7}"/>
              </a:ext>
            </a:extLst>
          </p:cNvPr>
          <p:cNvSpPr>
            <a:spLocks noGrp="1"/>
          </p:cNvSpPr>
          <p:nvPr>
            <p:ph type="dt" sz="half" idx="10"/>
          </p:nvPr>
        </p:nvSpPr>
        <p:spPr/>
        <p:txBody>
          <a:bodyPr/>
          <a:lstStyle/>
          <a:p>
            <a:fld id="{A18F61C5-A3B4-4316-A906-70470B231177}" type="datetimeFigureOut">
              <a:rPr lang="en-GB" smtClean="0"/>
              <a:t>12/09/2023</a:t>
            </a:fld>
            <a:endParaRPr lang="en-GB"/>
          </a:p>
        </p:txBody>
      </p:sp>
      <p:sp>
        <p:nvSpPr>
          <p:cNvPr id="8" name="Footer Placeholder 7">
            <a:extLst>
              <a:ext uri="{FF2B5EF4-FFF2-40B4-BE49-F238E27FC236}">
                <a16:creationId xmlns:a16="http://schemas.microsoft.com/office/drawing/2014/main" id="{B77A33CD-F92B-4A99-B621-6D5165A52A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CD6DD9-F12C-4FA7-92EA-31EB971058D9}"/>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2518105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4521-FFD1-4E54-BBA7-6080EC14FD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424C4E-2880-4E0F-B94E-8E6F726566FF}"/>
              </a:ext>
            </a:extLst>
          </p:cNvPr>
          <p:cNvSpPr>
            <a:spLocks noGrp="1"/>
          </p:cNvSpPr>
          <p:nvPr>
            <p:ph type="dt" sz="half" idx="10"/>
          </p:nvPr>
        </p:nvSpPr>
        <p:spPr/>
        <p:txBody>
          <a:bodyPr/>
          <a:lstStyle/>
          <a:p>
            <a:fld id="{A18F61C5-A3B4-4316-A906-70470B231177}" type="datetimeFigureOut">
              <a:rPr lang="en-GB" smtClean="0"/>
              <a:t>12/09/2023</a:t>
            </a:fld>
            <a:endParaRPr lang="en-GB"/>
          </a:p>
        </p:txBody>
      </p:sp>
      <p:sp>
        <p:nvSpPr>
          <p:cNvPr id="4" name="Footer Placeholder 3">
            <a:extLst>
              <a:ext uri="{FF2B5EF4-FFF2-40B4-BE49-F238E27FC236}">
                <a16:creationId xmlns:a16="http://schemas.microsoft.com/office/drawing/2014/main" id="{018A13E2-2AFD-46FA-B1F5-2CDB158904A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932C9F-A5C8-4B78-860F-EA1467866A33}"/>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3019049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9B1FE5-B9B4-4CB4-BB18-C00268C267FA}"/>
              </a:ext>
            </a:extLst>
          </p:cNvPr>
          <p:cNvSpPr>
            <a:spLocks noGrp="1"/>
          </p:cNvSpPr>
          <p:nvPr>
            <p:ph type="dt" sz="half" idx="10"/>
          </p:nvPr>
        </p:nvSpPr>
        <p:spPr/>
        <p:txBody>
          <a:bodyPr/>
          <a:lstStyle/>
          <a:p>
            <a:fld id="{A18F61C5-A3B4-4316-A906-70470B231177}" type="datetimeFigureOut">
              <a:rPr lang="en-GB" smtClean="0"/>
              <a:t>12/09/2023</a:t>
            </a:fld>
            <a:endParaRPr lang="en-GB"/>
          </a:p>
        </p:txBody>
      </p:sp>
      <p:sp>
        <p:nvSpPr>
          <p:cNvPr id="3" name="Footer Placeholder 2">
            <a:extLst>
              <a:ext uri="{FF2B5EF4-FFF2-40B4-BE49-F238E27FC236}">
                <a16:creationId xmlns:a16="http://schemas.microsoft.com/office/drawing/2014/main" id="{C3D33FFF-0E61-4B1F-8715-7362B7A65E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65BE78-EF06-4750-B3ED-88062303F90E}"/>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672777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DAFB-13D0-4437-B971-41C7ED16F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AFCA7E9-9ED7-424B-9257-FDBFE4A671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A6D66A-EABD-43E1-9BD2-CA9E5C03E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4CA58F-E23D-42D7-B443-0B036F87F9E0}"/>
              </a:ext>
            </a:extLst>
          </p:cNvPr>
          <p:cNvSpPr>
            <a:spLocks noGrp="1"/>
          </p:cNvSpPr>
          <p:nvPr>
            <p:ph type="dt" sz="half" idx="10"/>
          </p:nvPr>
        </p:nvSpPr>
        <p:spPr/>
        <p:txBody>
          <a:bodyPr/>
          <a:lstStyle/>
          <a:p>
            <a:fld id="{A18F61C5-A3B4-4316-A906-70470B231177}" type="datetimeFigureOut">
              <a:rPr lang="en-GB" smtClean="0"/>
              <a:t>12/09/2023</a:t>
            </a:fld>
            <a:endParaRPr lang="en-GB"/>
          </a:p>
        </p:txBody>
      </p:sp>
      <p:sp>
        <p:nvSpPr>
          <p:cNvPr id="6" name="Footer Placeholder 5">
            <a:extLst>
              <a:ext uri="{FF2B5EF4-FFF2-40B4-BE49-F238E27FC236}">
                <a16:creationId xmlns:a16="http://schemas.microsoft.com/office/drawing/2014/main" id="{E53EDE34-4E44-4C8E-8EE9-CC329AE7BF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485C16-CA6B-4A3F-B3FD-807D45DA1872}"/>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255647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29D0-300D-41C9-97BE-B99693D6F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5D7BB1-2C39-4BF5-B8B2-9C98A6C7B9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44C1EA-C91C-40B6-A9DE-5EDAE76EB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C5A8BA-D908-4FF1-AAE4-EA7B02A55545}"/>
              </a:ext>
            </a:extLst>
          </p:cNvPr>
          <p:cNvSpPr>
            <a:spLocks noGrp="1"/>
          </p:cNvSpPr>
          <p:nvPr>
            <p:ph type="dt" sz="half" idx="10"/>
          </p:nvPr>
        </p:nvSpPr>
        <p:spPr/>
        <p:txBody>
          <a:bodyPr/>
          <a:lstStyle/>
          <a:p>
            <a:fld id="{A18F61C5-A3B4-4316-A906-70470B231177}" type="datetimeFigureOut">
              <a:rPr lang="en-GB" smtClean="0"/>
              <a:t>12/09/2023</a:t>
            </a:fld>
            <a:endParaRPr lang="en-GB"/>
          </a:p>
        </p:txBody>
      </p:sp>
      <p:sp>
        <p:nvSpPr>
          <p:cNvPr id="6" name="Footer Placeholder 5">
            <a:extLst>
              <a:ext uri="{FF2B5EF4-FFF2-40B4-BE49-F238E27FC236}">
                <a16:creationId xmlns:a16="http://schemas.microsoft.com/office/drawing/2014/main" id="{1029E897-A06C-4970-A5A7-0AD4626670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988F78-EE0D-4832-B72D-048D58705557}"/>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211405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EFD8-F49F-4B87-AC0C-A78EB4ACF9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93F218-560C-4F92-A104-92A2449E9D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49B1BA-45AE-4F18-A21E-023C8AF526CF}"/>
              </a:ext>
            </a:extLst>
          </p:cNvPr>
          <p:cNvSpPr>
            <a:spLocks noGrp="1"/>
          </p:cNvSpPr>
          <p:nvPr>
            <p:ph type="dt" sz="half" idx="10"/>
          </p:nvPr>
        </p:nvSpPr>
        <p:spPr/>
        <p:txBody>
          <a:bodyPr/>
          <a:lstStyle/>
          <a:p>
            <a:fld id="{A18F61C5-A3B4-4316-A906-70470B231177}" type="datetimeFigureOut">
              <a:rPr lang="en-GB" smtClean="0"/>
              <a:t>12/09/2023</a:t>
            </a:fld>
            <a:endParaRPr lang="en-GB"/>
          </a:p>
        </p:txBody>
      </p:sp>
      <p:sp>
        <p:nvSpPr>
          <p:cNvPr id="5" name="Footer Placeholder 4">
            <a:extLst>
              <a:ext uri="{FF2B5EF4-FFF2-40B4-BE49-F238E27FC236}">
                <a16:creationId xmlns:a16="http://schemas.microsoft.com/office/drawing/2014/main" id="{EA2F2C65-D976-4A79-89AC-EFFCAD53BB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244028-E54D-4390-BDA0-A9059CA09F73}"/>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193186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A46E6F-8F98-4B91-95D9-6F6D9ABD01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60E40B-9CA8-41D4-8CAA-A4AFD19CBF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80AAF3-CC4D-4E41-A660-FE08A9FBCC00}"/>
              </a:ext>
            </a:extLst>
          </p:cNvPr>
          <p:cNvSpPr>
            <a:spLocks noGrp="1"/>
          </p:cNvSpPr>
          <p:nvPr>
            <p:ph type="dt" sz="half" idx="10"/>
          </p:nvPr>
        </p:nvSpPr>
        <p:spPr/>
        <p:txBody>
          <a:bodyPr/>
          <a:lstStyle/>
          <a:p>
            <a:fld id="{A18F61C5-A3B4-4316-A906-70470B231177}" type="datetimeFigureOut">
              <a:rPr lang="en-GB" smtClean="0"/>
              <a:t>12/09/2023</a:t>
            </a:fld>
            <a:endParaRPr lang="en-GB"/>
          </a:p>
        </p:txBody>
      </p:sp>
      <p:sp>
        <p:nvSpPr>
          <p:cNvPr id="5" name="Footer Placeholder 4">
            <a:extLst>
              <a:ext uri="{FF2B5EF4-FFF2-40B4-BE49-F238E27FC236}">
                <a16:creationId xmlns:a16="http://schemas.microsoft.com/office/drawing/2014/main" id="{6B883CCF-2586-41F1-8F6B-DA1DC2023E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925E33-BE56-49BB-AE31-A1A45BAF4985}"/>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08265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Dark Front Page">
    <p:bg>
      <p:bgPr>
        <a:solidFill>
          <a:srgbClr val="2E3A4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2" y="6642901"/>
            <a:ext cx="6825343" cy="157151"/>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8" y="6642901"/>
            <a:ext cx="9044764" cy="157151"/>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7"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5" cy="3923415"/>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7"/>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8" y="4715899"/>
            <a:ext cx="7648353" cy="1060339"/>
          </a:xfrm>
        </p:spPr>
        <p:txBody>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8"/>
            <a:ext cx="3733800" cy="2781300"/>
          </a:xfrm>
          <a:prstGeom prst="rect">
            <a:avLst/>
          </a:prstGeom>
          <a:ln>
            <a:noFill/>
          </a:ln>
        </p:spPr>
      </p:pic>
    </p:spTree>
    <p:extLst>
      <p:ext uri="{BB962C8B-B14F-4D97-AF65-F5344CB8AC3E}">
        <p14:creationId xmlns:p14="http://schemas.microsoft.com/office/powerpoint/2010/main" val="954905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17"/>
        <p:cNvGrpSpPr/>
        <p:nvPr/>
      </p:nvGrpSpPr>
      <p:grpSpPr>
        <a:xfrm>
          <a:off x="0" y="0"/>
          <a:ext cx="0" cy="0"/>
          <a:chOff x="0" y="0"/>
          <a:chExt cx="0" cy="0"/>
        </a:xfrm>
      </p:grpSpPr>
      <p:sp>
        <p:nvSpPr>
          <p:cNvPr id="18" name="Google Shape;18;p12"/>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a:solidFill>
                  <a:srgbClr val="2E3A4D"/>
                </a:solidFill>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12"/>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 name="Google Shape;20;p12"/>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1" name="Google Shape;21;p12"/>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2"/>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US"/>
              <a:t>Page </a:t>
            </a:r>
            <a:fld id="{00000000-1234-1234-1234-123412341234}" type="slidenum">
              <a:rPr lang="en-US"/>
              <a:t>‹#›</a:t>
            </a:fld>
            <a:endParaRPr sz="1000"/>
          </a:p>
        </p:txBody>
      </p:sp>
    </p:spTree>
    <p:extLst>
      <p:ext uri="{BB962C8B-B14F-4D97-AF65-F5344CB8AC3E}">
        <p14:creationId xmlns:p14="http://schemas.microsoft.com/office/powerpoint/2010/main" val="604266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 Page">
  <p:cSld name="Back Page">
    <p:bg>
      <p:bgPr>
        <a:solidFill>
          <a:schemeClr val="lt1"/>
        </a:solidFill>
        <a:effectLst/>
      </p:bgPr>
    </p:bg>
    <p:spTree>
      <p:nvGrpSpPr>
        <p:cNvPr id="1" name="Shape 23"/>
        <p:cNvGrpSpPr/>
        <p:nvPr/>
      </p:nvGrpSpPr>
      <p:grpSpPr>
        <a:xfrm>
          <a:off x="0" y="0"/>
          <a:ext cx="0" cy="0"/>
          <a:chOff x="0" y="0"/>
          <a:chExt cx="0" cy="0"/>
        </a:xfrm>
      </p:grpSpPr>
      <p:sp>
        <p:nvSpPr>
          <p:cNvPr id="24" name="Google Shape;24;p13"/>
          <p:cNvSpPr/>
          <p:nvPr/>
        </p:nvSpPr>
        <p:spPr>
          <a:xfrm>
            <a:off x="0" y="6642900"/>
            <a:ext cx="6825343" cy="157150"/>
          </a:xfrm>
          <a:prstGeom prst="rect">
            <a:avLst/>
          </a:prstGeom>
          <a:solidFill>
            <a:srgbClr val="8CD5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 name="Google Shape;25;p13"/>
          <p:cNvSpPr/>
          <p:nvPr/>
        </p:nvSpPr>
        <p:spPr>
          <a:xfrm>
            <a:off x="3147237" y="6642900"/>
            <a:ext cx="9044764" cy="157150"/>
          </a:xfrm>
          <a:prstGeom prst="rect">
            <a:avLst/>
          </a:prstGeom>
          <a:solidFill>
            <a:srgbClr val="5FC3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 name="Google Shape;26;p13" descr="NASP Logo"/>
          <p:cNvPicPr preferRelativeResize="0"/>
          <p:nvPr/>
        </p:nvPicPr>
        <p:blipFill rotWithShape="1">
          <a:blip r:embed="rId2">
            <a:alphaModFix/>
          </a:blip>
          <a:srcRect/>
          <a:stretch/>
        </p:blipFill>
        <p:spPr>
          <a:xfrm>
            <a:off x="715926" y="637953"/>
            <a:ext cx="4572000" cy="2514600"/>
          </a:xfrm>
          <a:prstGeom prst="rect">
            <a:avLst/>
          </a:prstGeom>
          <a:noFill/>
          <a:ln>
            <a:noFill/>
          </a:ln>
        </p:spPr>
      </p:pic>
      <p:pic>
        <p:nvPicPr>
          <p:cNvPr id="27" name="Google Shape;27;p13"/>
          <p:cNvPicPr preferRelativeResize="0"/>
          <p:nvPr/>
        </p:nvPicPr>
        <p:blipFill rotWithShape="1">
          <a:blip r:embed="rId3">
            <a:alphaModFix/>
          </a:blip>
          <a:srcRect/>
          <a:stretch/>
        </p:blipFill>
        <p:spPr>
          <a:xfrm>
            <a:off x="6260466" y="0"/>
            <a:ext cx="5931534" cy="3923414"/>
          </a:xfrm>
          <a:prstGeom prst="rect">
            <a:avLst/>
          </a:prstGeom>
          <a:noFill/>
          <a:ln>
            <a:noFill/>
          </a:ln>
        </p:spPr>
      </p:pic>
      <p:sp>
        <p:nvSpPr>
          <p:cNvPr id="28" name="Google Shape;28;p13"/>
          <p:cNvSpPr txBox="1">
            <a:spLocks noGrp="1"/>
          </p:cNvSpPr>
          <p:nvPr>
            <p:ph type="subTitle" idx="1"/>
          </p:nvPr>
        </p:nvSpPr>
        <p:spPr>
          <a:xfrm>
            <a:off x="3306726" y="3705448"/>
            <a:ext cx="7361273" cy="2070789"/>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2E3A4D"/>
              </a:buClr>
              <a:buSzPts val="2000"/>
              <a:buNone/>
              <a:defRPr sz="2000">
                <a:solidFill>
                  <a:srgbClr val="2E3A4D"/>
                </a:solidFill>
              </a:defRPr>
            </a:lvl1pPr>
            <a:lvl2pPr lvl="1" algn="ctr">
              <a:lnSpc>
                <a:spcPct val="90000"/>
              </a:lnSpc>
              <a:spcBef>
                <a:spcPts val="500"/>
              </a:spcBef>
              <a:spcAft>
                <a:spcPts val="0"/>
              </a:spcAft>
              <a:buClr>
                <a:srgbClr val="2E3A4D"/>
              </a:buClr>
              <a:buSzPts val="2000"/>
              <a:buNone/>
              <a:defRPr sz="2000"/>
            </a:lvl2pPr>
            <a:lvl3pPr lvl="2" algn="ctr">
              <a:lnSpc>
                <a:spcPct val="90000"/>
              </a:lnSpc>
              <a:spcBef>
                <a:spcPts val="500"/>
              </a:spcBef>
              <a:spcAft>
                <a:spcPts val="0"/>
              </a:spcAft>
              <a:buClr>
                <a:srgbClr val="2E3A4D"/>
              </a:buClr>
              <a:buSzPts val="1800"/>
              <a:buNone/>
              <a:defRPr sz="1800"/>
            </a:lvl3pPr>
            <a:lvl4pPr lvl="3" algn="ctr">
              <a:lnSpc>
                <a:spcPct val="90000"/>
              </a:lnSpc>
              <a:spcBef>
                <a:spcPts val="500"/>
              </a:spcBef>
              <a:spcAft>
                <a:spcPts val="0"/>
              </a:spcAft>
              <a:buClr>
                <a:srgbClr val="2E3A4D"/>
              </a:buClr>
              <a:buSzPts val="1600"/>
              <a:buNone/>
              <a:defRPr sz="1600"/>
            </a:lvl4pPr>
            <a:lvl5pPr lvl="4" algn="ctr">
              <a:lnSpc>
                <a:spcPct val="90000"/>
              </a:lnSpc>
              <a:spcBef>
                <a:spcPts val="500"/>
              </a:spcBef>
              <a:spcAft>
                <a:spcPts val="0"/>
              </a:spcAft>
              <a:buClr>
                <a:srgbClr val="2E3A4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13"/>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a:solidFill>
                  <a:srgbClr val="888888"/>
                </a:solidFill>
                <a:latin typeface="Arial"/>
                <a:ea typeface="Arial"/>
                <a:cs typeface="Arial"/>
                <a:sym typeface="Arial"/>
              </a:defRPr>
            </a:lvl1pPr>
            <a:lvl2pPr marL="0" lvl="1" indent="0" algn="r">
              <a:spcBef>
                <a:spcPts val="0"/>
              </a:spcBef>
              <a:buNone/>
              <a:defRPr sz="1000">
                <a:solidFill>
                  <a:srgbClr val="888888"/>
                </a:solidFill>
                <a:latin typeface="Arial"/>
                <a:ea typeface="Arial"/>
                <a:cs typeface="Arial"/>
                <a:sym typeface="Arial"/>
              </a:defRPr>
            </a:lvl2pPr>
            <a:lvl3pPr marL="0" lvl="2" indent="0" algn="r">
              <a:spcBef>
                <a:spcPts val="0"/>
              </a:spcBef>
              <a:buNone/>
              <a:defRPr sz="1000">
                <a:solidFill>
                  <a:srgbClr val="888888"/>
                </a:solidFill>
                <a:latin typeface="Arial"/>
                <a:ea typeface="Arial"/>
                <a:cs typeface="Arial"/>
                <a:sym typeface="Arial"/>
              </a:defRPr>
            </a:lvl3pPr>
            <a:lvl4pPr marL="0" lvl="3" indent="0" algn="r">
              <a:spcBef>
                <a:spcPts val="0"/>
              </a:spcBef>
              <a:buNone/>
              <a:defRPr sz="1000">
                <a:solidFill>
                  <a:srgbClr val="888888"/>
                </a:solidFill>
                <a:latin typeface="Arial"/>
                <a:ea typeface="Arial"/>
                <a:cs typeface="Arial"/>
                <a:sym typeface="Arial"/>
              </a:defRPr>
            </a:lvl4pPr>
            <a:lvl5pPr marL="0" lvl="4" indent="0" algn="r">
              <a:spcBef>
                <a:spcPts val="0"/>
              </a:spcBef>
              <a:buNone/>
              <a:defRPr sz="1000">
                <a:solidFill>
                  <a:srgbClr val="888888"/>
                </a:solidFill>
                <a:latin typeface="Arial"/>
                <a:ea typeface="Arial"/>
                <a:cs typeface="Arial"/>
                <a:sym typeface="Arial"/>
              </a:defRPr>
            </a:lvl5pPr>
            <a:lvl6pPr marL="0" lvl="5" indent="0" algn="r">
              <a:spcBef>
                <a:spcPts val="0"/>
              </a:spcBef>
              <a:buNone/>
              <a:defRPr sz="1000">
                <a:solidFill>
                  <a:srgbClr val="888888"/>
                </a:solidFill>
                <a:latin typeface="Arial"/>
                <a:ea typeface="Arial"/>
                <a:cs typeface="Arial"/>
                <a:sym typeface="Arial"/>
              </a:defRPr>
            </a:lvl6pPr>
            <a:lvl7pPr marL="0" lvl="6" indent="0" algn="r">
              <a:spcBef>
                <a:spcPts val="0"/>
              </a:spcBef>
              <a:buNone/>
              <a:defRPr sz="1000">
                <a:solidFill>
                  <a:srgbClr val="888888"/>
                </a:solidFill>
                <a:latin typeface="Arial"/>
                <a:ea typeface="Arial"/>
                <a:cs typeface="Arial"/>
                <a:sym typeface="Arial"/>
              </a:defRPr>
            </a:lvl7pPr>
            <a:lvl8pPr marL="0" lvl="7" indent="0" algn="r">
              <a:spcBef>
                <a:spcPts val="0"/>
              </a:spcBef>
              <a:buNone/>
              <a:defRPr sz="1000">
                <a:solidFill>
                  <a:srgbClr val="888888"/>
                </a:solidFill>
                <a:latin typeface="Arial"/>
                <a:ea typeface="Arial"/>
                <a:cs typeface="Arial"/>
                <a:sym typeface="Arial"/>
              </a:defRPr>
            </a:lvl8pPr>
            <a:lvl9pPr marL="0" lvl="8" indent="0" algn="r">
              <a:spcBef>
                <a:spcPts val="0"/>
              </a:spcBef>
              <a:buNone/>
              <a:defRPr sz="1000">
                <a:solidFill>
                  <a:srgbClr val="888888"/>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30" name="Google Shape;30;p13"/>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46663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 Section Title Pag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pic>
        <p:nvPicPr>
          <p:cNvPr id="11" name="Picture 10">
            <a:extLst>
              <a:ext uri="{FF2B5EF4-FFF2-40B4-BE49-F238E27FC236}">
                <a16:creationId xmlns:a16="http://schemas.microsoft.com/office/drawing/2014/main" id="{1B415892-B1FB-714C-AE82-B3486DBD9ED2}"/>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6260466" y="0"/>
            <a:ext cx="5931534" cy="3923414"/>
          </a:xfrm>
          <a:prstGeom prst="rect">
            <a:avLst/>
          </a:prstGeom>
        </p:spPr>
      </p:pic>
      <p:sp>
        <p:nvSpPr>
          <p:cNvPr id="14" name="Footer Placeholder 13">
            <a:extLst>
              <a:ext uri="{FF2B5EF4-FFF2-40B4-BE49-F238E27FC236}">
                <a16:creationId xmlns:a16="http://schemas.microsoft.com/office/drawing/2014/main" id="{5EC8B91F-BC1E-F547-852B-5F0E65049672}"/>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
        <p:nvSpPr>
          <p:cNvPr id="15" name="Slide Number Placeholder 14">
            <a:extLst>
              <a:ext uri="{FF2B5EF4-FFF2-40B4-BE49-F238E27FC236}">
                <a16:creationId xmlns:a16="http://schemas.microsoft.com/office/drawing/2014/main" id="{A056BF34-0AB8-C548-B2E4-98FE053119DA}"/>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Tree>
    <p:extLst>
      <p:ext uri="{BB962C8B-B14F-4D97-AF65-F5344CB8AC3E}">
        <p14:creationId xmlns:p14="http://schemas.microsoft.com/office/powerpoint/2010/main" val="458228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319678"/>
      </p:ext>
    </p:extLst>
  </p:cSld>
  <p:clrMapOvr>
    <a:masterClrMapping/>
  </p:clrMapOvr>
  <p:transition spd="med"/>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eneral: Charcoal">
    <p:bg>
      <p:bgPr>
        <a:solidFill>
          <a:srgbClr val="1E1E1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210506"/>
      </p:ext>
    </p:extLst>
  </p:cSld>
  <p:clrMapOvr>
    <a:masterClrMapping/>
  </p:clrMapOvr>
  <p:transition spd="med"/>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eneral: Rhodamine">
    <p:bg>
      <p:bgPr>
        <a:solidFill>
          <a:srgbClr val="E3008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558044"/>
      </p:ext>
    </p:extLst>
  </p:cSld>
  <p:clrMapOvr>
    <a:masterClrMapping/>
  </p:clrMapOvr>
  <p:transition spd="med"/>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NML Section Divider">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1E088C-1CD3-4345-A6E1-99DC08D42F6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40554" y="5940161"/>
            <a:ext cx="1345562" cy="638621"/>
          </a:xfrm>
          <a:prstGeom prst="rect">
            <a:avLst/>
          </a:prstGeom>
        </p:spPr>
      </p:pic>
      <p:pic>
        <p:nvPicPr>
          <p:cNvPr id="10" name="Picture 9">
            <a:extLst>
              <a:ext uri="{FF2B5EF4-FFF2-40B4-BE49-F238E27FC236}">
                <a16:creationId xmlns:a16="http://schemas.microsoft.com/office/drawing/2014/main" id="{F5E63946-BD12-2A47-82A4-7A3AD1A925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102"/>
          <a:stretch/>
        </p:blipFill>
        <p:spPr>
          <a:xfrm>
            <a:off x="1976340" y="6006169"/>
            <a:ext cx="10215660" cy="489296"/>
          </a:xfrm>
          <a:prstGeom prst="rect">
            <a:avLst/>
          </a:prstGeom>
        </p:spPr>
      </p:pic>
    </p:spTree>
    <p:extLst>
      <p:ext uri="{BB962C8B-B14F-4D97-AF65-F5344CB8AC3E}">
        <p14:creationId xmlns:p14="http://schemas.microsoft.com/office/powerpoint/2010/main" val="1995853224"/>
      </p:ext>
    </p:extLst>
  </p:cSld>
  <p:clrMapOvr>
    <a:masterClrMapping/>
  </p:clrMapOvr>
  <p:transition spd="med"/>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NML Section Divider 2">
    <p:bg>
      <p:bgPr>
        <a:solidFill>
          <a:srgbClr val="1E1E1E"/>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63946-BD12-2A47-82A4-7A3AD1A925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02"/>
          <a:stretch/>
        </p:blipFill>
        <p:spPr>
          <a:xfrm>
            <a:off x="1976341" y="6006169"/>
            <a:ext cx="10215660" cy="489296"/>
          </a:xfrm>
          <a:prstGeom prst="rect">
            <a:avLst/>
          </a:prstGeom>
        </p:spPr>
      </p:pic>
      <p:pic>
        <p:nvPicPr>
          <p:cNvPr id="5" name="Picture 4">
            <a:extLst>
              <a:ext uri="{FF2B5EF4-FFF2-40B4-BE49-F238E27FC236}">
                <a16:creationId xmlns:a16="http://schemas.microsoft.com/office/drawing/2014/main" id="{FB929CF3-6AAD-2949-9856-8495734F609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251030814"/>
      </p:ext>
    </p:extLst>
  </p:cSld>
  <p:clrMapOvr>
    <a:masterClrMapping/>
  </p:clrMapOvr>
  <p:transition spd="med"/>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ML Section Divider 3">
    <p:bg>
      <p:bgPr>
        <a:solidFill>
          <a:srgbClr val="E3008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AFCB7-EEF7-BF42-886A-ADDCC4F4D7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76341" y="6006558"/>
            <a:ext cx="10215659" cy="489600"/>
          </a:xfrm>
          <a:prstGeom prst="rect">
            <a:avLst/>
          </a:prstGeom>
        </p:spPr>
      </p:pic>
      <p:pic>
        <p:nvPicPr>
          <p:cNvPr id="5" name="Picture 4">
            <a:extLst>
              <a:ext uri="{FF2B5EF4-FFF2-40B4-BE49-F238E27FC236}">
                <a16:creationId xmlns:a16="http://schemas.microsoft.com/office/drawing/2014/main" id="{81655F58-0517-0D45-91EC-F5097238152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3754691031"/>
      </p:ext>
    </p:extLst>
  </p:cSld>
  <p:clrMapOvr>
    <a:masterClrMapping/>
  </p:clrMapOvr>
  <p:transition spd="med"/>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board: Charcoal">
    <p:bg>
      <p:bgPr>
        <a:solidFill>
          <a:srgbClr val="1E1E1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88171-8814-E14F-8F2F-CC5A1689B48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377825"/>
            <a:ext cx="4471200" cy="2952000"/>
          </a:xfrm>
          <a:prstGeom prst="rect">
            <a:avLst/>
          </a:prstGeom>
        </p:spPr>
      </p:pic>
      <p:pic>
        <p:nvPicPr>
          <p:cNvPr id="6" name="Picture 5">
            <a:extLst>
              <a:ext uri="{FF2B5EF4-FFF2-40B4-BE49-F238E27FC236}">
                <a16:creationId xmlns:a16="http://schemas.microsoft.com/office/drawing/2014/main" id="{37910951-046E-7744-85C8-9D510546BE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70400" y="374650"/>
            <a:ext cx="7721600" cy="2952750"/>
          </a:xfrm>
          <a:prstGeom prst="rect">
            <a:avLst/>
          </a:prstGeom>
        </p:spPr>
      </p:pic>
      <p:pic>
        <p:nvPicPr>
          <p:cNvPr id="5" name="Picture 4">
            <a:extLst>
              <a:ext uri="{FF2B5EF4-FFF2-40B4-BE49-F238E27FC236}">
                <a16:creationId xmlns:a16="http://schemas.microsoft.com/office/drawing/2014/main" id="{7F0767D6-A56B-DD43-A870-67A717A8E2B2}"/>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1233769016"/>
      </p:ext>
    </p:extLst>
  </p:cSld>
  <p:clrMapOvr>
    <a:masterClrMapping/>
  </p:clrMapOvr>
  <p:transition spd="med"/>
  <p:extLst>
    <p:ext uri="{DCECCB84-F9BA-43D5-87BE-67443E8EF086}">
      <p15:sldGuideLst xmlns:p15="http://schemas.microsoft.com/office/powerpoint/2012/main">
        <p15:guide id="1" orient="horz" pos="2650">
          <p15:clr>
            <a:srgbClr val="FBAE40"/>
          </p15:clr>
        </p15:guide>
        <p15:guide id="2" pos="291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board: Rhodamine">
    <p:bg>
      <p:bgPr>
        <a:solidFill>
          <a:srgbClr val="E3008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1FA95-66BA-A148-994B-3D1EDE7D30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0400" y="374650"/>
            <a:ext cx="7721600" cy="2952750"/>
          </a:xfrm>
          <a:prstGeom prst="rect">
            <a:avLst/>
          </a:prstGeom>
        </p:spPr>
      </p:pic>
      <p:pic>
        <p:nvPicPr>
          <p:cNvPr id="3" name="Picture 2">
            <a:extLst>
              <a:ext uri="{FF2B5EF4-FFF2-40B4-BE49-F238E27FC236}">
                <a16:creationId xmlns:a16="http://schemas.microsoft.com/office/drawing/2014/main" id="{EF288171-8814-E14F-8F2F-CC5A1689B48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377825"/>
            <a:ext cx="4471200" cy="2952000"/>
          </a:xfrm>
          <a:prstGeom prst="rect">
            <a:avLst/>
          </a:prstGeom>
        </p:spPr>
      </p:pic>
      <p:pic>
        <p:nvPicPr>
          <p:cNvPr id="5" name="Picture 4">
            <a:extLst>
              <a:ext uri="{FF2B5EF4-FFF2-40B4-BE49-F238E27FC236}">
                <a16:creationId xmlns:a16="http://schemas.microsoft.com/office/drawing/2014/main" id="{4714C1B4-35BD-5A4E-BBCE-4FD42BC505F9}"/>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1420879974"/>
      </p:ext>
    </p:extLst>
  </p:cSld>
  <p:clrMapOvr>
    <a:masterClrMapping/>
  </p:clrMapOvr>
  <p:transition spd="med"/>
  <p:extLst>
    <p:ext uri="{DCECCB84-F9BA-43D5-87BE-67443E8EF086}">
      <p15:sldGuideLst xmlns:p15="http://schemas.microsoft.com/office/powerpoint/2012/main">
        <p15:guide id="1" orient="horz" pos="2650">
          <p15:clr>
            <a:srgbClr val="FBAE40"/>
          </p15:clr>
        </p15:guide>
        <p15:guide id="2" pos="291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7167-2297-96BC-1C00-9E0B4A7591F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955A9C0-D98C-2A32-317E-87BD0B98E8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516BF63-5658-AF33-5A85-A3A5ED39568B}"/>
              </a:ext>
            </a:extLst>
          </p:cNvPr>
          <p:cNvSpPr>
            <a:spLocks noGrp="1"/>
          </p:cNvSpPr>
          <p:nvPr>
            <p:ph type="dt" sz="half" idx="10"/>
          </p:nvPr>
        </p:nvSpPr>
        <p:spPr/>
        <p:txBody>
          <a:bodyPr/>
          <a:lstStyle/>
          <a:p>
            <a:fld id="{AA4A4601-F3ED-4E5C-99A8-6D1EAF5C80FE}" type="datetimeFigureOut">
              <a:rPr lang="en-GB" smtClean="0"/>
              <a:t>12/09/2023</a:t>
            </a:fld>
            <a:endParaRPr lang="en-GB"/>
          </a:p>
        </p:txBody>
      </p:sp>
      <p:sp>
        <p:nvSpPr>
          <p:cNvPr id="5" name="Footer Placeholder 4">
            <a:extLst>
              <a:ext uri="{FF2B5EF4-FFF2-40B4-BE49-F238E27FC236}">
                <a16:creationId xmlns:a16="http://schemas.microsoft.com/office/drawing/2014/main" id="{C92E0680-07CD-A21C-7328-92E6954A9D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066B63-180F-7AC1-3982-7D3359D78A73}"/>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3026988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A087-5695-BCFA-DC97-F1ECF4CEB9D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4977A5B-DECA-4B7C-A4C2-465E7987E2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5079A4F-A9DF-F09C-3B2B-0F2A0B1B98F0}"/>
              </a:ext>
            </a:extLst>
          </p:cNvPr>
          <p:cNvSpPr>
            <a:spLocks noGrp="1"/>
          </p:cNvSpPr>
          <p:nvPr>
            <p:ph type="dt" sz="half" idx="10"/>
          </p:nvPr>
        </p:nvSpPr>
        <p:spPr/>
        <p:txBody>
          <a:bodyPr/>
          <a:lstStyle/>
          <a:p>
            <a:fld id="{AA4A4601-F3ED-4E5C-99A8-6D1EAF5C80FE}" type="datetimeFigureOut">
              <a:rPr lang="en-GB" smtClean="0"/>
              <a:t>12/09/2023</a:t>
            </a:fld>
            <a:endParaRPr lang="en-GB"/>
          </a:p>
        </p:txBody>
      </p:sp>
      <p:sp>
        <p:nvSpPr>
          <p:cNvPr id="5" name="Footer Placeholder 4">
            <a:extLst>
              <a:ext uri="{FF2B5EF4-FFF2-40B4-BE49-F238E27FC236}">
                <a16:creationId xmlns:a16="http://schemas.microsoft.com/office/drawing/2014/main" id="{D0789DE8-7D2D-85FD-B8BE-47015B2B78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D1AE34-B8A0-A9BF-0DFC-4FF847B0D1C7}"/>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387827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1032203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2169-A5DE-443B-0E2C-65D9879C348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9861349-0BB6-0660-AC5D-A483F27AA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092C8A-2D21-BEBB-7504-68AD982D7D60}"/>
              </a:ext>
            </a:extLst>
          </p:cNvPr>
          <p:cNvSpPr>
            <a:spLocks noGrp="1"/>
          </p:cNvSpPr>
          <p:nvPr>
            <p:ph type="dt" sz="half" idx="10"/>
          </p:nvPr>
        </p:nvSpPr>
        <p:spPr/>
        <p:txBody>
          <a:bodyPr/>
          <a:lstStyle/>
          <a:p>
            <a:fld id="{AA4A4601-F3ED-4E5C-99A8-6D1EAF5C80FE}" type="datetimeFigureOut">
              <a:rPr lang="en-GB" smtClean="0"/>
              <a:t>12/09/2023</a:t>
            </a:fld>
            <a:endParaRPr lang="en-GB"/>
          </a:p>
        </p:txBody>
      </p:sp>
      <p:sp>
        <p:nvSpPr>
          <p:cNvPr id="5" name="Footer Placeholder 4">
            <a:extLst>
              <a:ext uri="{FF2B5EF4-FFF2-40B4-BE49-F238E27FC236}">
                <a16:creationId xmlns:a16="http://schemas.microsoft.com/office/drawing/2014/main" id="{C89AFBCC-48B6-3096-723D-65EA6E14B4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94A286-81A2-8564-BDDD-E4683D8C7D69}"/>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169218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6C1B-9462-133D-8859-C51F555430F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5894971-363C-3500-F7E8-4DC9397212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3D7DEBB-B72C-0494-AEDC-57978205A96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92D1DEE-E16D-DA37-7762-78D9ABDBBE55}"/>
              </a:ext>
            </a:extLst>
          </p:cNvPr>
          <p:cNvSpPr>
            <a:spLocks noGrp="1"/>
          </p:cNvSpPr>
          <p:nvPr>
            <p:ph type="dt" sz="half" idx="10"/>
          </p:nvPr>
        </p:nvSpPr>
        <p:spPr/>
        <p:txBody>
          <a:bodyPr/>
          <a:lstStyle/>
          <a:p>
            <a:fld id="{AA4A4601-F3ED-4E5C-99A8-6D1EAF5C80FE}" type="datetimeFigureOut">
              <a:rPr lang="en-GB" smtClean="0"/>
              <a:t>12/09/2023</a:t>
            </a:fld>
            <a:endParaRPr lang="en-GB"/>
          </a:p>
        </p:txBody>
      </p:sp>
      <p:sp>
        <p:nvSpPr>
          <p:cNvPr id="6" name="Footer Placeholder 5">
            <a:extLst>
              <a:ext uri="{FF2B5EF4-FFF2-40B4-BE49-F238E27FC236}">
                <a16:creationId xmlns:a16="http://schemas.microsoft.com/office/drawing/2014/main" id="{EB58FE8A-6FCE-C05C-7DAA-8C22F4F32A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934520-553D-ADF0-514B-51F715D8F4BF}"/>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521053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00F5-DC13-443C-BB40-3D3265B96EA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FB0284E-3D00-A223-726A-38360404B3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10DFAFE-4758-A57A-50DD-482957AC164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734E766-F4A6-0BC7-9D74-EA151A529B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88048F-FA41-15B7-0BCD-A64B10DA145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CF15757-259C-738E-8016-A56AA6AE7435}"/>
              </a:ext>
            </a:extLst>
          </p:cNvPr>
          <p:cNvSpPr>
            <a:spLocks noGrp="1"/>
          </p:cNvSpPr>
          <p:nvPr>
            <p:ph type="dt" sz="half" idx="10"/>
          </p:nvPr>
        </p:nvSpPr>
        <p:spPr/>
        <p:txBody>
          <a:bodyPr/>
          <a:lstStyle/>
          <a:p>
            <a:fld id="{AA4A4601-F3ED-4E5C-99A8-6D1EAF5C80FE}" type="datetimeFigureOut">
              <a:rPr lang="en-GB" smtClean="0"/>
              <a:t>12/09/2023</a:t>
            </a:fld>
            <a:endParaRPr lang="en-GB"/>
          </a:p>
        </p:txBody>
      </p:sp>
      <p:sp>
        <p:nvSpPr>
          <p:cNvPr id="8" name="Footer Placeholder 7">
            <a:extLst>
              <a:ext uri="{FF2B5EF4-FFF2-40B4-BE49-F238E27FC236}">
                <a16:creationId xmlns:a16="http://schemas.microsoft.com/office/drawing/2014/main" id="{28811ED7-8564-A6BD-C9EF-A925F5A4DB3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C831AFE-3C77-7F54-5598-8C92B48C8010}"/>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844149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002BA-5FF6-FFC0-9EA9-E996D0C8F0B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12FA788-3528-695C-D6EB-5AD73E0794B7}"/>
              </a:ext>
            </a:extLst>
          </p:cNvPr>
          <p:cNvSpPr>
            <a:spLocks noGrp="1"/>
          </p:cNvSpPr>
          <p:nvPr>
            <p:ph type="dt" sz="half" idx="10"/>
          </p:nvPr>
        </p:nvSpPr>
        <p:spPr/>
        <p:txBody>
          <a:bodyPr/>
          <a:lstStyle/>
          <a:p>
            <a:fld id="{AA4A4601-F3ED-4E5C-99A8-6D1EAF5C80FE}" type="datetimeFigureOut">
              <a:rPr lang="en-GB" smtClean="0"/>
              <a:t>12/09/2023</a:t>
            </a:fld>
            <a:endParaRPr lang="en-GB"/>
          </a:p>
        </p:txBody>
      </p:sp>
      <p:sp>
        <p:nvSpPr>
          <p:cNvPr id="4" name="Footer Placeholder 3">
            <a:extLst>
              <a:ext uri="{FF2B5EF4-FFF2-40B4-BE49-F238E27FC236}">
                <a16:creationId xmlns:a16="http://schemas.microsoft.com/office/drawing/2014/main" id="{5D75F5F3-450D-02C4-B634-DC3CE8F0F6E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58F5FB-D6EF-C92D-628F-2EA74EEEBAAF}"/>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844317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AA1B75-7A43-C33F-DF33-2FC0EADC3F6B}"/>
              </a:ext>
            </a:extLst>
          </p:cNvPr>
          <p:cNvSpPr>
            <a:spLocks noGrp="1"/>
          </p:cNvSpPr>
          <p:nvPr>
            <p:ph type="dt" sz="half" idx="10"/>
          </p:nvPr>
        </p:nvSpPr>
        <p:spPr/>
        <p:txBody>
          <a:bodyPr/>
          <a:lstStyle/>
          <a:p>
            <a:fld id="{AA4A4601-F3ED-4E5C-99A8-6D1EAF5C80FE}" type="datetimeFigureOut">
              <a:rPr lang="en-GB" smtClean="0"/>
              <a:t>12/09/2023</a:t>
            </a:fld>
            <a:endParaRPr lang="en-GB"/>
          </a:p>
        </p:txBody>
      </p:sp>
      <p:sp>
        <p:nvSpPr>
          <p:cNvPr id="3" name="Footer Placeholder 2">
            <a:extLst>
              <a:ext uri="{FF2B5EF4-FFF2-40B4-BE49-F238E27FC236}">
                <a16:creationId xmlns:a16="http://schemas.microsoft.com/office/drawing/2014/main" id="{0356B03C-1BA0-5605-C4FD-70E4951D5E0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1721A4E-9BE4-8E9C-0444-8DB4C4368B2A}"/>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418022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C145-3DA4-5232-7417-9AA764EA80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9F059BB-0092-32DF-67CF-B891B17134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B274F6C-E724-52A4-01EA-59AED1654D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ABF5DEC-8053-50C6-0F13-BC0B5EA82F1C}"/>
              </a:ext>
            </a:extLst>
          </p:cNvPr>
          <p:cNvSpPr>
            <a:spLocks noGrp="1"/>
          </p:cNvSpPr>
          <p:nvPr>
            <p:ph type="dt" sz="half" idx="10"/>
          </p:nvPr>
        </p:nvSpPr>
        <p:spPr/>
        <p:txBody>
          <a:bodyPr/>
          <a:lstStyle/>
          <a:p>
            <a:fld id="{AA4A4601-F3ED-4E5C-99A8-6D1EAF5C80FE}" type="datetimeFigureOut">
              <a:rPr lang="en-GB" smtClean="0"/>
              <a:t>12/09/2023</a:t>
            </a:fld>
            <a:endParaRPr lang="en-GB"/>
          </a:p>
        </p:txBody>
      </p:sp>
      <p:sp>
        <p:nvSpPr>
          <p:cNvPr id="6" name="Footer Placeholder 5">
            <a:extLst>
              <a:ext uri="{FF2B5EF4-FFF2-40B4-BE49-F238E27FC236}">
                <a16:creationId xmlns:a16="http://schemas.microsoft.com/office/drawing/2014/main" id="{C7DE5776-39D8-BC91-CC4A-5DDA98BBA4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DD6C12-C300-DCA5-AE30-11C455849B97}"/>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698984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E413-A5FD-521E-B7E2-3196A6FE15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1A3D115-CCCE-A913-E8FA-0790809D2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72015B-523F-B399-E2DE-2B565E79A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DFFB29-3DF4-A19E-74A1-7C4AE421092E}"/>
              </a:ext>
            </a:extLst>
          </p:cNvPr>
          <p:cNvSpPr>
            <a:spLocks noGrp="1"/>
          </p:cNvSpPr>
          <p:nvPr>
            <p:ph type="dt" sz="half" idx="10"/>
          </p:nvPr>
        </p:nvSpPr>
        <p:spPr/>
        <p:txBody>
          <a:bodyPr/>
          <a:lstStyle/>
          <a:p>
            <a:fld id="{AA4A4601-F3ED-4E5C-99A8-6D1EAF5C80FE}" type="datetimeFigureOut">
              <a:rPr lang="en-GB" smtClean="0"/>
              <a:t>12/09/2023</a:t>
            </a:fld>
            <a:endParaRPr lang="en-GB"/>
          </a:p>
        </p:txBody>
      </p:sp>
      <p:sp>
        <p:nvSpPr>
          <p:cNvPr id="6" name="Footer Placeholder 5">
            <a:extLst>
              <a:ext uri="{FF2B5EF4-FFF2-40B4-BE49-F238E27FC236}">
                <a16:creationId xmlns:a16="http://schemas.microsoft.com/office/drawing/2014/main" id="{C45503BC-022F-B511-B818-CCA0F12369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6F3D5F-2E6C-DC22-8B2F-DB0370B4CD56}"/>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3579809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4F49-A956-5DFE-47F4-F02E4FF51B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C09A462-5916-8A48-45EA-3E1C101E148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8C1AE5-0CFF-12CD-4B56-6AE968272A12}"/>
              </a:ext>
            </a:extLst>
          </p:cNvPr>
          <p:cNvSpPr>
            <a:spLocks noGrp="1"/>
          </p:cNvSpPr>
          <p:nvPr>
            <p:ph type="dt" sz="half" idx="10"/>
          </p:nvPr>
        </p:nvSpPr>
        <p:spPr/>
        <p:txBody>
          <a:bodyPr/>
          <a:lstStyle/>
          <a:p>
            <a:fld id="{AA4A4601-F3ED-4E5C-99A8-6D1EAF5C80FE}" type="datetimeFigureOut">
              <a:rPr lang="en-GB" smtClean="0"/>
              <a:t>12/09/2023</a:t>
            </a:fld>
            <a:endParaRPr lang="en-GB"/>
          </a:p>
        </p:txBody>
      </p:sp>
      <p:sp>
        <p:nvSpPr>
          <p:cNvPr id="5" name="Footer Placeholder 4">
            <a:extLst>
              <a:ext uri="{FF2B5EF4-FFF2-40B4-BE49-F238E27FC236}">
                <a16:creationId xmlns:a16="http://schemas.microsoft.com/office/drawing/2014/main" id="{6C5FF1D0-F5C5-4DF6-4EB6-03BD1917A0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85FA9C-3ADF-C462-2C96-DC80B8C37554}"/>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2679696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7BDE5-8394-2E9D-286D-89736FDAAC9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774ADA6-41D4-DFDD-BD35-FD4070FBF86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B383AE-9BAA-6AD1-7FEE-FEF66D295643}"/>
              </a:ext>
            </a:extLst>
          </p:cNvPr>
          <p:cNvSpPr>
            <a:spLocks noGrp="1"/>
          </p:cNvSpPr>
          <p:nvPr>
            <p:ph type="dt" sz="half" idx="10"/>
          </p:nvPr>
        </p:nvSpPr>
        <p:spPr/>
        <p:txBody>
          <a:bodyPr/>
          <a:lstStyle/>
          <a:p>
            <a:fld id="{AA4A4601-F3ED-4E5C-99A8-6D1EAF5C80FE}" type="datetimeFigureOut">
              <a:rPr lang="en-GB" smtClean="0"/>
              <a:t>12/09/2023</a:t>
            </a:fld>
            <a:endParaRPr lang="en-GB"/>
          </a:p>
        </p:txBody>
      </p:sp>
      <p:sp>
        <p:nvSpPr>
          <p:cNvPr id="5" name="Footer Placeholder 4">
            <a:extLst>
              <a:ext uri="{FF2B5EF4-FFF2-40B4-BE49-F238E27FC236}">
                <a16:creationId xmlns:a16="http://schemas.microsoft.com/office/drawing/2014/main" id="{52E9278D-A485-0818-00CE-F9740F5103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3EB4B5-97A3-DE86-D96C-9D35E9CAAAB5}"/>
              </a:ext>
            </a:extLst>
          </p:cNvPr>
          <p:cNvSpPr>
            <a:spLocks noGrp="1"/>
          </p:cNvSpPr>
          <p:nvPr>
            <p:ph type="sldNum" sz="quarter" idx="12"/>
          </p:nvPr>
        </p:nvSpPr>
        <p:spPr/>
        <p:txBody>
          <a:bodyPr/>
          <a:lstStyle/>
          <a:p>
            <a:fld id="{DA9879D7-095B-4A5C-84EE-0A09A4FADEA1}" type="slidenum">
              <a:rPr lang="en-GB" smtClean="0"/>
              <a:t>‹#›</a:t>
            </a:fld>
            <a:endParaRPr lang="en-GB"/>
          </a:p>
        </p:txBody>
      </p:sp>
    </p:spTree>
    <p:extLst>
      <p:ext uri="{BB962C8B-B14F-4D97-AF65-F5344CB8AC3E}">
        <p14:creationId xmlns:p14="http://schemas.microsoft.com/office/powerpoint/2010/main" val="660629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page V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467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767539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30F256-96E4-8C4D-93F2-7777C5DA44A6}"/>
              </a:ext>
            </a:extLst>
          </p:cNvPr>
          <p:cNvSpPr/>
          <p:nvPr userDrawn="1"/>
        </p:nvSpPr>
        <p:spPr>
          <a:xfrm>
            <a:off x="7828977" y="4691270"/>
            <a:ext cx="4363024" cy="216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303601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BC95-2F2B-DD48-9C56-A254DF41821C}"/>
              </a:ext>
            </a:extLst>
          </p:cNvPr>
          <p:cNvSpPr>
            <a:spLocks noGrp="1"/>
          </p:cNvSpPr>
          <p:nvPr>
            <p:ph type="title"/>
          </p:nvPr>
        </p:nvSpPr>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C3E0450-8223-1848-8A71-4A55E8C529B5}"/>
              </a:ext>
            </a:extLst>
          </p:cNvPr>
          <p:cNvSpPr>
            <a:spLocks noGrp="1"/>
          </p:cNvSpPr>
          <p:nvPr>
            <p:ph idx="1" hasCustomPrompt="1"/>
          </p:nvPr>
        </p:nvSpPr>
        <p:spPr>
          <a:xfrm>
            <a:off x="838201" y="1825625"/>
            <a:ext cx="10515600" cy="3700532"/>
          </a:xfrm>
          <a:prstGeom prst="rect">
            <a:avLst/>
          </a:prstGeom>
        </p:spPr>
        <p:txBody>
          <a:bodyPr vert="horz" lIns="91440" tIns="45720" rIns="91440" bIns="45720" rtlCol="0">
            <a:normAutofit/>
          </a:bodyPr>
          <a:lstStyle/>
          <a:p>
            <a:pPr lvl="0"/>
            <a:r>
              <a:rPr lang="en-GB"/>
              <a:t>Click to edit Master text styles</a:t>
            </a:r>
          </a:p>
          <a:p>
            <a:pPr lvl="0"/>
            <a:endParaRPr lang="en-GB"/>
          </a:p>
          <a:p>
            <a:pPr lvl="0"/>
            <a:r>
              <a:rPr lang="en-GB"/>
              <a:t>Second level</a:t>
            </a:r>
          </a:p>
          <a:p>
            <a:pPr lvl="0"/>
            <a:endParaRPr lang="en-GB"/>
          </a:p>
          <a:p>
            <a:pPr lvl="0"/>
            <a:r>
              <a:rPr lang="en-GB"/>
              <a:t>Third level</a:t>
            </a:r>
          </a:p>
          <a:p>
            <a:pPr lvl="0"/>
            <a:endParaRPr lang="en-GB"/>
          </a:p>
          <a:p>
            <a:pPr lvl="0"/>
            <a:r>
              <a:rPr lang="en-GB"/>
              <a:t>Fourth level</a:t>
            </a:r>
          </a:p>
          <a:p>
            <a:pPr lvl="0"/>
            <a:endParaRPr lang="en-GB"/>
          </a:p>
          <a:p>
            <a:pPr lvl="0"/>
            <a:r>
              <a:rPr lang="en-GB"/>
              <a:t>Fifth level</a:t>
            </a:r>
          </a:p>
          <a:p>
            <a:pPr lvl="0"/>
            <a:endParaRPr lang="en-GB"/>
          </a:p>
        </p:txBody>
      </p:sp>
    </p:spTree>
    <p:extLst>
      <p:ext uri="{BB962C8B-B14F-4D97-AF65-F5344CB8AC3E}">
        <p14:creationId xmlns:p14="http://schemas.microsoft.com/office/powerpoint/2010/main" val="36302350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7CCD3D33-0826-C04D-ACE4-A1A75334A9C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4338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10352B0-290C-7647-97E0-896A4AEF1797}"/>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73B26C26-C4F3-6041-8E03-DD05DF8278D8}"/>
              </a:ext>
            </a:extLst>
          </p:cNvPr>
          <p:cNvPicPr>
            <a:picLocks noChangeAspect="1"/>
          </p:cNvPicPr>
          <p:nvPr userDrawn="1"/>
        </p:nvPicPr>
        <p:blipFill>
          <a:blip r:embed="rId2"/>
          <a:stretch>
            <a:fillRect/>
          </a:stretch>
        </p:blipFill>
        <p:spPr>
          <a:xfrm>
            <a:off x="2844800" y="787400"/>
            <a:ext cx="6502400" cy="5283200"/>
          </a:xfrm>
          <a:prstGeom prst="rect">
            <a:avLst/>
          </a:prstGeom>
        </p:spPr>
      </p:pic>
      <p:sp>
        <p:nvSpPr>
          <p:cNvPr id="2" name="Title 1">
            <a:extLst>
              <a:ext uri="{FF2B5EF4-FFF2-40B4-BE49-F238E27FC236}">
                <a16:creationId xmlns:a16="http://schemas.microsoft.com/office/drawing/2014/main" id="{AB227093-5674-374A-B79F-2D2DDC699EB1}"/>
              </a:ext>
            </a:extLst>
          </p:cNvPr>
          <p:cNvSpPr>
            <a:spLocks noGrp="1"/>
          </p:cNvSpPr>
          <p:nvPr>
            <p:ph type="ctrTitle" hasCustomPrompt="1"/>
          </p:nvPr>
        </p:nvSpPr>
        <p:spPr>
          <a:xfrm>
            <a:off x="2844800" y="1810442"/>
            <a:ext cx="6436527" cy="2387600"/>
          </a:xfrm>
        </p:spPr>
        <p:txBody>
          <a:bodyPr anchor="b">
            <a:normAutofit/>
          </a:bodyPr>
          <a:lstStyle>
            <a:lvl1pPr algn="ctr">
              <a:defRPr sz="5000">
                <a:solidFill>
                  <a:schemeClr val="bg1"/>
                </a:solidFill>
              </a:defRPr>
            </a:lvl1pPr>
          </a:lstStyle>
          <a:p>
            <a:r>
              <a:rPr lang="en-GB"/>
              <a:t>Click to </a:t>
            </a:r>
            <a:br>
              <a:rPr lang="en-GB"/>
            </a:br>
            <a:r>
              <a:rPr lang="en-GB"/>
              <a:t>edit Master title here</a:t>
            </a:r>
            <a:endParaRPr lang="en-US"/>
          </a:p>
        </p:txBody>
      </p:sp>
      <p:pic>
        <p:nvPicPr>
          <p:cNvPr id="13" name="Picture 12">
            <a:extLst>
              <a:ext uri="{FF2B5EF4-FFF2-40B4-BE49-F238E27FC236}">
                <a16:creationId xmlns:a16="http://schemas.microsoft.com/office/drawing/2014/main" id="{4B6AD07A-CA0E-554A-84F8-95B5683BEF08}"/>
              </a:ext>
            </a:extLst>
          </p:cNvPr>
          <p:cNvPicPr>
            <a:picLocks noChangeAspect="1"/>
          </p:cNvPicPr>
          <p:nvPr userDrawn="1"/>
        </p:nvPicPr>
        <p:blipFill>
          <a:blip r:embed="rId3"/>
          <a:stretch>
            <a:fillRect/>
          </a:stretch>
        </p:blipFill>
        <p:spPr>
          <a:xfrm>
            <a:off x="9093757" y="5316764"/>
            <a:ext cx="2391508" cy="1003300"/>
          </a:xfrm>
          <a:prstGeom prst="rect">
            <a:avLst/>
          </a:prstGeom>
        </p:spPr>
      </p:pic>
      <p:sp>
        <p:nvSpPr>
          <p:cNvPr id="3" name="Subtitle 2">
            <a:extLst>
              <a:ext uri="{FF2B5EF4-FFF2-40B4-BE49-F238E27FC236}">
                <a16:creationId xmlns:a16="http://schemas.microsoft.com/office/drawing/2014/main" id="{8DB45279-A991-C544-8AA2-A8FA6A65A892}"/>
              </a:ext>
            </a:extLst>
          </p:cNvPr>
          <p:cNvSpPr>
            <a:spLocks noGrp="1"/>
          </p:cNvSpPr>
          <p:nvPr>
            <p:ph type="subTitle" idx="1" hasCustomPrompt="1"/>
          </p:nvPr>
        </p:nvSpPr>
        <p:spPr>
          <a:xfrm>
            <a:off x="4205782" y="4521892"/>
            <a:ext cx="3780437" cy="9271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here</a:t>
            </a:r>
            <a:endParaRPr lang="en-US"/>
          </a:p>
        </p:txBody>
      </p:sp>
    </p:spTree>
    <p:extLst>
      <p:ext uri="{BB962C8B-B14F-4D97-AF65-F5344CB8AC3E}">
        <p14:creationId xmlns:p14="http://schemas.microsoft.com/office/powerpoint/2010/main" val="41578310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10352B0-290C-7647-97E0-896A4AEF1797}"/>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73B26C26-C4F3-6041-8E03-DD05DF8278D8}"/>
              </a:ext>
            </a:extLst>
          </p:cNvPr>
          <p:cNvPicPr>
            <a:picLocks noChangeAspect="1"/>
          </p:cNvPicPr>
          <p:nvPr userDrawn="1"/>
        </p:nvPicPr>
        <p:blipFill>
          <a:blip r:embed="rId2"/>
          <a:stretch>
            <a:fillRect/>
          </a:stretch>
        </p:blipFill>
        <p:spPr>
          <a:xfrm>
            <a:off x="2844800" y="787400"/>
            <a:ext cx="6502400" cy="5283200"/>
          </a:xfrm>
          <a:prstGeom prst="rect">
            <a:avLst/>
          </a:prstGeom>
        </p:spPr>
      </p:pic>
      <p:sp>
        <p:nvSpPr>
          <p:cNvPr id="2" name="Title 1">
            <a:extLst>
              <a:ext uri="{FF2B5EF4-FFF2-40B4-BE49-F238E27FC236}">
                <a16:creationId xmlns:a16="http://schemas.microsoft.com/office/drawing/2014/main" id="{AB227093-5674-374A-B79F-2D2DDC699EB1}"/>
              </a:ext>
            </a:extLst>
          </p:cNvPr>
          <p:cNvSpPr>
            <a:spLocks noGrp="1"/>
          </p:cNvSpPr>
          <p:nvPr>
            <p:ph type="ctrTitle" hasCustomPrompt="1"/>
          </p:nvPr>
        </p:nvSpPr>
        <p:spPr>
          <a:xfrm>
            <a:off x="2844800" y="1810442"/>
            <a:ext cx="6436527" cy="2387600"/>
          </a:xfrm>
        </p:spPr>
        <p:txBody>
          <a:bodyPr anchor="b">
            <a:normAutofit/>
          </a:bodyPr>
          <a:lstStyle>
            <a:lvl1pPr algn="ctr">
              <a:defRPr sz="5000">
                <a:solidFill>
                  <a:schemeClr val="bg1"/>
                </a:solidFill>
              </a:defRPr>
            </a:lvl1pPr>
          </a:lstStyle>
          <a:p>
            <a:r>
              <a:rPr lang="en-GB"/>
              <a:t>Click to </a:t>
            </a:r>
            <a:br>
              <a:rPr lang="en-GB"/>
            </a:br>
            <a:r>
              <a:rPr lang="en-GB"/>
              <a:t>edit Master title here</a:t>
            </a:r>
            <a:endParaRPr lang="en-US"/>
          </a:p>
        </p:txBody>
      </p:sp>
      <p:sp>
        <p:nvSpPr>
          <p:cNvPr id="3" name="Subtitle 2">
            <a:extLst>
              <a:ext uri="{FF2B5EF4-FFF2-40B4-BE49-F238E27FC236}">
                <a16:creationId xmlns:a16="http://schemas.microsoft.com/office/drawing/2014/main" id="{8DB45279-A991-C544-8AA2-A8FA6A65A892}"/>
              </a:ext>
            </a:extLst>
          </p:cNvPr>
          <p:cNvSpPr>
            <a:spLocks noGrp="1"/>
          </p:cNvSpPr>
          <p:nvPr>
            <p:ph type="subTitle" idx="1" hasCustomPrompt="1"/>
          </p:nvPr>
        </p:nvSpPr>
        <p:spPr>
          <a:xfrm>
            <a:off x="4205782" y="4521892"/>
            <a:ext cx="3780437" cy="9271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here</a:t>
            </a:r>
            <a:endParaRPr lang="en-US"/>
          </a:p>
        </p:txBody>
      </p:sp>
      <p:pic>
        <p:nvPicPr>
          <p:cNvPr id="4" name="Picture 3">
            <a:extLst>
              <a:ext uri="{FF2B5EF4-FFF2-40B4-BE49-F238E27FC236}">
                <a16:creationId xmlns:a16="http://schemas.microsoft.com/office/drawing/2014/main" id="{35BE2AFB-3164-C44E-9123-3B31C182798B}"/>
              </a:ext>
            </a:extLst>
          </p:cNvPr>
          <p:cNvPicPr>
            <a:picLocks noChangeAspect="1"/>
          </p:cNvPicPr>
          <p:nvPr userDrawn="1"/>
        </p:nvPicPr>
        <p:blipFill>
          <a:blip r:embed="rId3"/>
          <a:stretch>
            <a:fillRect/>
          </a:stretch>
        </p:blipFill>
        <p:spPr>
          <a:xfrm>
            <a:off x="9093757" y="5322019"/>
            <a:ext cx="2391508" cy="1006002"/>
          </a:xfrm>
          <a:prstGeom prst="rect">
            <a:avLst/>
          </a:prstGeom>
        </p:spPr>
      </p:pic>
    </p:spTree>
    <p:extLst>
      <p:ext uri="{BB962C8B-B14F-4D97-AF65-F5344CB8AC3E}">
        <p14:creationId xmlns:p14="http://schemas.microsoft.com/office/powerpoint/2010/main" val="727757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27093-5674-374A-B79F-2D2DDC699EB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DB45279-A991-C544-8AA2-A8FA6A65A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6757558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7EA6C-391A-FE42-8BD7-DA200CD8144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2A66433-B466-4647-9092-3BB34FC4BE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870432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BC95-2F2B-DD48-9C56-A254DF41821C}"/>
              </a:ext>
            </a:extLst>
          </p:cNvPr>
          <p:cNvSpPr>
            <a:spLocks noGrp="1"/>
          </p:cNvSpPr>
          <p:nvPr>
            <p:ph type="title"/>
          </p:nvPr>
        </p:nvSpPr>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C3E0450-8223-1848-8A71-4A55E8C529B5}"/>
              </a:ext>
            </a:extLst>
          </p:cNvPr>
          <p:cNvSpPr>
            <a:spLocks noGrp="1"/>
          </p:cNvSpPr>
          <p:nvPr>
            <p:ph idx="1" hasCustomPrompt="1"/>
          </p:nvPr>
        </p:nvSpPr>
        <p:spPr>
          <a:xfrm>
            <a:off x="838201" y="1825625"/>
            <a:ext cx="10515600" cy="3700532"/>
          </a:xfrm>
          <a:prstGeom prst="rect">
            <a:avLst/>
          </a:prstGeom>
        </p:spPr>
        <p:txBody>
          <a:bodyPr vert="horz" lIns="91440" tIns="45720" rIns="91440" bIns="45720" rtlCol="0">
            <a:normAutofit/>
          </a:bodyPr>
          <a:lstStyle/>
          <a:p>
            <a:pPr lvl="0"/>
            <a:r>
              <a:rPr lang="en-GB"/>
              <a:t>Click to edit Master text styles</a:t>
            </a:r>
          </a:p>
          <a:p>
            <a:pPr lvl="0"/>
            <a:endParaRPr lang="en-GB"/>
          </a:p>
          <a:p>
            <a:pPr lvl="0"/>
            <a:r>
              <a:rPr lang="en-GB"/>
              <a:t>Second level</a:t>
            </a:r>
          </a:p>
          <a:p>
            <a:pPr lvl="0"/>
            <a:endParaRPr lang="en-GB"/>
          </a:p>
          <a:p>
            <a:pPr lvl="0"/>
            <a:r>
              <a:rPr lang="en-GB"/>
              <a:t>Third level</a:t>
            </a:r>
          </a:p>
          <a:p>
            <a:pPr lvl="0"/>
            <a:endParaRPr lang="en-GB"/>
          </a:p>
          <a:p>
            <a:pPr lvl="0"/>
            <a:r>
              <a:rPr lang="en-GB"/>
              <a:t>Fourth level</a:t>
            </a:r>
          </a:p>
          <a:p>
            <a:pPr lvl="0"/>
            <a:endParaRPr lang="en-GB"/>
          </a:p>
          <a:p>
            <a:pPr lvl="0"/>
            <a:r>
              <a:rPr lang="en-GB"/>
              <a:t>Fifth level</a:t>
            </a:r>
          </a:p>
          <a:p>
            <a:pPr lvl="0"/>
            <a:endParaRPr lang="en-GB"/>
          </a:p>
        </p:txBody>
      </p:sp>
    </p:spTree>
    <p:extLst>
      <p:ext uri="{BB962C8B-B14F-4D97-AF65-F5344CB8AC3E}">
        <p14:creationId xmlns:p14="http://schemas.microsoft.com/office/powerpoint/2010/main" val="6378565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A51639-B2D6-4652-B8C3-1B4C224A7BAF}"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23592648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C48EC7-AF6A-48D3-8284-14BACBEBDD84}"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0711855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
        <p:nvSpPr>
          <p:cNvPr id="7" name="Footer Placeholder 13">
            <a:extLst>
              <a:ext uri="{FF2B5EF4-FFF2-40B4-BE49-F238E27FC236}">
                <a16:creationId xmlns:a16="http://schemas.microsoft.com/office/drawing/2014/main" id="{3169848E-31B1-0441-8A62-12174CD9C422}"/>
              </a:ext>
            </a:extLst>
          </p:cNvPr>
          <p:cNvSpPr txBox="1">
            <a:spLocks/>
          </p:cNvSpPr>
          <p:nvPr userDrawn="1"/>
        </p:nvSpPr>
        <p:spPr>
          <a:xfrm>
            <a:off x="136456" y="6356350"/>
            <a:ext cx="8016944" cy="365125"/>
          </a:xfrm>
          <a:prstGeom prst="rect">
            <a:avLst/>
          </a:prstGeom>
        </p:spPr>
        <p:txBody>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Title of section in the footer for accessible purposes</a:t>
            </a:r>
          </a:p>
        </p:txBody>
      </p:sp>
    </p:spTree>
    <p:extLst>
      <p:ext uri="{BB962C8B-B14F-4D97-AF65-F5344CB8AC3E}">
        <p14:creationId xmlns:p14="http://schemas.microsoft.com/office/powerpoint/2010/main" val="1888109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961B7-6B89-48AB-966F-622E2788EECC}"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78092223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C48EC7-AF6A-48D3-8284-14BACBEBDD84}"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585500297"/>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C48EC7-AF6A-48D3-8284-14BACBEBDD84}" type="datetimeFigureOut">
              <a:rPr lang="en-US" smtClean="0"/>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989261145"/>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90D90-AA62-404D-A741-635B4370F9CB}" type="datetimeFigureOut">
              <a:rPr lang="en-US" smtClean="0"/>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27725053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51124984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874369171"/>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037584776"/>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C48EC7-AF6A-48D3-8284-14BACBEBDD84}"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59454824"/>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C48EC7-AF6A-48D3-8284-14BACBEBDD84}"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24428844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82100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09511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68920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51.xml"/><Relationship Id="rId7"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15.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3685"/>
            <a:ext cx="10515600" cy="211659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pic>
        <p:nvPicPr>
          <p:cNvPr id="14" name="Picture 13" descr="NASP Logo">
            <a:extLst>
              <a:ext uri="{FF2B5EF4-FFF2-40B4-BE49-F238E27FC236}">
                <a16:creationId xmlns:a16="http://schemas.microsoft.com/office/drawing/2014/main" id="{77DE14E2-9414-7040-89CD-5B752705B9B8}"/>
              </a:ext>
            </a:extLst>
          </p:cNvPr>
          <p:cNvPicPr>
            <a:picLocks noChangeAspect="1"/>
          </p:cNvPicPr>
          <p:nvPr userDrawn="1"/>
        </p:nvPicPr>
        <p:blipFill>
          <a:blip r:embed="rId17"/>
          <a:stretch>
            <a:fillRect/>
          </a:stretch>
        </p:blipFill>
        <p:spPr>
          <a:xfrm>
            <a:off x="136456" y="189690"/>
            <a:ext cx="2028846" cy="1115865"/>
          </a:xfrm>
          <a:prstGeom prst="rect">
            <a:avLst/>
          </a:prstGeom>
        </p:spPr>
      </p:pic>
      <p:sp>
        <p:nvSpPr>
          <p:cNvPr id="15" name="Title Placeholder 14">
            <a:extLst>
              <a:ext uri="{FF2B5EF4-FFF2-40B4-BE49-F238E27FC236}">
                <a16:creationId xmlns:a16="http://schemas.microsoft.com/office/drawing/2014/main" id="{36ABE94B-FBB6-8C47-BDA6-368562A8F6A4}"/>
              </a:ext>
            </a:extLst>
          </p:cNvPr>
          <p:cNvSpPr>
            <a:spLocks noGrp="1"/>
          </p:cNvSpPr>
          <p:nvPr>
            <p:ph type="title"/>
          </p:nvPr>
        </p:nvSpPr>
        <p:spPr>
          <a:xfrm>
            <a:off x="838200" y="1389246"/>
            <a:ext cx="10515600" cy="927996"/>
          </a:xfrm>
          <a:prstGeom prst="rect">
            <a:avLst/>
          </a:prstGeom>
          <a:solidFill>
            <a:schemeClr val="bg1"/>
          </a:solidFill>
        </p:spPr>
        <p:txBody>
          <a:bodyPr vert="horz" lIns="91440" tIns="45720" rIns="91440" bIns="45720" rtlCol="0" anchor="b">
            <a:noAutofit/>
          </a:bodyPr>
          <a:lstStyle/>
          <a:p>
            <a:r>
              <a:rPr lang="en-US"/>
              <a:t>Click to edit Master title style</a:t>
            </a:r>
          </a:p>
        </p:txBody>
      </p:sp>
      <p:sp>
        <p:nvSpPr>
          <p:cNvPr id="17" name="Rectangle 16">
            <a:extLst>
              <a:ext uri="{FF2B5EF4-FFF2-40B4-BE49-F238E27FC236}">
                <a16:creationId xmlns:a16="http://schemas.microsoft.com/office/drawing/2014/main" id="{714C5D19-848C-E541-B1DD-45B6A08E08C2}"/>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332B12-B46C-264C-A83E-EEBA4DD55853}"/>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3">
            <a:extLst>
              <a:ext uri="{FF2B5EF4-FFF2-40B4-BE49-F238E27FC236}">
                <a16:creationId xmlns:a16="http://schemas.microsoft.com/office/drawing/2014/main" id="{04534C4F-6370-BC43-8B4E-B5148E347E24}"/>
              </a:ext>
            </a:extLst>
          </p:cNvPr>
          <p:cNvSpPr>
            <a:spLocks noGrp="1"/>
          </p:cNvSpPr>
          <p:nvPr>
            <p:ph type="ftr" sz="quarter" idx="3"/>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3113447324"/>
      </p:ext>
    </p:extLst>
  </p:cSld>
  <p:clrMap bg1="lt1" tx1="dk1" bg2="lt2" tx2="dk2" accent1="accent1" accent2="accent2" accent3="accent3" accent4="accent4" accent5="accent5" accent6="accent6" hlink="hlink" folHlink="folHlink"/>
  <p:sldLayoutIdLst>
    <p:sldLayoutId id="2147483758" r:id="rId1"/>
    <p:sldLayoutId id="2147483884" r:id="rId2"/>
    <p:sldLayoutId id="2147483759" r:id="rId3"/>
    <p:sldLayoutId id="2147483885" r:id="rId4"/>
    <p:sldLayoutId id="2147483886"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4273" r:id="rId15"/>
  </p:sldLayoutIdLst>
  <p:hf hdr="0" dt="0"/>
  <p:txStyles>
    <p:title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3A503-6831-4E3B-93D7-E221E42B2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1F8FD0-AFEA-4509-AC66-2F904BC0F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9A2A2E-82F5-4ECC-9014-B97F8FEC71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F61C5-A3B4-4316-A906-70470B231177}" type="datetimeFigureOut">
              <a:rPr lang="en-GB" smtClean="0"/>
              <a:t>12/09/2023</a:t>
            </a:fld>
            <a:endParaRPr lang="en-GB"/>
          </a:p>
        </p:txBody>
      </p:sp>
      <p:sp>
        <p:nvSpPr>
          <p:cNvPr id="5" name="Footer Placeholder 4">
            <a:extLst>
              <a:ext uri="{FF2B5EF4-FFF2-40B4-BE49-F238E27FC236}">
                <a16:creationId xmlns:a16="http://schemas.microsoft.com/office/drawing/2014/main" id="{EC65B9F5-9829-47FC-A513-DD4DC8B8FE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229965-D871-4B97-A444-6FD82DF059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890AE-B5A2-4327-8E29-2E9676F65EFE}" type="slidenum">
              <a:rPr lang="en-GB" smtClean="0"/>
              <a:t>‹#›</a:t>
            </a:fld>
            <a:endParaRPr lang="en-GB"/>
          </a:p>
        </p:txBody>
      </p:sp>
    </p:spTree>
    <p:extLst>
      <p:ext uri="{BB962C8B-B14F-4D97-AF65-F5344CB8AC3E}">
        <p14:creationId xmlns:p14="http://schemas.microsoft.com/office/powerpoint/2010/main" val="3079396072"/>
      </p:ext>
    </p:extLst>
  </p:cSld>
  <p:clrMap bg1="lt1" tx1="dk1" bg2="lt2" tx2="dk2" accent1="accent1" accent2="accent2" accent3="accent3" accent4="accent4" accent5="accent5" accent6="accent6" hlink="hlink" folHlink="folHlink"/>
  <p:sldLayoutIdLst>
    <p:sldLayoutId id="2147483816" r:id="rId1"/>
    <p:sldLayoutId id="2147483756" r:id="rId2"/>
    <p:sldLayoutId id="2147483817" r:id="rId3"/>
    <p:sldLayoutId id="2147483818" r:id="rId4"/>
    <p:sldLayoutId id="2147483819" r:id="rId5"/>
    <p:sldLayoutId id="2147483820" r:id="rId6"/>
    <p:sldLayoutId id="2147483814" r:id="rId7"/>
    <p:sldLayoutId id="2147483822" r:id="rId8"/>
    <p:sldLayoutId id="2147483823" r:id="rId9"/>
    <p:sldLayoutId id="2147483824" r:id="rId10"/>
    <p:sldLayoutId id="2147483825" r:id="rId11"/>
    <p:sldLayoutId id="2147483752" r:id="rId12"/>
    <p:sldLayoutId id="2147483753" r:id="rId13"/>
    <p:sldLayoutId id="214748375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0F59CF-33FC-CB49-BB1F-424B2756A6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6D70D5-3005-8042-BAC8-300EC8077C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9C8EA3-ACB4-E84E-9E41-164BD7555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B85C-135E-1D42-B644-9E37E38C40CC}" type="datetimeFigureOut">
              <a:rPr lang="en-GB" smtClean="0"/>
              <a:t>12/09/2023</a:t>
            </a:fld>
            <a:endParaRPr lang="en-GB"/>
          </a:p>
        </p:txBody>
      </p:sp>
      <p:sp>
        <p:nvSpPr>
          <p:cNvPr id="5" name="Footer Placeholder 4">
            <a:extLst>
              <a:ext uri="{FF2B5EF4-FFF2-40B4-BE49-F238E27FC236}">
                <a16:creationId xmlns:a16="http://schemas.microsoft.com/office/drawing/2014/main" id="{C6F6C007-BFEC-7F45-9CBF-7CF6E65364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699DC16-A8CE-7645-9563-0CF4E4722F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2E4FB-93AD-9F4F-A4A7-B9E8FED6A981}" type="slidenum">
              <a:rPr lang="en-GB" smtClean="0"/>
              <a:t>‹#›</a:t>
            </a:fld>
            <a:endParaRPr lang="en-GB"/>
          </a:p>
        </p:txBody>
      </p:sp>
    </p:spTree>
    <p:extLst>
      <p:ext uri="{BB962C8B-B14F-4D97-AF65-F5344CB8AC3E}">
        <p14:creationId xmlns:p14="http://schemas.microsoft.com/office/powerpoint/2010/main" val="163703135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F85F38-4D82-0799-4DEB-0C4DE42757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7A16BD2-CB70-7EF7-01BB-E3CB1F66DD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71A06B-4DD6-AB29-4C49-00465A14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A4601-F3ED-4E5C-99A8-6D1EAF5C80FE}" type="datetimeFigureOut">
              <a:rPr lang="en-GB" smtClean="0"/>
              <a:t>12/09/2023</a:t>
            </a:fld>
            <a:endParaRPr lang="en-GB"/>
          </a:p>
        </p:txBody>
      </p:sp>
      <p:sp>
        <p:nvSpPr>
          <p:cNvPr id="5" name="Footer Placeholder 4">
            <a:extLst>
              <a:ext uri="{FF2B5EF4-FFF2-40B4-BE49-F238E27FC236}">
                <a16:creationId xmlns:a16="http://schemas.microsoft.com/office/drawing/2014/main" id="{E07905AC-72FD-0799-7B2D-206016935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29B7F9-D1A8-DE4B-9BD2-0BFFFBD41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879D7-095B-4A5C-84EE-0A09A4FADEA1}" type="slidenum">
              <a:rPr lang="en-GB" smtClean="0"/>
              <a:t>‹#›</a:t>
            </a:fld>
            <a:endParaRPr lang="en-GB"/>
          </a:p>
        </p:txBody>
      </p:sp>
    </p:spTree>
    <p:extLst>
      <p:ext uri="{BB962C8B-B14F-4D97-AF65-F5344CB8AC3E}">
        <p14:creationId xmlns:p14="http://schemas.microsoft.com/office/powerpoint/2010/main" val="3267684020"/>
      </p:ext>
    </p:extLst>
  </p:cSld>
  <p:clrMap bg1="lt1" tx1="dk1" bg2="lt2" tx2="dk2" accent1="accent1" accent2="accent2" accent3="accent3" accent4="accent4" accent5="accent5" accent6="accent6" hlink="hlink" folHlink="folHlink"/>
  <p:sldLayoutIdLst>
    <p:sldLayoutId id="2147483649" r:id="rId1"/>
    <p:sldLayoutId id="2147484260" r:id="rId2"/>
    <p:sldLayoutId id="2147483651" r:id="rId3"/>
    <p:sldLayoutId id="2147483652" r:id="rId4"/>
    <p:sldLayoutId id="2147483653" r:id="rId5"/>
    <p:sldLayoutId id="2147483654" r:id="rId6"/>
    <p:sldLayoutId id="2147484261" r:id="rId7"/>
    <p:sldLayoutId id="2147484262" r:id="rId8"/>
    <p:sldLayoutId id="2147484263" r:id="rId9"/>
    <p:sldLayoutId id="2147483658" r:id="rId10"/>
    <p:sldLayoutId id="21474842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1" y="1825625"/>
            <a:ext cx="10515600" cy="370053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descr="A picture containing text, clipart&#10;&#10;Description automatically generated">
            <a:extLst>
              <a:ext uri="{FF2B5EF4-FFF2-40B4-BE49-F238E27FC236}">
                <a16:creationId xmlns:a16="http://schemas.microsoft.com/office/drawing/2014/main" id="{86EF7FEC-BABA-034F-92BB-F7D51C093933}"/>
              </a:ext>
            </a:extLst>
          </p:cNvPr>
          <p:cNvPicPr>
            <a:picLocks noChangeAspect="1"/>
          </p:cNvPicPr>
          <p:nvPr userDrawn="1"/>
        </p:nvPicPr>
        <p:blipFill>
          <a:blip r:embed="rId8"/>
          <a:stretch>
            <a:fillRect/>
          </a:stretch>
        </p:blipFill>
        <p:spPr>
          <a:xfrm>
            <a:off x="8378092" y="5511800"/>
            <a:ext cx="3813908" cy="1346200"/>
          </a:xfrm>
          <a:prstGeom prst="rect">
            <a:avLst/>
          </a:prstGeom>
        </p:spPr>
      </p:pic>
    </p:spTree>
    <p:extLst>
      <p:ext uri="{BB962C8B-B14F-4D97-AF65-F5344CB8AC3E}">
        <p14:creationId xmlns:p14="http://schemas.microsoft.com/office/powerpoint/2010/main" val="4096757441"/>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79" r:id="rId3"/>
    <p:sldLayoutId id="2147483682" r:id="rId4"/>
    <p:sldLayoutId id="2147483687" r:id="rId5"/>
    <p:sldLayoutId id="2147483688" r:id="rId6"/>
  </p:sldLayoutIdLst>
  <p:txStyles>
    <p:titleStyle>
      <a:lvl1pPr algn="l" defTabSz="914400" rtl="0" eaLnBrk="1" latinLnBrk="0" hangingPunct="1">
        <a:lnSpc>
          <a:spcPct val="90000"/>
        </a:lnSpc>
        <a:spcBef>
          <a:spcPct val="0"/>
        </a:spcBef>
        <a:buNone/>
        <a:defRPr sz="4400" b="1" kern="1200">
          <a:solidFill>
            <a:srgbClr val="F9630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01F4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01F4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01F4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01F4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01F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7C4580-94B0-C844-A124-B0F0540536AD}"/>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68B78B-8985-4749-B057-0A7834B1ECD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A picture containing text, clipart&#10;&#10;Description automatically generated">
            <a:extLst>
              <a:ext uri="{FF2B5EF4-FFF2-40B4-BE49-F238E27FC236}">
                <a16:creationId xmlns:a16="http://schemas.microsoft.com/office/drawing/2014/main" id="{10334DF3-3A7C-D842-A02E-0C2298594D66}"/>
              </a:ext>
            </a:extLst>
          </p:cNvPr>
          <p:cNvPicPr>
            <a:picLocks noChangeAspect="1"/>
          </p:cNvPicPr>
          <p:nvPr userDrawn="1"/>
        </p:nvPicPr>
        <p:blipFill>
          <a:blip r:embed="rId5"/>
          <a:stretch>
            <a:fillRect/>
          </a:stretch>
        </p:blipFill>
        <p:spPr>
          <a:xfrm>
            <a:off x="8378092" y="5511800"/>
            <a:ext cx="3813908" cy="1346200"/>
          </a:xfrm>
          <a:prstGeom prst="rect">
            <a:avLst/>
          </a:prstGeom>
        </p:spPr>
      </p:pic>
    </p:spTree>
    <p:extLst>
      <p:ext uri="{BB962C8B-B14F-4D97-AF65-F5344CB8AC3E}">
        <p14:creationId xmlns:p14="http://schemas.microsoft.com/office/powerpoint/2010/main" val="28324912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0" r:id="rId3"/>
  </p:sldLayoutIdLst>
  <p:txStyles>
    <p:titleStyle>
      <a:lvl1pPr algn="l" defTabSz="914400" rtl="0" eaLnBrk="1" latinLnBrk="0" hangingPunct="1">
        <a:lnSpc>
          <a:spcPct val="90000"/>
        </a:lnSpc>
        <a:spcBef>
          <a:spcPct val="0"/>
        </a:spcBef>
        <a:buNone/>
        <a:defRPr sz="4400" b="1" kern="1200">
          <a:solidFill>
            <a:srgbClr val="F9630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01F4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01F4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01F4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01F4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01F4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48EC7-AF6A-48D3-8284-14BACBEBDD84}" type="datetimeFigureOut">
              <a:rPr lang="en-US" smtClean="0"/>
              <a:t>9/12/2023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213479449"/>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diagramColors" Target="../diagrams/colors1.xml"/><Relationship Id="rId11" Type="http://schemas.openxmlformats.org/officeDocument/2006/relationships/image" Target="../media/image34.png"/><Relationship Id="rId5" Type="http://schemas.openxmlformats.org/officeDocument/2006/relationships/diagramQuickStyle" Target="../diagrams/quickStyle1.xml"/><Relationship Id="rId10" Type="http://schemas.openxmlformats.org/officeDocument/2006/relationships/image" Target="../media/image40.png"/><Relationship Id="rId4" Type="http://schemas.openxmlformats.org/officeDocument/2006/relationships/diagramLayout" Target="../diagrams/layout1.xml"/><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4.png"/><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hyperlink" Target="https://ncauk.org/services/strengthening-families-and-welfare-services/mrs-pyari-case-study/" TargetMode="External"/><Relationship Id="rId2" Type="http://schemas.openxmlformats.org/officeDocument/2006/relationships/notesSlide" Target="../notesSlides/notesSlide9.xml"/><Relationship Id="rId1" Type="http://schemas.openxmlformats.org/officeDocument/2006/relationships/slideLayout" Target="../slideLayouts/slideLayout59.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hyperlink" Target="https://ncauk.org/services/strengthening-families-and-welfare-services/mrs-pyari-case-study/" TargetMode="External"/><Relationship Id="rId2" Type="http://schemas.openxmlformats.org/officeDocument/2006/relationships/notesSlide" Target="../notesSlides/notesSlide12.xml"/><Relationship Id="rId1" Type="http://schemas.openxmlformats.org/officeDocument/2006/relationships/slideLayout" Target="../slideLayouts/slideLayout59.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hyperlink" Target="https://www.youtube.com/watch?v=4SsbD-QsVa0" TargetMode="Externa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ncauk.org/" TargetMode="External"/><Relationship Id="rId2" Type="http://schemas.openxmlformats.org/officeDocument/2006/relationships/notesSlide" Target="../notesSlides/notesSlide3.xml"/><Relationship Id="rId1" Type="http://schemas.openxmlformats.org/officeDocument/2006/relationships/slideLayout" Target="../slideLayouts/slideLayout58.xml"/><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496259" y="3154209"/>
            <a:ext cx="11213804" cy="701054"/>
          </a:xfrm>
        </p:spPr>
        <p:txBody>
          <a:bodyPr/>
          <a:lstStyle/>
          <a:p>
            <a:r>
              <a:rPr lang="en-US" sz="3200">
                <a:solidFill>
                  <a:srgbClr val="006EAB"/>
                </a:solidFill>
                <a:latin typeface="Trebuchet MS"/>
              </a:rPr>
              <a:t>NASP webinar: A multi faith exploration into social prescribing </a:t>
            </a:r>
            <a:br>
              <a:rPr lang="en-US"/>
            </a:br>
            <a:endParaRPr lang="en-US" sz="1500">
              <a:solidFill>
                <a:srgbClr val="000000"/>
              </a:solidFill>
              <a:ea typeface="+mj-lt"/>
              <a:cs typeface="+mj-lt"/>
            </a:endParaRPr>
          </a:p>
        </p:txBody>
      </p:sp>
      <p:sp>
        <p:nvSpPr>
          <p:cNvPr id="3" name="Subtitle 2">
            <a:extLst>
              <a:ext uri="{FF2B5EF4-FFF2-40B4-BE49-F238E27FC236}">
                <a16:creationId xmlns:a16="http://schemas.microsoft.com/office/drawing/2014/main" id="{F349D048-292A-F443-9F15-3F0A1521906C}"/>
              </a:ext>
            </a:extLst>
          </p:cNvPr>
          <p:cNvSpPr>
            <a:spLocks noGrp="1"/>
          </p:cNvSpPr>
          <p:nvPr>
            <p:ph type="subTitle" idx="1"/>
          </p:nvPr>
        </p:nvSpPr>
        <p:spPr>
          <a:xfrm>
            <a:off x="498397" y="4409634"/>
            <a:ext cx="7778356" cy="2037357"/>
          </a:xfrm>
        </p:spPr>
        <p:txBody>
          <a:bodyPr vert="horz" lIns="91440" tIns="45720" rIns="91440" bIns="45720" rtlCol="0" anchor="t">
            <a:noAutofit/>
          </a:bodyPr>
          <a:lstStyle/>
          <a:p>
            <a:pPr>
              <a:buFont typeface="Symbol"/>
              <a:buChar char="•"/>
              <a:tabLst>
                <a:tab pos="457200" algn="l"/>
              </a:tabLst>
            </a:pPr>
            <a:r>
              <a:rPr lang="en-GB" sz="1400">
                <a:solidFill>
                  <a:schemeClr val="tx1"/>
                </a:solidFill>
                <a:latin typeface="Trebuchet MS"/>
                <a:cs typeface="Arial"/>
              </a:rPr>
              <a:t>Jim Burt, </a:t>
            </a:r>
            <a:r>
              <a:rPr lang="en-GB" sz="1400">
                <a:latin typeface="Trebuchet MS"/>
                <a:cs typeface="Arial"/>
              </a:rPr>
              <a:t>Executive Director Strategy</a:t>
            </a:r>
            <a:r>
              <a:rPr lang="en-GB" sz="1400">
                <a:latin typeface="Trebuchet MS"/>
                <a:ea typeface="Calibri" panose="020F0502020204030204" pitchFamily="34" charset="0"/>
                <a:cs typeface="Arial"/>
              </a:rPr>
              <a:t>, NASP </a:t>
            </a:r>
          </a:p>
          <a:p>
            <a:pPr>
              <a:buFont typeface="Symbol"/>
              <a:buChar char="•"/>
              <a:tabLst>
                <a:tab pos="457200" algn="l"/>
              </a:tabLst>
            </a:pPr>
            <a:r>
              <a:rPr lang="en-GB" sz="1400">
                <a:latin typeface="Trebuchet MS"/>
                <a:ea typeface="Calibri" panose="020F0502020204030204" pitchFamily="34" charset="0"/>
                <a:cs typeface="Arial"/>
              </a:rPr>
              <a:t>Zainab Bibi, Strengthening Families &amp; Welfare Services Lead, </a:t>
            </a:r>
            <a:r>
              <a:rPr lang="en-GB" sz="1400" err="1">
                <a:latin typeface="Trebuchet MS"/>
                <a:ea typeface="Calibri" panose="020F0502020204030204" pitchFamily="34" charset="0"/>
                <a:cs typeface="Arial"/>
              </a:rPr>
              <a:t>Nishkam</a:t>
            </a:r>
            <a:r>
              <a:rPr lang="en-GB" sz="1400">
                <a:latin typeface="Trebuchet MS"/>
                <a:ea typeface="Calibri" panose="020F0502020204030204" pitchFamily="34" charset="0"/>
                <a:cs typeface="Arial"/>
              </a:rPr>
              <a:t> Civic Association  </a:t>
            </a:r>
            <a:endParaRPr lang="en-GB" sz="1400">
              <a:effectLst/>
              <a:latin typeface="Trebuchet MS"/>
              <a:ea typeface="Calibri" panose="020F0502020204030204" pitchFamily="34" charset="0"/>
              <a:cs typeface="Arial"/>
            </a:endParaRPr>
          </a:p>
          <a:p>
            <a:pPr>
              <a:buFont typeface="Symbol"/>
              <a:buChar char="•"/>
            </a:pPr>
            <a:r>
              <a:rPr lang="en-GB" sz="1400">
                <a:latin typeface="Trebuchet MS"/>
                <a:ea typeface="Calibri" panose="020F0502020204030204" pitchFamily="34" charset="0"/>
                <a:cs typeface="Arial"/>
              </a:rPr>
              <a:t>Nasim Abrahim, Spiritual Mental Health Meditator and Principal of Faizan E Islam, Waltham Forest Islamic Association</a:t>
            </a:r>
          </a:p>
          <a:p>
            <a:pPr>
              <a:buFont typeface="Symbol"/>
              <a:buChar char="•"/>
            </a:pPr>
            <a:r>
              <a:rPr lang="en-GB" sz="1400">
                <a:solidFill>
                  <a:srgbClr val="29235C"/>
                </a:solidFill>
                <a:latin typeface="Trebuchet MS"/>
                <a:ea typeface="Calibri" panose="020F0502020204030204" pitchFamily="34" charset="0"/>
                <a:cs typeface="Arial"/>
              </a:rPr>
              <a:t>Raisel Byrne, Core Services Manager</a:t>
            </a:r>
            <a:r>
              <a:rPr lang="en-GB" sz="1400">
                <a:latin typeface="Trebuchet MS"/>
                <a:ea typeface="Calibri" panose="020F0502020204030204" pitchFamily="34" charset="0"/>
                <a:cs typeface="Arial"/>
              </a:rPr>
              <a:t> and </a:t>
            </a:r>
            <a:r>
              <a:rPr lang="en-GB" sz="1400">
                <a:solidFill>
                  <a:schemeClr val="tx1"/>
                </a:solidFill>
                <a:latin typeface="Trebuchet MS"/>
                <a:ea typeface="Calibri" panose="020F0502020204030204" pitchFamily="34" charset="0"/>
                <a:cs typeface="Arial"/>
              </a:rPr>
              <a:t>Osnat Ritter</a:t>
            </a:r>
            <a:r>
              <a:rPr lang="en-GB" sz="1400">
                <a:latin typeface="Trebuchet MS"/>
                <a:ea typeface="Calibri" panose="020F0502020204030204" pitchFamily="34" charset="0"/>
                <a:cs typeface="Arial"/>
              </a:rPr>
              <a:t>, Community Development Coordinator, Jami UK</a:t>
            </a:r>
          </a:p>
          <a:p>
            <a:pPr>
              <a:buFont typeface="Symbol"/>
              <a:buChar char="•"/>
            </a:pPr>
            <a:endParaRPr lang="en-GB" sz="1400" i="1">
              <a:solidFill>
                <a:schemeClr val="tx1"/>
              </a:solidFill>
              <a:latin typeface="Trebuchet MS"/>
              <a:ea typeface="Calibri" panose="020F0502020204030204" pitchFamily="34" charset="0"/>
              <a:cs typeface="Arial"/>
            </a:endParaRPr>
          </a:p>
          <a:p>
            <a:pPr>
              <a:lnSpc>
                <a:spcPct val="100000"/>
              </a:lnSpc>
            </a:pPr>
            <a:endParaRPr lang="en-GB" sz="1400" i="1">
              <a:solidFill>
                <a:schemeClr val="tx1"/>
              </a:solidFill>
              <a:effectLst/>
              <a:latin typeface="Trebuchet MS"/>
              <a:ea typeface="Calibri" panose="020F0502020204030204" pitchFamily="34" charset="0"/>
              <a:cs typeface="Arial"/>
            </a:endParaRPr>
          </a:p>
          <a:p>
            <a:pPr lvl="0">
              <a:spcAft>
                <a:spcPts val="1200"/>
              </a:spcAft>
              <a:buSzPts val="1000"/>
              <a:tabLst>
                <a:tab pos="457200" algn="l"/>
              </a:tabLst>
            </a:pPr>
            <a:endParaRPr lang="en-GB" sz="1400" i="1">
              <a:solidFill>
                <a:srgbClr val="242424"/>
              </a:solidFill>
              <a:effectLst/>
              <a:latin typeface="Trebuchet MS"/>
              <a:ea typeface="Calibri" panose="020F0502020204030204" pitchFamily="34" charset="0"/>
              <a:cs typeface="Calibri" panose="020F0502020204030204" pitchFamily="34" charset="0"/>
            </a:endParaRPr>
          </a:p>
          <a:p>
            <a:endParaRPr lang="en-GB" sz="1400" i="1">
              <a:effectLst/>
              <a:latin typeface="Trebuchet MS"/>
              <a:ea typeface="Calibri" panose="020F0502020204030204" pitchFamily="34" charset="0"/>
              <a:cs typeface="Calibri" panose="020F0502020204030204" pitchFamily="34" charset="0"/>
            </a:endParaRPr>
          </a:p>
          <a:p>
            <a:pPr>
              <a:spcAft>
                <a:spcPts val="1200"/>
              </a:spcAft>
              <a:buSzPts val="1000"/>
              <a:defRPr/>
            </a:pPr>
            <a:endParaRPr lang="en-GB" sz="1400" b="0" i="1" u="none" strike="noStrike" kern="1200" cap="none" spc="0" normalizeH="0" baseline="0" noProof="0">
              <a:ln>
                <a:noFill/>
              </a:ln>
              <a:solidFill>
                <a:srgbClr val="242424"/>
              </a:solidFill>
              <a:effectLst/>
              <a:uLnTx/>
              <a:uFillTx/>
              <a:latin typeface="Trebuchet MS"/>
              <a:cs typeface="Calibri" panose="020F0502020204030204" pitchFamily="34" charset="0"/>
            </a:endParaRPr>
          </a:p>
          <a:p>
            <a:pPr>
              <a:defRPr/>
            </a:pPr>
            <a:endParaRPr lang="en-GB" sz="1400" i="1">
              <a:latin typeface="Trebuchet MS"/>
              <a:cs typeface="Calibri" panose="020F0502020204030204" pitchFamily="34" charset="0"/>
            </a:endParaRPr>
          </a:p>
          <a:p>
            <a:pPr>
              <a:defRPr/>
            </a:pPr>
            <a:endParaRPr lang="en-US" sz="1400" i="1">
              <a:latin typeface="Trebuchet MS" panose="020B0703020202090204" pitchFamily="34" charset="0"/>
            </a:endParaRPr>
          </a:p>
          <a:p>
            <a:pPr>
              <a:defRPr/>
            </a:pPr>
            <a:endParaRPr lang="en-US" sz="1400" i="1">
              <a:latin typeface="Trebuchet MS" panose="020B0703020202090204" pitchFamily="34" charset="0"/>
            </a:endParaRPr>
          </a:p>
        </p:txBody>
      </p:sp>
    </p:spTree>
    <p:extLst>
      <p:ext uri="{BB962C8B-B14F-4D97-AF65-F5344CB8AC3E}">
        <p14:creationId xmlns:p14="http://schemas.microsoft.com/office/powerpoint/2010/main" val="323779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alpha val="7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34D8-AC4A-4FF0-9765-5B3BAD8E4903}"/>
              </a:ext>
            </a:extLst>
          </p:cNvPr>
          <p:cNvSpPr>
            <a:spLocks noGrp="1"/>
          </p:cNvSpPr>
          <p:nvPr>
            <p:ph type="title"/>
          </p:nvPr>
        </p:nvSpPr>
        <p:spPr>
          <a:xfrm>
            <a:off x="677669" y="1096535"/>
            <a:ext cx="7145866" cy="778933"/>
          </a:xfrm>
        </p:spPr>
        <p:txBody>
          <a:bodyPr anchor="ctr">
            <a:normAutofit/>
          </a:bodyPr>
          <a:lstStyle/>
          <a:p>
            <a:r>
              <a:rPr lang="en-GB" sz="3200" b="1">
                <a:solidFill>
                  <a:srgbClr val="A53010"/>
                </a:solidFill>
                <a:effectLst>
                  <a:outerShdw blurRad="38100" dist="38100" dir="2700000" algn="tl">
                    <a:srgbClr val="000000">
                      <a:alpha val="43137"/>
                    </a:srgbClr>
                  </a:outerShdw>
                </a:effectLst>
              </a:rPr>
              <a:t>Community Safety Net</a:t>
            </a:r>
          </a:p>
        </p:txBody>
      </p:sp>
      <p:graphicFrame>
        <p:nvGraphicFramePr>
          <p:cNvPr id="7" name="Content Placeholder 2">
            <a:extLst>
              <a:ext uri="{FF2B5EF4-FFF2-40B4-BE49-F238E27FC236}">
                <a16:creationId xmlns:a16="http://schemas.microsoft.com/office/drawing/2014/main" id="{5D97CACC-92E8-80DD-A740-E029F2D2DAC5}"/>
              </a:ext>
            </a:extLst>
          </p:cNvPr>
          <p:cNvGraphicFramePr>
            <a:graphicFrameLocks noGrp="1"/>
          </p:cNvGraphicFramePr>
          <p:nvPr>
            <p:ph idx="1"/>
            <p:extLst>
              <p:ext uri="{D42A27DB-BD31-4B8C-83A1-F6EECF244321}">
                <p14:modId xmlns:p14="http://schemas.microsoft.com/office/powerpoint/2010/main" val="3334770705"/>
              </p:ext>
            </p:extLst>
          </p:nvPr>
        </p:nvGraphicFramePr>
        <p:xfrm>
          <a:off x="541866" y="2032000"/>
          <a:ext cx="7145867" cy="387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close-up of a logo&#10;&#10;Description automatically generated">
            <a:extLst>
              <a:ext uri="{FF2B5EF4-FFF2-40B4-BE49-F238E27FC236}">
                <a16:creationId xmlns:a16="http://schemas.microsoft.com/office/drawing/2014/main" id="{DB3AE926-7B57-DB78-4E09-E6B35B6ED681}"/>
              </a:ext>
            </a:extLst>
          </p:cNvPr>
          <p:cNvPicPr>
            <a:picLocks noChangeAspect="1"/>
          </p:cNvPicPr>
          <p:nvPr/>
        </p:nvPicPr>
        <p:blipFill>
          <a:blip r:embed="rId8"/>
          <a:stretch>
            <a:fillRect/>
          </a:stretch>
        </p:blipFill>
        <p:spPr>
          <a:xfrm>
            <a:off x="9445806" y="2307478"/>
            <a:ext cx="2356812" cy="989860"/>
          </a:xfrm>
          <a:prstGeom prst="rect">
            <a:avLst/>
          </a:prstGeom>
        </p:spPr>
      </p:pic>
      <p:pic>
        <p:nvPicPr>
          <p:cNvPr id="2050" name="Picture 2" descr="A close-up of a sign&#10;&#10;Description automatically generated">
            <a:extLst>
              <a:ext uri="{FF2B5EF4-FFF2-40B4-BE49-F238E27FC236}">
                <a16:creationId xmlns:a16="http://schemas.microsoft.com/office/drawing/2014/main" id="{949272F8-7121-BC17-EF29-43D143691337}"/>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445807" y="3788647"/>
            <a:ext cx="2356811" cy="13983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for a community fund&#10;&#10;Description automatically generated">
            <a:extLst>
              <a:ext uri="{FF2B5EF4-FFF2-40B4-BE49-F238E27FC236}">
                <a16:creationId xmlns:a16="http://schemas.microsoft.com/office/drawing/2014/main" id="{888E93E6-B9A7-2DBB-1CAD-1A620D05471A}"/>
              </a:ext>
            </a:extLst>
          </p:cNvPr>
          <p:cNvPicPr>
            <a:picLocks noChangeAspect="1"/>
          </p:cNvPicPr>
          <p:nvPr/>
        </p:nvPicPr>
        <p:blipFill>
          <a:blip r:embed="rId10"/>
          <a:stretch>
            <a:fillRect/>
          </a:stretch>
        </p:blipFill>
        <p:spPr>
          <a:xfrm>
            <a:off x="9445807" y="5440134"/>
            <a:ext cx="2356811" cy="1296246"/>
          </a:xfrm>
          <a:prstGeom prst="rect">
            <a:avLst/>
          </a:prstGeom>
        </p:spPr>
      </p:pic>
      <p:pic>
        <p:nvPicPr>
          <p:cNvPr id="5" name="Picture 4">
            <a:extLst>
              <a:ext uri="{FF2B5EF4-FFF2-40B4-BE49-F238E27FC236}">
                <a16:creationId xmlns:a16="http://schemas.microsoft.com/office/drawing/2014/main" id="{0793B072-6B43-48DE-5A12-F2224F5F3DEA}"/>
              </a:ext>
            </a:extLst>
          </p:cNvPr>
          <p:cNvPicPr>
            <a:picLocks noChangeAspect="1"/>
          </p:cNvPicPr>
          <p:nvPr/>
        </p:nvPicPr>
        <p:blipFill>
          <a:blip r:embed="rId11"/>
          <a:stretch>
            <a:fillRect/>
          </a:stretch>
        </p:blipFill>
        <p:spPr>
          <a:xfrm>
            <a:off x="9445806" y="553944"/>
            <a:ext cx="1944793" cy="1085182"/>
          </a:xfrm>
          <a:prstGeom prst="rect">
            <a:avLst/>
          </a:prstGeom>
        </p:spPr>
      </p:pic>
    </p:spTree>
    <p:extLst>
      <p:ext uri="{BB962C8B-B14F-4D97-AF65-F5344CB8AC3E}">
        <p14:creationId xmlns:p14="http://schemas.microsoft.com/office/powerpoint/2010/main" val="3475653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FF04-8619-4E4D-97B0-6BE29E0ABF4A}"/>
              </a:ext>
            </a:extLst>
          </p:cNvPr>
          <p:cNvSpPr>
            <a:spLocks noGrp="1"/>
          </p:cNvSpPr>
          <p:nvPr>
            <p:ph type="title"/>
          </p:nvPr>
        </p:nvSpPr>
        <p:spPr>
          <a:xfrm>
            <a:off x="2784695" y="772952"/>
            <a:ext cx="10515600" cy="1325563"/>
          </a:xfrm>
          <a:scene3d>
            <a:camera prst="orthographicFront"/>
            <a:lightRig rig="threePt" dir="t"/>
          </a:scene3d>
        </p:spPr>
        <p:txBody>
          <a:bodyPr>
            <a:normAutofit/>
          </a:bodyPr>
          <a:lstStyle/>
          <a:p>
            <a:r>
              <a:rPr lang="en-US" sz="3600" b="1">
                <a:solidFill>
                  <a:srgbClr val="A53010"/>
                </a:solidFill>
              </a:rPr>
              <a:t>        Overview of CSN Service</a:t>
            </a:r>
            <a:endParaRPr lang="en-US" sz="3600" b="1">
              <a:solidFill>
                <a:srgbClr val="A53010"/>
              </a:solidFill>
              <a:cs typeface="Calibri Light"/>
            </a:endParaRPr>
          </a:p>
        </p:txBody>
      </p:sp>
      <p:graphicFrame>
        <p:nvGraphicFramePr>
          <p:cNvPr id="17" name="Content Placeholder 2">
            <a:extLst>
              <a:ext uri="{FF2B5EF4-FFF2-40B4-BE49-F238E27FC236}">
                <a16:creationId xmlns:a16="http://schemas.microsoft.com/office/drawing/2014/main" id="{A33AFFEE-D1C1-FBC5-0770-8BADE7135948}"/>
              </a:ext>
            </a:extLst>
          </p:cNvPr>
          <p:cNvGraphicFramePr>
            <a:graphicFrameLocks noGrp="1"/>
          </p:cNvGraphicFramePr>
          <p:nvPr>
            <p:ph idx="1"/>
            <p:extLst>
              <p:ext uri="{D42A27DB-BD31-4B8C-83A1-F6EECF244321}">
                <p14:modId xmlns:p14="http://schemas.microsoft.com/office/powerpoint/2010/main" val="501805093"/>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E96D499-3E9F-4A32-8D08-9CA06881B1B3}"/>
              </a:ext>
            </a:extLst>
          </p:cNvPr>
          <p:cNvPicPr>
            <a:picLocks noChangeAspect="1"/>
          </p:cNvPicPr>
          <p:nvPr/>
        </p:nvPicPr>
        <p:blipFill>
          <a:blip r:embed="rId7"/>
          <a:stretch>
            <a:fillRect/>
          </a:stretch>
        </p:blipFill>
        <p:spPr>
          <a:xfrm>
            <a:off x="9980084" y="179373"/>
            <a:ext cx="1806472" cy="1008000"/>
          </a:xfrm>
          <a:prstGeom prst="rect">
            <a:avLst/>
          </a:prstGeom>
        </p:spPr>
      </p:pic>
    </p:spTree>
    <p:extLst>
      <p:ext uri="{BB962C8B-B14F-4D97-AF65-F5344CB8AC3E}">
        <p14:creationId xmlns:p14="http://schemas.microsoft.com/office/powerpoint/2010/main" val="3174081756"/>
      </p:ext>
    </p:extLst>
  </p:cSld>
  <p:clrMapOvr>
    <a:masterClrMapping/>
  </p:clrMapOvr>
  <p:transition spd="slow" advTm="1891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78EF-E0EC-4D93-96CB-2D5512D4A710}"/>
              </a:ext>
            </a:extLst>
          </p:cNvPr>
          <p:cNvSpPr>
            <a:spLocks noGrp="1"/>
          </p:cNvSpPr>
          <p:nvPr>
            <p:ph type="title"/>
          </p:nvPr>
        </p:nvSpPr>
        <p:spPr>
          <a:xfrm>
            <a:off x="1157591" y="754409"/>
            <a:ext cx="10515600" cy="1325563"/>
          </a:xfrm>
          <a:effectLst>
            <a:outerShdw blurRad="50800" dist="38100" dir="8100000" algn="tr" rotWithShape="0">
              <a:prstClr val="black">
                <a:alpha val="40000"/>
              </a:prstClr>
            </a:outerShdw>
          </a:effectLst>
        </p:spPr>
        <p:txBody>
          <a:bodyPr>
            <a:normAutofit/>
          </a:bodyPr>
          <a:lstStyle/>
          <a:p>
            <a:pPr algn="ctr"/>
            <a:r>
              <a:rPr lang="en-US" sz="2800"/>
              <a:t>CSN Project – 2022-2023 Figures</a:t>
            </a:r>
            <a:endParaRPr lang="en-US" sz="3200">
              <a:latin typeface="Calibri"/>
              <a:cs typeface="Calibri"/>
            </a:endParaRPr>
          </a:p>
        </p:txBody>
      </p:sp>
      <p:sp>
        <p:nvSpPr>
          <p:cNvPr id="3" name="Content Placeholder 2">
            <a:extLst>
              <a:ext uri="{FF2B5EF4-FFF2-40B4-BE49-F238E27FC236}">
                <a16:creationId xmlns:a16="http://schemas.microsoft.com/office/drawing/2014/main" id="{B5722EEC-9030-4290-B1EC-98628D1AA6B8}"/>
              </a:ext>
            </a:extLst>
          </p:cNvPr>
          <p:cNvSpPr>
            <a:spLocks noGrp="1"/>
          </p:cNvSpPr>
          <p:nvPr>
            <p:ph sz="half" idx="1"/>
          </p:nvPr>
        </p:nvSpPr>
        <p:spPr>
          <a:xfrm>
            <a:off x="1157591" y="2331427"/>
            <a:ext cx="3300109" cy="3511208"/>
          </a:xfrm>
        </p:spPr>
        <p:txBody>
          <a:bodyPr vert="horz" lIns="91440" tIns="45720" rIns="91440" bIns="45720" rtlCol="0" anchor="t">
            <a:normAutofit fontScale="92500"/>
          </a:bodyPr>
          <a:lstStyle/>
          <a:p>
            <a:pPr marL="0" indent="0">
              <a:buNone/>
            </a:pPr>
            <a:r>
              <a:rPr lang="en-US" sz="2400"/>
              <a:t>Target (Annual)</a:t>
            </a:r>
            <a:endParaRPr lang="en-US" sz="2400">
              <a:cs typeface="Calibri"/>
            </a:endParaRPr>
          </a:p>
          <a:p>
            <a:pPr marL="0" indent="0">
              <a:buNone/>
            </a:pPr>
            <a:endParaRPr lang="en-US" sz="2400">
              <a:cs typeface="Calibri"/>
            </a:endParaRPr>
          </a:p>
          <a:p>
            <a:pPr>
              <a:buFont typeface="Wingdings" panose="05000000000000000000" pitchFamily="2" charset="2"/>
              <a:buChar char="v"/>
            </a:pPr>
            <a:r>
              <a:rPr lang="en-US" sz="2400"/>
              <a:t>Open 400 Cases</a:t>
            </a:r>
            <a:endParaRPr lang="en-US" sz="2400">
              <a:cs typeface="Calibri"/>
            </a:endParaRPr>
          </a:p>
          <a:p>
            <a:pPr marL="0" indent="0">
              <a:buNone/>
            </a:pPr>
            <a:endParaRPr lang="en-US" sz="2400">
              <a:cs typeface="Calibri"/>
            </a:endParaRPr>
          </a:p>
          <a:p>
            <a:pPr>
              <a:buFont typeface="Wingdings" panose="05000000000000000000" pitchFamily="2" charset="2"/>
              <a:buChar char="v"/>
            </a:pPr>
            <a:r>
              <a:rPr lang="en-US" sz="2400"/>
              <a:t>Financial Outcome Target: </a:t>
            </a:r>
            <a:endParaRPr lang="en-US" sz="2400">
              <a:cs typeface="Calibri"/>
            </a:endParaRPr>
          </a:p>
          <a:p>
            <a:pPr marL="0" indent="0">
              <a:buNone/>
            </a:pPr>
            <a:r>
              <a:rPr lang="en-US" sz="2400"/>
              <a:t>   £600,000</a:t>
            </a:r>
            <a:endParaRPr lang="en-US" sz="2400">
              <a:cs typeface="Calibri"/>
            </a:endParaRPr>
          </a:p>
          <a:p>
            <a:pPr>
              <a:buFont typeface="Wingdings" panose="05000000000000000000" pitchFamily="2" charset="2"/>
              <a:buChar char="v"/>
            </a:pPr>
            <a:endParaRPr lang="en-US" sz="2400">
              <a:solidFill>
                <a:srgbClr val="002060"/>
              </a:solidFill>
            </a:endParaRPr>
          </a:p>
        </p:txBody>
      </p:sp>
      <p:sp>
        <p:nvSpPr>
          <p:cNvPr id="4" name="Content Placeholder 3">
            <a:extLst>
              <a:ext uri="{FF2B5EF4-FFF2-40B4-BE49-F238E27FC236}">
                <a16:creationId xmlns:a16="http://schemas.microsoft.com/office/drawing/2014/main" id="{93FD30C6-6BEA-47FA-994A-97B12C5FDBB7}"/>
              </a:ext>
            </a:extLst>
          </p:cNvPr>
          <p:cNvSpPr>
            <a:spLocks noGrp="1"/>
          </p:cNvSpPr>
          <p:nvPr>
            <p:ph sz="half" idx="2"/>
          </p:nvPr>
        </p:nvSpPr>
        <p:spPr>
          <a:xfrm>
            <a:off x="5291847" y="2312377"/>
            <a:ext cx="3956928" cy="3511208"/>
          </a:xfrm>
        </p:spPr>
        <p:txBody>
          <a:bodyPr vert="horz" lIns="91440" tIns="45720" rIns="91440" bIns="45720" rtlCol="0" anchor="t">
            <a:normAutofit fontScale="92500"/>
          </a:bodyPr>
          <a:lstStyle/>
          <a:p>
            <a:pPr marL="0" indent="0">
              <a:buNone/>
            </a:pPr>
            <a:r>
              <a:rPr lang="en-US" sz="2400">
                <a:solidFill>
                  <a:schemeClr val="accent1">
                    <a:lumMod val="75000"/>
                  </a:schemeClr>
                </a:solidFill>
              </a:rPr>
              <a:t>Achieved</a:t>
            </a:r>
            <a:endParaRPr lang="en-US" sz="2400">
              <a:solidFill>
                <a:schemeClr val="accent1">
                  <a:lumMod val="75000"/>
                </a:schemeClr>
              </a:solidFill>
              <a:cs typeface="Calibri"/>
            </a:endParaRPr>
          </a:p>
          <a:p>
            <a:pPr marL="0" indent="0">
              <a:buNone/>
            </a:pPr>
            <a:r>
              <a:rPr lang="en-US" sz="2400">
                <a:solidFill>
                  <a:schemeClr val="accent1">
                    <a:lumMod val="75000"/>
                  </a:schemeClr>
                </a:solidFill>
              </a:rPr>
              <a:t>108 Windrush Claims completed</a:t>
            </a:r>
            <a:endParaRPr lang="en-US" sz="2400">
              <a:solidFill>
                <a:schemeClr val="accent1">
                  <a:lumMod val="75000"/>
                </a:schemeClr>
              </a:solidFill>
              <a:cs typeface="Calibri"/>
            </a:endParaRPr>
          </a:p>
          <a:p>
            <a:pPr marL="0" indent="0">
              <a:buNone/>
            </a:pPr>
            <a:r>
              <a:rPr lang="en-US" sz="2400">
                <a:solidFill>
                  <a:schemeClr val="accent1">
                    <a:lumMod val="75000"/>
                  </a:schemeClr>
                </a:solidFill>
              </a:rPr>
              <a:t>858 Household Support Fund Cases</a:t>
            </a:r>
            <a:endParaRPr lang="en-US" sz="2400">
              <a:solidFill>
                <a:schemeClr val="accent1">
                  <a:lumMod val="75000"/>
                </a:schemeClr>
              </a:solidFill>
              <a:cs typeface="Calibri"/>
            </a:endParaRPr>
          </a:p>
          <a:p>
            <a:pPr marL="0" indent="0">
              <a:buNone/>
            </a:pPr>
            <a:r>
              <a:rPr lang="en-US" sz="2400">
                <a:solidFill>
                  <a:schemeClr val="accent1">
                    <a:lumMod val="75000"/>
                  </a:schemeClr>
                </a:solidFill>
              </a:rPr>
              <a:t>534 Welfare Cases opened</a:t>
            </a:r>
            <a:endParaRPr lang="en-US" sz="2400">
              <a:solidFill>
                <a:schemeClr val="accent1">
                  <a:lumMod val="75000"/>
                </a:schemeClr>
              </a:solidFill>
              <a:cs typeface="Calibri"/>
            </a:endParaRPr>
          </a:p>
          <a:p>
            <a:pPr>
              <a:buFont typeface="Wingdings" panose="05000000000000000000" pitchFamily="2" charset="2"/>
              <a:buChar char="v"/>
            </a:pPr>
            <a:r>
              <a:rPr lang="en-US" sz="2400">
                <a:solidFill>
                  <a:schemeClr val="accent1">
                    <a:lumMod val="75000"/>
                  </a:schemeClr>
                </a:solidFill>
              </a:rPr>
              <a:t>Total: 1500 people supported</a:t>
            </a:r>
            <a:endParaRPr lang="en-US" sz="2400">
              <a:solidFill>
                <a:schemeClr val="accent1">
                  <a:lumMod val="75000"/>
                </a:schemeClr>
              </a:solidFill>
              <a:cs typeface="Calibri"/>
            </a:endParaRPr>
          </a:p>
          <a:p>
            <a:pPr>
              <a:buFont typeface="Wingdings" panose="05000000000000000000" pitchFamily="2" charset="2"/>
              <a:buChar char="v"/>
            </a:pPr>
            <a:r>
              <a:rPr lang="en-US" sz="2400">
                <a:solidFill>
                  <a:schemeClr val="accent1">
                    <a:lumMod val="75000"/>
                  </a:schemeClr>
                </a:solidFill>
              </a:rPr>
              <a:t>Achieved £1,032,189.51 in direct financial outcomes</a:t>
            </a:r>
            <a:r>
              <a:rPr lang="en-US" sz="2400">
                <a:solidFill>
                  <a:schemeClr val="accent1">
                    <a:lumMod val="75000"/>
                  </a:schemeClr>
                </a:solidFill>
                <a:ea typeface="+mn-lt"/>
                <a:cs typeface="+mn-lt"/>
              </a:rPr>
              <a:t> for our clients</a:t>
            </a:r>
          </a:p>
          <a:p>
            <a:pPr marL="0" indent="0">
              <a:buNone/>
            </a:pPr>
            <a:endParaRPr lang="en-US" sz="2400" b="1">
              <a:solidFill>
                <a:schemeClr val="accent2">
                  <a:lumMod val="75000"/>
                </a:schemeClr>
              </a:solidFill>
            </a:endParaRPr>
          </a:p>
        </p:txBody>
      </p:sp>
      <p:sp>
        <p:nvSpPr>
          <p:cNvPr id="6" name="Content Placeholder 3">
            <a:extLst>
              <a:ext uri="{FF2B5EF4-FFF2-40B4-BE49-F238E27FC236}">
                <a16:creationId xmlns:a16="http://schemas.microsoft.com/office/drawing/2014/main" id="{93FD30C6-6BEA-47FA-994A-97B12C5FDBB7}"/>
              </a:ext>
            </a:extLst>
          </p:cNvPr>
          <p:cNvSpPr txBox="1">
            <a:spLocks/>
          </p:cNvSpPr>
          <p:nvPr/>
        </p:nvSpPr>
        <p:spPr>
          <a:xfrm>
            <a:off x="9248774" y="2312377"/>
            <a:ext cx="4676775" cy="3530258"/>
          </a:xfrm>
          <a:prstGeom prst="rect">
            <a:avLst/>
          </a:prstGeom>
        </p:spPr>
        <p:txBody>
          <a:bodyPr vert="horz" lIns="91440" tIns="45720" rIns="91440" bIns="45720" rtlCol="0" anchor="t">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endParaRPr lang="en-US" sz="2400" b="1">
              <a:solidFill>
                <a:srgbClr val="0070C0"/>
              </a:solidFill>
            </a:endParaRPr>
          </a:p>
          <a:p>
            <a:pPr marL="0" indent="0">
              <a:buNone/>
            </a:pPr>
            <a:endParaRPr lang="en-US" sz="2400">
              <a:solidFill>
                <a:schemeClr val="accent2"/>
              </a:solidFill>
              <a:ea typeface="+mn-lt"/>
              <a:cs typeface="+mn-lt"/>
            </a:endParaRPr>
          </a:p>
          <a:p>
            <a:pPr marL="0" indent="0">
              <a:buNone/>
            </a:pPr>
            <a:endParaRPr lang="en-US" sz="2400">
              <a:solidFill>
                <a:srgbClr val="0070C0"/>
              </a:solidFill>
              <a:ea typeface="+mn-lt"/>
              <a:cs typeface="+mn-lt"/>
            </a:endParaRPr>
          </a:p>
          <a:p>
            <a:pPr marL="0" indent="0">
              <a:buNone/>
            </a:pPr>
            <a:endParaRPr lang="en-US" sz="2400">
              <a:solidFill>
                <a:srgbClr val="0070C0"/>
              </a:solidFill>
              <a:ea typeface="+mn-lt"/>
              <a:cs typeface="+mn-lt"/>
            </a:endParaRPr>
          </a:p>
        </p:txBody>
      </p:sp>
      <p:pic>
        <p:nvPicPr>
          <p:cNvPr id="5" name="Picture 4">
            <a:extLst>
              <a:ext uri="{FF2B5EF4-FFF2-40B4-BE49-F238E27FC236}">
                <a16:creationId xmlns:a16="http://schemas.microsoft.com/office/drawing/2014/main" id="{17C3119A-D95B-A968-F72F-9F13BA2AB10D}"/>
              </a:ext>
            </a:extLst>
          </p:cNvPr>
          <p:cNvPicPr>
            <a:picLocks noChangeAspect="1"/>
          </p:cNvPicPr>
          <p:nvPr/>
        </p:nvPicPr>
        <p:blipFill>
          <a:blip r:embed="rId2"/>
          <a:stretch>
            <a:fillRect/>
          </a:stretch>
        </p:blipFill>
        <p:spPr>
          <a:xfrm>
            <a:off x="10112165" y="197683"/>
            <a:ext cx="1677438" cy="936000"/>
          </a:xfrm>
          <a:prstGeom prst="rect">
            <a:avLst/>
          </a:prstGeom>
        </p:spPr>
      </p:pic>
      <p:pic>
        <p:nvPicPr>
          <p:cNvPr id="7" name="Picture 6">
            <a:extLst>
              <a:ext uri="{FF2B5EF4-FFF2-40B4-BE49-F238E27FC236}">
                <a16:creationId xmlns:a16="http://schemas.microsoft.com/office/drawing/2014/main" id="{D270D351-69B1-B3EA-77A9-945BFC4FA93A}"/>
              </a:ext>
            </a:extLst>
          </p:cNvPr>
          <p:cNvPicPr>
            <a:picLocks noChangeAspect="1"/>
          </p:cNvPicPr>
          <p:nvPr/>
        </p:nvPicPr>
        <p:blipFill>
          <a:blip r:embed="rId3"/>
          <a:stretch>
            <a:fillRect/>
          </a:stretch>
        </p:blipFill>
        <p:spPr>
          <a:xfrm>
            <a:off x="196004" y="114549"/>
            <a:ext cx="2859272" cy="713294"/>
          </a:xfrm>
          <a:prstGeom prst="rect">
            <a:avLst/>
          </a:prstGeom>
        </p:spPr>
      </p:pic>
    </p:spTree>
    <p:extLst>
      <p:ext uri="{BB962C8B-B14F-4D97-AF65-F5344CB8AC3E}">
        <p14:creationId xmlns:p14="http://schemas.microsoft.com/office/powerpoint/2010/main" val="3093164016"/>
      </p:ext>
    </p:extLst>
  </p:cSld>
  <p:clrMapOvr>
    <a:masterClrMapping/>
  </p:clrMapOvr>
  <mc:AlternateContent xmlns:mc="http://schemas.openxmlformats.org/markup-compatibility/2006">
    <mc:Choice xmlns:p14="http://schemas.microsoft.com/office/powerpoint/2010/main" Requires="p14">
      <p:transition spd="med" p14:dur="700" advTm="15697">
        <p:fade/>
      </p:transition>
    </mc:Choice>
    <mc:Fallback>
      <p:transition spd="med" advTm="15697">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EEC2-6816-5C2C-6EB5-70D34EC27F2A}"/>
              </a:ext>
            </a:extLst>
          </p:cNvPr>
          <p:cNvSpPr>
            <a:spLocks noGrp="1"/>
          </p:cNvSpPr>
          <p:nvPr>
            <p:ph type="title"/>
          </p:nvPr>
        </p:nvSpPr>
        <p:spPr>
          <a:xfrm>
            <a:off x="2384695" y="3222454"/>
            <a:ext cx="8911687" cy="1280890"/>
          </a:xfrm>
        </p:spPr>
        <p:txBody>
          <a:bodyPr>
            <a:normAutofit fontScale="90000"/>
          </a:bodyPr>
          <a:lstStyle/>
          <a:p>
            <a:br>
              <a:rPr lang="en-GB"/>
            </a:br>
            <a:br>
              <a:rPr lang="en-GB"/>
            </a:br>
            <a:r>
              <a:rPr lang="en-GB" sz="4000">
                <a:solidFill>
                  <a:srgbClr val="A53010"/>
                </a:solidFill>
                <a:latin typeface="Calibri"/>
                <a:cs typeface="Calibri"/>
              </a:rPr>
              <a:t>Community Safety Net Case Study:</a:t>
            </a:r>
            <a:br>
              <a:rPr lang="en-GB" sz="4000">
                <a:latin typeface="Calibri"/>
              </a:rPr>
            </a:br>
            <a:br>
              <a:rPr lang="en-GB"/>
            </a:br>
            <a:br>
              <a:rPr lang="en-GB"/>
            </a:br>
            <a:r>
              <a:rPr lang="en-GB"/>
              <a:t>https://ncauk.org/services/strengthening-families-and-welfare-services/zahids-story/</a:t>
            </a:r>
          </a:p>
        </p:txBody>
      </p:sp>
      <p:pic>
        <p:nvPicPr>
          <p:cNvPr id="4" name="Picture 3">
            <a:extLst>
              <a:ext uri="{FF2B5EF4-FFF2-40B4-BE49-F238E27FC236}">
                <a16:creationId xmlns:a16="http://schemas.microsoft.com/office/drawing/2014/main" id="{CCBA3108-CDF3-9716-069F-A7F7CB25BFEC}"/>
              </a:ext>
            </a:extLst>
          </p:cNvPr>
          <p:cNvPicPr>
            <a:picLocks noChangeAspect="1"/>
          </p:cNvPicPr>
          <p:nvPr/>
        </p:nvPicPr>
        <p:blipFill>
          <a:blip r:embed="rId3"/>
          <a:stretch>
            <a:fillRect/>
          </a:stretch>
        </p:blipFill>
        <p:spPr>
          <a:xfrm>
            <a:off x="10199378" y="183239"/>
            <a:ext cx="1676545" cy="938865"/>
          </a:xfrm>
          <a:prstGeom prst="rect">
            <a:avLst/>
          </a:prstGeom>
        </p:spPr>
      </p:pic>
    </p:spTree>
    <p:extLst>
      <p:ext uri="{BB962C8B-B14F-4D97-AF65-F5344CB8AC3E}">
        <p14:creationId xmlns:p14="http://schemas.microsoft.com/office/powerpoint/2010/main" val="1557246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alpha val="78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3B072-6B43-48DE-5A12-F2224F5F3DEA}"/>
              </a:ext>
            </a:extLst>
          </p:cNvPr>
          <p:cNvPicPr>
            <a:picLocks noChangeAspect="1"/>
          </p:cNvPicPr>
          <p:nvPr/>
        </p:nvPicPr>
        <p:blipFill>
          <a:blip r:embed="rId3"/>
          <a:stretch>
            <a:fillRect/>
          </a:stretch>
        </p:blipFill>
        <p:spPr>
          <a:xfrm>
            <a:off x="10142926" y="97179"/>
            <a:ext cx="1612921" cy="900000"/>
          </a:xfrm>
          <a:prstGeom prst="rect">
            <a:avLst/>
          </a:prstGeom>
        </p:spPr>
      </p:pic>
      <p:sp>
        <p:nvSpPr>
          <p:cNvPr id="7" name="TextBox 6">
            <a:extLst>
              <a:ext uri="{FF2B5EF4-FFF2-40B4-BE49-F238E27FC236}">
                <a16:creationId xmlns:a16="http://schemas.microsoft.com/office/drawing/2014/main" id="{8A7D1861-8BA5-7C60-97B3-C5DEE7DFF4A7}"/>
              </a:ext>
            </a:extLst>
          </p:cNvPr>
          <p:cNvSpPr txBox="1"/>
          <p:nvPr/>
        </p:nvSpPr>
        <p:spPr>
          <a:xfrm>
            <a:off x="2959279" y="2078429"/>
            <a:ext cx="6097508" cy="120032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strike="noStrike" kern="1200" cap="none" spc="0" normalizeH="0" baseline="0" noProof="0">
                <a:ln>
                  <a:noFill/>
                </a:ln>
                <a:solidFill>
                  <a:srgbClr val="A53010"/>
                </a:solidFill>
                <a:effectLst/>
                <a:uLnTx/>
                <a:uFillTx/>
                <a:latin typeface="Calibri"/>
                <a:cs typeface="Malayalam MN" pitchFamily="2" charset="0"/>
              </a:rPr>
              <a:t>SOUTH ASIAN FAMILY SUPPORT HUB</a:t>
            </a:r>
          </a:p>
        </p:txBody>
      </p:sp>
      <p:pic>
        <p:nvPicPr>
          <p:cNvPr id="8" name="Picture 7">
            <a:extLst>
              <a:ext uri="{FF2B5EF4-FFF2-40B4-BE49-F238E27FC236}">
                <a16:creationId xmlns:a16="http://schemas.microsoft.com/office/drawing/2014/main" id="{2F8A0787-935B-623B-9533-A08F11158BA8}"/>
              </a:ext>
            </a:extLst>
          </p:cNvPr>
          <p:cNvPicPr>
            <a:picLocks noChangeAspect="1"/>
          </p:cNvPicPr>
          <p:nvPr/>
        </p:nvPicPr>
        <p:blipFill>
          <a:blip r:embed="rId4"/>
          <a:stretch>
            <a:fillRect/>
          </a:stretch>
        </p:blipFill>
        <p:spPr>
          <a:xfrm>
            <a:off x="10142926" y="5247613"/>
            <a:ext cx="1891449" cy="1260000"/>
          </a:xfrm>
          <a:prstGeom prst="rect">
            <a:avLst/>
          </a:prstGeom>
        </p:spPr>
      </p:pic>
      <p:pic>
        <p:nvPicPr>
          <p:cNvPr id="9" name="Picture 8">
            <a:extLst>
              <a:ext uri="{FF2B5EF4-FFF2-40B4-BE49-F238E27FC236}">
                <a16:creationId xmlns:a16="http://schemas.microsoft.com/office/drawing/2014/main" id="{473ED6E4-2C5A-0827-4997-2F27ED63A0AA}"/>
              </a:ext>
            </a:extLst>
          </p:cNvPr>
          <p:cNvPicPr>
            <a:picLocks noChangeAspect="1"/>
          </p:cNvPicPr>
          <p:nvPr/>
        </p:nvPicPr>
        <p:blipFill>
          <a:blip r:embed="rId5"/>
          <a:stretch>
            <a:fillRect/>
          </a:stretch>
        </p:blipFill>
        <p:spPr>
          <a:xfrm>
            <a:off x="248273" y="5314115"/>
            <a:ext cx="2290546" cy="1260000"/>
          </a:xfrm>
          <a:prstGeom prst="rect">
            <a:avLst/>
          </a:prstGeom>
        </p:spPr>
      </p:pic>
      <p:pic>
        <p:nvPicPr>
          <p:cNvPr id="10" name="Picture 9">
            <a:extLst>
              <a:ext uri="{FF2B5EF4-FFF2-40B4-BE49-F238E27FC236}">
                <a16:creationId xmlns:a16="http://schemas.microsoft.com/office/drawing/2014/main" id="{AFF22CDA-55A0-86DF-6757-1F7353C3D97D}"/>
              </a:ext>
            </a:extLst>
          </p:cNvPr>
          <p:cNvPicPr>
            <a:picLocks noChangeAspect="1"/>
          </p:cNvPicPr>
          <p:nvPr/>
        </p:nvPicPr>
        <p:blipFill>
          <a:blip r:embed="rId6"/>
          <a:stretch>
            <a:fillRect/>
          </a:stretch>
        </p:blipFill>
        <p:spPr>
          <a:xfrm>
            <a:off x="4544137" y="3783161"/>
            <a:ext cx="3103725" cy="2304000"/>
          </a:xfrm>
          <a:prstGeom prst="rect">
            <a:avLst/>
          </a:prstGeom>
        </p:spPr>
      </p:pic>
    </p:spTree>
    <p:extLst>
      <p:ext uri="{BB962C8B-B14F-4D97-AF65-F5344CB8AC3E}">
        <p14:creationId xmlns:p14="http://schemas.microsoft.com/office/powerpoint/2010/main" val="77274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78A6-2839-B406-664A-F1BB594AB981}"/>
              </a:ext>
            </a:extLst>
          </p:cNvPr>
          <p:cNvSpPr>
            <a:spLocks noGrp="1"/>
          </p:cNvSpPr>
          <p:nvPr>
            <p:ph type="title"/>
          </p:nvPr>
        </p:nvSpPr>
        <p:spPr>
          <a:xfrm>
            <a:off x="492370" y="605896"/>
            <a:ext cx="3084844" cy="5646208"/>
          </a:xfrm>
        </p:spPr>
        <p:txBody>
          <a:bodyPr anchor="ctr">
            <a:normAutofit/>
          </a:bodyPr>
          <a:lstStyle/>
          <a:p>
            <a:r>
              <a:rPr kumimoji="0" lang="en-US" altLang="en-US" sz="3600" b="1" i="0" u="none" strike="noStrike" cap="none" normalizeH="0" baseline="0">
                <a:ln>
                  <a:noFill/>
                </a:ln>
                <a:solidFill>
                  <a:srgbClr val="FFFFFF"/>
                </a:solidFill>
                <a:effectLst/>
                <a:latin typeface="Arial Black" panose="020B0A04020102020204" pitchFamily="34" charset="0"/>
              </a:rPr>
              <a:t>South Asian Family Support Hub</a:t>
            </a:r>
            <a:br>
              <a:rPr kumimoji="0" lang="en-US" altLang="en-US" sz="3600" b="0" i="0" u="none" strike="noStrike" cap="none" normalizeH="0" baseline="0">
                <a:ln>
                  <a:noFill/>
                </a:ln>
                <a:solidFill>
                  <a:srgbClr val="FFFFFF"/>
                </a:solidFill>
                <a:effectLst/>
                <a:latin typeface="Arial" panose="020B0604020202020204" pitchFamily="34" charset="0"/>
              </a:rPr>
            </a:br>
            <a:endParaRPr lang="en-GB" sz="3600">
              <a:solidFill>
                <a:srgbClr val="FFFFFF"/>
              </a:solidFill>
            </a:endParaRPr>
          </a:p>
        </p:txBody>
      </p:sp>
      <p:sp>
        <p:nvSpPr>
          <p:cNvPr id="3" name="Content Placeholder 2">
            <a:extLst>
              <a:ext uri="{FF2B5EF4-FFF2-40B4-BE49-F238E27FC236}">
                <a16:creationId xmlns:a16="http://schemas.microsoft.com/office/drawing/2014/main" id="{B0421AE0-9C6E-3B72-C126-E675541AA59C}"/>
              </a:ext>
            </a:extLst>
          </p:cNvPr>
          <p:cNvSpPr>
            <a:spLocks noGrp="1"/>
          </p:cNvSpPr>
          <p:nvPr>
            <p:ph idx="1"/>
          </p:nvPr>
        </p:nvSpPr>
        <p:spPr>
          <a:xfrm>
            <a:off x="3026090" y="1030834"/>
            <a:ext cx="6413663" cy="5646208"/>
          </a:xfrm>
        </p:spPr>
        <p:txBody>
          <a:bodyPr vert="horz" lIns="91440" tIns="45720" rIns="91440" bIns="45720" rtlCol="0" anchor="ctr">
            <a:noAutofit/>
          </a:bodyPr>
          <a:lstStyle/>
          <a:p>
            <a:r>
              <a:rPr lang="en-GB" sz="1800"/>
              <a:t>The South Asian Family Supports Hubs aim is to strengthen families, develop structures for long term stability and promote peace, harmony, compassion in family routines and family environments. Happy, stable, strong families make happy, stable, and strong communities.</a:t>
            </a:r>
            <a:endParaRPr lang="en-GB" sz="1800">
              <a:cs typeface="Calibri"/>
            </a:endParaRPr>
          </a:p>
          <a:p>
            <a:pPr marL="0" indent="0">
              <a:buNone/>
            </a:pPr>
            <a:endParaRPr lang="en-GB" sz="1800">
              <a:cs typeface="Calibri"/>
            </a:endParaRPr>
          </a:p>
          <a:p>
            <a:r>
              <a:rPr lang="en-GB" sz="1800"/>
              <a:t>Our experience has shown that there are numerous factors which lead to family relationship breakdown e.g., illness, environment, financial hardship, trauma, social media and being unable to access the services that people require to meet their needs. We act as advocates, mediators, and advisors to help people overcome these barriers.</a:t>
            </a:r>
            <a:endParaRPr lang="en-GB" sz="1800">
              <a:cs typeface="Calibri"/>
            </a:endParaRPr>
          </a:p>
        </p:txBody>
      </p:sp>
      <p:pic>
        <p:nvPicPr>
          <p:cNvPr id="5" name="Picture 4" descr="A logo with a black background&#10;&#10;Description automatically generated">
            <a:extLst>
              <a:ext uri="{FF2B5EF4-FFF2-40B4-BE49-F238E27FC236}">
                <a16:creationId xmlns:a16="http://schemas.microsoft.com/office/drawing/2014/main" id="{96DC1D6B-91F3-A8B6-1BFC-0DFC5CC86E4E}"/>
              </a:ext>
            </a:extLst>
          </p:cNvPr>
          <p:cNvPicPr>
            <a:picLocks noChangeAspect="1"/>
          </p:cNvPicPr>
          <p:nvPr/>
        </p:nvPicPr>
        <p:blipFill>
          <a:blip r:embed="rId2"/>
          <a:stretch>
            <a:fillRect/>
          </a:stretch>
        </p:blipFill>
        <p:spPr>
          <a:xfrm>
            <a:off x="10020725" y="151432"/>
            <a:ext cx="1674122" cy="900000"/>
          </a:xfrm>
          <a:prstGeom prst="rect">
            <a:avLst/>
          </a:prstGeom>
        </p:spPr>
      </p:pic>
    </p:spTree>
    <p:extLst>
      <p:ext uri="{BB962C8B-B14F-4D97-AF65-F5344CB8AC3E}">
        <p14:creationId xmlns:p14="http://schemas.microsoft.com/office/powerpoint/2010/main" val="4156539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78A6-2839-B406-664A-F1BB594AB981}"/>
              </a:ext>
            </a:extLst>
          </p:cNvPr>
          <p:cNvSpPr>
            <a:spLocks noGrp="1"/>
          </p:cNvSpPr>
          <p:nvPr>
            <p:ph type="title"/>
          </p:nvPr>
        </p:nvSpPr>
        <p:spPr>
          <a:xfrm>
            <a:off x="1910744" y="1028060"/>
            <a:ext cx="8911687" cy="1280890"/>
          </a:xfrm>
        </p:spPr>
        <p:txBody>
          <a:bodyPr>
            <a:normAutofit/>
          </a:bodyPr>
          <a:lstStyle/>
          <a:p>
            <a:r>
              <a:rPr kumimoji="0" lang="en-US" altLang="en-US" sz="1800" i="0" u="none" strike="noStrike" cap="none" normalizeH="0" baseline="0">
                <a:ln>
                  <a:noFill/>
                </a:ln>
                <a:solidFill>
                  <a:srgbClr val="A53010"/>
                </a:solidFill>
                <a:effectLst/>
                <a:latin typeface="Calibri"/>
                <a:cs typeface="Calibri"/>
              </a:rPr>
              <a:t>South Asian Family Support Hub</a:t>
            </a:r>
            <a:br>
              <a:rPr lang="en-US" altLang="en-US" sz="1800" b="0" i="0" u="none" strike="noStrike" cap="none" normalizeH="0" baseline="0">
                <a:ln>
                  <a:noFill/>
                </a:ln>
                <a:effectLst/>
                <a:latin typeface="Calibri"/>
              </a:rPr>
            </a:br>
            <a:endParaRPr lang="en-GB" sz="1800">
              <a:solidFill>
                <a:schemeClr val="accent1">
                  <a:lumMod val="75000"/>
                </a:schemeClr>
              </a:solidFill>
              <a:latin typeface="Calibri"/>
              <a:cs typeface="Calibri"/>
            </a:endParaRPr>
          </a:p>
        </p:txBody>
      </p:sp>
      <p:sp>
        <p:nvSpPr>
          <p:cNvPr id="3" name="Content Placeholder 2">
            <a:extLst>
              <a:ext uri="{FF2B5EF4-FFF2-40B4-BE49-F238E27FC236}">
                <a16:creationId xmlns:a16="http://schemas.microsoft.com/office/drawing/2014/main" id="{B0421AE0-9C6E-3B72-C126-E675541AA59C}"/>
              </a:ext>
            </a:extLst>
          </p:cNvPr>
          <p:cNvSpPr>
            <a:spLocks noGrp="1"/>
          </p:cNvSpPr>
          <p:nvPr>
            <p:ph idx="1"/>
          </p:nvPr>
        </p:nvSpPr>
        <p:spPr>
          <a:xfrm>
            <a:off x="2308634" y="1905000"/>
            <a:ext cx="7867461" cy="4631602"/>
          </a:xfrm>
        </p:spPr>
        <p:txBody>
          <a:bodyPr vert="horz" lIns="91440" tIns="45720" rIns="91440" bIns="45720" rtlCol="0" anchor="t">
            <a:normAutofit/>
          </a:bodyPr>
          <a:lstStyle/>
          <a:p>
            <a:pPr marL="342900" indent="-342900"/>
            <a:r>
              <a:rPr lang="en-GB" sz="2000"/>
              <a:t>Build positive family relationships </a:t>
            </a:r>
            <a:endParaRPr lang="en-US"/>
          </a:p>
          <a:p>
            <a:pPr marL="342900" indent="-342900">
              <a:lnSpc>
                <a:spcPct val="90000"/>
              </a:lnSpc>
            </a:pPr>
            <a:r>
              <a:rPr lang="en-GB" sz="2000"/>
              <a:t>Reduce parental conflict</a:t>
            </a:r>
            <a:endParaRPr lang="en-GB" sz="2000">
              <a:cs typeface="Calibri" panose="020F0502020204030204"/>
            </a:endParaRPr>
          </a:p>
          <a:p>
            <a:pPr marL="342900" indent="-342900">
              <a:lnSpc>
                <a:spcPct val="90000"/>
              </a:lnSpc>
            </a:pPr>
            <a:r>
              <a:rPr lang="en-GB" sz="2000"/>
              <a:t>Improve educational, attendance, punctuality and attainment</a:t>
            </a:r>
            <a:endParaRPr lang="en-GB" sz="2000">
              <a:cs typeface="Calibri" panose="020F0502020204030204"/>
            </a:endParaRPr>
          </a:p>
          <a:p>
            <a:pPr marL="342900" indent="-342900">
              <a:lnSpc>
                <a:spcPct val="90000"/>
              </a:lnSpc>
            </a:pPr>
            <a:r>
              <a:rPr lang="en-GB" sz="2000"/>
              <a:t>Support emotional and mental wellbeing</a:t>
            </a:r>
            <a:endParaRPr lang="en-GB" sz="2000">
              <a:cs typeface="Calibri" panose="020F0502020204030204"/>
            </a:endParaRPr>
          </a:p>
          <a:p>
            <a:pPr marL="342900" indent="-342900">
              <a:lnSpc>
                <a:spcPct val="90000"/>
              </a:lnSpc>
            </a:pPr>
            <a:r>
              <a:rPr lang="en-GB" sz="2000"/>
              <a:t>Signposting to specialist support services- Domestic abuse, Substance abuse etc</a:t>
            </a:r>
            <a:endParaRPr lang="en-GB" sz="2000">
              <a:cs typeface="Calibri" panose="020F0502020204030204"/>
            </a:endParaRPr>
          </a:p>
          <a:p>
            <a:pPr marL="342900" indent="-342900">
              <a:lnSpc>
                <a:spcPct val="90000"/>
              </a:lnSpc>
            </a:pPr>
            <a:r>
              <a:rPr lang="en-GB" sz="2000"/>
              <a:t>Reduce risk of anti-social behaviour and crime</a:t>
            </a:r>
            <a:endParaRPr lang="en-GB" sz="2000">
              <a:cs typeface="Calibri" panose="020F0502020204030204"/>
            </a:endParaRPr>
          </a:p>
          <a:p>
            <a:pPr marL="342900" indent="-342900">
              <a:lnSpc>
                <a:spcPct val="90000"/>
              </a:lnSpc>
            </a:pPr>
            <a:r>
              <a:rPr lang="en-GB" sz="2000"/>
              <a:t>Safeguarding children and vulnerable adults</a:t>
            </a:r>
            <a:endParaRPr lang="en-GB" sz="2000">
              <a:cs typeface="Calibri" panose="020F0502020204030204"/>
            </a:endParaRPr>
          </a:p>
          <a:p>
            <a:pPr marL="342900" indent="-342900">
              <a:lnSpc>
                <a:spcPct val="90000"/>
              </a:lnSpc>
            </a:pPr>
            <a:r>
              <a:rPr lang="en-GB" sz="2000"/>
              <a:t>Early Intervention</a:t>
            </a:r>
            <a:endParaRPr lang="en-GB" sz="2000">
              <a:cs typeface="Calibri" panose="020F0502020204030204"/>
            </a:endParaRPr>
          </a:p>
          <a:p>
            <a:pPr>
              <a:lnSpc>
                <a:spcPct val="90000"/>
              </a:lnSpc>
            </a:pPr>
            <a:endParaRPr lang="en-GB" sz="1000"/>
          </a:p>
        </p:txBody>
      </p:sp>
      <p:pic>
        <p:nvPicPr>
          <p:cNvPr id="5" name="Picture 4">
            <a:extLst>
              <a:ext uri="{FF2B5EF4-FFF2-40B4-BE49-F238E27FC236}">
                <a16:creationId xmlns:a16="http://schemas.microsoft.com/office/drawing/2014/main" id="{00718ABA-BC6E-0C62-AF16-3B3C45D6BBDB}"/>
              </a:ext>
            </a:extLst>
          </p:cNvPr>
          <p:cNvPicPr>
            <a:picLocks noChangeAspect="1"/>
          </p:cNvPicPr>
          <p:nvPr/>
        </p:nvPicPr>
        <p:blipFill>
          <a:blip r:embed="rId2"/>
          <a:stretch>
            <a:fillRect/>
          </a:stretch>
        </p:blipFill>
        <p:spPr>
          <a:xfrm>
            <a:off x="10256552" y="128060"/>
            <a:ext cx="1612921" cy="900000"/>
          </a:xfrm>
          <a:prstGeom prst="rect">
            <a:avLst/>
          </a:prstGeom>
        </p:spPr>
      </p:pic>
    </p:spTree>
    <p:extLst>
      <p:ext uri="{BB962C8B-B14F-4D97-AF65-F5344CB8AC3E}">
        <p14:creationId xmlns:p14="http://schemas.microsoft.com/office/powerpoint/2010/main" val="456270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Chart, pie chart&#10;&#10;Description automatically generated">
            <a:extLst>
              <a:ext uri="{FF2B5EF4-FFF2-40B4-BE49-F238E27FC236}">
                <a16:creationId xmlns:a16="http://schemas.microsoft.com/office/drawing/2014/main" id="{FD487D8A-7AFE-CD03-955D-32E01F88AB1B}"/>
              </a:ext>
            </a:extLst>
          </p:cNvPr>
          <p:cNvPicPr>
            <a:picLocks noChangeAspect="1"/>
          </p:cNvPicPr>
          <p:nvPr/>
        </p:nvPicPr>
        <p:blipFill rotWithShape="1">
          <a:blip r:embed="rId2"/>
          <a:srcRect l="940" r="16851" b="39099"/>
          <a:stretch/>
        </p:blipFill>
        <p:spPr>
          <a:xfrm>
            <a:off x="631176" y="2796301"/>
            <a:ext cx="5303959" cy="3781863"/>
          </a:xfrm>
          <a:prstGeom prst="rect">
            <a:avLst/>
          </a:prstGeom>
          <a:ln w="127000" cap="sq">
            <a:solidFill>
              <a:srgbClr val="FFFFFF"/>
            </a:solidFill>
            <a:miter lim="800000"/>
          </a:ln>
        </p:spPr>
      </p:pic>
      <p:pic>
        <p:nvPicPr>
          <p:cNvPr id="42" name="Picture 41" descr="Chart, pie chart&#10;&#10;Description automatically generated">
            <a:extLst>
              <a:ext uri="{FF2B5EF4-FFF2-40B4-BE49-F238E27FC236}">
                <a16:creationId xmlns:a16="http://schemas.microsoft.com/office/drawing/2014/main" id="{C05FE37C-3BCE-2E54-BF14-1D9577582647}"/>
              </a:ext>
            </a:extLst>
          </p:cNvPr>
          <p:cNvPicPr>
            <a:picLocks noChangeAspect="1"/>
          </p:cNvPicPr>
          <p:nvPr/>
        </p:nvPicPr>
        <p:blipFill rotWithShape="1">
          <a:blip r:embed="rId3"/>
          <a:srcRect l="1432" r="16359" b="39099"/>
          <a:stretch/>
        </p:blipFill>
        <p:spPr>
          <a:xfrm>
            <a:off x="6256867" y="2725371"/>
            <a:ext cx="5303959" cy="3781862"/>
          </a:xfrm>
          <a:prstGeom prst="rect">
            <a:avLst/>
          </a:prstGeom>
          <a:ln w="127000" cap="sq">
            <a:solidFill>
              <a:srgbClr val="FFFFFF"/>
            </a:solidFill>
            <a:miter lim="800000"/>
          </a:ln>
        </p:spPr>
      </p:pic>
      <p:pic>
        <p:nvPicPr>
          <p:cNvPr id="2" name="Picture 1">
            <a:extLst>
              <a:ext uri="{FF2B5EF4-FFF2-40B4-BE49-F238E27FC236}">
                <a16:creationId xmlns:a16="http://schemas.microsoft.com/office/drawing/2014/main" id="{48263D03-7B8E-C546-73EF-90ED4858D217}"/>
              </a:ext>
            </a:extLst>
          </p:cNvPr>
          <p:cNvPicPr>
            <a:picLocks noChangeAspect="1"/>
          </p:cNvPicPr>
          <p:nvPr/>
        </p:nvPicPr>
        <p:blipFill>
          <a:blip r:embed="rId4"/>
          <a:stretch>
            <a:fillRect/>
          </a:stretch>
        </p:blipFill>
        <p:spPr>
          <a:xfrm>
            <a:off x="10154103" y="185000"/>
            <a:ext cx="1612921" cy="900000"/>
          </a:xfrm>
          <a:prstGeom prst="rect">
            <a:avLst/>
          </a:prstGeom>
        </p:spPr>
      </p:pic>
      <p:sp>
        <p:nvSpPr>
          <p:cNvPr id="4" name="TextBox 3">
            <a:extLst>
              <a:ext uri="{FF2B5EF4-FFF2-40B4-BE49-F238E27FC236}">
                <a16:creationId xmlns:a16="http://schemas.microsoft.com/office/drawing/2014/main" id="{2437D7B2-B89D-609C-2125-886E54398A3A}"/>
              </a:ext>
            </a:extLst>
          </p:cNvPr>
          <p:cNvSpPr txBox="1"/>
          <p:nvPr/>
        </p:nvSpPr>
        <p:spPr>
          <a:xfrm>
            <a:off x="1470837" y="2108789"/>
            <a:ext cx="21176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Pre services survey</a:t>
            </a:r>
            <a:endParaRPr lang="en-US"/>
          </a:p>
        </p:txBody>
      </p:sp>
      <p:sp>
        <p:nvSpPr>
          <p:cNvPr id="5" name="TextBox 4">
            <a:extLst>
              <a:ext uri="{FF2B5EF4-FFF2-40B4-BE49-F238E27FC236}">
                <a16:creationId xmlns:a16="http://schemas.microsoft.com/office/drawing/2014/main" id="{200D6B66-ACDB-151F-61D4-9322291D7FFC}"/>
              </a:ext>
            </a:extLst>
          </p:cNvPr>
          <p:cNvSpPr txBox="1"/>
          <p:nvPr/>
        </p:nvSpPr>
        <p:spPr>
          <a:xfrm>
            <a:off x="6964325" y="2117649"/>
            <a:ext cx="21176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Post services survey</a:t>
            </a:r>
            <a:endParaRPr lang="en-US"/>
          </a:p>
        </p:txBody>
      </p:sp>
      <p:sp>
        <p:nvSpPr>
          <p:cNvPr id="6" name="TextBox 5">
            <a:extLst>
              <a:ext uri="{FF2B5EF4-FFF2-40B4-BE49-F238E27FC236}">
                <a16:creationId xmlns:a16="http://schemas.microsoft.com/office/drawing/2014/main" id="{5A86400D-28F1-21C7-8DA7-2AB448180BF9}"/>
              </a:ext>
            </a:extLst>
          </p:cNvPr>
          <p:cNvSpPr txBox="1"/>
          <p:nvPr/>
        </p:nvSpPr>
        <p:spPr>
          <a:xfrm>
            <a:off x="1940442" y="1417674"/>
            <a:ext cx="70972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C21F4C"/>
                </a:solidFill>
                <a:cs typeface="Calibri"/>
              </a:rPr>
              <a:t>Measuring the Intangibles through technology</a:t>
            </a:r>
            <a:endParaRPr lang="en-US" b="1">
              <a:solidFill>
                <a:srgbClr val="C21F4C"/>
              </a:solidFill>
              <a:cs typeface="Calibri" panose="020F0502020204030204"/>
            </a:endParaRPr>
          </a:p>
        </p:txBody>
      </p:sp>
    </p:spTree>
    <p:extLst>
      <p:ext uri="{BB962C8B-B14F-4D97-AF65-F5344CB8AC3E}">
        <p14:creationId xmlns:p14="http://schemas.microsoft.com/office/powerpoint/2010/main" val="3276865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46DF3-E9EC-6A60-9D9E-586B7983E35F}"/>
              </a:ext>
            </a:extLst>
          </p:cNvPr>
          <p:cNvSpPr>
            <a:spLocks noGrp="1"/>
          </p:cNvSpPr>
          <p:nvPr>
            <p:ph type="title"/>
          </p:nvPr>
        </p:nvSpPr>
        <p:spPr>
          <a:xfrm>
            <a:off x="3704346" y="848377"/>
            <a:ext cx="8911687" cy="674851"/>
          </a:xfrm>
        </p:spPr>
        <p:txBody>
          <a:bodyPr>
            <a:normAutofit fontScale="90000"/>
          </a:bodyPr>
          <a:lstStyle/>
          <a:p>
            <a:r>
              <a:rPr lang="en-GB">
                <a:solidFill>
                  <a:srgbClr val="A53010"/>
                </a:solidFill>
                <a:latin typeface="Calibri"/>
                <a:cs typeface="Calibri"/>
              </a:rPr>
              <a:t>Case Study SAFSH</a:t>
            </a:r>
          </a:p>
        </p:txBody>
      </p:sp>
      <p:sp>
        <p:nvSpPr>
          <p:cNvPr id="6" name="Content Placeholder 5">
            <a:extLst>
              <a:ext uri="{FF2B5EF4-FFF2-40B4-BE49-F238E27FC236}">
                <a16:creationId xmlns:a16="http://schemas.microsoft.com/office/drawing/2014/main" id="{A7C033B3-DFC1-94E6-1A08-03DC520C6CFF}"/>
              </a:ext>
            </a:extLst>
          </p:cNvPr>
          <p:cNvSpPr>
            <a:spLocks noGrp="1"/>
          </p:cNvSpPr>
          <p:nvPr>
            <p:ph idx="1"/>
          </p:nvPr>
        </p:nvSpPr>
        <p:spPr/>
        <p:txBody>
          <a:bodyPr>
            <a:normAutofit/>
          </a:bodyPr>
          <a:lstStyle/>
          <a:p>
            <a:r>
              <a:rPr lang="en-GB">
                <a:solidFill>
                  <a:srgbClr val="A53010"/>
                </a:solidFill>
              </a:rPr>
              <a:t>Primary school Case Study:</a:t>
            </a:r>
          </a:p>
          <a:p>
            <a:pPr algn="l" rtl="0" fontAlgn="base"/>
            <a:r>
              <a:rPr lang="en-GB">
                <a:solidFill>
                  <a:srgbClr val="A53010"/>
                </a:solidFill>
              </a:rPr>
              <a:t>Summary</a:t>
            </a:r>
            <a:r>
              <a:rPr lang="en-GB"/>
              <a:t>: </a:t>
            </a:r>
            <a:r>
              <a:rPr lang="en-GB" sz="1800" b="0" i="0">
                <a:solidFill>
                  <a:srgbClr val="000000"/>
                </a:solidFill>
                <a:effectLst/>
                <a:latin typeface="Times New Roman" panose="02020603050405020304" pitchFamily="18" charset="0"/>
              </a:rPr>
              <a:t>We have several families whom we have identified as needing support but may not qualify for help from CASS/MASH.  Those who are offered help have at times waited a long time for any provision.  We were particularly mindful that since COVID19 and school closures, our pupils may not have had the chance to communicate with the numerous adults they are usually exposed to.  These families would normally have been offered early help.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Times New Roman" panose="02020603050405020304" pitchFamily="18" charset="0"/>
              </a:rPr>
              <a:t>Early help, also known as early intervention, is given to a family when a problem first emerges. </a:t>
            </a:r>
            <a:endParaRPr lang="en-GB" b="0" i="0">
              <a:solidFill>
                <a:srgbClr val="000000"/>
              </a:solidFill>
              <a:effectLst/>
              <a:latin typeface="Segoe UI" panose="020B0502040204020203" pitchFamily="34" charset="0"/>
            </a:endParaRPr>
          </a:p>
          <a:p>
            <a:pPr algn="l" rtl="0" fontAlgn="base"/>
            <a:r>
              <a:rPr lang="en-GB" sz="1800" b="0" i="0">
                <a:solidFill>
                  <a:srgbClr val="000000"/>
                </a:solidFill>
                <a:effectLst/>
                <a:latin typeface="Times New Roman" panose="02020603050405020304" pitchFamily="18" charset="0"/>
              </a:rPr>
              <a:t>Early help services can be delivered to parents, children or whole families, but their focus is to improve outcomes for children. </a:t>
            </a:r>
          </a:p>
          <a:p>
            <a:pPr algn="l" rtl="0" fontAlgn="base"/>
            <a:r>
              <a:rPr lang="en-GB" sz="1800" b="0" i="0">
                <a:solidFill>
                  <a:srgbClr val="000000"/>
                </a:solidFill>
                <a:effectLst/>
                <a:latin typeface="Times New Roman" panose="02020603050405020304" pitchFamily="18" charset="0"/>
              </a:rPr>
              <a:t>Providing timely support is vital. Addressing a child or family's needs early on can reduce risk factors and increase protective factors in a child's life (Early Intervention Foundation (EIF), 2018). </a:t>
            </a:r>
            <a:endParaRPr lang="en-GB" b="0" i="0">
              <a:solidFill>
                <a:srgbClr val="000000"/>
              </a:solidFill>
              <a:effectLst/>
              <a:latin typeface="Segoe UI" panose="020B0502040204020203" pitchFamily="34" charset="0"/>
            </a:endParaRPr>
          </a:p>
          <a:p>
            <a:pPr marL="0" indent="0">
              <a:buNone/>
            </a:pPr>
            <a:endParaRPr lang="en-GB"/>
          </a:p>
        </p:txBody>
      </p:sp>
      <p:pic>
        <p:nvPicPr>
          <p:cNvPr id="7" name="Picture 6">
            <a:extLst>
              <a:ext uri="{FF2B5EF4-FFF2-40B4-BE49-F238E27FC236}">
                <a16:creationId xmlns:a16="http://schemas.microsoft.com/office/drawing/2014/main" id="{D41E71C5-4910-2C77-D203-B2BA81594046}"/>
              </a:ext>
            </a:extLst>
          </p:cNvPr>
          <p:cNvPicPr>
            <a:picLocks noChangeAspect="1"/>
          </p:cNvPicPr>
          <p:nvPr/>
        </p:nvPicPr>
        <p:blipFill>
          <a:blip r:embed="rId2"/>
          <a:stretch>
            <a:fillRect/>
          </a:stretch>
        </p:blipFill>
        <p:spPr>
          <a:xfrm>
            <a:off x="9970667" y="155539"/>
            <a:ext cx="1607763" cy="900000"/>
          </a:xfrm>
          <a:prstGeom prst="rect">
            <a:avLst/>
          </a:prstGeom>
        </p:spPr>
      </p:pic>
    </p:spTree>
    <p:extLst>
      <p:ext uri="{BB962C8B-B14F-4D97-AF65-F5344CB8AC3E}">
        <p14:creationId xmlns:p14="http://schemas.microsoft.com/office/powerpoint/2010/main" val="3505938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46DF3-E9EC-6A60-9D9E-586B7983E35F}"/>
              </a:ext>
            </a:extLst>
          </p:cNvPr>
          <p:cNvSpPr>
            <a:spLocks noGrp="1"/>
          </p:cNvSpPr>
          <p:nvPr>
            <p:ph type="title"/>
          </p:nvPr>
        </p:nvSpPr>
        <p:spPr>
          <a:xfrm>
            <a:off x="2572662" y="880425"/>
            <a:ext cx="8911687" cy="674851"/>
          </a:xfrm>
        </p:spPr>
        <p:txBody>
          <a:bodyPr>
            <a:normAutofit fontScale="90000"/>
          </a:bodyPr>
          <a:lstStyle/>
          <a:p>
            <a:r>
              <a:rPr lang="en-GB" b="1">
                <a:solidFill>
                  <a:srgbClr val="A53010"/>
                </a:solidFill>
              </a:rPr>
              <a:t>Case Study SAFSH </a:t>
            </a:r>
            <a:r>
              <a:rPr lang="en-GB">
                <a:solidFill>
                  <a:srgbClr val="A53010"/>
                </a:solidFill>
              </a:rPr>
              <a:t>page 2:</a:t>
            </a:r>
            <a:endParaRPr lang="en-GB" b="1">
              <a:solidFill>
                <a:srgbClr val="A53010"/>
              </a:solidFill>
            </a:endParaRPr>
          </a:p>
        </p:txBody>
      </p:sp>
      <p:sp>
        <p:nvSpPr>
          <p:cNvPr id="6" name="Content Placeholder 5">
            <a:extLst>
              <a:ext uri="{FF2B5EF4-FFF2-40B4-BE49-F238E27FC236}">
                <a16:creationId xmlns:a16="http://schemas.microsoft.com/office/drawing/2014/main" id="{A7C033B3-DFC1-94E6-1A08-03DC520C6CFF}"/>
              </a:ext>
            </a:extLst>
          </p:cNvPr>
          <p:cNvSpPr>
            <a:spLocks noGrp="1"/>
          </p:cNvSpPr>
          <p:nvPr>
            <p:ph idx="1"/>
          </p:nvPr>
        </p:nvSpPr>
        <p:spPr>
          <a:xfrm>
            <a:off x="734938" y="2133600"/>
            <a:ext cx="5361062" cy="3777622"/>
          </a:xfrm>
        </p:spPr>
        <p:txBody>
          <a:bodyPr vert="horz" lIns="91440" tIns="45720" rIns="91440" bIns="45720" rtlCol="0" anchor="t">
            <a:noAutofit/>
          </a:bodyPr>
          <a:lstStyle/>
          <a:p>
            <a:pPr fontAlgn="base"/>
            <a:r>
              <a:rPr lang="en-GB" sz="1800">
                <a:solidFill>
                  <a:srgbClr val="A53010"/>
                </a:solidFill>
              </a:rPr>
              <a:t>Issue to be resolved </a:t>
            </a:r>
            <a:r>
              <a:rPr lang="en-GB" sz="1800"/>
              <a:t>:Additional support needed for pupils and families: </a:t>
            </a:r>
            <a:endParaRPr lang="en-GB" sz="1800">
              <a:cs typeface="Calibri"/>
            </a:endParaRPr>
          </a:p>
          <a:p>
            <a:pPr fontAlgn="base"/>
            <a:r>
              <a:rPr lang="en-GB" sz="1800"/>
              <a:t>displaying disruptive or anti-social behaviour. </a:t>
            </a:r>
            <a:endParaRPr lang="en-GB" sz="1800">
              <a:cs typeface="Calibri"/>
            </a:endParaRPr>
          </a:p>
          <a:p>
            <a:pPr fontAlgn="base"/>
            <a:r>
              <a:rPr lang="en-GB" sz="1800"/>
              <a:t>being bullied or bullying others. </a:t>
            </a:r>
            <a:endParaRPr lang="en-GB" sz="1800">
              <a:cs typeface="Calibri"/>
            </a:endParaRPr>
          </a:p>
          <a:p>
            <a:pPr fontAlgn="base"/>
            <a:r>
              <a:rPr lang="en-GB" sz="1800"/>
              <a:t>having poor attendance at school. </a:t>
            </a:r>
            <a:endParaRPr lang="en-GB" sz="1800">
              <a:cs typeface="Calibri"/>
            </a:endParaRPr>
          </a:p>
          <a:p>
            <a:pPr fontAlgn="base"/>
            <a:r>
              <a:rPr lang="en-GB" sz="1800"/>
              <a:t>being involved in, or at risk of, offending. </a:t>
            </a:r>
            <a:endParaRPr lang="en-GB" sz="1800">
              <a:cs typeface="Calibri"/>
            </a:endParaRPr>
          </a:p>
          <a:p>
            <a:pPr algn="l" rtl="0" fontAlgn="base"/>
            <a:endParaRPr lang="en-GB" sz="1800">
              <a:cs typeface="Calibri"/>
            </a:endParaRPr>
          </a:p>
          <a:p>
            <a:pPr algn="l" rtl="0" fontAlgn="base"/>
            <a:endParaRPr lang="en-GB" sz="5600"/>
          </a:p>
          <a:p>
            <a:pPr algn="l" rtl="0" fontAlgn="base"/>
            <a:endParaRPr lang="en-GB" sz="3200"/>
          </a:p>
        </p:txBody>
      </p:sp>
      <p:pic>
        <p:nvPicPr>
          <p:cNvPr id="7" name="Picture 6">
            <a:extLst>
              <a:ext uri="{FF2B5EF4-FFF2-40B4-BE49-F238E27FC236}">
                <a16:creationId xmlns:a16="http://schemas.microsoft.com/office/drawing/2014/main" id="{D41E71C5-4910-2C77-D203-B2BA81594046}"/>
              </a:ext>
            </a:extLst>
          </p:cNvPr>
          <p:cNvPicPr>
            <a:picLocks noChangeAspect="1"/>
          </p:cNvPicPr>
          <p:nvPr/>
        </p:nvPicPr>
        <p:blipFill>
          <a:blip r:embed="rId2"/>
          <a:stretch>
            <a:fillRect/>
          </a:stretch>
        </p:blipFill>
        <p:spPr>
          <a:xfrm>
            <a:off x="10097125" y="153155"/>
            <a:ext cx="1607763" cy="900000"/>
          </a:xfrm>
          <a:prstGeom prst="rect">
            <a:avLst/>
          </a:prstGeom>
        </p:spPr>
      </p:pic>
      <p:sp>
        <p:nvSpPr>
          <p:cNvPr id="8" name="Content Placeholder 5">
            <a:extLst>
              <a:ext uri="{FF2B5EF4-FFF2-40B4-BE49-F238E27FC236}">
                <a16:creationId xmlns:a16="http://schemas.microsoft.com/office/drawing/2014/main" id="{8C5394CF-EAA5-7BB5-0AC3-6910D2E5BA01}"/>
              </a:ext>
            </a:extLst>
          </p:cNvPr>
          <p:cNvSpPr txBox="1">
            <a:spLocks/>
          </p:cNvSpPr>
          <p:nvPr/>
        </p:nvSpPr>
        <p:spPr>
          <a:xfrm>
            <a:off x="6600202" y="2362264"/>
            <a:ext cx="5361062" cy="3777622"/>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fontAlgn="base"/>
            <a:r>
              <a:rPr lang="en-GB">
                <a:solidFill>
                  <a:schemeClr val="tx1"/>
                </a:solidFill>
              </a:rPr>
              <a:t>having anxiety, depression or other mental health issues </a:t>
            </a:r>
            <a:endParaRPr lang="en-GB">
              <a:solidFill>
                <a:schemeClr val="tx1"/>
              </a:solidFill>
              <a:cs typeface="Calibri"/>
            </a:endParaRPr>
          </a:p>
          <a:p>
            <a:pPr fontAlgn="base"/>
            <a:r>
              <a:rPr lang="en-GB">
                <a:solidFill>
                  <a:schemeClr val="tx1"/>
                </a:solidFill>
              </a:rPr>
              <a:t>having poor general health </a:t>
            </a:r>
            <a:endParaRPr lang="en-GB">
              <a:solidFill>
                <a:schemeClr val="tx1"/>
              </a:solidFill>
              <a:cs typeface="Calibri"/>
            </a:endParaRPr>
          </a:p>
          <a:p>
            <a:pPr fontAlgn="base"/>
            <a:r>
              <a:rPr lang="en-GB"/>
              <a:t>affected by martial separation </a:t>
            </a:r>
            <a:endParaRPr lang="en-GB">
              <a:cs typeface="Calibri"/>
            </a:endParaRPr>
          </a:p>
          <a:p>
            <a:pPr fontAlgn="base"/>
            <a:r>
              <a:rPr lang="en-GB"/>
              <a:t>affected by drug and alcohol abuse </a:t>
            </a:r>
            <a:endParaRPr lang="en-GB">
              <a:cs typeface="Calibri"/>
            </a:endParaRPr>
          </a:p>
          <a:p>
            <a:pPr fontAlgn="base"/>
            <a:r>
              <a:rPr lang="en-GB"/>
              <a:t>who have been bereaved </a:t>
            </a:r>
            <a:endParaRPr lang="en-GB" sz="4500">
              <a:cs typeface="Calibri"/>
            </a:endParaRPr>
          </a:p>
          <a:p>
            <a:pPr marL="0" indent="0" fontAlgn="base">
              <a:buNone/>
            </a:pPr>
            <a:endParaRPr lang="en-GB" sz="3200"/>
          </a:p>
        </p:txBody>
      </p:sp>
    </p:spTree>
    <p:extLst>
      <p:ext uri="{BB962C8B-B14F-4D97-AF65-F5344CB8AC3E}">
        <p14:creationId xmlns:p14="http://schemas.microsoft.com/office/powerpoint/2010/main" val="2452771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688521" y="2178958"/>
            <a:ext cx="10309088" cy="2677616"/>
          </a:xfrm>
          <a:prstGeom prst="rect">
            <a:avLst/>
          </a:prstGeom>
          <a:noFill/>
          <a:ln>
            <a:noFill/>
          </a:ln>
        </p:spPr>
        <p:txBody>
          <a:bodyPr spcFirstLastPara="1" wrap="square" lIns="91425" tIns="45700" rIns="91425" bIns="45700" anchor="t" anchorCtr="0">
            <a:spAutoFit/>
          </a:bodyPr>
          <a:lstStyle/>
          <a:p>
            <a:pPr marL="342900" indent="-342900">
              <a:buFont typeface="Arial"/>
              <a:buChar char="•"/>
            </a:pPr>
            <a:r>
              <a:rPr lang="en-US" sz="2400">
                <a:solidFill>
                  <a:schemeClr val="dk1"/>
                </a:solidFill>
                <a:latin typeface="Trebuchet MS"/>
                <a:sym typeface="Arial"/>
              </a:rPr>
              <a:t>Please note we are </a:t>
            </a:r>
            <a:r>
              <a:rPr lang="en-US" sz="2400" b="1">
                <a:solidFill>
                  <a:schemeClr val="dk1"/>
                </a:solidFill>
                <a:latin typeface="Trebuchet MS"/>
                <a:sym typeface="Arial"/>
              </a:rPr>
              <a:t>recording</a:t>
            </a:r>
            <a:r>
              <a:rPr lang="en-US" sz="2400">
                <a:solidFill>
                  <a:schemeClr val="dk1"/>
                </a:solidFill>
                <a:latin typeface="Trebuchet MS"/>
                <a:sym typeface="Arial"/>
              </a:rPr>
              <a:t> this webinar (you will be sent the slides and the link to the recording, and they will be on NASP's website too.)</a:t>
            </a:r>
            <a:endParaRPr lang="en-US" sz="2400">
              <a:solidFill>
                <a:schemeClr val="dk1"/>
              </a:solidFill>
              <a:latin typeface="Trebuchet MS"/>
            </a:endParaRPr>
          </a:p>
          <a:p>
            <a:pPr marL="342900" indent="-342900">
              <a:buClr>
                <a:schemeClr val="dk1"/>
              </a:buClr>
              <a:buSzPts val="2400"/>
              <a:buFont typeface="Arial"/>
              <a:buChar char="•"/>
            </a:pPr>
            <a:r>
              <a:rPr lang="en-US" sz="2400">
                <a:solidFill>
                  <a:schemeClr val="dk1"/>
                </a:solidFill>
                <a:latin typeface="Trebuchet MS"/>
              </a:rPr>
              <a:t>Presentations, then a </a:t>
            </a:r>
            <a:r>
              <a:rPr lang="en-US" sz="2400" b="1">
                <a:solidFill>
                  <a:schemeClr val="dk1"/>
                </a:solidFill>
                <a:latin typeface="Trebuchet MS"/>
              </a:rPr>
              <a:t>Q&amp;A session </a:t>
            </a:r>
            <a:r>
              <a:rPr lang="en-US" sz="2400">
                <a:solidFill>
                  <a:schemeClr val="dk1"/>
                </a:solidFill>
                <a:latin typeface="Trebuchet MS"/>
              </a:rPr>
              <a:t>at the end. </a:t>
            </a:r>
          </a:p>
          <a:p>
            <a:pPr marL="342900" indent="-342900">
              <a:buSzPts val="2400"/>
              <a:buFont typeface="Arial"/>
              <a:buChar char="•"/>
            </a:pPr>
            <a:r>
              <a:rPr lang="en-US" sz="2400">
                <a:solidFill>
                  <a:schemeClr val="dk1"/>
                </a:solidFill>
                <a:latin typeface="Trebuchet MS"/>
              </a:rPr>
              <a:t>Please </a:t>
            </a:r>
            <a:r>
              <a:rPr lang="en-US" sz="2400" b="1">
                <a:solidFill>
                  <a:schemeClr val="dk1"/>
                </a:solidFill>
                <a:latin typeface="Trebuchet MS"/>
              </a:rPr>
              <a:t>submit questions via the chat.</a:t>
            </a:r>
            <a:endParaRPr lang="en-US" b="1">
              <a:solidFill>
                <a:schemeClr val="dk1"/>
              </a:solidFill>
              <a:ea typeface="Calibri" panose="020F0502020204030204"/>
              <a:cs typeface="Calibri" panose="020F0502020204030204"/>
            </a:endParaRPr>
          </a:p>
          <a:p>
            <a:pPr marL="342900" indent="-342900">
              <a:buClr>
                <a:schemeClr val="dk1"/>
              </a:buClr>
              <a:buSzPts val="2400"/>
              <a:buFont typeface="Arial"/>
              <a:buChar char="•"/>
            </a:pPr>
            <a:r>
              <a:rPr lang="en-US" sz="2400">
                <a:solidFill>
                  <a:schemeClr val="dk1"/>
                </a:solidFill>
                <a:latin typeface="Trebuchet MS"/>
              </a:rPr>
              <a:t>Please use the chat for introducing yourself and networking.</a:t>
            </a:r>
          </a:p>
          <a:p>
            <a:pPr marL="342900" indent="-342900">
              <a:buClr>
                <a:schemeClr val="dk1"/>
              </a:buClr>
              <a:buSzPts val="2400"/>
              <a:buFont typeface="Arial"/>
              <a:buChar char="•"/>
            </a:pPr>
            <a:r>
              <a:rPr lang="en-US" sz="2400">
                <a:solidFill>
                  <a:schemeClr val="dk1"/>
                </a:solidFill>
                <a:latin typeface="Trebuchet MS"/>
              </a:rPr>
              <a:t>Please stay on</a:t>
            </a:r>
            <a:r>
              <a:rPr lang="en-US" sz="2400" b="1">
                <a:solidFill>
                  <a:schemeClr val="dk1"/>
                </a:solidFill>
                <a:latin typeface="Trebuchet MS"/>
              </a:rPr>
              <a:t> mute </a:t>
            </a:r>
            <a:r>
              <a:rPr lang="en-US" sz="2400">
                <a:solidFill>
                  <a:schemeClr val="dk1"/>
                </a:solidFill>
                <a:latin typeface="Trebuchet MS"/>
              </a:rPr>
              <a:t>and </a:t>
            </a:r>
            <a:r>
              <a:rPr lang="en-US" sz="2400" b="1">
                <a:solidFill>
                  <a:schemeClr val="dk1"/>
                </a:solidFill>
                <a:latin typeface="Trebuchet MS"/>
              </a:rPr>
              <a:t>camera off.</a:t>
            </a:r>
            <a:endParaRPr>
              <a:solidFill>
                <a:schemeClr val="dk1"/>
              </a:solidFill>
              <a:latin typeface="Trebuchet MS"/>
            </a:endParaRPr>
          </a:p>
          <a:p>
            <a:pPr marL="342900" indent="-342900">
              <a:buFont typeface="Arial"/>
              <a:buChar char="•"/>
            </a:pPr>
            <a:endParaRPr lang="en-GB" sz="2400">
              <a:solidFill>
                <a:schemeClr val="dk1"/>
              </a:solidFill>
              <a:latin typeface="Trebuchet MS" panose="020B0603020202020204" pitchFamily="34" charset="0"/>
            </a:endParaRP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1725820" y="414428"/>
            <a:ext cx="7584197" cy="1258262"/>
          </a:xfrm>
          <a:prstGeom prst="rect">
            <a:avLst/>
          </a:prstGeom>
          <a:noFill/>
          <a:ln>
            <a:noFill/>
          </a:ln>
        </p:spPr>
        <p:txBody>
          <a:bodyPr spcFirstLastPara="1" wrap="square" lIns="91425" tIns="45700" rIns="91425" bIns="45700" anchor="ctr" anchorCtr="0">
            <a:noAutofit/>
          </a:bodyPr>
          <a:lstStyle/>
          <a:p>
            <a:pPr>
              <a:buSzPts val="4000"/>
            </a:pPr>
            <a:r>
              <a:rPr lang="en-US">
                <a:latin typeface="Trebuchet MS" panose="020B0603020202020204" pitchFamily="34" charset="0"/>
              </a:rPr>
              <a:t>Housekeeping</a:t>
            </a:r>
          </a:p>
        </p:txBody>
      </p:sp>
    </p:spTree>
    <p:extLst>
      <p:ext uri="{BB962C8B-B14F-4D97-AF65-F5344CB8AC3E}">
        <p14:creationId xmlns:p14="http://schemas.microsoft.com/office/powerpoint/2010/main" val="3615292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1066D-5DAD-96AD-B609-193204792964}"/>
              </a:ext>
            </a:extLst>
          </p:cNvPr>
          <p:cNvSpPr>
            <a:spLocks noGrp="1"/>
          </p:cNvSpPr>
          <p:nvPr>
            <p:ph type="title"/>
          </p:nvPr>
        </p:nvSpPr>
        <p:spPr>
          <a:xfrm>
            <a:off x="2263332" y="1040718"/>
            <a:ext cx="8911687" cy="1280890"/>
          </a:xfrm>
        </p:spPr>
        <p:txBody>
          <a:bodyPr>
            <a:normAutofit/>
          </a:bodyPr>
          <a:lstStyle/>
          <a:p>
            <a:r>
              <a:rPr lang="en-GB" sz="3600">
                <a:solidFill>
                  <a:srgbClr val="A53010"/>
                </a:solidFill>
              </a:rPr>
              <a:t>Action taken by South Asian Family Support Hub (SAFSH) page 3</a:t>
            </a:r>
            <a:endParaRPr lang="en-GB" sz="3600">
              <a:solidFill>
                <a:srgbClr val="A53010"/>
              </a:solidFill>
              <a:cs typeface="Calibri Light"/>
            </a:endParaRPr>
          </a:p>
        </p:txBody>
      </p:sp>
      <p:sp>
        <p:nvSpPr>
          <p:cNvPr id="3" name="Content Placeholder 2">
            <a:extLst>
              <a:ext uri="{FF2B5EF4-FFF2-40B4-BE49-F238E27FC236}">
                <a16:creationId xmlns:a16="http://schemas.microsoft.com/office/drawing/2014/main" id="{F4BCF8E0-2C20-B220-5AAE-2624CFD7C8B4}"/>
              </a:ext>
            </a:extLst>
          </p:cNvPr>
          <p:cNvSpPr>
            <a:spLocks noGrp="1"/>
          </p:cNvSpPr>
          <p:nvPr>
            <p:ph idx="1"/>
          </p:nvPr>
        </p:nvSpPr>
        <p:spPr>
          <a:xfrm>
            <a:off x="614192" y="1949468"/>
            <a:ext cx="5264372" cy="3777622"/>
          </a:xfrm>
        </p:spPr>
        <p:txBody>
          <a:bodyPr vert="horz" lIns="91440" tIns="45720" rIns="91440" bIns="45720" rtlCol="0" anchor="t">
            <a:noAutofit/>
          </a:bodyPr>
          <a:lstStyle/>
          <a:p>
            <a:pPr marL="0" indent="0">
              <a:buNone/>
            </a:pPr>
            <a:endParaRPr lang="en-GB"/>
          </a:p>
          <a:p>
            <a:r>
              <a:rPr lang="en-GB" sz="1600"/>
              <a:t>I have referred 5 families to SAFSH so far. However, I would like to highlight the initiatives for two families that are either underway or being planned: </a:t>
            </a:r>
            <a:endParaRPr lang="en-GB" sz="1600">
              <a:cs typeface="Calibri"/>
            </a:endParaRPr>
          </a:p>
          <a:p>
            <a:r>
              <a:rPr lang="en-GB" sz="1600"/>
              <a:t>Family 1 – currently transitioning through marital breakdown with a history of alcohol abuse.  The support hub has: </a:t>
            </a:r>
            <a:endParaRPr lang="en-GB" sz="1600">
              <a:cs typeface="Calibri"/>
            </a:endParaRPr>
          </a:p>
          <a:p>
            <a:r>
              <a:rPr lang="en-GB" sz="1600"/>
              <a:t>Provided mum with counselling </a:t>
            </a:r>
            <a:endParaRPr lang="en-GB" sz="1600">
              <a:cs typeface="Calibri"/>
            </a:endParaRPr>
          </a:p>
          <a:p>
            <a:r>
              <a:rPr lang="en-GB" sz="1600"/>
              <a:t>Offered mum a 24/7 help line at times where she may feel threatened or worried about contact from dad </a:t>
            </a:r>
            <a:endParaRPr lang="en-GB" sz="1600">
              <a:cs typeface="Calibri"/>
            </a:endParaRPr>
          </a:p>
          <a:p>
            <a:r>
              <a:rPr lang="en-GB" sz="1600"/>
              <a:t>Supported mum in Team Around Family agency meeting  </a:t>
            </a:r>
            <a:endParaRPr lang="en-GB" sz="1600">
              <a:cs typeface="Calibri"/>
            </a:endParaRPr>
          </a:p>
          <a:p>
            <a:r>
              <a:rPr lang="en-GB" sz="1600"/>
              <a:t>Signposted mum to other agencies.  </a:t>
            </a:r>
            <a:endParaRPr lang="en-GB" sz="1600">
              <a:cs typeface="Calibri"/>
            </a:endParaRPr>
          </a:p>
          <a:p>
            <a:r>
              <a:rPr lang="en-GB" sz="1600"/>
              <a:t>Action for Family were particularly impressed with SAFSH’s planned interventions for mum. </a:t>
            </a:r>
            <a:endParaRPr lang="en-GB" sz="1600">
              <a:cs typeface="Calibri"/>
            </a:endParaRPr>
          </a:p>
          <a:p>
            <a:endParaRPr lang="en-GB" sz="2800"/>
          </a:p>
          <a:p>
            <a:endParaRPr lang="en-GB"/>
          </a:p>
        </p:txBody>
      </p:sp>
      <p:sp>
        <p:nvSpPr>
          <p:cNvPr id="4" name="Content Placeholder 2">
            <a:extLst>
              <a:ext uri="{FF2B5EF4-FFF2-40B4-BE49-F238E27FC236}">
                <a16:creationId xmlns:a16="http://schemas.microsoft.com/office/drawing/2014/main" id="{DE8F4A33-945E-3E68-5399-ED72DB148A52}"/>
              </a:ext>
            </a:extLst>
          </p:cNvPr>
          <p:cNvSpPr txBox="1">
            <a:spLocks/>
          </p:cNvSpPr>
          <p:nvPr/>
        </p:nvSpPr>
        <p:spPr>
          <a:xfrm>
            <a:off x="6286857" y="2321608"/>
            <a:ext cx="5611901" cy="377762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GB"/>
          </a:p>
          <a:p>
            <a:r>
              <a:rPr lang="en-GB" sz="2000"/>
              <a:t>Family 2 – Following concerns around child’s behaviour and mental health we raised concerns with Forward Thinking and Sandwell Childrens Services.  Sandwell asked the school to seek mediation within the school resource. </a:t>
            </a:r>
          </a:p>
          <a:p>
            <a:r>
              <a:rPr lang="en-GB" sz="2000"/>
              <a:t>Child had daily 1:1 meetings with HT and interventions were implemented to discuss behaviour concerns. </a:t>
            </a:r>
          </a:p>
          <a:p>
            <a:r>
              <a:rPr lang="en-GB" sz="2000"/>
              <a:t>We then had a disclosure from child alleging that dad had hit him, this then led to further disclosure of alcohol abuse and DV at home.  Police and Social Workers visited the school.  They met parents, asked them to consider their behaviours and then scheduled a multi-agency Child in Need meeting. </a:t>
            </a:r>
          </a:p>
          <a:p>
            <a:r>
              <a:rPr lang="en-GB" sz="2000"/>
              <a:t>This meeting was held 7 weeks after the initial allegation.  </a:t>
            </a:r>
          </a:p>
          <a:p>
            <a:r>
              <a:rPr lang="en-GB" sz="2000"/>
              <a:t>SAFSH however has been involved with the family since the school first raised the concern, providing parents with behaviour strategies and signposting them to relevant organisations.  SAFSH’s engagement with this family has been helpful, as they were able to provide an immediate action plan.    </a:t>
            </a:r>
          </a:p>
        </p:txBody>
      </p:sp>
      <p:pic>
        <p:nvPicPr>
          <p:cNvPr id="5" name="Picture 4">
            <a:extLst>
              <a:ext uri="{FF2B5EF4-FFF2-40B4-BE49-F238E27FC236}">
                <a16:creationId xmlns:a16="http://schemas.microsoft.com/office/drawing/2014/main" id="{4089707A-E7D1-0767-6D67-169AD00BCDF0}"/>
              </a:ext>
            </a:extLst>
          </p:cNvPr>
          <p:cNvPicPr>
            <a:picLocks noChangeAspect="1"/>
          </p:cNvPicPr>
          <p:nvPr/>
        </p:nvPicPr>
        <p:blipFill>
          <a:blip r:embed="rId3"/>
          <a:stretch>
            <a:fillRect/>
          </a:stretch>
        </p:blipFill>
        <p:spPr>
          <a:xfrm>
            <a:off x="10285837" y="150927"/>
            <a:ext cx="1612921" cy="900000"/>
          </a:xfrm>
          <a:prstGeom prst="rect">
            <a:avLst/>
          </a:prstGeom>
        </p:spPr>
      </p:pic>
    </p:spTree>
    <p:extLst>
      <p:ext uri="{BB962C8B-B14F-4D97-AF65-F5344CB8AC3E}">
        <p14:creationId xmlns:p14="http://schemas.microsoft.com/office/powerpoint/2010/main" val="390835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EEC2-6816-5C2C-6EB5-70D34EC27F2A}"/>
              </a:ext>
            </a:extLst>
          </p:cNvPr>
          <p:cNvSpPr>
            <a:spLocks noGrp="1"/>
          </p:cNvSpPr>
          <p:nvPr>
            <p:ph type="title"/>
          </p:nvPr>
        </p:nvSpPr>
        <p:spPr>
          <a:xfrm>
            <a:off x="2603878" y="815482"/>
            <a:ext cx="6255026" cy="5054008"/>
          </a:xfrm>
        </p:spPr>
        <p:txBody>
          <a:bodyPr vert="horz" lIns="91440" tIns="45720" rIns="91440" bIns="45720" rtlCol="0" anchor="ctr">
            <a:normAutofit/>
          </a:bodyPr>
          <a:lstStyle/>
          <a:p>
            <a:pPr algn="ctr"/>
            <a:r>
              <a:rPr lang="en-US" sz="1800">
                <a:solidFill>
                  <a:schemeClr val="tx1">
                    <a:lumMod val="85000"/>
                    <a:lumOff val="15000"/>
                  </a:schemeClr>
                </a:solidFill>
                <a:latin typeface="Calibri"/>
                <a:cs typeface="Calibri"/>
              </a:rPr>
              <a:t>Social prescribing Case Study showing Nishkam Integrated Care and Connectivity project; </a:t>
            </a:r>
            <a:br>
              <a:rPr lang="en-US" sz="1800">
                <a:latin typeface="Calibri"/>
              </a:rPr>
            </a:br>
            <a:r>
              <a:rPr lang="en-US" sz="1800">
                <a:solidFill>
                  <a:schemeClr val="tx1">
                    <a:lumMod val="85000"/>
                    <a:lumOff val="15000"/>
                  </a:schemeClr>
                </a:solidFill>
                <a:latin typeface="Calibri"/>
                <a:cs typeface="Calibri"/>
              </a:rPr>
              <a:t>to provide a wraparound service that provides support, focusing on early help within various sectors </a:t>
            </a:r>
            <a:r>
              <a:rPr lang="en-US" sz="3200">
                <a:solidFill>
                  <a:schemeClr val="tx1">
                    <a:lumMod val="85000"/>
                    <a:lumOff val="15000"/>
                  </a:schemeClr>
                </a:solidFill>
              </a:rPr>
              <a:t>–</a:t>
            </a:r>
            <a:br>
              <a:rPr lang="en-US" sz="3200"/>
            </a:br>
            <a:br>
              <a:rPr lang="en-US" sz="3200"/>
            </a:br>
            <a:r>
              <a:rPr lang="en-US" sz="1800" b="0" i="0">
                <a:solidFill>
                  <a:schemeClr val="tx1">
                    <a:lumMod val="85000"/>
                    <a:lumOff val="15000"/>
                  </a:schemeClr>
                </a:solidFill>
                <a:effectLst/>
                <a:hlinkClick r:id="rId3">
                  <a:extLst>
                    <a:ext uri="{A12FA001-AC4F-418D-AE19-62706E023703}">
                      <ahyp:hlinkClr xmlns:ahyp="http://schemas.microsoft.com/office/drawing/2018/hyperlinkcolor" val="tx"/>
                    </a:ext>
                  </a:extLst>
                </a:hlinkClick>
              </a:rPr>
              <a:t>https://ncauk.org/services/strengthening-families-and-welfare-services/mrs-pyari-case-study/</a:t>
            </a:r>
            <a:br>
              <a:rPr lang="en-US" sz="3200"/>
            </a:br>
            <a:endParaRPr lang="en-US" sz="3200">
              <a:solidFill>
                <a:schemeClr val="tx1">
                  <a:lumMod val="85000"/>
                  <a:lumOff val="15000"/>
                </a:schemeClr>
              </a:solidFill>
            </a:endParaRPr>
          </a:p>
        </p:txBody>
      </p:sp>
      <p:pic>
        <p:nvPicPr>
          <p:cNvPr id="4" name="Picture 3">
            <a:extLst>
              <a:ext uri="{FF2B5EF4-FFF2-40B4-BE49-F238E27FC236}">
                <a16:creationId xmlns:a16="http://schemas.microsoft.com/office/drawing/2014/main" id="{B0AF5E39-D464-A1F6-228B-C8D17016B6B4}"/>
              </a:ext>
            </a:extLst>
          </p:cNvPr>
          <p:cNvPicPr>
            <a:picLocks noChangeAspect="1"/>
          </p:cNvPicPr>
          <p:nvPr/>
        </p:nvPicPr>
        <p:blipFill>
          <a:blip r:embed="rId4"/>
          <a:stretch>
            <a:fillRect/>
          </a:stretch>
        </p:blipFill>
        <p:spPr>
          <a:xfrm>
            <a:off x="10158136" y="185698"/>
            <a:ext cx="1603387" cy="902286"/>
          </a:xfrm>
          <a:prstGeom prst="rect">
            <a:avLst/>
          </a:prstGeom>
        </p:spPr>
      </p:pic>
    </p:spTree>
    <p:extLst>
      <p:ext uri="{BB962C8B-B14F-4D97-AF65-F5344CB8AC3E}">
        <p14:creationId xmlns:p14="http://schemas.microsoft.com/office/powerpoint/2010/main" val="2039881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A7CA84-0148-5F47-8DAE-042E1424E11C}"/>
              </a:ext>
            </a:extLst>
          </p:cNvPr>
          <p:cNvSpPr txBox="1"/>
          <p:nvPr/>
        </p:nvSpPr>
        <p:spPr>
          <a:xfrm>
            <a:off x="1397000" y="2413337"/>
            <a:ext cx="9004300" cy="923330"/>
          </a:xfrm>
          <a:prstGeom prst="rect">
            <a:avLst/>
          </a:prstGeom>
          <a:noFill/>
        </p:spPr>
        <p:txBody>
          <a:bodyPr wrap="square" rtlCol="0">
            <a:spAutoFit/>
          </a:bodyPr>
          <a:lstStyle/>
          <a:p>
            <a:endParaRPr lang="en-US"/>
          </a:p>
          <a:p>
            <a:endParaRPr lang="en-US"/>
          </a:p>
          <a:p>
            <a:r>
              <a:rPr lang="en-US"/>
              <a:t>  </a:t>
            </a:r>
          </a:p>
        </p:txBody>
      </p:sp>
      <p:sp>
        <p:nvSpPr>
          <p:cNvPr id="5" name="Rectangle 4">
            <a:extLst>
              <a:ext uri="{FF2B5EF4-FFF2-40B4-BE49-F238E27FC236}">
                <a16:creationId xmlns:a16="http://schemas.microsoft.com/office/drawing/2014/main" id="{8FA9DB34-9E15-EF45-8488-31B0127EF92C}"/>
              </a:ext>
            </a:extLst>
          </p:cNvPr>
          <p:cNvSpPr/>
          <p:nvPr/>
        </p:nvSpPr>
        <p:spPr>
          <a:xfrm>
            <a:off x="1014015" y="1602463"/>
            <a:ext cx="10339031" cy="43076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u="sng">
                <a:solidFill>
                  <a:schemeClr val="accent1">
                    <a:lumMod val="75000"/>
                  </a:schemeClr>
                </a:solidFill>
                <a:latin typeface="Lucida Bright" panose="02040602050505020304" pitchFamily="18" charset="77"/>
                <a:cs typeface="Malayalam MN" pitchFamily="2" charset="0"/>
              </a:rPr>
              <a:t>Energy Redress Project</a:t>
            </a:r>
            <a:endParaRPr kumimoji="0" lang="en-US" sz="3600" b="1" i="0" u="sng" strike="noStrike" kern="1200" cap="none" spc="0" normalizeH="0" baseline="0" noProof="0">
              <a:ln>
                <a:noFill/>
              </a:ln>
              <a:solidFill>
                <a:schemeClr val="accent1">
                  <a:lumMod val="75000"/>
                </a:schemeClr>
              </a:solidFill>
              <a:effectLst/>
              <a:uLnTx/>
              <a:uFillTx/>
              <a:latin typeface="Lucida Bright" panose="02040602050505020304" pitchFamily="18" charset="77"/>
              <a:ea typeface="+mn-ea"/>
              <a:cs typeface="Malayalam MN" pitchFamily="2" charset="0"/>
            </a:endParaRPr>
          </a:p>
        </p:txBody>
      </p:sp>
      <p:pic>
        <p:nvPicPr>
          <p:cNvPr id="3" name="Picture 2" descr="Logo&#10;&#10;Description automatically generated">
            <a:extLst>
              <a:ext uri="{FF2B5EF4-FFF2-40B4-BE49-F238E27FC236}">
                <a16:creationId xmlns:a16="http://schemas.microsoft.com/office/drawing/2014/main" id="{5E6520CE-0749-458D-A937-2B0288C64A86}"/>
              </a:ext>
            </a:extLst>
          </p:cNvPr>
          <p:cNvPicPr>
            <a:picLocks noChangeAspect="1"/>
          </p:cNvPicPr>
          <p:nvPr/>
        </p:nvPicPr>
        <p:blipFill>
          <a:blip r:embed="rId2"/>
          <a:stretch>
            <a:fillRect/>
          </a:stretch>
        </p:blipFill>
        <p:spPr>
          <a:xfrm>
            <a:off x="10250711" y="141280"/>
            <a:ext cx="1606500" cy="900000"/>
          </a:xfrm>
          <a:prstGeom prst="rect">
            <a:avLst/>
          </a:prstGeom>
        </p:spPr>
      </p:pic>
    </p:spTree>
    <p:extLst>
      <p:ext uri="{BB962C8B-B14F-4D97-AF65-F5344CB8AC3E}">
        <p14:creationId xmlns:p14="http://schemas.microsoft.com/office/powerpoint/2010/main" val="379497098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A7CA84-0148-5F47-8DAE-042E1424E11C}"/>
              </a:ext>
            </a:extLst>
          </p:cNvPr>
          <p:cNvSpPr txBox="1"/>
          <p:nvPr/>
        </p:nvSpPr>
        <p:spPr>
          <a:xfrm>
            <a:off x="1397000" y="2413337"/>
            <a:ext cx="9004300" cy="923330"/>
          </a:xfrm>
          <a:prstGeom prst="rect">
            <a:avLst/>
          </a:prstGeom>
          <a:noFill/>
        </p:spPr>
        <p:txBody>
          <a:bodyPr wrap="square" rtlCol="0">
            <a:spAutoFit/>
          </a:bodyPr>
          <a:lstStyle/>
          <a:p>
            <a:endParaRPr lang="en-US"/>
          </a:p>
          <a:p>
            <a:endParaRPr lang="en-US"/>
          </a:p>
          <a:p>
            <a:r>
              <a:rPr lang="en-US"/>
              <a:t>  </a:t>
            </a:r>
          </a:p>
        </p:txBody>
      </p:sp>
      <p:sp>
        <p:nvSpPr>
          <p:cNvPr id="5" name="Rectangle 4">
            <a:extLst>
              <a:ext uri="{FF2B5EF4-FFF2-40B4-BE49-F238E27FC236}">
                <a16:creationId xmlns:a16="http://schemas.microsoft.com/office/drawing/2014/main" id="{8FA9DB34-9E15-EF45-8488-31B0127EF92C}"/>
              </a:ext>
            </a:extLst>
          </p:cNvPr>
          <p:cNvSpPr/>
          <p:nvPr/>
        </p:nvSpPr>
        <p:spPr>
          <a:xfrm>
            <a:off x="1014015" y="1602463"/>
            <a:ext cx="10339031" cy="43076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94944">
              <a:spcAft>
                <a:spcPts val="600"/>
              </a:spcAft>
              <a:defRPr/>
            </a:pPr>
            <a:r>
              <a:rPr kumimoji="0" lang="en-GB" sz="1800" i="0" u="none" strike="noStrike" kern="1200" cap="none" spc="0" normalizeH="0" baseline="0" noProof="0">
                <a:ln>
                  <a:noFill/>
                </a:ln>
                <a:solidFill>
                  <a:schemeClr val="tx1"/>
                </a:solidFill>
                <a:effectLst/>
                <a:uLnTx/>
                <a:uFillTx/>
                <a:latin typeface="Lucida Bright"/>
              </a:rPr>
              <a:t>Formal partnership with Witton Lodge, the Lead organisation, AGE Concern Birmingham, NewHope Global, Birchfield Big Local to deliver the Energy Redress Project, to help vulnerable people to recover from the economic and social impacts of the Energy Crisis, through advice and advocacy interventions, measurable energy/financial savings</a:t>
            </a:r>
            <a:r>
              <a:rPr kumimoji="0" lang="en-GB" sz="1800" i="0" strike="noStrike" kern="1200" cap="none" spc="0" normalizeH="0" baseline="0" noProof="0">
                <a:ln>
                  <a:noFill/>
                </a:ln>
                <a:solidFill>
                  <a:schemeClr val="tx1"/>
                </a:solidFill>
                <a:effectLst/>
                <a:uLnTx/>
                <a:uFillTx/>
                <a:latin typeface="Lucida Bright"/>
              </a:rPr>
              <a:t>.</a:t>
            </a:r>
            <a:r>
              <a:rPr lang="en-GB" u="sng">
                <a:solidFill>
                  <a:schemeClr val="tx1"/>
                </a:solidFill>
                <a:latin typeface="Lucida Bright"/>
              </a:rPr>
              <a:t> </a:t>
            </a:r>
            <a:endParaRPr lang="en-GB" sz="1800" i="0" u="sng" strike="noStrike" kern="1200" cap="none" spc="0" normalizeH="0" baseline="0" noProof="0">
              <a:ln>
                <a:noFill/>
              </a:ln>
              <a:solidFill>
                <a:schemeClr val="tx1"/>
              </a:solidFill>
              <a:effectLst/>
              <a:uLnTx/>
              <a:uFillTx/>
              <a:latin typeface="Lucida Bright" panose="02040602050505020304" pitchFamily="18" charset="77"/>
            </a:endParaRPr>
          </a:p>
          <a:p>
            <a:pPr marL="0" marR="0" lvl="0" indent="0" algn="ctr" defTabSz="694944" rtl="0" eaLnBrk="1" fontAlgn="auto" latinLnBrk="0" hangingPunct="1">
              <a:lnSpc>
                <a:spcPct val="100000"/>
              </a:lnSpc>
              <a:spcBef>
                <a:spcPts val="0"/>
              </a:spcBef>
              <a:spcAft>
                <a:spcPts val="600"/>
              </a:spcAft>
              <a:buClrTx/>
              <a:buSzTx/>
              <a:buFontTx/>
              <a:buNone/>
              <a:tabLst/>
              <a:defRPr/>
            </a:pPr>
            <a:endParaRPr lang="en-GB" u="sng">
              <a:solidFill>
                <a:schemeClr val="tx1"/>
              </a:solidFill>
              <a:latin typeface="Lucida Bright" panose="02040602050505020304" pitchFamily="18" charset="77"/>
            </a:endParaRPr>
          </a:p>
          <a:p>
            <a:pPr marL="0" marR="0" lvl="0" indent="0" algn="ctr" defTabSz="694944" rtl="0" eaLnBrk="1" fontAlgn="auto" latinLnBrk="0" hangingPunct="1">
              <a:lnSpc>
                <a:spcPct val="100000"/>
              </a:lnSpc>
              <a:spcBef>
                <a:spcPts val="0"/>
              </a:spcBef>
              <a:spcAft>
                <a:spcPts val="600"/>
              </a:spcAft>
              <a:buClrTx/>
              <a:buSzTx/>
              <a:buFontTx/>
              <a:buNone/>
              <a:tabLst/>
              <a:defRPr/>
            </a:pPr>
            <a:endParaRPr lang="en-GB" sz="1800" i="0" strike="noStrike" kern="1200" cap="none" spc="0" normalizeH="0" baseline="0" noProof="0">
              <a:ln>
                <a:noFill/>
              </a:ln>
              <a:solidFill>
                <a:schemeClr val="tx1"/>
              </a:solidFill>
              <a:effectLst/>
              <a:uLnTx/>
              <a:uFillTx/>
              <a:latin typeface="Lucida Bright" panose="02040602050505020304" pitchFamily="18" charset="77"/>
            </a:endParaRPr>
          </a:p>
          <a:p>
            <a:pPr algn="ctr" defTabSz="694944">
              <a:spcAft>
                <a:spcPts val="600"/>
              </a:spcAft>
              <a:defRPr/>
            </a:pPr>
            <a:r>
              <a:rPr kumimoji="0" lang="en-GB" sz="1800" i="0" strike="noStrike" kern="1200" cap="none" spc="0" normalizeH="0" baseline="0" noProof="0">
                <a:ln>
                  <a:noFill/>
                </a:ln>
                <a:solidFill>
                  <a:schemeClr val="tx1"/>
                </a:solidFill>
                <a:effectLst/>
                <a:uLnTx/>
                <a:uFillTx/>
                <a:latin typeface="Lucida Bright"/>
              </a:rPr>
              <a:t>Offering practical help to alleviate rising fuel poverty, help fuel poor households through reduced fuel consumption, income maximisation, debt alleviation and leveraging of funds.</a:t>
            </a:r>
            <a:r>
              <a:rPr lang="en-GB">
                <a:solidFill>
                  <a:schemeClr val="tx1"/>
                </a:solidFill>
                <a:latin typeface="Lucida Bright"/>
              </a:rPr>
              <a:t> </a:t>
            </a:r>
            <a:endParaRPr lang="en-GB" sz="1800" i="0" strike="noStrike" kern="1200" cap="none" spc="0" normalizeH="0" baseline="0" noProof="0">
              <a:ln>
                <a:noFill/>
              </a:ln>
              <a:solidFill>
                <a:schemeClr val="tx1"/>
              </a:solidFill>
              <a:effectLst/>
              <a:uLnTx/>
              <a:uFillTx/>
              <a:latin typeface="Lucida Bright" panose="02040602050505020304" pitchFamily="18" charset="77"/>
            </a:endParaRPr>
          </a:p>
          <a:p>
            <a:pPr marL="0" marR="0" lvl="0" indent="0" algn="ctr" defTabSz="694944" rtl="0" eaLnBrk="1" fontAlgn="auto" latinLnBrk="0" hangingPunct="1">
              <a:lnSpc>
                <a:spcPct val="100000"/>
              </a:lnSpc>
              <a:spcBef>
                <a:spcPts val="0"/>
              </a:spcBef>
              <a:spcAft>
                <a:spcPts val="600"/>
              </a:spcAft>
              <a:buClrTx/>
              <a:buSzTx/>
              <a:buFontTx/>
              <a:buNone/>
              <a:tabLst/>
              <a:defRPr/>
            </a:pPr>
            <a:endParaRPr kumimoji="0" lang="en-GB" sz="1800" b="1" i="0" u="sng" strike="noStrike" kern="1200" cap="none" spc="0" normalizeH="0" baseline="0" noProof="0">
              <a:ln>
                <a:noFill/>
              </a:ln>
              <a:solidFill>
                <a:prstClr val="black"/>
              </a:solidFill>
              <a:effectLst/>
              <a:uLnTx/>
              <a:uFillTx/>
              <a:latin typeface="Lucida Bright" panose="02040602050505020304" pitchFamily="18" charset="77"/>
              <a:ea typeface="+mn-ea"/>
              <a:cs typeface="+mn-cs"/>
            </a:endParaRPr>
          </a:p>
        </p:txBody>
      </p:sp>
      <p:pic>
        <p:nvPicPr>
          <p:cNvPr id="3" name="Picture 2" descr="Logo&#10;&#10;Description automatically generated">
            <a:extLst>
              <a:ext uri="{FF2B5EF4-FFF2-40B4-BE49-F238E27FC236}">
                <a16:creationId xmlns:a16="http://schemas.microsoft.com/office/drawing/2014/main" id="{5E6520CE-0749-458D-A937-2B0288C64A86}"/>
              </a:ext>
            </a:extLst>
          </p:cNvPr>
          <p:cNvPicPr>
            <a:picLocks noChangeAspect="1"/>
          </p:cNvPicPr>
          <p:nvPr/>
        </p:nvPicPr>
        <p:blipFill>
          <a:blip r:embed="rId2"/>
          <a:stretch>
            <a:fillRect/>
          </a:stretch>
        </p:blipFill>
        <p:spPr>
          <a:xfrm>
            <a:off x="10250711" y="141280"/>
            <a:ext cx="1606500" cy="900000"/>
          </a:xfrm>
          <a:prstGeom prst="rect">
            <a:avLst/>
          </a:prstGeom>
        </p:spPr>
      </p:pic>
    </p:spTree>
    <p:extLst>
      <p:ext uri="{BB962C8B-B14F-4D97-AF65-F5344CB8AC3E}">
        <p14:creationId xmlns:p14="http://schemas.microsoft.com/office/powerpoint/2010/main" val="186066905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E3EF-B5AF-4A88-803E-1367B1473149}"/>
              </a:ext>
            </a:extLst>
          </p:cNvPr>
          <p:cNvSpPr>
            <a:spLocks noGrp="1"/>
          </p:cNvSpPr>
          <p:nvPr>
            <p:ph type="title"/>
          </p:nvPr>
        </p:nvSpPr>
        <p:spPr>
          <a:xfrm>
            <a:off x="2123792" y="981808"/>
            <a:ext cx="10515600" cy="1325563"/>
          </a:xfrm>
        </p:spPr>
        <p:txBody>
          <a:bodyPr>
            <a:normAutofit/>
          </a:bodyPr>
          <a:lstStyle/>
          <a:p>
            <a:r>
              <a:rPr lang="en-GB" sz="4000">
                <a:solidFill>
                  <a:srgbClr val="A53010"/>
                </a:solidFill>
                <a:latin typeface="Calibri"/>
                <a:cs typeface="Calibri"/>
              </a:rPr>
              <a:t>Wrapround support and sustainability</a:t>
            </a:r>
          </a:p>
        </p:txBody>
      </p:sp>
      <p:sp>
        <p:nvSpPr>
          <p:cNvPr id="3" name="Content Placeholder 2">
            <a:extLst>
              <a:ext uri="{FF2B5EF4-FFF2-40B4-BE49-F238E27FC236}">
                <a16:creationId xmlns:a16="http://schemas.microsoft.com/office/drawing/2014/main" id="{279D779C-8989-8744-9DF5-CC1BA96B3BC9}"/>
              </a:ext>
            </a:extLst>
          </p:cNvPr>
          <p:cNvSpPr>
            <a:spLocks noGrp="1"/>
          </p:cNvSpPr>
          <p:nvPr>
            <p:ph idx="1"/>
          </p:nvPr>
        </p:nvSpPr>
        <p:spPr>
          <a:xfrm>
            <a:off x="838200" y="2528573"/>
            <a:ext cx="10515600" cy="4351338"/>
          </a:xfrm>
        </p:spPr>
        <p:txBody>
          <a:bodyPr vert="horz" lIns="91440" tIns="45720" rIns="91440" bIns="45720" rtlCol="0" anchor="t">
            <a:normAutofit/>
          </a:bodyPr>
          <a:lstStyle/>
          <a:p>
            <a:r>
              <a:rPr lang="en-GB" sz="1800"/>
              <a:t>Apprenticeship provider</a:t>
            </a:r>
            <a:endParaRPr lang="en-GB" sz="1800">
              <a:cs typeface="Calibri"/>
            </a:endParaRPr>
          </a:p>
          <a:p>
            <a:r>
              <a:rPr lang="en-GB" sz="1800"/>
              <a:t> Learning and development</a:t>
            </a:r>
            <a:endParaRPr lang="en-GB" sz="1800">
              <a:cs typeface="Calibri"/>
            </a:endParaRPr>
          </a:p>
          <a:p>
            <a:r>
              <a:rPr lang="en-GB" sz="1800"/>
              <a:t>Digital inclusion</a:t>
            </a:r>
            <a:endParaRPr lang="en-GB" sz="1800">
              <a:cs typeface="Calibri"/>
            </a:endParaRPr>
          </a:p>
          <a:p>
            <a:r>
              <a:rPr lang="en-GB" sz="1800"/>
              <a:t>Aasra Hub (project for the elderly)</a:t>
            </a:r>
            <a:endParaRPr lang="en-GB" sz="1800">
              <a:cs typeface="Calibri"/>
            </a:endParaRPr>
          </a:p>
          <a:p>
            <a:r>
              <a:rPr lang="en-GB" sz="1800"/>
              <a:t>Start of life Care project for pregnant mums</a:t>
            </a:r>
            <a:endParaRPr lang="en-GB" sz="1800">
              <a:cs typeface="Calibri"/>
            </a:endParaRPr>
          </a:p>
          <a:p>
            <a:r>
              <a:rPr lang="en-GB" sz="1800"/>
              <a:t>Health &amp; Wellbeing</a:t>
            </a:r>
            <a:endParaRPr lang="en-GB" sz="1800">
              <a:cs typeface="Calibri"/>
            </a:endParaRPr>
          </a:p>
          <a:p>
            <a:r>
              <a:rPr lang="en-GB" sz="1800"/>
              <a:t>Conference &amp; Events</a:t>
            </a:r>
            <a:endParaRPr lang="en-GB" sz="1800">
              <a:cs typeface="Calibri"/>
            </a:endParaRPr>
          </a:p>
          <a:p>
            <a:endParaRPr lang="en-GB"/>
          </a:p>
        </p:txBody>
      </p:sp>
      <p:pic>
        <p:nvPicPr>
          <p:cNvPr id="5" name="Picture 4">
            <a:extLst>
              <a:ext uri="{FF2B5EF4-FFF2-40B4-BE49-F238E27FC236}">
                <a16:creationId xmlns:a16="http://schemas.microsoft.com/office/drawing/2014/main" id="{128E59FA-EB82-F0BA-EE6F-C993373176AF}"/>
              </a:ext>
            </a:extLst>
          </p:cNvPr>
          <p:cNvPicPr>
            <a:picLocks noChangeAspect="1"/>
          </p:cNvPicPr>
          <p:nvPr/>
        </p:nvPicPr>
        <p:blipFill>
          <a:blip r:embed="rId2"/>
          <a:stretch>
            <a:fillRect/>
          </a:stretch>
        </p:blipFill>
        <p:spPr>
          <a:xfrm>
            <a:off x="10265140" y="178229"/>
            <a:ext cx="1603387" cy="902286"/>
          </a:xfrm>
          <a:prstGeom prst="rect">
            <a:avLst/>
          </a:prstGeom>
        </p:spPr>
      </p:pic>
    </p:spTree>
    <p:extLst>
      <p:ext uri="{BB962C8B-B14F-4D97-AF65-F5344CB8AC3E}">
        <p14:creationId xmlns:p14="http://schemas.microsoft.com/office/powerpoint/2010/main" val="2019748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peech Bubble: Oval 5">
            <a:extLst>
              <a:ext uri="{FF2B5EF4-FFF2-40B4-BE49-F238E27FC236}">
                <a16:creationId xmlns:a16="http://schemas.microsoft.com/office/drawing/2014/main" id="{D1D332EE-7416-8AAD-2489-3C4A8E6A3610}"/>
              </a:ext>
            </a:extLst>
          </p:cNvPr>
          <p:cNvSpPr/>
          <p:nvPr/>
        </p:nvSpPr>
        <p:spPr>
          <a:xfrm>
            <a:off x="1439501" y="1117415"/>
            <a:ext cx="9776157" cy="4938851"/>
          </a:xfrm>
          <a:prstGeom prst="wedgeEllipseCallou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r>
              <a:rPr lang="en-US" sz="2000">
                <a:solidFill>
                  <a:schemeClr val="tx1">
                    <a:lumMod val="75000"/>
                    <a:lumOff val="25000"/>
                  </a:schemeClr>
                </a:solidFill>
              </a:rPr>
              <a:t>I am very thank you and I appreciate all the help and support I received from my caseworker. I was receiving standard rate PIP when I should have been eligible for Enhanced rate. I was unable to dispute this with PIP even after the Mandatory Reconsideration PIP refused me. Through HMCTS referral I had excellent assistance from Nishkam Centre who referred me to Emotional wellbeing at the Nishkam Health Centre. I was very stressed while I waited for the outcome of my court hearing - this helped me while I was waiting. My caseworker assisted me with my SSCS1 and advised me of the court hearing process and what medical evidence I will need to give. The court has awarded me with enhanced rate both components. I thank my caseworker a lot.</a:t>
            </a:r>
          </a:p>
        </p:txBody>
      </p:sp>
      <p:pic>
        <p:nvPicPr>
          <p:cNvPr id="3" name="Picture 2">
            <a:extLst>
              <a:ext uri="{FF2B5EF4-FFF2-40B4-BE49-F238E27FC236}">
                <a16:creationId xmlns:a16="http://schemas.microsoft.com/office/drawing/2014/main" id="{3125DB1D-99EC-BC9F-23EF-BD5FBD92EB04}"/>
              </a:ext>
            </a:extLst>
          </p:cNvPr>
          <p:cNvPicPr>
            <a:picLocks noChangeAspect="1"/>
          </p:cNvPicPr>
          <p:nvPr/>
        </p:nvPicPr>
        <p:blipFill>
          <a:blip r:embed="rId3"/>
          <a:stretch>
            <a:fillRect/>
          </a:stretch>
        </p:blipFill>
        <p:spPr>
          <a:xfrm>
            <a:off x="10265140" y="131048"/>
            <a:ext cx="1603387" cy="902286"/>
          </a:xfrm>
          <a:prstGeom prst="rect">
            <a:avLst/>
          </a:prstGeom>
        </p:spPr>
      </p:pic>
    </p:spTree>
    <p:extLst>
      <p:ext uri="{BB962C8B-B14F-4D97-AF65-F5344CB8AC3E}">
        <p14:creationId xmlns:p14="http://schemas.microsoft.com/office/powerpoint/2010/main" val="2128163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5DB1D-99EC-BC9F-23EF-BD5FBD92EB04}"/>
              </a:ext>
            </a:extLst>
          </p:cNvPr>
          <p:cNvPicPr>
            <a:picLocks noChangeAspect="1"/>
          </p:cNvPicPr>
          <p:nvPr/>
        </p:nvPicPr>
        <p:blipFill>
          <a:blip r:embed="rId3"/>
          <a:stretch>
            <a:fillRect/>
          </a:stretch>
        </p:blipFill>
        <p:spPr>
          <a:xfrm>
            <a:off x="10265140" y="131048"/>
            <a:ext cx="1603387" cy="902286"/>
          </a:xfrm>
          <a:prstGeom prst="rect">
            <a:avLst/>
          </a:prstGeom>
        </p:spPr>
      </p:pic>
      <p:sp>
        <p:nvSpPr>
          <p:cNvPr id="5" name="Content Placeholder 2">
            <a:extLst>
              <a:ext uri="{FF2B5EF4-FFF2-40B4-BE49-F238E27FC236}">
                <a16:creationId xmlns:a16="http://schemas.microsoft.com/office/drawing/2014/main" id="{83625659-1D2C-64CF-A95D-741D7EC1D824}"/>
              </a:ext>
            </a:extLst>
          </p:cNvPr>
          <p:cNvSpPr>
            <a:spLocks noGrp="1"/>
          </p:cNvSpPr>
          <p:nvPr>
            <p:ph idx="1"/>
          </p:nvPr>
        </p:nvSpPr>
        <p:spPr>
          <a:xfrm>
            <a:off x="948368" y="1408525"/>
            <a:ext cx="10515600" cy="4351338"/>
          </a:xfrm>
        </p:spPr>
        <p:txBody>
          <a:bodyPr vert="horz" lIns="91440" tIns="45720" rIns="91440" bIns="45720" rtlCol="0" anchor="t">
            <a:normAutofit/>
          </a:bodyPr>
          <a:lstStyle/>
          <a:p>
            <a:pPr marL="0" indent="0">
              <a:buNone/>
            </a:pPr>
            <a:r>
              <a:rPr lang="en-GB" sz="1800">
                <a:cs typeface="Calibri"/>
              </a:rPr>
              <a:t>Challenges:</a:t>
            </a:r>
          </a:p>
          <a:p>
            <a:r>
              <a:rPr lang="en-GB" sz="1800">
                <a:cs typeface="Calibri"/>
              </a:rPr>
              <a:t>Prioritise investment in early help and prevention led strategies</a:t>
            </a:r>
          </a:p>
          <a:p>
            <a:r>
              <a:rPr lang="en-GB" sz="1800">
                <a:cs typeface="Calibri"/>
              </a:rPr>
              <a:t>Sustainable Long-Term Funding to support service provision </a:t>
            </a:r>
          </a:p>
          <a:p>
            <a:pPr marL="0" indent="0">
              <a:buNone/>
            </a:pPr>
            <a:r>
              <a:rPr lang="en-GB" sz="1800">
                <a:cs typeface="Calibri"/>
              </a:rPr>
              <a:t>"long term challenges required innovative and long-term strategies" </a:t>
            </a:r>
          </a:p>
          <a:p>
            <a:r>
              <a:rPr lang="en-GB" sz="1800">
                <a:cs typeface="Calibri"/>
              </a:rPr>
              <a:t>Investment in IT Infrastructure/Intergration to support client journey</a:t>
            </a:r>
          </a:p>
          <a:p>
            <a:r>
              <a:rPr lang="en-GB" sz="1800">
                <a:cs typeface="Calibri"/>
              </a:rPr>
              <a:t>Vertical Infrastructure with primary and secondary healthcare</a:t>
            </a:r>
          </a:p>
          <a:p>
            <a:r>
              <a:rPr lang="en-GB" sz="1800">
                <a:cs typeface="Calibri"/>
              </a:rPr>
              <a:t>Bridging the Gap between the "Third Sector" and "Healthcare Sector" to deliver community-led solutions</a:t>
            </a:r>
          </a:p>
          <a:p>
            <a:pPr marL="0" indent="0">
              <a:buNone/>
            </a:pPr>
            <a:endParaRPr lang="en-GB">
              <a:cs typeface="Calibri"/>
            </a:endParaRPr>
          </a:p>
          <a:p>
            <a:pPr marL="0" indent="0">
              <a:buNone/>
            </a:pPr>
            <a:endParaRPr lang="en-GB">
              <a:cs typeface="Calibri"/>
            </a:endParaRPr>
          </a:p>
          <a:p>
            <a:pPr marL="0" indent="0">
              <a:buNone/>
            </a:pPr>
            <a:endParaRPr lang="en-GB">
              <a:cs typeface="Calibri"/>
            </a:endParaRPr>
          </a:p>
        </p:txBody>
      </p:sp>
    </p:spTree>
    <p:extLst>
      <p:ext uri="{BB962C8B-B14F-4D97-AF65-F5344CB8AC3E}">
        <p14:creationId xmlns:p14="http://schemas.microsoft.com/office/powerpoint/2010/main" val="2953973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EEC2-6816-5C2C-6EB5-70D34EC27F2A}"/>
              </a:ext>
            </a:extLst>
          </p:cNvPr>
          <p:cNvSpPr>
            <a:spLocks noGrp="1"/>
          </p:cNvSpPr>
          <p:nvPr>
            <p:ph type="title"/>
          </p:nvPr>
        </p:nvSpPr>
        <p:spPr>
          <a:xfrm>
            <a:off x="2603878" y="815482"/>
            <a:ext cx="6255026" cy="5054008"/>
          </a:xfrm>
        </p:spPr>
        <p:txBody>
          <a:bodyPr vert="horz" lIns="91440" tIns="45720" rIns="91440" bIns="45720" rtlCol="0" anchor="ctr">
            <a:normAutofit/>
          </a:bodyPr>
          <a:lstStyle/>
          <a:p>
            <a:pPr algn="ctr"/>
            <a:r>
              <a:rPr lang="en-US" sz="1800">
                <a:solidFill>
                  <a:schemeClr val="tx1">
                    <a:lumMod val="85000"/>
                    <a:lumOff val="15000"/>
                  </a:schemeClr>
                </a:solidFill>
                <a:latin typeface="Calibri"/>
                <a:cs typeface="Calibri"/>
              </a:rPr>
              <a:t>Social prescribing Case Study showing Nishkam Integrated Care and Connectivity project; </a:t>
            </a:r>
            <a:br>
              <a:rPr lang="en-US" sz="1800">
                <a:latin typeface="Calibri"/>
              </a:rPr>
            </a:br>
            <a:r>
              <a:rPr lang="en-US" sz="1800">
                <a:solidFill>
                  <a:schemeClr val="tx1">
                    <a:lumMod val="85000"/>
                    <a:lumOff val="15000"/>
                  </a:schemeClr>
                </a:solidFill>
                <a:latin typeface="Calibri"/>
                <a:cs typeface="Calibri"/>
              </a:rPr>
              <a:t>to provide a wraparound service that provides support, focusing on early help within various sectors </a:t>
            </a:r>
            <a:r>
              <a:rPr lang="en-US" sz="3200">
                <a:solidFill>
                  <a:schemeClr val="tx1">
                    <a:lumMod val="85000"/>
                    <a:lumOff val="15000"/>
                  </a:schemeClr>
                </a:solidFill>
              </a:rPr>
              <a:t>–</a:t>
            </a:r>
            <a:br>
              <a:rPr lang="en-US" sz="3200"/>
            </a:br>
            <a:br>
              <a:rPr lang="en-US" sz="3200"/>
            </a:br>
            <a:r>
              <a:rPr lang="en-US" sz="1800" b="0" i="0">
                <a:solidFill>
                  <a:schemeClr val="tx1">
                    <a:lumMod val="85000"/>
                    <a:lumOff val="15000"/>
                  </a:schemeClr>
                </a:solidFill>
                <a:effectLst/>
                <a:hlinkClick r:id="rId3">
                  <a:extLst>
                    <a:ext uri="{A12FA001-AC4F-418D-AE19-62706E023703}">
                      <ahyp:hlinkClr xmlns:ahyp="http://schemas.microsoft.com/office/drawing/2018/hyperlinkcolor" val="tx"/>
                    </a:ext>
                  </a:extLst>
                </a:hlinkClick>
              </a:rPr>
              <a:t>https://ncauk.org/services/strengthening-families-and-welfare-services/mrs-pyari-case-study/</a:t>
            </a:r>
            <a:br>
              <a:rPr lang="en-US" sz="3200"/>
            </a:br>
            <a:endParaRPr lang="en-US" sz="3200">
              <a:solidFill>
                <a:schemeClr val="tx1">
                  <a:lumMod val="85000"/>
                  <a:lumOff val="15000"/>
                </a:schemeClr>
              </a:solidFill>
            </a:endParaRPr>
          </a:p>
        </p:txBody>
      </p:sp>
      <p:pic>
        <p:nvPicPr>
          <p:cNvPr id="4" name="Picture 3">
            <a:extLst>
              <a:ext uri="{FF2B5EF4-FFF2-40B4-BE49-F238E27FC236}">
                <a16:creationId xmlns:a16="http://schemas.microsoft.com/office/drawing/2014/main" id="{B0AF5E39-D464-A1F6-228B-C8D17016B6B4}"/>
              </a:ext>
            </a:extLst>
          </p:cNvPr>
          <p:cNvPicPr>
            <a:picLocks noChangeAspect="1"/>
          </p:cNvPicPr>
          <p:nvPr/>
        </p:nvPicPr>
        <p:blipFill>
          <a:blip r:embed="rId4"/>
          <a:stretch>
            <a:fillRect/>
          </a:stretch>
        </p:blipFill>
        <p:spPr>
          <a:xfrm>
            <a:off x="10158136" y="185698"/>
            <a:ext cx="1603387" cy="902286"/>
          </a:xfrm>
          <a:prstGeom prst="rect">
            <a:avLst/>
          </a:prstGeom>
        </p:spPr>
      </p:pic>
    </p:spTree>
    <p:extLst>
      <p:ext uri="{BB962C8B-B14F-4D97-AF65-F5344CB8AC3E}">
        <p14:creationId xmlns:p14="http://schemas.microsoft.com/office/powerpoint/2010/main" val="1156928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640644" y="3439247"/>
            <a:ext cx="10901303" cy="2827035"/>
          </a:xfrm>
        </p:spPr>
        <p:txBody>
          <a:bodyPr vert="horz" lIns="91440" tIns="45720" rIns="91440" bIns="45720" rtlCol="0" anchor="t">
            <a:noAutofit/>
          </a:bodyPr>
          <a:lstStyle/>
          <a:p>
            <a:pPr marL="0" indent="0" algn="ctr">
              <a:buNone/>
            </a:pPr>
            <a:r>
              <a:rPr lang="en-GB" sz="2800" b="1">
                <a:latin typeface="Arial Nova"/>
                <a:cs typeface="Arial"/>
              </a:rPr>
              <a:t> Principal of Faizan E Islam </a:t>
            </a:r>
            <a:endParaRPr lang="en-GB">
              <a:latin typeface="Arial" panose="020B0604020202020204"/>
              <a:cs typeface="Arial"/>
            </a:endParaRPr>
          </a:p>
          <a:p>
            <a:pPr algn="ctr">
              <a:buNone/>
            </a:pPr>
            <a:r>
              <a:rPr lang="en-GB" sz="2800" b="1">
                <a:latin typeface="Segoe UI"/>
                <a:cs typeface="Segoe UI"/>
              </a:rPr>
              <a:t>Spiritual Mental Health Meditator </a:t>
            </a:r>
            <a:endParaRPr lang="en-GB"/>
          </a:p>
          <a:p>
            <a:pPr algn="ctr">
              <a:buNone/>
            </a:pPr>
            <a:r>
              <a:rPr lang="en-GB" sz="2800" b="1">
                <a:latin typeface="Arial Nova"/>
                <a:cs typeface="Arial"/>
              </a:rPr>
              <a:t>Waltham Forest Islamic Association</a:t>
            </a:r>
          </a:p>
          <a:p>
            <a:pPr algn="ctr">
              <a:buNone/>
            </a:pPr>
            <a:endParaRPr lang="en-GB" sz="2800" b="1">
              <a:latin typeface="Arial Nova"/>
              <a:cs typeface="Arial"/>
            </a:endParaRPr>
          </a:p>
          <a:p>
            <a:pPr algn="ctr">
              <a:buNone/>
            </a:pPr>
            <a:endParaRPr lang="en-GB" sz="2800" b="1">
              <a:latin typeface="Arial Nova"/>
              <a:cs typeface="Arial"/>
            </a:endParaRPr>
          </a:p>
          <a:p>
            <a:pPr marL="0" indent="0" algn="ctr">
              <a:buNone/>
            </a:pPr>
            <a:endParaRPr lang="en-GB" sz="2800" b="1">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a:latin typeface="Arialle Bold"/>
                <a:cs typeface="Arial"/>
              </a:rPr>
              <a:t>Nasim Abrahim</a:t>
            </a:r>
            <a:endParaRPr lang="en-US"/>
          </a:p>
        </p:txBody>
      </p:sp>
    </p:spTree>
    <p:extLst>
      <p:ext uri="{BB962C8B-B14F-4D97-AF65-F5344CB8AC3E}">
        <p14:creationId xmlns:p14="http://schemas.microsoft.com/office/powerpoint/2010/main" val="3882551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for a group of women&#10;&#10;Description automatically generated">
            <a:extLst>
              <a:ext uri="{FF2B5EF4-FFF2-40B4-BE49-F238E27FC236}">
                <a16:creationId xmlns:a16="http://schemas.microsoft.com/office/drawing/2014/main" id="{F8E85EEF-EAC9-554F-D53A-1E208949559C}"/>
              </a:ext>
            </a:extLst>
          </p:cNvPr>
          <p:cNvPicPr>
            <a:picLocks noChangeAspect="1"/>
          </p:cNvPicPr>
          <p:nvPr/>
        </p:nvPicPr>
        <p:blipFill>
          <a:blip r:embed="rId2"/>
          <a:stretch>
            <a:fillRect/>
          </a:stretch>
        </p:blipFill>
        <p:spPr>
          <a:xfrm>
            <a:off x="2127955" y="701760"/>
            <a:ext cx="7926681" cy="5463886"/>
          </a:xfrm>
          <a:prstGeom prst="rect">
            <a:avLst/>
          </a:prstGeom>
        </p:spPr>
      </p:pic>
    </p:spTree>
    <p:extLst>
      <p:ext uri="{BB962C8B-B14F-4D97-AF65-F5344CB8AC3E}">
        <p14:creationId xmlns:p14="http://schemas.microsoft.com/office/powerpoint/2010/main" val="368321644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727314" y="2356199"/>
            <a:ext cx="10932542" cy="2677616"/>
          </a:xfrm>
          <a:prstGeom prst="rect">
            <a:avLst/>
          </a:prstGeom>
          <a:noFill/>
          <a:ln>
            <a:noFill/>
          </a:ln>
        </p:spPr>
        <p:txBody>
          <a:bodyPr spcFirstLastPara="1" wrap="square" lIns="91425" tIns="45700" rIns="91425" bIns="45700" anchor="t" anchorCtr="0">
            <a:spAutoFit/>
          </a:bodyPr>
          <a:lstStyle/>
          <a:p>
            <a:pPr marL="285750" indent="-285750">
              <a:buClr>
                <a:srgbClr val="000000"/>
              </a:buClr>
              <a:buSzPts val="2400"/>
              <a:buFont typeface="Arial"/>
              <a:buChar char="•"/>
            </a:pPr>
            <a:r>
              <a:rPr lang="en-US" sz="2800" b="1">
                <a:solidFill>
                  <a:schemeClr val="dk1"/>
                </a:solidFill>
                <a:latin typeface="Calibri"/>
                <a:cs typeface="Calibri"/>
              </a:rPr>
              <a:t>Closed Captions </a:t>
            </a:r>
            <a:r>
              <a:rPr lang="en-US" sz="2800">
                <a:solidFill>
                  <a:schemeClr val="dk1"/>
                </a:solidFill>
                <a:latin typeface="Calibri"/>
                <a:cs typeface="Calibri"/>
              </a:rPr>
              <a:t>are available – turn these on at the bottom </a:t>
            </a:r>
            <a:endParaRPr lang="en-US" sz="2800" b="1">
              <a:solidFill>
                <a:schemeClr val="dk1"/>
              </a:solidFill>
              <a:latin typeface="Calibri"/>
              <a:cs typeface="Calibri"/>
            </a:endParaRPr>
          </a:p>
          <a:p>
            <a:pPr>
              <a:buClr>
                <a:srgbClr val="000000"/>
              </a:buClr>
              <a:buSzPts val="2400"/>
            </a:pPr>
            <a:r>
              <a:rPr lang="en-US" sz="2800">
                <a:solidFill>
                  <a:schemeClr val="dk1"/>
                </a:solidFill>
                <a:latin typeface="Calibri"/>
                <a:cs typeface="Calibri"/>
              </a:rPr>
              <a:t>    of your screen</a:t>
            </a:r>
            <a:endParaRPr lang="en-US" sz="2800" b="1">
              <a:solidFill>
                <a:schemeClr val="dk1"/>
              </a:solidFill>
              <a:latin typeface="Calibri"/>
              <a:cs typeface="Calibri"/>
            </a:endParaRPr>
          </a:p>
          <a:p>
            <a:pPr marL="285750" indent="-285750">
              <a:buClr>
                <a:srgbClr val="000000"/>
              </a:buClr>
              <a:buSzPts val="2400"/>
              <a:buFont typeface="Arial"/>
              <a:buChar char="•"/>
            </a:pPr>
            <a:endParaRPr lang="en-US" sz="2800">
              <a:solidFill>
                <a:schemeClr val="dk1"/>
              </a:solidFill>
              <a:latin typeface="Calibri"/>
              <a:cs typeface="Calibri"/>
            </a:endParaRPr>
          </a:p>
          <a:p>
            <a:pPr marL="285750" indent="-285750">
              <a:buClr>
                <a:srgbClr val="000000"/>
              </a:buClr>
              <a:buSzPts val="2400"/>
              <a:buFont typeface="Arial"/>
              <a:buChar char="•"/>
            </a:pPr>
            <a:r>
              <a:rPr lang="en-US" sz="2800" b="1">
                <a:solidFill>
                  <a:schemeClr val="dk1"/>
                </a:solidFill>
                <a:latin typeface="Calibri"/>
                <a:cs typeface="Calibri"/>
              </a:rPr>
              <a:t>BSL interpretation </a:t>
            </a:r>
            <a:r>
              <a:rPr lang="en-US" sz="2800">
                <a:solidFill>
                  <a:schemeClr val="dk1"/>
                </a:solidFill>
                <a:latin typeface="Calibri"/>
                <a:cs typeface="Calibri"/>
              </a:rPr>
              <a:t>is available – the interpreters will be </a:t>
            </a:r>
            <a:r>
              <a:rPr lang="en-US" sz="2800" err="1">
                <a:solidFill>
                  <a:schemeClr val="dk1"/>
                </a:solidFill>
                <a:latin typeface="Calibri"/>
                <a:cs typeface="Calibri"/>
              </a:rPr>
              <a:t>spotlit</a:t>
            </a:r>
            <a:r>
              <a:rPr lang="en-US" sz="2800">
                <a:solidFill>
                  <a:schemeClr val="dk1"/>
                </a:solidFill>
                <a:latin typeface="Calibri"/>
                <a:cs typeface="Calibri"/>
              </a:rPr>
              <a:t> </a:t>
            </a:r>
          </a:p>
          <a:p>
            <a:pPr marL="285750" indent="-285750">
              <a:buClr>
                <a:srgbClr val="000000"/>
              </a:buClr>
              <a:buSzPts val="2400"/>
              <a:buFont typeface="Arial"/>
              <a:buChar char="•"/>
            </a:pPr>
            <a:endParaRPr lang="en-US" sz="2800">
              <a:solidFill>
                <a:schemeClr val="dk1"/>
              </a:solidFill>
              <a:latin typeface="Calibri"/>
              <a:cs typeface="Calibri"/>
            </a:endParaRPr>
          </a:p>
          <a:p>
            <a:pPr marL="285750" indent="-285750">
              <a:buClr>
                <a:srgbClr val="000000"/>
              </a:buClr>
              <a:buSzPts val="2400"/>
              <a:buFont typeface="Arial"/>
              <a:buChar char="•"/>
            </a:pPr>
            <a:r>
              <a:rPr lang="en-US" sz="2800">
                <a:solidFill>
                  <a:schemeClr val="dk1"/>
                </a:solidFill>
                <a:latin typeface="Calibri"/>
                <a:cs typeface="Calibri"/>
              </a:rPr>
              <a:t>Please put any technical questions into the chat </a:t>
            </a: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1651580" y="589985"/>
            <a:ext cx="8888839" cy="1258262"/>
          </a:xfrm>
          <a:prstGeom prst="rect">
            <a:avLst/>
          </a:prstGeom>
          <a:noFill/>
          <a:ln>
            <a:noFill/>
          </a:ln>
        </p:spPr>
        <p:txBody>
          <a:bodyPr spcFirstLastPara="1" wrap="square" lIns="91425" tIns="45700" rIns="91425" bIns="45700" anchor="ctr" anchorCtr="0">
            <a:noAutofit/>
          </a:bodyPr>
          <a:lstStyle/>
          <a:p>
            <a:pPr>
              <a:buSzPts val="4000"/>
            </a:pPr>
            <a:r>
              <a:rPr lang="en-US">
                <a:latin typeface="Calibri"/>
                <a:cs typeface="Calibri Light"/>
              </a:rPr>
              <a:t>Accessibility</a:t>
            </a:r>
            <a:endParaRPr lang="en-US">
              <a:latin typeface="Calibri"/>
              <a:ea typeface="Calibri"/>
              <a:cs typeface="Calibri Light"/>
            </a:endParaRPr>
          </a:p>
        </p:txBody>
      </p:sp>
    </p:spTree>
    <p:extLst>
      <p:ext uri="{BB962C8B-B14F-4D97-AF65-F5344CB8AC3E}">
        <p14:creationId xmlns:p14="http://schemas.microsoft.com/office/powerpoint/2010/main" val="3113505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ext on a white background&#10;&#10;Description automatically generated">
            <a:extLst>
              <a:ext uri="{FF2B5EF4-FFF2-40B4-BE49-F238E27FC236}">
                <a16:creationId xmlns:a16="http://schemas.microsoft.com/office/drawing/2014/main" id="{845D7BDA-9373-0A7D-F192-FFB127F3026C}"/>
              </a:ext>
            </a:extLst>
          </p:cNvPr>
          <p:cNvPicPr>
            <a:picLocks noChangeAspect="1"/>
          </p:cNvPicPr>
          <p:nvPr/>
        </p:nvPicPr>
        <p:blipFill>
          <a:blip r:embed="rId2"/>
          <a:stretch>
            <a:fillRect/>
          </a:stretch>
        </p:blipFill>
        <p:spPr>
          <a:xfrm>
            <a:off x="8647289" y="1564830"/>
            <a:ext cx="2743200" cy="3841230"/>
          </a:xfrm>
          <a:prstGeom prst="rect">
            <a:avLst/>
          </a:prstGeom>
        </p:spPr>
      </p:pic>
      <p:pic>
        <p:nvPicPr>
          <p:cNvPr id="3" name="Picture 2" descr="A screenshot of a phone&#10;&#10;Description automatically generated">
            <a:extLst>
              <a:ext uri="{FF2B5EF4-FFF2-40B4-BE49-F238E27FC236}">
                <a16:creationId xmlns:a16="http://schemas.microsoft.com/office/drawing/2014/main" id="{3BE1F611-BCBD-6E31-7489-EE7E8CEF49D2}"/>
              </a:ext>
            </a:extLst>
          </p:cNvPr>
          <p:cNvPicPr>
            <a:picLocks noChangeAspect="1"/>
          </p:cNvPicPr>
          <p:nvPr/>
        </p:nvPicPr>
        <p:blipFill rotWithShape="1">
          <a:blip r:embed="rId3"/>
          <a:srcRect l="-1031" t="14706" r="687" b="6863"/>
          <a:stretch/>
        </p:blipFill>
        <p:spPr>
          <a:xfrm>
            <a:off x="3887141" y="2182793"/>
            <a:ext cx="4521223" cy="2481100"/>
          </a:xfrm>
          <a:prstGeom prst="rect">
            <a:avLst/>
          </a:prstGeom>
        </p:spPr>
      </p:pic>
      <p:pic>
        <p:nvPicPr>
          <p:cNvPr id="4" name="Picture 3" descr="A bird standing on a branch in water&#10;&#10;Description automatically generated">
            <a:extLst>
              <a:ext uri="{FF2B5EF4-FFF2-40B4-BE49-F238E27FC236}">
                <a16:creationId xmlns:a16="http://schemas.microsoft.com/office/drawing/2014/main" id="{1B506845-9C0E-E7CB-D76F-095126BCB149}"/>
              </a:ext>
            </a:extLst>
          </p:cNvPr>
          <p:cNvPicPr>
            <a:picLocks noChangeAspect="1"/>
          </p:cNvPicPr>
          <p:nvPr/>
        </p:nvPicPr>
        <p:blipFill>
          <a:blip r:embed="rId4"/>
          <a:stretch>
            <a:fillRect/>
          </a:stretch>
        </p:blipFill>
        <p:spPr>
          <a:xfrm>
            <a:off x="650993" y="1437181"/>
            <a:ext cx="3044237" cy="3983637"/>
          </a:xfrm>
          <a:prstGeom prst="rect">
            <a:avLst/>
          </a:prstGeom>
        </p:spPr>
      </p:pic>
    </p:spTree>
    <p:extLst>
      <p:ext uri="{BB962C8B-B14F-4D97-AF65-F5344CB8AC3E}">
        <p14:creationId xmlns:p14="http://schemas.microsoft.com/office/powerpoint/2010/main" val="103873669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3822465"/>
            <a:ext cx="10515600" cy="2817628"/>
          </a:xfrm>
        </p:spPr>
        <p:txBody>
          <a:bodyPr vert="horz" lIns="91440" tIns="45720" rIns="91440" bIns="45720" rtlCol="0" anchor="t">
            <a:noAutofit/>
          </a:bodyPr>
          <a:lstStyle/>
          <a:p>
            <a:pPr marL="0" indent="0" algn="ctr">
              <a:buNone/>
            </a:pPr>
            <a:endParaRPr lang="en-GB" sz="2800" b="1">
              <a:solidFill>
                <a:srgbClr val="242424"/>
              </a:solidFill>
              <a:effectLst/>
              <a:latin typeface="Arial Nova"/>
              <a:ea typeface="Times New Roman" panose="02020603050405020304" pitchFamily="18" charset="0"/>
            </a:endParaRPr>
          </a:p>
          <a:p>
            <a:pPr algn="ctr">
              <a:buNone/>
            </a:pPr>
            <a:r>
              <a:rPr lang="en-GB" sz="2800" b="1">
                <a:latin typeface="Arial Nova"/>
              </a:rPr>
              <a:t>Core Services Manager and Community Development Coordinator, Jami UK</a:t>
            </a:r>
            <a:endParaRPr lang="en-GB"/>
          </a:p>
          <a:p>
            <a:pPr algn="ctr">
              <a:buNone/>
            </a:pPr>
            <a:endParaRPr lang="en-GB" sz="2800" b="1">
              <a:latin typeface="Arial Nova"/>
              <a:cs typeface="Arial"/>
            </a:endParaRPr>
          </a:p>
          <a:p>
            <a:pPr algn="ctr">
              <a:buNone/>
            </a:pPr>
            <a:endParaRPr lang="en-GB">
              <a:solidFill>
                <a:schemeClr val="tx1"/>
              </a:solidFill>
              <a:latin typeface="Trebuchet MS"/>
              <a:cs typeface="Arial"/>
            </a:endParaRPr>
          </a:p>
          <a:p>
            <a:pPr algn="ctr">
              <a:buNone/>
            </a:pPr>
            <a:endParaRPr lang="en-GB" sz="2800" b="1">
              <a:latin typeface="Arial Nova"/>
              <a:cs typeface="Arial"/>
            </a:endParaRPr>
          </a:p>
          <a:p>
            <a:pPr algn="ctr">
              <a:buNone/>
            </a:pPr>
            <a:endParaRPr lang="en-GB">
              <a:solidFill>
                <a:schemeClr val="tx1"/>
              </a:solidFill>
              <a:latin typeface="Arial" panose="020B0604020202020204"/>
              <a:cs typeface="Arial"/>
            </a:endParaRPr>
          </a:p>
          <a:p>
            <a:pPr marL="0" indent="0" algn="ctr">
              <a:buNone/>
            </a:pPr>
            <a:endParaRPr lang="en-GB" sz="2800" b="1">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a:latin typeface="Arialle Bold"/>
                <a:cs typeface="Arial"/>
              </a:rPr>
              <a:t>Raisel Byrne and </a:t>
            </a:r>
            <a:br>
              <a:rPr lang="en-GB" sz="6000" b="1">
                <a:latin typeface="Arialle Bold"/>
                <a:cs typeface="Arial"/>
              </a:rPr>
            </a:br>
            <a:r>
              <a:rPr lang="en-GB" sz="6000" b="1">
                <a:latin typeface="Arialle Bold"/>
                <a:cs typeface="Arial"/>
              </a:rPr>
              <a:t>Osnat Ritter</a:t>
            </a:r>
            <a:endParaRPr lang="en-US"/>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31</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p:txBody>
          <a:bodyPr/>
          <a:lstStyle/>
          <a:p>
            <a:pPr algn="l"/>
            <a:r>
              <a:rPr lang="en-US"/>
              <a:t>Title of section in the footer for accessible purposes</a:t>
            </a:r>
          </a:p>
        </p:txBody>
      </p:sp>
    </p:spTree>
    <p:extLst>
      <p:ext uri="{BB962C8B-B14F-4D97-AF65-F5344CB8AC3E}">
        <p14:creationId xmlns:p14="http://schemas.microsoft.com/office/powerpoint/2010/main" val="2913697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B1F5-05DE-B541-BDEB-AE177CD6DD60}"/>
              </a:ext>
            </a:extLst>
          </p:cNvPr>
          <p:cNvSpPr>
            <a:spLocks noGrp="1"/>
          </p:cNvSpPr>
          <p:nvPr>
            <p:ph type="ctrTitle"/>
          </p:nvPr>
        </p:nvSpPr>
        <p:spPr>
          <a:xfrm>
            <a:off x="3481160" y="1805756"/>
            <a:ext cx="5229678" cy="2387600"/>
          </a:xfrm>
        </p:spPr>
        <p:txBody>
          <a:bodyPr>
            <a:normAutofit/>
          </a:bodyPr>
          <a:lstStyle/>
          <a:p>
            <a:r>
              <a:rPr lang="en-US"/>
              <a:t>Jami’s Social Prescribing Services</a:t>
            </a:r>
          </a:p>
        </p:txBody>
      </p:sp>
      <p:sp>
        <p:nvSpPr>
          <p:cNvPr id="3" name="Subtitle 2">
            <a:extLst>
              <a:ext uri="{FF2B5EF4-FFF2-40B4-BE49-F238E27FC236}">
                <a16:creationId xmlns:a16="http://schemas.microsoft.com/office/drawing/2014/main" id="{1563FEF5-DC53-8E49-90F1-B8D708702F43}"/>
              </a:ext>
            </a:extLst>
          </p:cNvPr>
          <p:cNvSpPr>
            <a:spLocks noGrp="1"/>
          </p:cNvSpPr>
          <p:nvPr>
            <p:ph type="subTitle" idx="1"/>
          </p:nvPr>
        </p:nvSpPr>
        <p:spPr/>
        <p:txBody>
          <a:bodyPr/>
          <a:lstStyle/>
          <a:p>
            <a:r>
              <a:rPr lang="en-US"/>
              <a:t>September, 2023</a:t>
            </a:r>
          </a:p>
        </p:txBody>
      </p:sp>
    </p:spTree>
    <p:extLst>
      <p:ext uri="{BB962C8B-B14F-4D97-AF65-F5344CB8AC3E}">
        <p14:creationId xmlns:p14="http://schemas.microsoft.com/office/powerpoint/2010/main" val="141185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3CB7-A3C6-834B-93DC-9DEF424C7F26}"/>
              </a:ext>
            </a:extLst>
          </p:cNvPr>
          <p:cNvSpPr>
            <a:spLocks noGrp="1"/>
          </p:cNvSpPr>
          <p:nvPr>
            <p:ph type="title"/>
          </p:nvPr>
        </p:nvSpPr>
        <p:spPr/>
        <p:txBody>
          <a:bodyPr/>
          <a:lstStyle/>
          <a:p>
            <a:r>
              <a:rPr lang="en-US"/>
              <a:t>Who are Jami?</a:t>
            </a:r>
          </a:p>
        </p:txBody>
      </p:sp>
      <p:sp>
        <p:nvSpPr>
          <p:cNvPr id="3" name="Content Placeholder 2">
            <a:extLst>
              <a:ext uri="{FF2B5EF4-FFF2-40B4-BE49-F238E27FC236}">
                <a16:creationId xmlns:a16="http://schemas.microsoft.com/office/drawing/2014/main" id="{23581FA8-C26E-1B47-8400-9B4C6E3D2C07}"/>
              </a:ext>
            </a:extLst>
          </p:cNvPr>
          <p:cNvSpPr>
            <a:spLocks noGrp="1"/>
          </p:cNvSpPr>
          <p:nvPr>
            <p:ph idx="1"/>
          </p:nvPr>
        </p:nvSpPr>
        <p:spPr/>
        <p:txBody>
          <a:bodyPr vert="horz" lIns="91440" tIns="45720" rIns="91440" bIns="45720" rtlCol="0" anchor="t">
            <a:normAutofit/>
          </a:bodyPr>
          <a:lstStyle/>
          <a:p>
            <a:pPr marL="0" indent="0" algn="ctr">
              <a:lnSpc>
                <a:spcPct val="120000"/>
              </a:lnSpc>
              <a:buClr>
                <a:srgbClr val="E74011"/>
              </a:buClr>
              <a:buNone/>
            </a:pPr>
            <a:r>
              <a:rPr lang="en-GB">
                <a:solidFill>
                  <a:srgbClr val="36326F"/>
                </a:solidFill>
              </a:rPr>
              <a:t>A Jewish Community Mental Health Charity. </a:t>
            </a:r>
          </a:p>
          <a:p>
            <a:pPr marL="0" indent="0" algn="ctr">
              <a:lnSpc>
                <a:spcPct val="120000"/>
              </a:lnSpc>
              <a:buClr>
                <a:srgbClr val="E74011"/>
              </a:buClr>
              <a:buNone/>
            </a:pPr>
            <a:r>
              <a:rPr lang="en-GB">
                <a:solidFill>
                  <a:srgbClr val="36326F"/>
                </a:solidFill>
              </a:rPr>
              <a:t>Established in 1989, founded by parents, relatives and friends of people experiencing mental health problems</a:t>
            </a:r>
          </a:p>
          <a:p>
            <a:pPr marL="514350" indent="-514350">
              <a:buSzPct val="100000"/>
              <a:buFont typeface="+mj-lt"/>
              <a:buAutoNum type="arabicPeriod"/>
              <a:tabLst>
                <a:tab pos="457200" algn="l"/>
              </a:tabLst>
            </a:pPr>
            <a:endParaRPr lang="en-GB">
              <a:latin typeface="Calibri"/>
              <a:cs typeface="Arial"/>
            </a:endParaRPr>
          </a:p>
        </p:txBody>
      </p:sp>
    </p:spTree>
    <p:extLst>
      <p:ext uri="{BB962C8B-B14F-4D97-AF65-F5344CB8AC3E}">
        <p14:creationId xmlns:p14="http://schemas.microsoft.com/office/powerpoint/2010/main" val="855963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3CB7-A3C6-834B-93DC-9DEF424C7F26}"/>
              </a:ext>
            </a:extLst>
          </p:cNvPr>
          <p:cNvSpPr>
            <a:spLocks noGrp="1"/>
          </p:cNvSpPr>
          <p:nvPr>
            <p:ph type="title"/>
          </p:nvPr>
        </p:nvSpPr>
        <p:spPr/>
        <p:txBody>
          <a:bodyPr/>
          <a:lstStyle/>
          <a:p>
            <a:r>
              <a:rPr lang="en-US"/>
              <a:t>Our 3 pillars: </a:t>
            </a:r>
          </a:p>
        </p:txBody>
      </p:sp>
      <p:sp>
        <p:nvSpPr>
          <p:cNvPr id="3" name="Content Placeholder 2">
            <a:extLst>
              <a:ext uri="{FF2B5EF4-FFF2-40B4-BE49-F238E27FC236}">
                <a16:creationId xmlns:a16="http://schemas.microsoft.com/office/drawing/2014/main" id="{23581FA8-C26E-1B47-8400-9B4C6E3D2C07}"/>
              </a:ext>
            </a:extLst>
          </p:cNvPr>
          <p:cNvSpPr>
            <a:spLocks noGrp="1"/>
          </p:cNvSpPr>
          <p:nvPr>
            <p:ph idx="1"/>
          </p:nvPr>
        </p:nvSpPr>
        <p:spPr>
          <a:xfrm>
            <a:off x="1824038" y="1441481"/>
            <a:ext cx="8543925" cy="4706223"/>
          </a:xfrm>
        </p:spPr>
        <p:txBody>
          <a:bodyPr vert="horz" lIns="91440" tIns="45720" rIns="91440" bIns="45720" rtlCol="0" anchor="t">
            <a:normAutofit fontScale="62500" lnSpcReduction="20000"/>
          </a:bodyPr>
          <a:lstStyle/>
          <a:p>
            <a:pPr marL="0" indent="0" algn="ctr">
              <a:lnSpc>
                <a:spcPct val="120000"/>
              </a:lnSpc>
              <a:buClr>
                <a:srgbClr val="E74011"/>
              </a:buClr>
              <a:buNone/>
            </a:pPr>
            <a:r>
              <a:rPr lang="en-GB" sz="3300" b="1" u="sng">
                <a:solidFill>
                  <a:srgbClr val="36326F"/>
                </a:solidFill>
              </a:rPr>
              <a:t>We advise and advocate</a:t>
            </a:r>
          </a:p>
          <a:p>
            <a:pPr marL="0" indent="0" algn="ctr">
              <a:lnSpc>
                <a:spcPct val="120000"/>
              </a:lnSpc>
              <a:buClr>
                <a:srgbClr val="E74011"/>
              </a:buClr>
              <a:buNone/>
            </a:pPr>
            <a:r>
              <a:rPr lang="en-GB" sz="3300">
                <a:solidFill>
                  <a:srgbClr val="36326F"/>
                </a:solidFill>
              </a:rPr>
              <a:t>Guiding people through the challenging journey of navigating mental health services and providing emotional support and expert advice from the moment someone contacts Jami</a:t>
            </a:r>
          </a:p>
          <a:p>
            <a:pPr marL="0" indent="0" algn="ctr">
              <a:lnSpc>
                <a:spcPct val="120000"/>
              </a:lnSpc>
              <a:buClr>
                <a:srgbClr val="E74011"/>
              </a:buClr>
              <a:buNone/>
            </a:pPr>
            <a:r>
              <a:rPr lang="en-GB" sz="3300" b="1" u="sng">
                <a:solidFill>
                  <a:srgbClr val="36326F"/>
                </a:solidFill>
              </a:rPr>
              <a:t>We provide treatment and support</a:t>
            </a:r>
          </a:p>
          <a:p>
            <a:pPr marL="0" indent="0" algn="ctr">
              <a:lnSpc>
                <a:spcPct val="120000"/>
              </a:lnSpc>
              <a:buClr>
                <a:srgbClr val="E74011"/>
              </a:buClr>
              <a:buNone/>
            </a:pPr>
            <a:r>
              <a:rPr lang="en-GB" sz="3300">
                <a:solidFill>
                  <a:srgbClr val="36326F"/>
                </a:solidFill>
              </a:rPr>
              <a:t>Providing professional, person-centred, peer support services and a supportive community, for young people and adults with mental illness and distress as well as their families and carers.</a:t>
            </a:r>
          </a:p>
          <a:p>
            <a:pPr marL="0" indent="0" algn="ctr">
              <a:lnSpc>
                <a:spcPct val="120000"/>
              </a:lnSpc>
              <a:buClr>
                <a:srgbClr val="E74011"/>
              </a:buClr>
              <a:buNone/>
            </a:pPr>
            <a:r>
              <a:rPr lang="en-GB" sz="3300" b="1" u="sng">
                <a:solidFill>
                  <a:srgbClr val="36326F"/>
                </a:solidFill>
              </a:rPr>
              <a:t>We educate and campaign</a:t>
            </a:r>
          </a:p>
          <a:p>
            <a:pPr marL="0" indent="0" algn="ctr">
              <a:lnSpc>
                <a:spcPct val="120000"/>
              </a:lnSpc>
              <a:buClr>
                <a:srgbClr val="E74011"/>
              </a:buClr>
              <a:buNone/>
            </a:pPr>
            <a:r>
              <a:rPr lang="en-GB" sz="3300">
                <a:solidFill>
                  <a:srgbClr val="36326F"/>
                </a:solidFill>
              </a:rPr>
              <a:t>Providing education and training, developing collaborative partnerships, reducing stigma and building mutually supportive relationships across the wider community.</a:t>
            </a:r>
          </a:p>
          <a:p>
            <a:endParaRPr lang="en-GB">
              <a:latin typeface="Calibri"/>
              <a:cs typeface="Arial"/>
            </a:endParaRPr>
          </a:p>
        </p:txBody>
      </p:sp>
    </p:spTree>
    <p:extLst>
      <p:ext uri="{BB962C8B-B14F-4D97-AF65-F5344CB8AC3E}">
        <p14:creationId xmlns:p14="http://schemas.microsoft.com/office/powerpoint/2010/main" val="4034931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757DD-94E6-D3E0-48B6-77777886847A}"/>
              </a:ext>
            </a:extLst>
          </p:cNvPr>
          <p:cNvSpPr>
            <a:spLocks noGrp="1"/>
          </p:cNvSpPr>
          <p:nvPr>
            <p:ph type="title"/>
          </p:nvPr>
        </p:nvSpPr>
        <p:spPr/>
        <p:txBody>
          <a:bodyPr/>
          <a:lstStyle/>
          <a:p>
            <a:r>
              <a:rPr lang="en-GB"/>
              <a:t>Our Services </a:t>
            </a:r>
            <a:br>
              <a:rPr lang="en-GB"/>
            </a:br>
            <a:endParaRPr lang="en-GB"/>
          </a:p>
        </p:txBody>
      </p:sp>
      <p:sp>
        <p:nvSpPr>
          <p:cNvPr id="3" name="Content Placeholder 2">
            <a:extLst>
              <a:ext uri="{FF2B5EF4-FFF2-40B4-BE49-F238E27FC236}">
                <a16:creationId xmlns:a16="http://schemas.microsoft.com/office/drawing/2014/main" id="{F13962E2-624E-6748-3F2A-89C8877C8770}"/>
              </a:ext>
            </a:extLst>
          </p:cNvPr>
          <p:cNvSpPr>
            <a:spLocks noGrp="1"/>
          </p:cNvSpPr>
          <p:nvPr>
            <p:ph idx="1"/>
          </p:nvPr>
        </p:nvSpPr>
        <p:spPr/>
        <p:txBody>
          <a:bodyPr>
            <a:normAutofit/>
          </a:bodyPr>
          <a:lstStyle/>
          <a:p>
            <a:pPr algn="l" rtl="0" fontAlgn="base">
              <a:buFont typeface="Arial" panose="020B0604020202020204" pitchFamily="34" charset="0"/>
              <a:buChar char="•"/>
            </a:pPr>
            <a:r>
              <a:rPr lang="en-GB" b="0" i="0">
                <a:effectLst/>
                <a:latin typeface="Arial" panose="020B0604020202020204" pitchFamily="34" charset="0"/>
              </a:rPr>
              <a:t>Community Mental Health Teams (Adult and CYP)</a:t>
            </a:r>
          </a:p>
          <a:p>
            <a:pPr algn="l" rtl="0" fontAlgn="base">
              <a:buFont typeface="Arial" panose="020B0604020202020204" pitchFamily="34" charset="0"/>
              <a:buChar char="•"/>
            </a:pPr>
            <a:r>
              <a:rPr lang="en-GB" b="0" i="0">
                <a:effectLst/>
                <a:latin typeface="Arial" panose="020B0604020202020204" pitchFamily="34" charset="0"/>
              </a:rPr>
              <a:t>Talking Therapies </a:t>
            </a:r>
          </a:p>
          <a:p>
            <a:pPr algn="l" rtl="0" fontAlgn="base">
              <a:buFont typeface="Arial" panose="020B0604020202020204" pitchFamily="34" charset="0"/>
              <a:buChar char="•"/>
            </a:pPr>
            <a:r>
              <a:rPr lang="en-GB" b="0" i="0">
                <a:effectLst/>
                <a:latin typeface="Arial" panose="020B0604020202020204" pitchFamily="34" charset="0"/>
              </a:rPr>
              <a:t>Hubs, Social Engagement &amp; Compeer Befriending</a:t>
            </a:r>
          </a:p>
          <a:p>
            <a:pPr algn="l" rtl="0" fontAlgn="base">
              <a:buFont typeface="Arial" panose="020B0604020202020204" pitchFamily="34" charset="0"/>
              <a:buChar char="•"/>
            </a:pPr>
            <a:r>
              <a:rPr lang="en-GB" b="0" i="0">
                <a:effectLst/>
                <a:latin typeface="Arial" panose="020B0604020202020204" pitchFamily="34" charset="0"/>
              </a:rPr>
              <a:t>Carer and Family Support​</a:t>
            </a:r>
          </a:p>
          <a:p>
            <a:pPr algn="l" rtl="0" fontAlgn="base">
              <a:buFont typeface="Arial" panose="020B0604020202020204" pitchFamily="34" charset="0"/>
              <a:buChar char="•"/>
            </a:pPr>
            <a:r>
              <a:rPr lang="en-GB" b="0" i="0">
                <a:effectLst/>
                <a:latin typeface="Arial" panose="020B0604020202020204" pitchFamily="34" charset="0"/>
              </a:rPr>
              <a:t>Education and Suicide Prevention </a:t>
            </a:r>
          </a:p>
          <a:p>
            <a:pPr algn="l" rtl="0" fontAlgn="base">
              <a:buFont typeface="Arial" panose="020B0604020202020204" pitchFamily="34" charset="0"/>
              <a:buChar char="•"/>
            </a:pPr>
            <a:r>
              <a:rPr lang="en-GB" b="0" i="0">
                <a:effectLst/>
                <a:latin typeface="Arial" panose="020B0604020202020204" pitchFamily="34" charset="0"/>
              </a:rPr>
              <a:t>Vocational Support </a:t>
            </a:r>
          </a:p>
          <a:p>
            <a:pPr algn="l" rtl="0" fontAlgn="base">
              <a:buFont typeface="Arial" panose="020B0604020202020204" pitchFamily="34" charset="0"/>
              <a:buChar char="•"/>
            </a:pPr>
            <a:r>
              <a:rPr lang="en-GB" b="0" i="0">
                <a:effectLst/>
                <a:latin typeface="Arial" panose="020B0604020202020204" pitchFamily="34" charset="0"/>
              </a:rPr>
              <a:t>Headroom Café </a:t>
            </a:r>
          </a:p>
          <a:p>
            <a:pPr algn="l" rtl="0" fontAlgn="base">
              <a:buFont typeface="Arial" panose="020B0604020202020204" pitchFamily="34" charset="0"/>
              <a:buChar char="•"/>
            </a:pPr>
            <a:endParaRPr lang="en-US" b="0" i="0">
              <a:effectLst/>
              <a:latin typeface="Arial" panose="020B0604020202020204" pitchFamily="34" charset="0"/>
            </a:endParaRPr>
          </a:p>
        </p:txBody>
      </p:sp>
    </p:spTree>
    <p:extLst>
      <p:ext uri="{BB962C8B-B14F-4D97-AF65-F5344CB8AC3E}">
        <p14:creationId xmlns:p14="http://schemas.microsoft.com/office/powerpoint/2010/main" val="3749823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22DD-A3C6-2561-85F3-D33492030784}"/>
              </a:ext>
            </a:extLst>
          </p:cNvPr>
          <p:cNvSpPr>
            <a:spLocks noGrp="1"/>
          </p:cNvSpPr>
          <p:nvPr>
            <p:ph type="title"/>
          </p:nvPr>
        </p:nvSpPr>
        <p:spPr>
          <a:xfrm>
            <a:off x="1660408" y="355600"/>
            <a:ext cx="8543925" cy="1325563"/>
          </a:xfrm>
        </p:spPr>
        <p:txBody>
          <a:bodyPr/>
          <a:lstStyle/>
          <a:p>
            <a:pPr algn="ctr"/>
            <a:r>
              <a:rPr lang="en-GB">
                <a:latin typeface="Arial"/>
                <a:cs typeface="Arial"/>
              </a:rPr>
              <a:t>Types of Support </a:t>
            </a:r>
          </a:p>
        </p:txBody>
      </p:sp>
      <p:pic>
        <p:nvPicPr>
          <p:cNvPr id="4" name="Picture 3">
            <a:extLst>
              <a:ext uri="{FF2B5EF4-FFF2-40B4-BE49-F238E27FC236}">
                <a16:creationId xmlns:a16="http://schemas.microsoft.com/office/drawing/2014/main" id="{2C9888AA-3BE1-A27F-3143-31C6837D5B83}"/>
              </a:ext>
            </a:extLst>
          </p:cNvPr>
          <p:cNvPicPr>
            <a:picLocks noChangeAspect="1"/>
          </p:cNvPicPr>
          <p:nvPr/>
        </p:nvPicPr>
        <p:blipFill>
          <a:blip r:embed="rId3"/>
          <a:stretch>
            <a:fillRect/>
          </a:stretch>
        </p:blipFill>
        <p:spPr>
          <a:xfrm>
            <a:off x="3055599" y="1844792"/>
            <a:ext cx="5739486" cy="4272599"/>
          </a:xfrm>
          <a:prstGeom prst="rect">
            <a:avLst/>
          </a:prstGeom>
        </p:spPr>
      </p:pic>
    </p:spTree>
    <p:extLst>
      <p:ext uri="{BB962C8B-B14F-4D97-AF65-F5344CB8AC3E}">
        <p14:creationId xmlns:p14="http://schemas.microsoft.com/office/powerpoint/2010/main" val="2638461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F8C6-AAB3-8518-A657-A4A7C967BF9B}"/>
              </a:ext>
            </a:extLst>
          </p:cNvPr>
          <p:cNvSpPr>
            <a:spLocks noGrp="1"/>
          </p:cNvSpPr>
          <p:nvPr>
            <p:ph type="title"/>
          </p:nvPr>
        </p:nvSpPr>
        <p:spPr/>
        <p:txBody>
          <a:bodyPr/>
          <a:lstStyle/>
          <a:p>
            <a:r>
              <a:rPr lang="en-GB"/>
              <a:t>Building mutually supportive communities</a:t>
            </a:r>
          </a:p>
        </p:txBody>
      </p:sp>
      <p:sp>
        <p:nvSpPr>
          <p:cNvPr id="3" name="Content Placeholder 2">
            <a:extLst>
              <a:ext uri="{FF2B5EF4-FFF2-40B4-BE49-F238E27FC236}">
                <a16:creationId xmlns:a16="http://schemas.microsoft.com/office/drawing/2014/main" id="{FCF8CA04-2C16-BD7B-4C83-4EAD40633128}"/>
              </a:ext>
            </a:extLst>
          </p:cNvPr>
          <p:cNvSpPr>
            <a:spLocks noGrp="1"/>
          </p:cNvSpPr>
          <p:nvPr>
            <p:ph idx="1"/>
          </p:nvPr>
        </p:nvSpPr>
        <p:spPr/>
        <p:txBody>
          <a:bodyPr vert="horz" lIns="91440" tIns="45720" rIns="91440" bIns="45720" rtlCol="0" anchor="t">
            <a:normAutofit/>
          </a:bodyPr>
          <a:lstStyle/>
          <a:p>
            <a:pPr marL="0" indent="0" algn="ctr">
              <a:buNone/>
            </a:pPr>
            <a:r>
              <a:rPr lang="en-GB">
                <a:latin typeface="Arial"/>
                <a:cs typeface="Arial"/>
              </a:rPr>
              <a:t>Head Room Café – Peer and community led groups, easy access with no referral process, gateway to other services and signposting. </a:t>
            </a:r>
            <a:endParaRPr lang="en-GB"/>
          </a:p>
          <a:p>
            <a:endParaRPr lang="en-GB"/>
          </a:p>
          <a:p>
            <a:pPr marL="0" indent="0" algn="ctr">
              <a:buNone/>
            </a:pPr>
            <a:r>
              <a:rPr lang="en-GB">
                <a:latin typeface="Arial"/>
                <a:cs typeface="Arial"/>
                <a:hlinkClick r:id="rId2"/>
              </a:rPr>
              <a:t>Head Room Cafe</a:t>
            </a:r>
            <a:r>
              <a:rPr lang="en-GB">
                <a:latin typeface="Arial"/>
                <a:cs typeface="Arial"/>
                <a:hlinkClick r:id="rId3" action="ppaction://hlinksldjump"/>
              </a:rPr>
              <a:t> </a:t>
            </a:r>
            <a:endParaRPr lang="en-GB"/>
          </a:p>
        </p:txBody>
      </p:sp>
    </p:spTree>
    <p:extLst>
      <p:ext uri="{BB962C8B-B14F-4D97-AF65-F5344CB8AC3E}">
        <p14:creationId xmlns:p14="http://schemas.microsoft.com/office/powerpoint/2010/main" val="3383829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7C63-5C69-84FB-27A7-47A016654379}"/>
              </a:ext>
            </a:extLst>
          </p:cNvPr>
          <p:cNvSpPr>
            <a:spLocks noGrp="1"/>
          </p:cNvSpPr>
          <p:nvPr>
            <p:ph type="title"/>
          </p:nvPr>
        </p:nvSpPr>
        <p:spPr>
          <a:xfrm>
            <a:off x="1824039" y="365126"/>
            <a:ext cx="8543925" cy="811487"/>
          </a:xfrm>
        </p:spPr>
        <p:txBody>
          <a:bodyPr>
            <a:normAutofit fontScale="90000"/>
          </a:bodyPr>
          <a:lstStyle/>
          <a:p>
            <a:r>
              <a:rPr lang="en-GB"/>
              <a:t>Faith, Culture and Mental Health </a:t>
            </a:r>
          </a:p>
        </p:txBody>
      </p:sp>
      <p:sp>
        <p:nvSpPr>
          <p:cNvPr id="3" name="Content Placeholder 2">
            <a:extLst>
              <a:ext uri="{FF2B5EF4-FFF2-40B4-BE49-F238E27FC236}">
                <a16:creationId xmlns:a16="http://schemas.microsoft.com/office/drawing/2014/main" id="{B717F07F-F9CC-9281-86F9-778E4234BDCA}"/>
              </a:ext>
            </a:extLst>
          </p:cNvPr>
          <p:cNvSpPr>
            <a:spLocks noGrp="1"/>
          </p:cNvSpPr>
          <p:nvPr>
            <p:ph idx="1"/>
          </p:nvPr>
        </p:nvSpPr>
        <p:spPr>
          <a:xfrm>
            <a:off x="1695390" y="1525588"/>
            <a:ext cx="8543925" cy="4565650"/>
          </a:xfrm>
        </p:spPr>
        <p:txBody>
          <a:bodyPr vert="horz" lIns="91440" tIns="45720" rIns="91440" bIns="45720" rtlCol="0" anchor="t">
            <a:noAutofit/>
          </a:bodyPr>
          <a:lstStyle/>
          <a:p>
            <a:r>
              <a:rPr lang="en-GB">
                <a:latin typeface="Calibri"/>
                <a:cs typeface="Arial"/>
              </a:rPr>
              <a:t>Belonging to a faith group and having a shared culture can be a protective factor for our mental health </a:t>
            </a:r>
          </a:p>
          <a:p>
            <a:r>
              <a:rPr lang="en-GB">
                <a:latin typeface="Calibri"/>
                <a:cs typeface="Arial"/>
              </a:rPr>
              <a:t>Faith communities can provide a strong sense of belonging and support</a:t>
            </a:r>
            <a:endParaRPr lang="en-GB">
              <a:latin typeface="Calibri"/>
            </a:endParaRPr>
          </a:p>
          <a:p>
            <a:r>
              <a:rPr lang="en-GB">
                <a:latin typeface="Calibri"/>
              </a:rPr>
              <a:t>Jami provide support for people across the Jewish community, services are designed to support religious and cultural needs </a:t>
            </a:r>
          </a:p>
          <a:p>
            <a:r>
              <a:rPr lang="en-GB">
                <a:latin typeface="Calibri"/>
              </a:rPr>
              <a:t>Mental Health Awareness Shabbat promotes inclusive and accessible faith communities</a:t>
            </a:r>
          </a:p>
          <a:p>
            <a:endParaRPr lang="en-GB">
              <a:latin typeface="Calibri"/>
            </a:endParaRPr>
          </a:p>
        </p:txBody>
      </p:sp>
    </p:spTree>
    <p:extLst>
      <p:ext uri="{BB962C8B-B14F-4D97-AF65-F5344CB8AC3E}">
        <p14:creationId xmlns:p14="http://schemas.microsoft.com/office/powerpoint/2010/main" val="749871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3CB7-A3C6-834B-93DC-9DEF424C7F26}"/>
              </a:ext>
            </a:extLst>
          </p:cNvPr>
          <p:cNvSpPr>
            <a:spLocks noGrp="1"/>
          </p:cNvSpPr>
          <p:nvPr>
            <p:ph type="title"/>
          </p:nvPr>
        </p:nvSpPr>
        <p:spPr/>
        <p:txBody>
          <a:bodyPr/>
          <a:lstStyle/>
          <a:p>
            <a:r>
              <a:rPr lang="en-US"/>
              <a:t>Impact: the power of social prescribing</a:t>
            </a:r>
          </a:p>
        </p:txBody>
      </p:sp>
      <p:sp>
        <p:nvSpPr>
          <p:cNvPr id="3" name="Content Placeholder 2">
            <a:extLst>
              <a:ext uri="{FF2B5EF4-FFF2-40B4-BE49-F238E27FC236}">
                <a16:creationId xmlns:a16="http://schemas.microsoft.com/office/drawing/2014/main" id="{23581FA8-C26E-1B47-8400-9B4C6E3D2C07}"/>
              </a:ext>
            </a:extLst>
          </p:cNvPr>
          <p:cNvSpPr>
            <a:spLocks noGrp="1"/>
          </p:cNvSpPr>
          <p:nvPr>
            <p:ph idx="1"/>
          </p:nvPr>
        </p:nvSpPr>
        <p:spPr>
          <a:xfrm>
            <a:off x="1824039" y="1825625"/>
            <a:ext cx="8543925" cy="4600342"/>
          </a:xfrm>
        </p:spPr>
        <p:txBody>
          <a:bodyPr vert="horz" lIns="91440" tIns="45720" rIns="91440" bIns="45720" rtlCol="0" anchor="t">
            <a:normAutofit/>
          </a:bodyPr>
          <a:lstStyle/>
          <a:p>
            <a:endParaRPr lang="en-GB">
              <a:latin typeface="Calibri"/>
              <a:cs typeface="Arial"/>
            </a:endParaRPr>
          </a:p>
          <a:p>
            <a:r>
              <a:rPr lang="en-GB">
                <a:latin typeface="+mn-lt"/>
              </a:rPr>
              <a:t>People feel less alone in their experiences </a:t>
            </a:r>
          </a:p>
          <a:p>
            <a:r>
              <a:rPr lang="en-GB">
                <a:latin typeface="+mn-lt"/>
                <a:cs typeface="Arial"/>
              </a:rPr>
              <a:t>Mutual support and gaining a sense community </a:t>
            </a:r>
          </a:p>
          <a:p>
            <a:r>
              <a:rPr lang="en-GB">
                <a:latin typeface="+mn-lt"/>
                <a:cs typeface="Arial"/>
              </a:rPr>
              <a:t>Social connection</a:t>
            </a:r>
          </a:p>
          <a:p>
            <a:r>
              <a:rPr lang="en-GB">
                <a:latin typeface="+mn-lt"/>
                <a:cs typeface="Arial"/>
              </a:rPr>
              <a:t>Sense of safety</a:t>
            </a:r>
          </a:p>
          <a:p>
            <a:r>
              <a:rPr lang="en-GB">
                <a:latin typeface="+mn-lt"/>
                <a:cs typeface="Arial"/>
              </a:rPr>
              <a:t>Increased sense of purpose</a:t>
            </a:r>
          </a:p>
          <a:p>
            <a:r>
              <a:rPr lang="en-GB">
                <a:latin typeface="+mn-lt"/>
                <a:cs typeface="Arial"/>
              </a:rPr>
              <a:t>Increasing confidence</a:t>
            </a:r>
          </a:p>
          <a:p>
            <a:r>
              <a:rPr lang="en-GB">
                <a:latin typeface="+mn-lt"/>
                <a:cs typeface="Arial"/>
              </a:rPr>
              <a:t>learning practical coping strategies</a:t>
            </a:r>
          </a:p>
          <a:p>
            <a:pPr marL="0" indent="0">
              <a:buNone/>
            </a:pPr>
            <a:r>
              <a:rPr lang="en-GB" sz="1800">
                <a:latin typeface="+mn-lt"/>
                <a:cs typeface="Arial"/>
              </a:rPr>
              <a:t>Source: Jami Impact Survey </a:t>
            </a:r>
          </a:p>
        </p:txBody>
      </p:sp>
    </p:spTree>
    <p:extLst>
      <p:ext uri="{BB962C8B-B14F-4D97-AF65-F5344CB8AC3E}">
        <p14:creationId xmlns:p14="http://schemas.microsoft.com/office/powerpoint/2010/main" val="301812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DE162-168A-3D4C-8EC0-7286CD1E58DA}"/>
              </a:ext>
            </a:extLst>
          </p:cNvPr>
          <p:cNvSpPr>
            <a:spLocks noGrp="1"/>
          </p:cNvSpPr>
          <p:nvPr>
            <p:ph idx="1"/>
          </p:nvPr>
        </p:nvSpPr>
        <p:spPr>
          <a:xfrm>
            <a:off x="852823" y="2179754"/>
            <a:ext cx="9968787" cy="3195105"/>
          </a:xfrm>
        </p:spPr>
        <p:txBody>
          <a:bodyPr vert="horz" lIns="91440" tIns="45720" rIns="91440" bIns="45720" rtlCol="0" anchor="t">
            <a:noAutofit/>
          </a:bodyPr>
          <a:lstStyle/>
          <a:p>
            <a:pPr>
              <a:buSzPts val="1000"/>
              <a:buFont typeface="Symbol,Sans-Serif" panose="020B0604020202020204" pitchFamily="34" charset="0"/>
              <a:tabLst>
                <a:tab pos="457200" algn="l"/>
              </a:tabLst>
            </a:pPr>
            <a:r>
              <a:rPr lang="en-GB">
                <a:solidFill>
                  <a:schemeClr val="tx1"/>
                </a:solidFill>
                <a:latin typeface="Trebuchet MS"/>
                <a:ea typeface="Times New Roman" panose="02020603050405020304" pitchFamily="18" charset="0"/>
              </a:rPr>
              <a:t>Jim Burt, Executive Director Strategy</a:t>
            </a:r>
            <a:r>
              <a:rPr lang="en-GB">
                <a:solidFill>
                  <a:schemeClr val="tx1"/>
                </a:solidFill>
                <a:effectLst/>
                <a:latin typeface="Trebuchet MS"/>
                <a:ea typeface="Times New Roman" panose="02020603050405020304" pitchFamily="18" charset="0"/>
              </a:rPr>
              <a:t>,</a:t>
            </a:r>
            <a:r>
              <a:rPr lang="en-GB">
                <a:solidFill>
                  <a:schemeClr val="tx1"/>
                </a:solidFill>
                <a:latin typeface="Trebuchet MS"/>
                <a:ea typeface="Times New Roman" panose="02020603050405020304" pitchFamily="18" charset="0"/>
              </a:rPr>
              <a:t> </a:t>
            </a:r>
            <a:r>
              <a:rPr lang="en-GB">
                <a:solidFill>
                  <a:schemeClr val="tx1"/>
                </a:solidFill>
                <a:latin typeface="Trebuchet MS"/>
                <a:ea typeface="Times New Roman" panose="02020603050405020304" pitchFamily="18" charset="0"/>
                <a:cs typeface="Calibri"/>
              </a:rPr>
              <a:t>NASP - Chair</a:t>
            </a:r>
            <a:endParaRPr lang="en-US">
              <a:solidFill>
                <a:schemeClr val="tx1"/>
              </a:solidFill>
              <a:latin typeface="Trebuchet MS"/>
              <a:ea typeface="Times New Roman" panose="02020603050405020304" pitchFamily="18" charset="0"/>
              <a:cs typeface="Calibri"/>
            </a:endParaRPr>
          </a:p>
          <a:p>
            <a:pPr>
              <a:buSzPts val="1000"/>
              <a:buFont typeface="Symbol,Sans-Serif" panose="020B0604020202020204" pitchFamily="34" charset="0"/>
              <a:tabLst>
                <a:tab pos="457200" algn="l"/>
              </a:tabLst>
            </a:pPr>
            <a:r>
              <a:rPr lang="en-GB">
                <a:solidFill>
                  <a:schemeClr val="tx1"/>
                </a:solidFill>
                <a:latin typeface="Trebuchet MS"/>
                <a:ea typeface="Times New Roman" panose="02020603050405020304" pitchFamily="18" charset="0"/>
                <a:cs typeface="Calibri"/>
              </a:rPr>
              <a:t>Zainab Bibi, Strengthening Families &amp; Welfare Services Lead, </a:t>
            </a:r>
            <a:r>
              <a:rPr lang="en-GB" err="1">
                <a:solidFill>
                  <a:schemeClr val="tx1"/>
                </a:solidFill>
                <a:latin typeface="Trebuchet MS"/>
                <a:ea typeface="Times New Roman" panose="02020603050405020304" pitchFamily="18" charset="0"/>
                <a:cs typeface="Calibri"/>
              </a:rPr>
              <a:t>Nishkam</a:t>
            </a:r>
            <a:r>
              <a:rPr lang="en-GB">
                <a:solidFill>
                  <a:schemeClr val="tx1"/>
                </a:solidFill>
                <a:latin typeface="Trebuchet MS"/>
                <a:ea typeface="Times New Roman" panose="02020603050405020304" pitchFamily="18" charset="0"/>
                <a:cs typeface="Calibri"/>
              </a:rPr>
              <a:t> </a:t>
            </a:r>
            <a:r>
              <a:rPr lang="en-GB">
                <a:solidFill>
                  <a:schemeClr val="tx1"/>
                </a:solidFill>
                <a:latin typeface="Trebuchet MS"/>
                <a:ea typeface="Times New Roman" panose="02020603050405020304" pitchFamily="18" charset="0"/>
              </a:rPr>
              <a:t>Civic Association  </a:t>
            </a:r>
            <a:endParaRPr lang="en-US">
              <a:solidFill>
                <a:schemeClr val="tx1"/>
              </a:solidFill>
              <a:latin typeface="Trebuchet MS"/>
              <a:ea typeface="Times New Roman" panose="02020603050405020304" pitchFamily="18" charset="0"/>
              <a:cs typeface="Calibri"/>
            </a:endParaRPr>
          </a:p>
          <a:p>
            <a:pPr>
              <a:buSzPts val="1000"/>
              <a:buFont typeface="Symbol,Sans-Serif" panose="020B0604020202020204" pitchFamily="34" charset="0"/>
              <a:tabLst>
                <a:tab pos="457200" algn="l"/>
              </a:tabLst>
            </a:pPr>
            <a:r>
              <a:rPr lang="en-GB">
                <a:solidFill>
                  <a:schemeClr val="tx1"/>
                </a:solidFill>
                <a:latin typeface="Trebuchet MS"/>
                <a:ea typeface="Times New Roman" panose="02020603050405020304" pitchFamily="18" charset="0"/>
              </a:rPr>
              <a:t>Nasim Abrahim, </a:t>
            </a:r>
            <a:r>
              <a:rPr lang="en-GB">
                <a:solidFill>
                  <a:schemeClr val="tx1"/>
                </a:solidFill>
                <a:latin typeface="Trebuchet MS"/>
                <a:ea typeface="Times New Roman" panose="02020603050405020304" pitchFamily="18" charset="0"/>
                <a:cs typeface="Calibri"/>
              </a:rPr>
              <a:t>Spiritual Mental </a:t>
            </a:r>
            <a:r>
              <a:rPr lang="en-GB">
                <a:solidFill>
                  <a:schemeClr val="tx1"/>
                </a:solidFill>
                <a:latin typeface="Trebuchet MS"/>
                <a:ea typeface="Times New Roman" panose="02020603050405020304" pitchFamily="18" charset="0"/>
              </a:rPr>
              <a:t>Health Meditator and Principal </a:t>
            </a:r>
            <a:r>
              <a:rPr lang="en-GB">
                <a:solidFill>
                  <a:schemeClr val="tx1"/>
                </a:solidFill>
                <a:latin typeface="Trebuchet MS"/>
                <a:ea typeface="Times New Roman" panose="02020603050405020304" pitchFamily="18" charset="0"/>
                <a:cs typeface="Calibri"/>
              </a:rPr>
              <a:t>of</a:t>
            </a:r>
            <a:r>
              <a:rPr lang="en-GB">
                <a:solidFill>
                  <a:schemeClr val="tx1"/>
                </a:solidFill>
                <a:latin typeface="Trebuchet MS"/>
                <a:ea typeface="Times New Roman" panose="02020603050405020304" pitchFamily="18" charset="0"/>
              </a:rPr>
              <a:t> </a:t>
            </a:r>
            <a:r>
              <a:rPr lang="en-GB">
                <a:solidFill>
                  <a:schemeClr val="tx1"/>
                </a:solidFill>
                <a:latin typeface="Trebuchet MS"/>
                <a:ea typeface="Times New Roman" panose="02020603050405020304" pitchFamily="18" charset="0"/>
                <a:cs typeface="Calibri"/>
              </a:rPr>
              <a:t>Faizan E Islam, Waltham </a:t>
            </a:r>
            <a:r>
              <a:rPr lang="en-GB">
                <a:solidFill>
                  <a:schemeClr val="tx1"/>
                </a:solidFill>
                <a:latin typeface="Trebuchet MS"/>
                <a:ea typeface="Times New Roman" panose="02020603050405020304" pitchFamily="18" charset="0"/>
              </a:rPr>
              <a:t>Forest </a:t>
            </a:r>
            <a:r>
              <a:rPr lang="en-GB">
                <a:solidFill>
                  <a:schemeClr val="tx1"/>
                </a:solidFill>
                <a:latin typeface="Trebuchet MS"/>
                <a:ea typeface="Times New Roman" panose="02020603050405020304" pitchFamily="18" charset="0"/>
                <a:cs typeface="Calibri"/>
              </a:rPr>
              <a:t>Islamic Association</a:t>
            </a:r>
            <a:endParaRPr lang="en-US">
              <a:solidFill>
                <a:schemeClr val="tx1"/>
              </a:solidFill>
              <a:latin typeface="Trebuchet MS"/>
              <a:ea typeface="Times New Roman" panose="02020603050405020304" pitchFamily="18" charset="0"/>
            </a:endParaRPr>
          </a:p>
          <a:p>
            <a:pPr>
              <a:buSzPts val="1000"/>
              <a:buFont typeface="Symbol,Sans-Serif" panose="020B0604020202020204" pitchFamily="34" charset="0"/>
              <a:tabLst>
                <a:tab pos="457200" algn="l"/>
              </a:tabLst>
            </a:pPr>
            <a:r>
              <a:rPr lang="en-GB">
                <a:solidFill>
                  <a:schemeClr val="tx1"/>
                </a:solidFill>
                <a:latin typeface="Trebuchet MS"/>
                <a:ea typeface="+mn-lt"/>
              </a:rPr>
              <a:t>Raisel Byrne, </a:t>
            </a:r>
            <a:r>
              <a:rPr lang="en-GB">
                <a:solidFill>
                  <a:schemeClr val="tx1"/>
                </a:solidFill>
                <a:latin typeface="Trebuchet MS"/>
                <a:ea typeface="+mn-lt"/>
                <a:cs typeface="+mn-lt"/>
              </a:rPr>
              <a:t>Core </a:t>
            </a:r>
            <a:r>
              <a:rPr lang="en-GB">
                <a:solidFill>
                  <a:schemeClr val="tx1"/>
                </a:solidFill>
                <a:latin typeface="Trebuchet MS"/>
                <a:ea typeface="Times New Roman" panose="02020603050405020304" pitchFamily="18" charset="0"/>
              </a:rPr>
              <a:t>Services Manager</a:t>
            </a:r>
            <a:r>
              <a:rPr lang="en-GB">
                <a:solidFill>
                  <a:schemeClr val="tx1"/>
                </a:solidFill>
                <a:latin typeface="Trebuchet MS"/>
                <a:ea typeface="+mn-lt"/>
                <a:cs typeface="+mn-lt"/>
              </a:rPr>
              <a:t> and Osnat Ritter, Community Development Coordinator, Jami UK</a:t>
            </a:r>
            <a:endParaRPr lang="en-GB">
              <a:solidFill>
                <a:schemeClr val="tx1"/>
              </a:solidFill>
              <a:latin typeface="Trebuchet MS"/>
              <a:cs typeface="Arial"/>
            </a:endParaRPr>
          </a:p>
          <a:p>
            <a:pPr>
              <a:buSzPts val="1000"/>
              <a:buFont typeface="Symbol,Sans-Serif" panose="020B0604020202020204" pitchFamily="34" charset="0"/>
              <a:tabLst>
                <a:tab pos="457200" algn="l"/>
              </a:tabLst>
            </a:pPr>
            <a:r>
              <a:rPr lang="en-GB" i="1">
                <a:solidFill>
                  <a:schemeClr val="tx1"/>
                </a:solidFill>
                <a:latin typeface="Trebuchet MS"/>
                <a:ea typeface="+mn-lt"/>
                <a:cs typeface="+mn-lt"/>
              </a:rPr>
              <a:t>Q&amp;A session – 30 minutes </a:t>
            </a:r>
          </a:p>
          <a:p>
            <a:pPr>
              <a:lnSpc>
                <a:spcPct val="100000"/>
              </a:lnSpc>
              <a:buSzPts val="1000"/>
              <a:tabLst>
                <a:tab pos="457200" algn="l"/>
              </a:tabLst>
            </a:pPr>
            <a:endParaRPr lang="en-US">
              <a:solidFill>
                <a:schemeClr val="tx1"/>
              </a:solidFill>
              <a:latin typeface="Trebuchet MS"/>
              <a:ea typeface="+mn-lt"/>
              <a:cs typeface="+mn-lt"/>
            </a:endParaRPr>
          </a:p>
          <a:p>
            <a:pPr>
              <a:spcAft>
                <a:spcPts val="1200"/>
              </a:spcAft>
              <a:buSzPts val="1000"/>
              <a:tabLst>
                <a:tab pos="457200" algn="l"/>
              </a:tabLst>
            </a:pPr>
            <a:endParaRPr lang="en-GB">
              <a:solidFill>
                <a:schemeClr val="tx1"/>
              </a:solidFill>
              <a:latin typeface="Trebuchet MS"/>
              <a:ea typeface="+mn-lt"/>
              <a:cs typeface="+mn-lt"/>
            </a:endParaRPr>
          </a:p>
          <a:p>
            <a:pPr>
              <a:buSzPts val="1000"/>
              <a:tabLst>
                <a:tab pos="457200" algn="l"/>
              </a:tabLst>
            </a:pPr>
            <a:endParaRPr lang="en-GB">
              <a:solidFill>
                <a:schemeClr val="tx1"/>
              </a:solidFill>
              <a:latin typeface="Trebuchet MS"/>
              <a:ea typeface="+mn-lt"/>
              <a:cs typeface="+mn-lt"/>
            </a:endParaRPr>
          </a:p>
          <a:p>
            <a:pPr>
              <a:spcAft>
                <a:spcPts val="1200"/>
              </a:spcAft>
              <a:buSzPts val="1000"/>
              <a:tabLst>
                <a:tab pos="457200" algn="l"/>
              </a:tabLst>
            </a:pPr>
            <a:endParaRPr lang="en-GB">
              <a:solidFill>
                <a:schemeClr val="tx1"/>
              </a:solidFill>
              <a:latin typeface="Trebuchet MS"/>
              <a:ea typeface="+mn-lt"/>
              <a:cs typeface="+mn-lt"/>
            </a:endParaRPr>
          </a:p>
          <a:p>
            <a:pPr>
              <a:buSzPts val="1000"/>
              <a:tabLst>
                <a:tab pos="457200" algn="l"/>
              </a:tabLst>
            </a:pPr>
            <a:endParaRPr lang="en-GB">
              <a:solidFill>
                <a:schemeClr val="tx1"/>
              </a:solidFill>
              <a:latin typeface="Trebuchet MS"/>
              <a:ea typeface="+mn-lt"/>
              <a:cs typeface="+mn-lt"/>
            </a:endParaRPr>
          </a:p>
          <a:p>
            <a:pPr>
              <a:buSzPts val="1000"/>
              <a:tabLst>
                <a:tab pos="457200" algn="l"/>
              </a:tabLst>
            </a:pPr>
            <a:endParaRPr lang="en-US">
              <a:solidFill>
                <a:schemeClr val="tx1"/>
              </a:solidFill>
              <a:latin typeface="Trebuchet MS"/>
              <a:ea typeface="+mn-lt"/>
              <a:cs typeface="+mn-lt"/>
            </a:endParaRPr>
          </a:p>
          <a:p>
            <a:pPr marL="0" indent="0">
              <a:lnSpc>
                <a:spcPct val="100000"/>
              </a:lnSpc>
              <a:buSzPts val="1000"/>
              <a:buNone/>
              <a:tabLst>
                <a:tab pos="457200" algn="l"/>
              </a:tabLst>
            </a:pPr>
            <a:endParaRPr lang="en-GB">
              <a:solidFill>
                <a:schemeClr val="tx1"/>
              </a:solidFill>
              <a:latin typeface="Trebuchet MS"/>
              <a:ea typeface="Times New Roman" panose="02020603050405020304" pitchFamily="18" charset="0"/>
              <a:cs typeface="Arial" panose="020B0604020202020204"/>
            </a:endParaRPr>
          </a:p>
        </p:txBody>
      </p:sp>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2401013" y="315019"/>
            <a:ext cx="8868119" cy="1258262"/>
          </a:xfrm>
          <a:noFill/>
        </p:spPr>
        <p:txBody>
          <a:bodyPr/>
          <a:lstStyle/>
          <a:p>
            <a:r>
              <a:rPr lang="en-US">
                <a:solidFill>
                  <a:srgbClr val="006EAB"/>
                </a:solidFill>
                <a:latin typeface="Trebuchet MS"/>
              </a:rPr>
              <a:t>Overview of session </a:t>
            </a:r>
            <a:endParaRPr lang="en-US">
              <a:solidFill>
                <a:srgbClr val="006EAB"/>
              </a:solidFill>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F1B374B1-5B64-D746-B3BD-4D499ED600D7}"/>
              </a:ext>
            </a:extLst>
          </p:cNvPr>
          <p:cNvPicPr>
            <a:picLocks noChangeAspect="1"/>
          </p:cNvPicPr>
          <p:nvPr/>
        </p:nvPicPr>
        <p:blipFill>
          <a:blip r:embed="rId2"/>
          <a:stretch>
            <a:fillRect/>
          </a:stretch>
        </p:blipFill>
        <p:spPr>
          <a:xfrm>
            <a:off x="1191490" y="4917780"/>
            <a:ext cx="1866900" cy="1168400"/>
          </a:xfrm>
          <a:prstGeom prst="rect">
            <a:avLst/>
          </a:prstGeom>
        </p:spPr>
      </p:pic>
    </p:spTree>
    <p:extLst>
      <p:ext uri="{BB962C8B-B14F-4D97-AF65-F5344CB8AC3E}">
        <p14:creationId xmlns:p14="http://schemas.microsoft.com/office/powerpoint/2010/main" val="1674675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AAC4-E299-EB5E-5535-77D92914712F}"/>
              </a:ext>
            </a:extLst>
          </p:cNvPr>
          <p:cNvSpPr>
            <a:spLocks noGrp="1"/>
          </p:cNvSpPr>
          <p:nvPr>
            <p:ph type="title"/>
          </p:nvPr>
        </p:nvSpPr>
        <p:spPr/>
        <p:txBody>
          <a:bodyPr>
            <a:noAutofit/>
          </a:bodyPr>
          <a:lstStyle/>
          <a:p>
            <a:r>
              <a:rPr lang="en-GB" sz="2400"/>
              <a:t>Impact of Social Prescribing: Voice of our Service Users</a:t>
            </a:r>
          </a:p>
        </p:txBody>
      </p:sp>
      <p:sp>
        <p:nvSpPr>
          <p:cNvPr id="3" name="Content Placeholder 2">
            <a:extLst>
              <a:ext uri="{FF2B5EF4-FFF2-40B4-BE49-F238E27FC236}">
                <a16:creationId xmlns:a16="http://schemas.microsoft.com/office/drawing/2014/main" id="{029FDED7-891E-9500-DE72-795BB627FE8C}"/>
              </a:ext>
            </a:extLst>
          </p:cNvPr>
          <p:cNvSpPr>
            <a:spLocks noGrp="1"/>
          </p:cNvSpPr>
          <p:nvPr>
            <p:ph idx="1"/>
          </p:nvPr>
        </p:nvSpPr>
        <p:spPr/>
        <p:txBody>
          <a:bodyPr vert="horz" lIns="91440" tIns="45720" rIns="91440" bIns="45720" rtlCol="0" anchor="t">
            <a:normAutofit fontScale="92500" lnSpcReduction="20000"/>
          </a:bodyPr>
          <a:lstStyle/>
          <a:p>
            <a:pPr marL="0" indent="0" algn="ctr">
              <a:buNone/>
            </a:pPr>
            <a:endParaRPr lang="en-GB" sz="2000" b="1" i="1" kern="10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GB" sz="2000" b="1" i="1" kern="100">
                <a:latin typeface="Calibri" panose="020F0502020204030204" pitchFamily="34" charset="0"/>
                <a:ea typeface="Calibri" panose="020F0502020204030204" pitchFamily="34" charset="0"/>
                <a:cs typeface="Times New Roman" panose="02020603050405020304" pitchFamily="18" charset="0"/>
              </a:rPr>
              <a:t>“I feel much more empowered and in control of my life”</a:t>
            </a:r>
          </a:p>
          <a:p>
            <a:pPr marL="0" indent="0" algn="ctr">
              <a:buNone/>
            </a:pPr>
            <a:endParaRPr lang="en-GB" sz="2000" b="1" i="1" kern="10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GB" sz="2000" b="1" i="1" kern="100">
                <a:latin typeface="Calibri" panose="020F0502020204030204" pitchFamily="34" charset="0"/>
                <a:ea typeface="Calibri" panose="020F0502020204030204" pitchFamily="34" charset="0"/>
                <a:cs typeface="Times New Roman" panose="02020603050405020304" pitchFamily="18" charset="0"/>
              </a:rPr>
              <a:t>“I was in a very dark place in my life and because of Jami I have regained my life and am enjoying once again”</a:t>
            </a:r>
          </a:p>
          <a:p>
            <a:pPr marL="0" indent="0" algn="ctr">
              <a:buNone/>
            </a:pPr>
            <a:endParaRPr lang="en-GB" sz="2000" b="1" i="1" kern="10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GB" sz="2000" b="1" i="1" kern="100">
                <a:latin typeface="Calibri" panose="020F0502020204030204" pitchFamily="34" charset="0"/>
                <a:ea typeface="Calibri" panose="020F0502020204030204" pitchFamily="34" charset="0"/>
                <a:cs typeface="Times New Roman" panose="02020603050405020304" pitchFamily="18" charset="0"/>
              </a:rPr>
              <a:t>“I feel less alone. I can talk to someone who actually knows what it's like to struggle with mental health (as opposed to mental health workers or doctors that often don't seem to truly understand).”</a:t>
            </a:r>
          </a:p>
          <a:p>
            <a:pPr marL="0" indent="0" algn="ctr">
              <a:buNone/>
            </a:pPr>
            <a:endParaRPr lang="en-GB" sz="2000" b="1" i="1" kern="10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GB" sz="2000" b="1" i="1" kern="100">
                <a:latin typeface="Calibri" panose="020F0502020204030204" pitchFamily="34" charset="0"/>
                <a:ea typeface="Calibri" panose="020F0502020204030204" pitchFamily="34" charset="0"/>
                <a:cs typeface="Calibri" panose="020F0502020204030204" pitchFamily="34" charset="0"/>
              </a:rPr>
              <a:t>“I used to have a lot of social anxiety, after I started going to Jami I found it a safe place to socialise and it brought me out of my shell”</a:t>
            </a:r>
          </a:p>
          <a:p>
            <a:pPr marL="0" indent="0" algn="ctr">
              <a:buNone/>
            </a:pPr>
            <a:endParaRPr lang="en-GB" sz="2000" b="1" i="1" kern="100">
              <a:latin typeface="Calibri" panose="020F0502020204030204" pitchFamily="34" charset="0"/>
              <a:ea typeface="Calibri" panose="020F0502020204030204" pitchFamily="34" charset="0"/>
              <a:cs typeface="Times New Roman" panose="02020603050405020304" pitchFamily="18" charset="0"/>
            </a:endParaRPr>
          </a:p>
          <a:p>
            <a:endParaRPr lang="en-GB" sz="2000">
              <a:latin typeface="Calibri"/>
              <a:cs typeface="Arial"/>
            </a:endParaRPr>
          </a:p>
        </p:txBody>
      </p:sp>
      <p:sp>
        <p:nvSpPr>
          <p:cNvPr id="5" name="Title 1">
            <a:extLst>
              <a:ext uri="{FF2B5EF4-FFF2-40B4-BE49-F238E27FC236}">
                <a16:creationId xmlns:a16="http://schemas.microsoft.com/office/drawing/2014/main" id="{87356AAD-DD21-0FFD-0F49-1A1DA5ED62EB}"/>
              </a:ext>
            </a:extLst>
          </p:cNvPr>
          <p:cNvSpPr txBox="1">
            <a:spLocks/>
          </p:cNvSpPr>
          <p:nvPr/>
        </p:nvSpPr>
        <p:spPr>
          <a:xfrm>
            <a:off x="1143001" y="6292818"/>
            <a:ext cx="7497333" cy="565182"/>
          </a:xfrm>
          <a:prstGeom prst="rect">
            <a:avLst/>
          </a:prstGeom>
          <a:solidFill>
            <a:srgbClr val="F9630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96302"/>
                </a:solidFill>
                <a:latin typeface="Arial" panose="020B0604020202020204" pitchFamily="34" charset="0"/>
                <a:ea typeface="+mj-ea"/>
                <a:cs typeface="Arial" panose="020B0604020202020204" pitchFamily="34" charset="0"/>
              </a:defRPr>
            </a:lvl1pPr>
          </a:lstStyle>
          <a:p>
            <a:endParaRPr lang="en-GB" sz="1600" b="0">
              <a:solidFill>
                <a:schemeClr val="bg1"/>
              </a:solidFill>
              <a:latin typeface="Arial"/>
              <a:cs typeface="Arial"/>
            </a:endParaRPr>
          </a:p>
        </p:txBody>
      </p:sp>
    </p:spTree>
    <p:extLst>
      <p:ext uri="{BB962C8B-B14F-4D97-AF65-F5344CB8AC3E}">
        <p14:creationId xmlns:p14="http://schemas.microsoft.com/office/powerpoint/2010/main" val="210816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AAC4-E299-EB5E-5535-77D92914712F}"/>
              </a:ext>
            </a:extLst>
          </p:cNvPr>
          <p:cNvSpPr>
            <a:spLocks noGrp="1"/>
          </p:cNvSpPr>
          <p:nvPr>
            <p:ph type="title"/>
          </p:nvPr>
        </p:nvSpPr>
        <p:spPr/>
        <p:txBody>
          <a:bodyPr>
            <a:noAutofit/>
          </a:bodyPr>
          <a:lstStyle/>
          <a:p>
            <a:r>
              <a:rPr lang="en-GB" sz="2400"/>
              <a:t>Impact of Social Prescribing: Voice of our Service Users</a:t>
            </a:r>
          </a:p>
        </p:txBody>
      </p:sp>
      <p:sp>
        <p:nvSpPr>
          <p:cNvPr id="3" name="Content Placeholder 2">
            <a:extLst>
              <a:ext uri="{FF2B5EF4-FFF2-40B4-BE49-F238E27FC236}">
                <a16:creationId xmlns:a16="http://schemas.microsoft.com/office/drawing/2014/main" id="{029FDED7-891E-9500-DE72-795BB627FE8C}"/>
              </a:ext>
            </a:extLst>
          </p:cNvPr>
          <p:cNvSpPr>
            <a:spLocks noGrp="1"/>
          </p:cNvSpPr>
          <p:nvPr>
            <p:ph idx="1"/>
          </p:nvPr>
        </p:nvSpPr>
        <p:spPr>
          <a:xfrm>
            <a:off x="1824039" y="1516744"/>
            <a:ext cx="8543925" cy="4776074"/>
          </a:xfrm>
        </p:spPr>
        <p:txBody>
          <a:bodyPr vert="horz" lIns="91440" tIns="45720" rIns="91440" bIns="45720" rtlCol="0" anchor="t">
            <a:normAutofit lnSpcReduction="10000"/>
          </a:bodyPr>
          <a:lstStyle/>
          <a:p>
            <a:pPr marL="0" indent="0" algn="ctr">
              <a:buNone/>
            </a:pPr>
            <a:r>
              <a:rPr lang="en-GB" sz="2200" b="1" i="1" kern="100">
                <a:latin typeface="Calibri" panose="020F0502020204030204" pitchFamily="34" charset="0"/>
                <a:ea typeface="Calibri" panose="020F0502020204030204" pitchFamily="34" charset="0"/>
                <a:cs typeface="Times New Roman" panose="02020603050405020304" pitchFamily="18" charset="0"/>
              </a:rPr>
              <a:t>“Through my conversations with Jami I have managed to talk about my problems in confidence and it has allowed me to think about my experiences in a more positive light and has allowed me think more openly about what I am experiencing and how I can best go about improving myself and stopping it from happening in the future.”</a:t>
            </a:r>
          </a:p>
          <a:p>
            <a:pPr marL="0" indent="0" algn="ctr">
              <a:buNone/>
            </a:pPr>
            <a:endParaRPr lang="en-GB" sz="2200" b="1" i="1" kern="10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15000"/>
              </a:lnSpc>
              <a:buNone/>
            </a:pPr>
            <a:r>
              <a:rPr lang="en-GB" sz="2200" b="1" i="1" kern="100">
                <a:latin typeface="Calibri" panose="020F0502020204030204" pitchFamily="34" charset="0"/>
                <a:ea typeface="Calibri" panose="020F0502020204030204" pitchFamily="34" charset="0"/>
                <a:cs typeface="Times New Roman" panose="02020603050405020304" pitchFamily="18" charset="0"/>
              </a:rPr>
              <a:t>“Without Jami I wouldn’t still be here! Have friends now &amp; people I can talk to regularly”</a:t>
            </a:r>
          </a:p>
          <a:p>
            <a:pPr marL="0" indent="0" algn="ctr">
              <a:lnSpc>
                <a:spcPct val="115000"/>
              </a:lnSpc>
              <a:buNone/>
            </a:pPr>
            <a:endParaRPr lang="en-GB" sz="2400" b="1" i="1" kern="10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15000"/>
              </a:lnSpc>
              <a:buNone/>
            </a:pPr>
            <a:r>
              <a:rPr lang="en-GB" sz="2400" b="1" i="1" kern="100">
                <a:latin typeface="Calibri" panose="020F0502020204030204" pitchFamily="34" charset="0"/>
                <a:ea typeface="Calibri" panose="020F0502020204030204" pitchFamily="34" charset="0"/>
                <a:cs typeface="Calibri" panose="020F0502020204030204" pitchFamily="34" charset="0"/>
              </a:rPr>
              <a:t>“The service is vital, there’s nothing worse than being at home on your own for your mental health. This place is somewhere to go to”</a:t>
            </a:r>
          </a:p>
          <a:p>
            <a:pPr marL="0" indent="0" algn="ctr">
              <a:lnSpc>
                <a:spcPct val="115000"/>
              </a:lnSpc>
              <a:buNone/>
            </a:pPr>
            <a:endParaRPr lang="en-GB" sz="2200" b="1" i="1" kern="10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15000"/>
              </a:lnSpc>
              <a:buNone/>
            </a:pPr>
            <a:endParaRPr lang="en-GB" sz="2200" b="1" i="1" kern="1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000">
              <a:latin typeface="Calibri"/>
              <a:cs typeface="Arial"/>
            </a:endParaRPr>
          </a:p>
        </p:txBody>
      </p:sp>
      <p:sp>
        <p:nvSpPr>
          <p:cNvPr id="5" name="Title 1">
            <a:extLst>
              <a:ext uri="{FF2B5EF4-FFF2-40B4-BE49-F238E27FC236}">
                <a16:creationId xmlns:a16="http://schemas.microsoft.com/office/drawing/2014/main" id="{87356AAD-DD21-0FFD-0F49-1A1DA5ED62EB}"/>
              </a:ext>
            </a:extLst>
          </p:cNvPr>
          <p:cNvSpPr txBox="1">
            <a:spLocks/>
          </p:cNvSpPr>
          <p:nvPr/>
        </p:nvSpPr>
        <p:spPr>
          <a:xfrm>
            <a:off x="1143001" y="6292818"/>
            <a:ext cx="7497333" cy="565182"/>
          </a:xfrm>
          <a:prstGeom prst="rect">
            <a:avLst/>
          </a:prstGeom>
          <a:solidFill>
            <a:srgbClr val="F9630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96302"/>
                </a:solidFill>
                <a:latin typeface="Arial" panose="020B0604020202020204" pitchFamily="34" charset="0"/>
                <a:ea typeface="+mj-ea"/>
                <a:cs typeface="Arial" panose="020B0604020202020204" pitchFamily="34" charset="0"/>
              </a:defRPr>
            </a:lvl1pPr>
          </a:lstStyle>
          <a:p>
            <a:endParaRPr lang="en-GB" sz="1600" b="0">
              <a:solidFill>
                <a:schemeClr val="bg1"/>
              </a:solidFill>
              <a:latin typeface="Arial"/>
              <a:cs typeface="Arial"/>
            </a:endParaRPr>
          </a:p>
        </p:txBody>
      </p:sp>
    </p:spTree>
    <p:extLst>
      <p:ext uri="{BB962C8B-B14F-4D97-AF65-F5344CB8AC3E}">
        <p14:creationId xmlns:p14="http://schemas.microsoft.com/office/powerpoint/2010/main" val="2452759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B1F5-05DE-B541-BDEB-AE177CD6DD60}"/>
              </a:ext>
            </a:extLst>
          </p:cNvPr>
          <p:cNvSpPr>
            <a:spLocks noGrp="1"/>
          </p:cNvSpPr>
          <p:nvPr>
            <p:ph type="ctrTitle"/>
          </p:nvPr>
        </p:nvSpPr>
        <p:spPr>
          <a:xfrm>
            <a:off x="3481161" y="3012298"/>
            <a:ext cx="5229678" cy="833405"/>
          </a:xfrm>
        </p:spPr>
        <p:txBody>
          <a:bodyPr>
            <a:normAutofit/>
          </a:bodyPr>
          <a:lstStyle/>
          <a:p>
            <a:endParaRPr lang="en-US"/>
          </a:p>
        </p:txBody>
      </p:sp>
    </p:spTree>
    <p:extLst>
      <p:ext uri="{BB962C8B-B14F-4D97-AF65-F5344CB8AC3E}">
        <p14:creationId xmlns:p14="http://schemas.microsoft.com/office/powerpoint/2010/main" val="2284936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A9A9-FC13-4F06-9EFE-57D02B2531A1}"/>
              </a:ext>
            </a:extLst>
          </p:cNvPr>
          <p:cNvSpPr txBox="1">
            <a:spLocks/>
          </p:cNvSpPr>
          <p:nvPr/>
        </p:nvSpPr>
        <p:spPr>
          <a:xfrm>
            <a:off x="1824039" y="2290763"/>
            <a:ext cx="8543925" cy="1325562"/>
          </a:xfrm>
          <a:prstGeom prst="rect">
            <a:avLst/>
          </a:prstGeom>
        </p:spPr>
        <p:txBody>
          <a:bodyPr/>
          <a:lstStyle>
            <a:lvl1pPr algn="l" defTabSz="914400" rtl="0" eaLnBrk="1" latinLnBrk="0" hangingPunct="1">
              <a:lnSpc>
                <a:spcPct val="90000"/>
              </a:lnSpc>
              <a:spcBef>
                <a:spcPct val="0"/>
              </a:spcBef>
              <a:buNone/>
              <a:defRPr sz="4400" b="1" kern="1200">
                <a:solidFill>
                  <a:srgbClr val="DF542F"/>
                </a:solidFill>
                <a:latin typeface="+mj-lt"/>
                <a:ea typeface="+mj-ea"/>
                <a:cs typeface="+mj-cs"/>
              </a:defRPr>
            </a:lvl1pPr>
          </a:lstStyle>
          <a:p>
            <a:pPr algn="ctr"/>
            <a:endParaRPr lang="en-US" altLang="en-US">
              <a:cs typeface="Calibri Light" panose="020F0302020204030204" pitchFamily="34" charset="0"/>
            </a:endParaRPr>
          </a:p>
        </p:txBody>
      </p:sp>
      <p:sp>
        <p:nvSpPr>
          <p:cNvPr id="3" name="TextBox 2">
            <a:extLst>
              <a:ext uri="{FF2B5EF4-FFF2-40B4-BE49-F238E27FC236}">
                <a16:creationId xmlns:a16="http://schemas.microsoft.com/office/drawing/2014/main" id="{34A09A67-FA68-4760-A116-3B7E08E64589}"/>
              </a:ext>
            </a:extLst>
          </p:cNvPr>
          <p:cNvSpPr txBox="1"/>
          <p:nvPr/>
        </p:nvSpPr>
        <p:spPr>
          <a:xfrm>
            <a:off x="2943225" y="2128838"/>
            <a:ext cx="6929438" cy="369332"/>
          </a:xfrm>
          <a:prstGeom prst="rect">
            <a:avLst/>
          </a:prstGeom>
          <a:noFill/>
        </p:spPr>
        <p:txBody>
          <a:bodyPr wrap="square" rtlCol="0">
            <a:spAutoFit/>
          </a:bodyPr>
          <a:lstStyle/>
          <a:p>
            <a:endParaRPr lang="en-GB"/>
          </a:p>
        </p:txBody>
      </p:sp>
    </p:spTree>
    <p:extLst>
      <p:ext uri="{BB962C8B-B14F-4D97-AF65-F5344CB8AC3E}">
        <p14:creationId xmlns:p14="http://schemas.microsoft.com/office/powerpoint/2010/main" val="2683747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4FBADA-42B8-CE7E-480E-00D5E213382A}"/>
              </a:ext>
            </a:extLst>
          </p:cNvPr>
          <p:cNvSpPr>
            <a:spLocks noGrp="1"/>
          </p:cNvSpPr>
          <p:nvPr>
            <p:ph type="title"/>
          </p:nvPr>
        </p:nvSpPr>
        <p:spPr>
          <a:xfrm>
            <a:off x="0" y="2799869"/>
            <a:ext cx="12192000" cy="1258262"/>
          </a:xfrm>
          <a:noFill/>
        </p:spPr>
        <p:txBody>
          <a:bodyPr/>
          <a:lstStyle/>
          <a:p>
            <a:pPr algn="ctr"/>
            <a:r>
              <a:rPr lang="en-US">
                <a:solidFill>
                  <a:srgbClr val="006EAB"/>
                </a:solidFill>
                <a:latin typeface="Trebuchet MS" panose="020B0703020202090204" pitchFamily="34" charset="0"/>
              </a:rPr>
              <a:t>Any Questions?</a:t>
            </a:r>
          </a:p>
        </p:txBody>
      </p:sp>
      <p:sp>
        <p:nvSpPr>
          <p:cNvPr id="4" name="Footer Placeholder 3">
            <a:extLst>
              <a:ext uri="{FF2B5EF4-FFF2-40B4-BE49-F238E27FC236}">
                <a16:creationId xmlns:a16="http://schemas.microsoft.com/office/drawing/2014/main" id="{85C2987B-DF52-FCE5-463B-04C288085F10}"/>
              </a:ext>
            </a:extLst>
          </p:cNvPr>
          <p:cNvSpPr>
            <a:spLocks noGrp="1"/>
          </p:cNvSpPr>
          <p:nvPr>
            <p:ph type="ftr" sz="quarter" idx="11"/>
          </p:nvPr>
        </p:nvSpPr>
        <p:spPr/>
        <p:txBody>
          <a:bodyPr/>
          <a:lstStyle/>
          <a:p>
            <a:pPr algn="l"/>
            <a:r>
              <a:rPr lang="en-US"/>
              <a:t>Any Questions?</a:t>
            </a:r>
          </a:p>
        </p:txBody>
      </p:sp>
      <p:sp>
        <p:nvSpPr>
          <p:cNvPr id="5" name="Slide Number Placeholder 4">
            <a:extLst>
              <a:ext uri="{FF2B5EF4-FFF2-40B4-BE49-F238E27FC236}">
                <a16:creationId xmlns:a16="http://schemas.microsoft.com/office/drawing/2014/main" id="{A06A5BCD-2D3A-2A8E-8BED-7C02CAC6E14F}"/>
              </a:ext>
            </a:extLst>
          </p:cNvPr>
          <p:cNvSpPr>
            <a:spLocks noGrp="1"/>
          </p:cNvSpPr>
          <p:nvPr>
            <p:ph type="sldNum" sz="quarter" idx="12"/>
          </p:nvPr>
        </p:nvSpPr>
        <p:spPr/>
        <p:txBody>
          <a:bodyPr/>
          <a:lstStyle/>
          <a:p>
            <a:r>
              <a:rPr lang="en-US"/>
              <a:t>Page </a:t>
            </a:r>
            <a:fld id="{6CD04867-206E-8E42-A1B6-AF5E95E31B30}" type="slidenum">
              <a:rPr lang="en-US" smtClean="0"/>
              <a:pPr/>
              <a:t>44</a:t>
            </a:fld>
            <a:endParaRPr lang="en-US" sz="1000"/>
          </a:p>
        </p:txBody>
      </p:sp>
    </p:spTree>
    <p:extLst>
      <p:ext uri="{BB962C8B-B14F-4D97-AF65-F5344CB8AC3E}">
        <p14:creationId xmlns:p14="http://schemas.microsoft.com/office/powerpoint/2010/main" val="915180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8187632" y="4279484"/>
            <a:ext cx="3678303" cy="2302067"/>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042218" y="3070249"/>
            <a:ext cx="5310588" cy="3191363"/>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3275597" y="3833038"/>
            <a:ext cx="5099243" cy="2070789"/>
          </a:xfrm>
        </p:spPr>
        <p:txBody>
          <a:bodyPr/>
          <a:lstStyle/>
          <a:p>
            <a:r>
              <a:rPr lang="en-US" b="1">
                <a:latin typeface="Trebuchet MS" panose="020B0703020202090204" pitchFamily="34" charset="0"/>
              </a:rPr>
              <a:t>Get in touch</a:t>
            </a:r>
          </a:p>
          <a:p>
            <a:r>
              <a:rPr lang="en-US" err="1">
                <a:latin typeface="Trebuchet MS" panose="020B0703020202090204" pitchFamily="34" charset="0"/>
              </a:rPr>
              <a:t>socialprescribingacademy.org.uk</a:t>
            </a:r>
            <a:endParaRPr lang="en-US">
              <a:latin typeface="Trebuchet MS" panose="020B0703020202090204" pitchFamily="34" charset="0"/>
            </a:endParaRPr>
          </a:p>
          <a:p>
            <a:r>
              <a:rPr lang="en-US">
                <a:latin typeface="Trebuchet MS" panose="020B0703020202090204" pitchFamily="34" charset="0"/>
              </a:rPr>
              <a:t>       @NASPTweets</a:t>
            </a:r>
          </a:p>
          <a:p>
            <a:r>
              <a:rPr lang="en-US">
                <a:latin typeface="Trebuchet MS" panose="020B0703020202090204" pitchFamily="34" charset="0"/>
              </a:rPr>
              <a:t>       @NASP_insta</a:t>
            </a:r>
          </a:p>
        </p:txBody>
      </p:sp>
      <p:pic>
        <p:nvPicPr>
          <p:cNvPr id="5" name="Picture 4" descr="Instagram icon">
            <a:extLst>
              <a:ext uri="{FF2B5EF4-FFF2-40B4-BE49-F238E27FC236}">
                <a16:creationId xmlns:a16="http://schemas.microsoft.com/office/drawing/2014/main" id="{E0B9CD22-3D50-E04C-A250-D4CC525A09BD}"/>
              </a:ext>
            </a:extLst>
          </p:cNvPr>
          <p:cNvPicPr>
            <a:picLocks noChangeAspect="1"/>
          </p:cNvPicPr>
          <p:nvPr/>
        </p:nvPicPr>
        <p:blipFill>
          <a:blip r:embed="rId4"/>
          <a:stretch>
            <a:fillRect/>
          </a:stretch>
        </p:blipFill>
        <p:spPr>
          <a:xfrm>
            <a:off x="3381853" y="5049625"/>
            <a:ext cx="383609" cy="383609"/>
          </a:xfrm>
          <a:prstGeom prst="rect">
            <a:avLst/>
          </a:prstGeom>
        </p:spPr>
      </p:pic>
      <p:pic>
        <p:nvPicPr>
          <p:cNvPr id="7" name="Picture 6" descr="Twitter Icon">
            <a:extLst>
              <a:ext uri="{FF2B5EF4-FFF2-40B4-BE49-F238E27FC236}">
                <a16:creationId xmlns:a16="http://schemas.microsoft.com/office/drawing/2014/main" id="{7AF8C804-A5E4-C746-AB1C-157571BE9FD1}"/>
              </a:ext>
            </a:extLst>
          </p:cNvPr>
          <p:cNvPicPr>
            <a:picLocks noChangeAspect="1"/>
          </p:cNvPicPr>
          <p:nvPr/>
        </p:nvPicPr>
        <p:blipFill>
          <a:blip r:embed="rId5"/>
          <a:stretch>
            <a:fillRect/>
          </a:stretch>
        </p:blipFill>
        <p:spPr>
          <a:xfrm>
            <a:off x="3381853" y="4633629"/>
            <a:ext cx="383609" cy="383609"/>
          </a:xfrm>
          <a:prstGeom prst="rect">
            <a:avLst/>
          </a:prstGeom>
        </p:spPr>
      </p:pic>
      <p:sp>
        <p:nvSpPr>
          <p:cNvPr id="9" name="Slide Number Placeholder 8">
            <a:extLst>
              <a:ext uri="{FF2B5EF4-FFF2-40B4-BE49-F238E27FC236}">
                <a16:creationId xmlns:a16="http://schemas.microsoft.com/office/drawing/2014/main" id="{5D7F932B-C315-C041-9DE3-7D138016C10B}"/>
              </a:ext>
            </a:extLst>
          </p:cNvPr>
          <p:cNvSpPr>
            <a:spLocks noGrp="1"/>
          </p:cNvSpPr>
          <p:nvPr>
            <p:ph type="sldNum" sz="quarter" idx="4"/>
          </p:nvPr>
        </p:nvSpPr>
        <p:spPr/>
        <p:txBody>
          <a:bodyPr/>
          <a:lstStyle/>
          <a:p>
            <a:r>
              <a:rPr lang="en-US">
                <a:latin typeface="Trebuchet MS" panose="020B0703020202090204" pitchFamily="34" charset="0"/>
              </a:rPr>
              <a:t>Page </a:t>
            </a:r>
            <a:fld id="{6CD04867-206E-8E42-A1B6-AF5E95E31B30}" type="slidenum">
              <a:rPr lang="en-US" dirty="0" smtClean="0">
                <a:latin typeface="Trebuchet MS" panose="020B0703020202090204" pitchFamily="34" charset="0"/>
              </a:rPr>
              <a:pPr/>
              <a:t>45</a:t>
            </a:fld>
            <a:endParaRPr lang="en-US" sz="1000">
              <a:latin typeface="Trebuchet MS" panose="020B0703020202090204" pitchFamily="34" charset="0"/>
            </a:endParaRPr>
          </a:p>
        </p:txBody>
      </p:sp>
      <p:sp>
        <p:nvSpPr>
          <p:cNvPr id="10" name="Footer Placeholder 13">
            <a:extLst>
              <a:ext uri="{FF2B5EF4-FFF2-40B4-BE49-F238E27FC236}">
                <a16:creationId xmlns:a16="http://schemas.microsoft.com/office/drawing/2014/main" id="{AB464DB8-DC18-274E-B983-752064EF22BE}"/>
              </a:ext>
            </a:extLst>
          </p:cNvPr>
          <p:cNvSpPr>
            <a:spLocks noGrp="1"/>
          </p:cNvSpPr>
          <p:nvPr>
            <p:ph type="ftr" sz="quarter" idx="11"/>
          </p:nvPr>
        </p:nvSpPr>
        <p:spPr>
          <a:xfrm>
            <a:off x="136525" y="6356350"/>
            <a:ext cx="8016875" cy="365125"/>
          </a:xfrm>
          <a:prstGeom prst="rect">
            <a:avLst/>
          </a:prstGeom>
        </p:spPr>
        <p:txBody>
          <a:bodyPr/>
          <a:lstStyle>
            <a:lvl1pPr algn="l">
              <a:defRPr sz="1000"/>
            </a:lvl1pPr>
          </a:lstStyle>
          <a:p>
            <a:r>
              <a:rPr lang="en-US">
                <a:latin typeface="Trebuchet MS" panose="020B0703020202090204" pitchFamily="34" charset="0"/>
              </a:rPr>
              <a:t>Registered charity in England (1191145)</a:t>
            </a:r>
          </a:p>
        </p:txBody>
      </p:sp>
    </p:spTree>
    <p:extLst>
      <p:ext uri="{BB962C8B-B14F-4D97-AF65-F5344CB8AC3E}">
        <p14:creationId xmlns:p14="http://schemas.microsoft.com/office/powerpoint/2010/main" val="314573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3448654"/>
            <a:ext cx="10515600" cy="2817628"/>
          </a:xfrm>
        </p:spPr>
        <p:txBody>
          <a:bodyPr vert="horz" lIns="91440" tIns="45720" rIns="91440" bIns="45720" rtlCol="0" anchor="t">
            <a:noAutofit/>
          </a:bodyPr>
          <a:lstStyle/>
          <a:p>
            <a:pPr marL="0" indent="0" algn="ctr">
              <a:buNone/>
            </a:pPr>
            <a:endParaRPr lang="en-GB" sz="2800" b="1">
              <a:solidFill>
                <a:srgbClr val="242424"/>
              </a:solidFill>
              <a:effectLst/>
              <a:latin typeface="Arial Nova"/>
              <a:ea typeface="Times New Roman" panose="02020603050405020304" pitchFamily="18" charset="0"/>
            </a:endParaRPr>
          </a:p>
          <a:p>
            <a:pPr algn="ctr">
              <a:buNone/>
            </a:pPr>
            <a:r>
              <a:rPr lang="en-GB" sz="2800" b="1">
                <a:latin typeface="Arial Nova"/>
              </a:rPr>
              <a:t>Strengthening Families &amp; Welfare Services Lead</a:t>
            </a:r>
            <a:endParaRPr lang="en-GB"/>
          </a:p>
          <a:p>
            <a:pPr algn="ctr">
              <a:buNone/>
            </a:pPr>
            <a:r>
              <a:rPr lang="en-GB" sz="2800" b="1" err="1">
                <a:latin typeface="Arial Nova"/>
                <a:cs typeface="Arial"/>
              </a:rPr>
              <a:t>Nishkam</a:t>
            </a:r>
            <a:r>
              <a:rPr lang="en-GB" sz="2800" b="1">
                <a:latin typeface="Arial Nova"/>
                <a:cs typeface="Arial"/>
              </a:rPr>
              <a:t> Civic Association </a:t>
            </a:r>
          </a:p>
          <a:p>
            <a:pPr algn="ctr">
              <a:buNone/>
            </a:pPr>
            <a:endParaRPr lang="en-GB" sz="2800" b="1">
              <a:latin typeface="Arial Nova"/>
              <a:cs typeface="Arial"/>
            </a:endParaRPr>
          </a:p>
          <a:p>
            <a:pPr algn="ctr">
              <a:buNone/>
            </a:pPr>
            <a:endParaRPr lang="en-GB">
              <a:solidFill>
                <a:schemeClr val="tx1"/>
              </a:solidFill>
            </a:endParaRPr>
          </a:p>
          <a:p>
            <a:pPr marL="0" indent="0" algn="ctr">
              <a:buNone/>
            </a:pPr>
            <a:endParaRPr lang="en-GB" sz="2800" b="1">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a:latin typeface="Arialle Bold"/>
                <a:cs typeface="Arial"/>
              </a:rPr>
              <a:t>Zainab Bibi</a:t>
            </a:r>
          </a:p>
        </p:txBody>
      </p:sp>
    </p:spTree>
    <p:extLst>
      <p:ext uri="{BB962C8B-B14F-4D97-AF65-F5344CB8AC3E}">
        <p14:creationId xmlns:p14="http://schemas.microsoft.com/office/powerpoint/2010/main" val="332218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ED45E4-F401-10FE-3D97-89DA01CD588F}"/>
              </a:ext>
            </a:extLst>
          </p:cNvPr>
          <p:cNvSpPr txBox="1"/>
          <p:nvPr/>
        </p:nvSpPr>
        <p:spPr>
          <a:xfrm>
            <a:off x="614807" y="2932942"/>
            <a:ext cx="6097508" cy="646331"/>
          </a:xfrm>
          <a:prstGeom prst="rect">
            <a:avLst/>
          </a:prstGeom>
          <a:noFill/>
        </p:spPr>
        <p:txBody>
          <a:bodyPr wrap="square">
            <a:spAutoFit/>
          </a:bodyPr>
          <a:lstStyle/>
          <a:p>
            <a:r>
              <a:rPr lang="en-GB" sz="3600">
                <a:hlinkClick r:id="rId3">
                  <a:extLst>
                    <a:ext uri="{A12FA001-AC4F-418D-AE19-62706E023703}">
                      <ahyp:hlinkClr xmlns:ahyp="http://schemas.microsoft.com/office/drawing/2018/hyperlinkcolor" val="tx"/>
                    </a:ext>
                  </a:extLst>
                </a:hlinkClick>
              </a:rPr>
              <a:t>https://ncauk.org/</a:t>
            </a:r>
            <a:r>
              <a:rPr lang="en-GB" sz="3600"/>
              <a:t> </a:t>
            </a:r>
          </a:p>
        </p:txBody>
      </p:sp>
      <p:pic>
        <p:nvPicPr>
          <p:cNvPr id="1026" name="Picture 2" descr="NishkamCentre - YouTube">
            <a:extLst>
              <a:ext uri="{FF2B5EF4-FFF2-40B4-BE49-F238E27FC236}">
                <a16:creationId xmlns:a16="http://schemas.microsoft.com/office/drawing/2014/main" id="{C5213EBC-E624-B063-EECD-0C14BB969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854" y="-4173"/>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C455B14-DF36-B791-978C-4A94C2B4BA10}"/>
              </a:ext>
            </a:extLst>
          </p:cNvPr>
          <p:cNvPicPr>
            <a:picLocks noChangeAspect="1"/>
          </p:cNvPicPr>
          <p:nvPr/>
        </p:nvPicPr>
        <p:blipFill>
          <a:blip r:embed="rId5"/>
          <a:stretch>
            <a:fillRect/>
          </a:stretch>
        </p:blipFill>
        <p:spPr>
          <a:xfrm>
            <a:off x="10101043" y="170990"/>
            <a:ext cx="1944793" cy="1085182"/>
          </a:xfrm>
          <a:prstGeom prst="rect">
            <a:avLst/>
          </a:prstGeom>
        </p:spPr>
      </p:pic>
    </p:spTree>
    <p:extLst>
      <p:ext uri="{BB962C8B-B14F-4D97-AF65-F5344CB8AC3E}">
        <p14:creationId xmlns:p14="http://schemas.microsoft.com/office/powerpoint/2010/main" val="119966424"/>
      </p:ext>
    </p:extLst>
  </p:cSld>
  <p:clrMapOvr>
    <a:masterClrMapping/>
  </p:clrMapOvr>
  <p:transition advTm="4293">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CDF657-82F6-DDDF-4F86-13EB0D182782}"/>
              </a:ext>
            </a:extLst>
          </p:cNvPr>
          <p:cNvSpPr>
            <a:spLocks noGrp="1"/>
          </p:cNvSpPr>
          <p:nvPr>
            <p:ph idx="1"/>
          </p:nvPr>
        </p:nvSpPr>
        <p:spPr>
          <a:xfrm>
            <a:off x="246581" y="960565"/>
            <a:ext cx="11661168" cy="363197"/>
          </a:xfrm>
        </p:spPr>
        <p:txBody>
          <a:bodyPr>
            <a:normAutofit fontScale="85000" lnSpcReduction="10000"/>
          </a:bodyPr>
          <a:lstStyle/>
          <a:p>
            <a:pPr marL="0" indent="0">
              <a:buNone/>
            </a:pPr>
            <a:r>
              <a:rPr lang="en-GB" sz="2400" b="1">
                <a:solidFill>
                  <a:srgbClr val="C00000"/>
                </a:solidFill>
              </a:rPr>
              <a:t>Mission and meaning of “</a:t>
            </a:r>
            <a:r>
              <a:rPr lang="en-GB" sz="2400" b="1" err="1">
                <a:solidFill>
                  <a:srgbClr val="C00000"/>
                </a:solidFill>
              </a:rPr>
              <a:t>Nishkam</a:t>
            </a:r>
            <a:r>
              <a:rPr lang="en-GB" sz="2400" b="1">
                <a:solidFill>
                  <a:srgbClr val="C00000"/>
                </a:solidFill>
              </a:rPr>
              <a:t>”: Selfless service to </a:t>
            </a:r>
            <a:r>
              <a:rPr lang="en-GB" sz="2400" b="1" i="1">
                <a:solidFill>
                  <a:srgbClr val="C00000"/>
                </a:solidFill>
              </a:rPr>
              <a:t>humanity</a:t>
            </a:r>
            <a:r>
              <a:rPr lang="en-GB" sz="2400" b="1">
                <a:solidFill>
                  <a:srgbClr val="C00000"/>
                </a:solidFill>
              </a:rPr>
              <a:t> without seeking reward or recognition. </a:t>
            </a:r>
          </a:p>
          <a:p>
            <a:pPr marL="0" indent="0">
              <a:buNone/>
            </a:pPr>
            <a:endParaRPr lang="en-GB" sz="2400"/>
          </a:p>
        </p:txBody>
      </p:sp>
      <p:sp>
        <p:nvSpPr>
          <p:cNvPr id="2" name="TextBox 1">
            <a:extLst>
              <a:ext uri="{FF2B5EF4-FFF2-40B4-BE49-F238E27FC236}">
                <a16:creationId xmlns:a16="http://schemas.microsoft.com/office/drawing/2014/main" id="{A443CB1C-DF8B-5B1A-3050-56410A0C318C}"/>
              </a:ext>
            </a:extLst>
          </p:cNvPr>
          <p:cNvSpPr txBox="1"/>
          <p:nvPr/>
        </p:nvSpPr>
        <p:spPr>
          <a:xfrm>
            <a:off x="246581" y="431800"/>
            <a:ext cx="11661168" cy="461665"/>
          </a:xfrm>
          <a:prstGeom prst="rect">
            <a:avLst/>
          </a:prstGeom>
          <a:noFill/>
        </p:spPr>
        <p:txBody>
          <a:bodyPr wrap="square" rtlCol="0">
            <a:spAutoFit/>
          </a:bodyPr>
          <a:lstStyle/>
          <a:p>
            <a:r>
              <a:rPr lang="en-GB" sz="2400" b="1">
                <a:solidFill>
                  <a:srgbClr val="C00000"/>
                </a:solidFill>
              </a:rPr>
              <a:t>Who are we and our mission: Independent Charities and part of the </a:t>
            </a:r>
            <a:r>
              <a:rPr lang="en-GB" sz="2400" b="1" err="1">
                <a:solidFill>
                  <a:srgbClr val="C00000"/>
                </a:solidFill>
              </a:rPr>
              <a:t>Nishkam</a:t>
            </a:r>
            <a:r>
              <a:rPr lang="en-GB" sz="2400" b="1">
                <a:solidFill>
                  <a:srgbClr val="C00000"/>
                </a:solidFill>
              </a:rPr>
              <a:t> Group</a:t>
            </a:r>
          </a:p>
        </p:txBody>
      </p:sp>
      <p:pic>
        <p:nvPicPr>
          <p:cNvPr id="1026" name="Picture 2">
            <a:extLst>
              <a:ext uri="{FF2B5EF4-FFF2-40B4-BE49-F238E27FC236}">
                <a16:creationId xmlns:a16="http://schemas.microsoft.com/office/drawing/2014/main" id="{82BCCE32-D862-34EB-5FF4-CB92A08B5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98" y="1471206"/>
            <a:ext cx="3169044" cy="1368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ree, urban design, aerial photography, scale model&#10;&#10;Description automatically generated">
            <a:extLst>
              <a:ext uri="{FF2B5EF4-FFF2-40B4-BE49-F238E27FC236}">
                <a16:creationId xmlns:a16="http://schemas.microsoft.com/office/drawing/2014/main" id="{0703AFBD-37F5-5314-D126-1F6844011255}"/>
              </a:ext>
            </a:extLst>
          </p:cNvPr>
          <p:cNvPicPr>
            <a:picLocks noChangeAspect="1"/>
          </p:cNvPicPr>
          <p:nvPr/>
        </p:nvPicPr>
        <p:blipFill>
          <a:blip r:embed="rId3"/>
          <a:stretch>
            <a:fillRect/>
          </a:stretch>
        </p:blipFill>
        <p:spPr>
          <a:xfrm>
            <a:off x="8563265" y="4862952"/>
            <a:ext cx="2908300" cy="1522491"/>
          </a:xfrm>
          <a:prstGeom prst="rect">
            <a:avLst/>
          </a:prstGeom>
        </p:spPr>
      </p:pic>
      <p:pic>
        <p:nvPicPr>
          <p:cNvPr id="9" name="Picture 8" descr="A group of people outside of a building&#10;&#10;Description automatically generated with medium confidence">
            <a:extLst>
              <a:ext uri="{FF2B5EF4-FFF2-40B4-BE49-F238E27FC236}">
                <a16:creationId xmlns:a16="http://schemas.microsoft.com/office/drawing/2014/main" id="{C4EF0D5E-B3D0-3553-C285-614BCF9DFE88}"/>
              </a:ext>
            </a:extLst>
          </p:cNvPr>
          <p:cNvPicPr>
            <a:picLocks noChangeAspect="1"/>
          </p:cNvPicPr>
          <p:nvPr/>
        </p:nvPicPr>
        <p:blipFill>
          <a:blip r:embed="rId4"/>
          <a:stretch>
            <a:fillRect/>
          </a:stretch>
        </p:blipFill>
        <p:spPr>
          <a:xfrm>
            <a:off x="5917004" y="4724407"/>
            <a:ext cx="2686811" cy="1527058"/>
          </a:xfrm>
          <a:prstGeom prst="rect">
            <a:avLst/>
          </a:prstGeom>
        </p:spPr>
      </p:pic>
      <p:pic>
        <p:nvPicPr>
          <p:cNvPr id="11" name="Picture 10" descr="A picture containing outdoor, cloud, sky, tree&#10;&#10;Description automatically generated">
            <a:extLst>
              <a:ext uri="{FF2B5EF4-FFF2-40B4-BE49-F238E27FC236}">
                <a16:creationId xmlns:a16="http://schemas.microsoft.com/office/drawing/2014/main" id="{343558BD-82E1-E655-1128-18B248A7E533}"/>
              </a:ext>
            </a:extLst>
          </p:cNvPr>
          <p:cNvPicPr>
            <a:picLocks noChangeAspect="1"/>
          </p:cNvPicPr>
          <p:nvPr/>
        </p:nvPicPr>
        <p:blipFill>
          <a:blip r:embed="rId5"/>
          <a:stretch>
            <a:fillRect/>
          </a:stretch>
        </p:blipFill>
        <p:spPr>
          <a:xfrm>
            <a:off x="576119" y="4862952"/>
            <a:ext cx="2530765" cy="1542726"/>
          </a:xfrm>
          <a:prstGeom prst="rect">
            <a:avLst/>
          </a:prstGeom>
        </p:spPr>
      </p:pic>
      <p:pic>
        <p:nvPicPr>
          <p:cNvPr id="13" name="Picture 12" descr="A group of people holding a banner&#10;&#10;Description automatically generated">
            <a:extLst>
              <a:ext uri="{FF2B5EF4-FFF2-40B4-BE49-F238E27FC236}">
                <a16:creationId xmlns:a16="http://schemas.microsoft.com/office/drawing/2014/main" id="{3AADD8C4-CC8E-E2E4-6101-E4FBDD768FE6}"/>
              </a:ext>
            </a:extLst>
          </p:cNvPr>
          <p:cNvPicPr>
            <a:picLocks noChangeAspect="1"/>
          </p:cNvPicPr>
          <p:nvPr/>
        </p:nvPicPr>
        <p:blipFill>
          <a:blip r:embed="rId6"/>
          <a:stretch>
            <a:fillRect/>
          </a:stretch>
        </p:blipFill>
        <p:spPr>
          <a:xfrm>
            <a:off x="3245874" y="4886078"/>
            <a:ext cx="2438115" cy="1515584"/>
          </a:xfrm>
          <a:prstGeom prst="rect">
            <a:avLst/>
          </a:prstGeom>
        </p:spPr>
      </p:pic>
      <p:pic>
        <p:nvPicPr>
          <p:cNvPr id="17" name="Picture 16" descr="A blue circle with black text&#10;&#10;Description automatically generated with low confidence">
            <a:extLst>
              <a:ext uri="{FF2B5EF4-FFF2-40B4-BE49-F238E27FC236}">
                <a16:creationId xmlns:a16="http://schemas.microsoft.com/office/drawing/2014/main" id="{F2DDB9BA-9805-9483-1254-22FC50897E34}"/>
              </a:ext>
            </a:extLst>
          </p:cNvPr>
          <p:cNvPicPr>
            <a:picLocks noChangeAspect="1"/>
          </p:cNvPicPr>
          <p:nvPr/>
        </p:nvPicPr>
        <p:blipFill>
          <a:blip r:embed="rId7"/>
          <a:stretch>
            <a:fillRect/>
          </a:stretch>
        </p:blipFill>
        <p:spPr>
          <a:xfrm>
            <a:off x="1245531" y="3553935"/>
            <a:ext cx="3585046" cy="1096037"/>
          </a:xfrm>
          <a:prstGeom prst="rect">
            <a:avLst/>
          </a:prstGeom>
        </p:spPr>
      </p:pic>
      <p:pic>
        <p:nvPicPr>
          <p:cNvPr id="19" name="Picture 18" descr="A red car parked outside of a building&#10;&#10;Description automatically generated with medium confidence">
            <a:extLst>
              <a:ext uri="{FF2B5EF4-FFF2-40B4-BE49-F238E27FC236}">
                <a16:creationId xmlns:a16="http://schemas.microsoft.com/office/drawing/2014/main" id="{91E4EBB3-6488-A4DE-F6D1-F481775F591C}"/>
              </a:ext>
            </a:extLst>
          </p:cNvPr>
          <p:cNvPicPr>
            <a:picLocks noChangeAspect="1"/>
          </p:cNvPicPr>
          <p:nvPr/>
        </p:nvPicPr>
        <p:blipFill>
          <a:blip r:embed="rId8"/>
          <a:stretch>
            <a:fillRect/>
          </a:stretch>
        </p:blipFill>
        <p:spPr>
          <a:xfrm>
            <a:off x="3769562" y="1474460"/>
            <a:ext cx="2151101" cy="1374764"/>
          </a:xfrm>
          <a:prstGeom prst="rect">
            <a:avLst/>
          </a:prstGeom>
        </p:spPr>
      </p:pic>
      <p:pic>
        <p:nvPicPr>
          <p:cNvPr id="21" name="Picture 20" descr="A picture containing building, sky, outdoor, facade&#10;&#10;Description automatically generated">
            <a:extLst>
              <a:ext uri="{FF2B5EF4-FFF2-40B4-BE49-F238E27FC236}">
                <a16:creationId xmlns:a16="http://schemas.microsoft.com/office/drawing/2014/main" id="{069ED5E5-3440-BB98-B03D-138ABA3F29BB}"/>
              </a:ext>
            </a:extLst>
          </p:cNvPr>
          <p:cNvPicPr>
            <a:picLocks noChangeAspect="1"/>
          </p:cNvPicPr>
          <p:nvPr/>
        </p:nvPicPr>
        <p:blipFill>
          <a:blip r:embed="rId9"/>
          <a:stretch>
            <a:fillRect/>
          </a:stretch>
        </p:blipFill>
        <p:spPr>
          <a:xfrm>
            <a:off x="6170684" y="1462941"/>
            <a:ext cx="2463391" cy="1327040"/>
          </a:xfrm>
          <a:prstGeom prst="rect">
            <a:avLst/>
          </a:prstGeom>
        </p:spPr>
      </p:pic>
      <p:sp>
        <p:nvSpPr>
          <p:cNvPr id="22" name="TextBox 21">
            <a:extLst>
              <a:ext uri="{FF2B5EF4-FFF2-40B4-BE49-F238E27FC236}">
                <a16:creationId xmlns:a16="http://schemas.microsoft.com/office/drawing/2014/main" id="{89426587-1FA0-D6D2-6EB4-C69EA0F12817}"/>
              </a:ext>
            </a:extLst>
          </p:cNvPr>
          <p:cNvSpPr txBox="1"/>
          <p:nvPr/>
        </p:nvSpPr>
        <p:spPr>
          <a:xfrm>
            <a:off x="4934440" y="3965107"/>
            <a:ext cx="6537125" cy="276999"/>
          </a:xfrm>
          <a:prstGeom prst="rect">
            <a:avLst/>
          </a:prstGeom>
          <a:noFill/>
        </p:spPr>
        <p:txBody>
          <a:bodyPr wrap="square" rtlCol="0">
            <a:spAutoFit/>
          </a:bodyPr>
          <a:lstStyle/>
          <a:p>
            <a:r>
              <a:rPr lang="en-GB" sz="1200" b="1" err="1"/>
              <a:t>Nishkam</a:t>
            </a:r>
            <a:r>
              <a:rPr lang="en-GB" sz="1200" b="1"/>
              <a:t> Nurseries in Birmingham, Wolverhampton and Leeds</a:t>
            </a:r>
          </a:p>
        </p:txBody>
      </p:sp>
      <p:sp>
        <p:nvSpPr>
          <p:cNvPr id="23" name="TextBox 22">
            <a:extLst>
              <a:ext uri="{FF2B5EF4-FFF2-40B4-BE49-F238E27FC236}">
                <a16:creationId xmlns:a16="http://schemas.microsoft.com/office/drawing/2014/main" id="{3C8B9E17-6001-077B-158A-217C533705BF}"/>
              </a:ext>
            </a:extLst>
          </p:cNvPr>
          <p:cNvSpPr txBox="1"/>
          <p:nvPr/>
        </p:nvSpPr>
        <p:spPr>
          <a:xfrm>
            <a:off x="576119" y="6451904"/>
            <a:ext cx="10895446" cy="276999"/>
          </a:xfrm>
          <a:prstGeom prst="rect">
            <a:avLst/>
          </a:prstGeom>
          <a:noFill/>
        </p:spPr>
        <p:txBody>
          <a:bodyPr wrap="square" rtlCol="0">
            <a:spAutoFit/>
          </a:bodyPr>
          <a:lstStyle/>
          <a:p>
            <a:pPr algn="ctr"/>
            <a:r>
              <a:rPr lang="en-GB" sz="1200" b="1" err="1"/>
              <a:t>Nishkam</a:t>
            </a:r>
            <a:r>
              <a:rPr lang="en-GB" sz="1200" b="1"/>
              <a:t> School Trust</a:t>
            </a:r>
            <a:r>
              <a:rPr lang="en-GB" sz="1200"/>
              <a:t>: Primary Schools in </a:t>
            </a:r>
            <a:r>
              <a:rPr lang="en-GB" sz="1200" err="1"/>
              <a:t>Bham</a:t>
            </a:r>
            <a:r>
              <a:rPr lang="en-GB" sz="1200"/>
              <a:t> and </a:t>
            </a:r>
            <a:r>
              <a:rPr lang="en-GB" sz="1200" err="1"/>
              <a:t>W’ton</a:t>
            </a:r>
            <a:r>
              <a:rPr lang="en-GB" sz="1200"/>
              <a:t>; High School in </a:t>
            </a:r>
            <a:r>
              <a:rPr lang="en-GB" sz="1200" err="1"/>
              <a:t>B’ham</a:t>
            </a:r>
            <a:r>
              <a:rPr lang="en-GB" sz="1200"/>
              <a:t> and  All-through 4 -19 School in West London: Ofsted rated Good or Outstanding</a:t>
            </a:r>
          </a:p>
        </p:txBody>
      </p:sp>
      <p:sp>
        <p:nvSpPr>
          <p:cNvPr id="24" name="TextBox 23">
            <a:extLst>
              <a:ext uri="{FF2B5EF4-FFF2-40B4-BE49-F238E27FC236}">
                <a16:creationId xmlns:a16="http://schemas.microsoft.com/office/drawing/2014/main" id="{9A9F8E9D-ED01-FB9E-F79B-F854669482E7}"/>
              </a:ext>
            </a:extLst>
          </p:cNvPr>
          <p:cNvSpPr txBox="1"/>
          <p:nvPr/>
        </p:nvSpPr>
        <p:spPr>
          <a:xfrm>
            <a:off x="103906" y="2899062"/>
            <a:ext cx="3408036" cy="276999"/>
          </a:xfrm>
          <a:prstGeom prst="rect">
            <a:avLst/>
          </a:prstGeom>
          <a:noFill/>
        </p:spPr>
        <p:txBody>
          <a:bodyPr wrap="square" rtlCol="0">
            <a:spAutoFit/>
          </a:bodyPr>
          <a:lstStyle/>
          <a:p>
            <a:pPr algn="ctr"/>
            <a:r>
              <a:rPr lang="en-GB" sz="1200" b="1"/>
              <a:t>GNNSJ: </a:t>
            </a:r>
            <a:r>
              <a:rPr lang="en-GB" sz="1200"/>
              <a:t>Place of worship</a:t>
            </a:r>
          </a:p>
        </p:txBody>
      </p:sp>
      <p:sp>
        <p:nvSpPr>
          <p:cNvPr id="25" name="TextBox 24">
            <a:extLst>
              <a:ext uri="{FF2B5EF4-FFF2-40B4-BE49-F238E27FC236}">
                <a16:creationId xmlns:a16="http://schemas.microsoft.com/office/drawing/2014/main" id="{A3B2E831-09E3-474A-77B2-FB9C5050C5EE}"/>
              </a:ext>
            </a:extLst>
          </p:cNvPr>
          <p:cNvSpPr txBox="1"/>
          <p:nvPr/>
        </p:nvSpPr>
        <p:spPr>
          <a:xfrm>
            <a:off x="3666744" y="2895597"/>
            <a:ext cx="2213508" cy="461665"/>
          </a:xfrm>
          <a:prstGeom prst="rect">
            <a:avLst/>
          </a:prstGeom>
          <a:noFill/>
        </p:spPr>
        <p:txBody>
          <a:bodyPr wrap="square" rtlCol="0">
            <a:spAutoFit/>
          </a:bodyPr>
          <a:lstStyle/>
          <a:p>
            <a:pPr algn="ctr"/>
            <a:r>
              <a:rPr lang="en-GB" sz="1200" b="1"/>
              <a:t>MSS: </a:t>
            </a:r>
            <a:r>
              <a:rPr lang="en-GB" sz="1200"/>
              <a:t>A Co-operative serving construction sector</a:t>
            </a:r>
          </a:p>
        </p:txBody>
      </p:sp>
      <p:sp>
        <p:nvSpPr>
          <p:cNvPr id="26" name="TextBox 25">
            <a:extLst>
              <a:ext uri="{FF2B5EF4-FFF2-40B4-BE49-F238E27FC236}">
                <a16:creationId xmlns:a16="http://schemas.microsoft.com/office/drawing/2014/main" id="{C27D44C3-099A-9A46-9803-CB0E356A8D2E}"/>
              </a:ext>
            </a:extLst>
          </p:cNvPr>
          <p:cNvSpPr txBox="1"/>
          <p:nvPr/>
        </p:nvSpPr>
        <p:spPr>
          <a:xfrm>
            <a:off x="6077165" y="2892132"/>
            <a:ext cx="2463391" cy="461665"/>
          </a:xfrm>
          <a:prstGeom prst="rect">
            <a:avLst/>
          </a:prstGeom>
          <a:noFill/>
        </p:spPr>
        <p:txBody>
          <a:bodyPr wrap="square" rtlCol="0">
            <a:spAutoFit/>
          </a:bodyPr>
          <a:lstStyle/>
          <a:p>
            <a:pPr algn="ctr"/>
            <a:r>
              <a:rPr lang="en-GB" sz="1200" b="1" err="1"/>
              <a:t>Nishkam</a:t>
            </a:r>
            <a:r>
              <a:rPr lang="en-GB" sz="1200" b="1"/>
              <a:t> Civic Association (NCA): </a:t>
            </a:r>
            <a:r>
              <a:rPr lang="en-GB" sz="1200"/>
              <a:t>Civic and community engagement</a:t>
            </a:r>
          </a:p>
        </p:txBody>
      </p:sp>
      <p:pic>
        <p:nvPicPr>
          <p:cNvPr id="1028" name="Picture 4">
            <a:extLst>
              <a:ext uri="{FF2B5EF4-FFF2-40B4-BE49-F238E27FC236}">
                <a16:creationId xmlns:a16="http://schemas.microsoft.com/office/drawing/2014/main" id="{B6A639CA-DE9B-16FF-2A67-12995AD29D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3188" y="1471206"/>
            <a:ext cx="3029809" cy="136830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84ACE03-D688-B175-9F60-93B10866E510}"/>
              </a:ext>
            </a:extLst>
          </p:cNvPr>
          <p:cNvSpPr txBox="1"/>
          <p:nvPr/>
        </p:nvSpPr>
        <p:spPr>
          <a:xfrm>
            <a:off x="9087067" y="2940622"/>
            <a:ext cx="2463391" cy="276999"/>
          </a:xfrm>
          <a:prstGeom prst="rect">
            <a:avLst/>
          </a:prstGeom>
          <a:noFill/>
        </p:spPr>
        <p:txBody>
          <a:bodyPr wrap="square" rtlCol="0">
            <a:spAutoFit/>
          </a:bodyPr>
          <a:lstStyle/>
          <a:p>
            <a:pPr algn="ctr"/>
            <a:r>
              <a:rPr lang="en-GB" sz="1200" b="1" err="1"/>
              <a:t>Nishkam</a:t>
            </a:r>
            <a:r>
              <a:rPr lang="en-GB" sz="1200" b="1"/>
              <a:t> Healthcare Trust</a:t>
            </a:r>
          </a:p>
        </p:txBody>
      </p:sp>
    </p:spTree>
    <p:extLst>
      <p:ext uri="{BB962C8B-B14F-4D97-AF65-F5344CB8AC3E}">
        <p14:creationId xmlns:p14="http://schemas.microsoft.com/office/powerpoint/2010/main" val="735337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4DC1CA-3D2C-1C1F-7EDD-4C08FF98BB1A}"/>
              </a:ext>
            </a:extLst>
          </p:cNvPr>
          <p:cNvSpPr>
            <a:spLocks noGrp="1"/>
          </p:cNvSpPr>
          <p:nvPr>
            <p:ph idx="1"/>
          </p:nvPr>
        </p:nvSpPr>
        <p:spPr>
          <a:xfrm>
            <a:off x="1066800" y="2063017"/>
            <a:ext cx="10058400" cy="4023360"/>
          </a:xfrm>
        </p:spPr>
        <p:txBody>
          <a:bodyPr vert="horz" lIns="91440" tIns="45720" rIns="91440" bIns="45720" rtlCol="0" anchor="t">
            <a:normAutofit/>
          </a:bodyPr>
          <a:lstStyle/>
          <a:p>
            <a:r>
              <a:rPr lang="en-GB" sz="2800"/>
              <a:t>The Nishkam Civic Association (Nishkam Centre) was constituted in 2002 and is a</a:t>
            </a:r>
            <a:r>
              <a:rPr lang="en-GB"/>
              <a:t> Faith Inspired and</a:t>
            </a:r>
            <a:r>
              <a:rPr lang="en-GB" sz="2800"/>
              <a:t> </a:t>
            </a:r>
            <a:r>
              <a:rPr lang="en-GB"/>
              <a:t>values-led</a:t>
            </a:r>
            <a:r>
              <a:rPr lang="en-GB" sz="2800"/>
              <a:t> organisation.</a:t>
            </a:r>
            <a:r>
              <a:rPr lang="en-GB"/>
              <a:t> </a:t>
            </a:r>
            <a:endParaRPr lang="en-GB" sz="2800"/>
          </a:p>
          <a:p>
            <a:pPr marL="0" indent="0">
              <a:buNone/>
            </a:pPr>
            <a:endParaRPr lang="en-GB" sz="2800"/>
          </a:p>
          <a:p>
            <a:r>
              <a:rPr lang="en-GB" sz="2800"/>
              <a:t>Our mission is to facilitate personal, community, civic and sustainable transformation, guided by the practice of selfless service, for the wellbeing of communities, the environment, and all creation. </a:t>
            </a:r>
          </a:p>
          <a:p>
            <a:pPr marL="0" indent="0">
              <a:buNone/>
            </a:pPr>
            <a:endParaRPr lang="en-GB" sz="2800"/>
          </a:p>
          <a:p>
            <a:pPr marL="0" indent="0">
              <a:buNone/>
            </a:pPr>
            <a:endParaRPr lang="en-GB"/>
          </a:p>
        </p:txBody>
      </p:sp>
      <p:pic>
        <p:nvPicPr>
          <p:cNvPr id="5" name="Picture 4">
            <a:extLst>
              <a:ext uri="{FF2B5EF4-FFF2-40B4-BE49-F238E27FC236}">
                <a16:creationId xmlns:a16="http://schemas.microsoft.com/office/drawing/2014/main" id="{2E157866-02DD-150D-A1AA-41AAF5AEDA58}"/>
              </a:ext>
            </a:extLst>
          </p:cNvPr>
          <p:cNvPicPr>
            <a:picLocks noChangeAspect="1"/>
          </p:cNvPicPr>
          <p:nvPr/>
        </p:nvPicPr>
        <p:blipFill>
          <a:blip r:embed="rId2"/>
          <a:stretch>
            <a:fillRect/>
          </a:stretch>
        </p:blipFill>
        <p:spPr>
          <a:xfrm>
            <a:off x="9832766" y="92259"/>
            <a:ext cx="1797245" cy="1008000"/>
          </a:xfrm>
          <a:prstGeom prst="rect">
            <a:avLst/>
          </a:prstGeom>
        </p:spPr>
      </p:pic>
    </p:spTree>
    <p:extLst>
      <p:ext uri="{BB962C8B-B14F-4D97-AF65-F5344CB8AC3E}">
        <p14:creationId xmlns:p14="http://schemas.microsoft.com/office/powerpoint/2010/main" val="499237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alpha val="78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3B072-6B43-48DE-5A12-F2224F5F3DEA}"/>
              </a:ext>
            </a:extLst>
          </p:cNvPr>
          <p:cNvPicPr>
            <a:picLocks noChangeAspect="1"/>
          </p:cNvPicPr>
          <p:nvPr/>
        </p:nvPicPr>
        <p:blipFill>
          <a:blip r:embed="rId3"/>
          <a:stretch>
            <a:fillRect/>
          </a:stretch>
        </p:blipFill>
        <p:spPr>
          <a:xfrm>
            <a:off x="10250678" y="46404"/>
            <a:ext cx="1741955" cy="972000"/>
          </a:xfrm>
          <a:prstGeom prst="rect">
            <a:avLst/>
          </a:prstGeom>
        </p:spPr>
      </p:pic>
      <p:pic>
        <p:nvPicPr>
          <p:cNvPr id="11" name="Graphic 1">
            <a:extLst>
              <a:ext uri="{FF2B5EF4-FFF2-40B4-BE49-F238E27FC236}">
                <a16:creationId xmlns:a16="http://schemas.microsoft.com/office/drawing/2014/main" id="{D0B13C3C-4110-2FE5-FF80-CB0BBA9A8962}"/>
              </a:ext>
            </a:extLst>
          </p:cNvPr>
          <p:cNvPicPr>
            <a:picLocks noGrp="1" noChangeAspect="1"/>
          </p:cNvPicPr>
          <p:nvPr>
            <p:ph idx="1"/>
          </p:nvPr>
        </p:nvPicPr>
        <p:blipFill rotWithShape="1">
          <a:blip r:embed="rId4">
            <a:extLst>
              <a:ext uri="{96DAC541-7B7A-43D3-8B79-37D633B846F1}">
                <asvg:svgBlip xmlns:asvg="http://schemas.microsoft.com/office/drawing/2016/SVG/main" r:embed="rId5"/>
              </a:ext>
            </a:extLst>
          </a:blip>
          <a:srcRect l="1251" t="41098" r="4250" b="12188"/>
          <a:stretch/>
        </p:blipFill>
        <p:spPr>
          <a:xfrm>
            <a:off x="836902" y="643084"/>
            <a:ext cx="9574584" cy="6444000"/>
          </a:xfrm>
          <a:prstGeom prst="rect">
            <a:avLst/>
          </a:prstGeom>
        </p:spPr>
      </p:pic>
      <p:pic>
        <p:nvPicPr>
          <p:cNvPr id="13" name="Picture 12">
            <a:extLst>
              <a:ext uri="{FF2B5EF4-FFF2-40B4-BE49-F238E27FC236}">
                <a16:creationId xmlns:a16="http://schemas.microsoft.com/office/drawing/2014/main" id="{9D3F8AA5-200F-9A5C-0D49-20C5129C5F60}"/>
              </a:ext>
            </a:extLst>
          </p:cNvPr>
          <p:cNvPicPr>
            <a:picLocks noChangeAspect="1"/>
          </p:cNvPicPr>
          <p:nvPr/>
        </p:nvPicPr>
        <p:blipFill>
          <a:blip r:embed="rId6"/>
          <a:stretch>
            <a:fillRect/>
          </a:stretch>
        </p:blipFill>
        <p:spPr>
          <a:xfrm>
            <a:off x="2950866" y="1018404"/>
            <a:ext cx="5346655" cy="5395428"/>
          </a:xfrm>
          <a:prstGeom prst="rect">
            <a:avLst/>
          </a:prstGeom>
        </p:spPr>
      </p:pic>
    </p:spTree>
    <p:extLst>
      <p:ext uri="{BB962C8B-B14F-4D97-AF65-F5344CB8AC3E}">
        <p14:creationId xmlns:p14="http://schemas.microsoft.com/office/powerpoint/2010/main" val="1027395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NML">
      <a:dk1>
        <a:srgbClr val="000000"/>
      </a:dk1>
      <a:lt1>
        <a:srgbClr val="FFFFFF"/>
      </a:lt1>
      <a:dk2>
        <a:srgbClr val="E2008B"/>
      </a:dk2>
      <a:lt2>
        <a:srgbClr val="E7E6E6"/>
      </a:lt2>
      <a:accent1>
        <a:srgbClr val="E2008B"/>
      </a:accent1>
      <a:accent2>
        <a:srgbClr val="E61A98"/>
      </a:accent2>
      <a:accent3>
        <a:srgbClr val="E933A3"/>
      </a:accent3>
      <a:accent4>
        <a:srgbClr val="EB4DAF"/>
      </a:accent4>
      <a:accent5>
        <a:srgbClr val="EE66BA"/>
      </a:accent5>
      <a:accent6>
        <a:srgbClr val="F180C6"/>
      </a:accent6>
      <a:hlink>
        <a:srgbClr val="E2008B"/>
      </a:hlink>
      <a:folHlink>
        <a:srgbClr val="0092B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OM_POWERPOINTTEMPLATE_FULLDECK.pptx" id="{7DB1F80F-4C4C-7C45-A8C0-30C5483112AE}" vid="{75DB29DF-2A9D-BC44-9F9F-235867D3EF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369569C-2235-AF4B-B9A3-A03B5D6D3459}" vid="{37ACF414-7FE2-784E-8CA2-FB98E7047A9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19" ma:contentTypeDescription="Create a new document." ma:contentTypeScope="" ma:versionID="1606ac78d97dd167a7797474106e8e6d">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dc2fc20ac604c472628d3964803c7aa5"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69a6785-7c20-4394-a076-f65286349692" xsi:nil="true"/>
    <lcf76f155ced4ddcb4097134ff3c332f xmlns="1364a245-e493-41ed-bb8d-07b284efa9d7">
      <Terms xmlns="http://schemas.microsoft.com/office/infopath/2007/PartnerControls"/>
    </lcf76f155ced4ddcb4097134ff3c332f>
    <MediaLengthInSeconds xmlns="1364a245-e493-41ed-bb8d-07b284efa9d7" xsi:nil="true"/>
    <SharedWithUsers xmlns="369a6785-7c20-4394-a076-f65286349692">
      <UserInfo>
        <DisplayName>Lou Baxter</DisplayName>
        <AccountId>1794</AccountId>
        <AccountType/>
      </UserInfo>
      <UserInfo>
        <DisplayName>Anne Hunt</DisplayName>
        <AccountId>59</AccountId>
        <AccountType/>
      </UserInfo>
      <UserInfo>
        <DisplayName>Ingrid Abreu Scherer</DisplayName>
        <AccountId>550</AccountId>
        <AccountType/>
      </UserInfo>
      <UserInfo>
        <DisplayName>Poppy Learman</DisplayName>
        <AccountId>1729</AccountId>
        <AccountType/>
      </UserInfo>
      <UserInfo>
        <DisplayName>Hannah Beck</DisplayName>
        <AccountId>2435</AccountId>
        <AccountType/>
      </UserInfo>
      <UserInfo>
        <DisplayName>Jared Ashe</DisplayName>
        <AccountId>14</AccountId>
        <AccountType/>
      </UserInfo>
      <UserInfo>
        <DisplayName>Sabah Nazir</DisplayName>
        <AccountId>1114</AccountId>
        <AccountType/>
      </UserInfo>
      <UserInfo>
        <DisplayName>Communications</DisplayName>
        <AccountId>392</AccountId>
        <AccountType/>
      </UserInfo>
      <UserInfo>
        <DisplayName>Nick Harrop</DisplayName>
        <AccountId>718</AccountId>
        <AccountType/>
      </UserInfo>
    </SharedWithUsers>
    <Session xmlns="1364a245-e493-41ed-bb8d-07b284efa9d7" xsi:nil="true"/>
    <Session_x0028__x002f_5_x0029_ xmlns="1364a245-e493-41ed-bb8d-07b284efa9d7" xsi:nil="true"/>
  </documentManagement>
</p:properties>
</file>

<file path=customXml/itemProps1.xml><?xml version="1.0" encoding="utf-8"?>
<ds:datastoreItem xmlns:ds="http://schemas.openxmlformats.org/officeDocument/2006/customXml" ds:itemID="{3C2F1BA9-E9AA-48B7-9D3E-B80F57F7D697}">
  <ds:schemaRefs>
    <ds:schemaRef ds:uri="1364a245-e493-41ed-bb8d-07b284efa9d7"/>
    <ds:schemaRef ds:uri="369a6785-7c20-4394-a076-f652863496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AC858A-E864-4996-9A9C-D4C223C0673B}">
  <ds:schemaRefs>
    <ds:schemaRef ds:uri="http://schemas.microsoft.com/sharepoint/v3/contenttype/forms"/>
  </ds:schemaRefs>
</ds:datastoreItem>
</file>

<file path=customXml/itemProps3.xml><?xml version="1.0" encoding="utf-8"?>
<ds:datastoreItem xmlns:ds="http://schemas.openxmlformats.org/officeDocument/2006/customXml" ds:itemID="{1E76EFB2-8DFA-4750-9803-394DF6010F52}">
  <ds:schemaRefs>
    <ds:schemaRef ds:uri="1364a245-e493-41ed-bb8d-07b284efa9d7"/>
    <ds:schemaRef ds:uri="369a6785-7c20-4394-a076-f652863496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45</Slides>
  <Notes>15</Notes>
  <HiddenSlides>0</HiddenSlides>
  <ScaleCrop>false</ScaleCrop>
  <HeadingPairs>
    <vt:vector size="4" baseType="variant">
      <vt:variant>
        <vt:lpstr>Theme</vt:lpstr>
      </vt:variant>
      <vt:variant>
        <vt:i4>7</vt:i4>
      </vt:variant>
      <vt:variant>
        <vt:lpstr>Slide Titles</vt:lpstr>
      </vt:variant>
      <vt:variant>
        <vt:i4>45</vt:i4>
      </vt:variant>
    </vt:vector>
  </HeadingPairs>
  <TitlesOfParts>
    <vt:vector size="52" baseType="lpstr">
      <vt:lpstr>Office Theme</vt:lpstr>
      <vt:lpstr>Office Theme</vt:lpstr>
      <vt:lpstr>4_Office Theme</vt:lpstr>
      <vt:lpstr>Office Theme</vt:lpstr>
      <vt:lpstr>Office Theme</vt:lpstr>
      <vt:lpstr>Custom Design</vt:lpstr>
      <vt:lpstr>Office Theme</vt:lpstr>
      <vt:lpstr>NASP webinar: A multi faith exploration into social prescribing  </vt:lpstr>
      <vt:lpstr>Housekeeping</vt:lpstr>
      <vt:lpstr>Accessibility</vt:lpstr>
      <vt:lpstr>Overview of session </vt:lpstr>
      <vt:lpstr>Zainab Bibi</vt:lpstr>
      <vt:lpstr>PowerPoint Presentation</vt:lpstr>
      <vt:lpstr>PowerPoint Presentation</vt:lpstr>
      <vt:lpstr>PowerPoint Presentation</vt:lpstr>
      <vt:lpstr>PowerPoint Presentation</vt:lpstr>
      <vt:lpstr>Community Safety Net</vt:lpstr>
      <vt:lpstr>        Overview of CSN Service</vt:lpstr>
      <vt:lpstr>CSN Project – 2022-2023 Figures</vt:lpstr>
      <vt:lpstr>  Community Safety Net Case Study:   https://ncauk.org/services/strengthening-families-and-welfare-services/zahids-story/</vt:lpstr>
      <vt:lpstr>PowerPoint Presentation</vt:lpstr>
      <vt:lpstr>South Asian Family Support Hub </vt:lpstr>
      <vt:lpstr>South Asian Family Support Hub </vt:lpstr>
      <vt:lpstr>PowerPoint Presentation</vt:lpstr>
      <vt:lpstr>Case Study SAFSH</vt:lpstr>
      <vt:lpstr>Case Study SAFSH page 2:</vt:lpstr>
      <vt:lpstr>Action taken by South Asian Family Support Hub (SAFSH) page 3</vt:lpstr>
      <vt:lpstr>Social prescribing Case Study showing Nishkam Integrated Care and Connectivity project;  to provide a wraparound service that provides support, focusing on early help within various sectors –  https://ncauk.org/services/strengthening-families-and-welfare-services/mrs-pyari-case-study/ </vt:lpstr>
      <vt:lpstr>PowerPoint Presentation</vt:lpstr>
      <vt:lpstr>PowerPoint Presentation</vt:lpstr>
      <vt:lpstr>Wrapround support and sustainability</vt:lpstr>
      <vt:lpstr>PowerPoint Presentation</vt:lpstr>
      <vt:lpstr>PowerPoint Presentation</vt:lpstr>
      <vt:lpstr>Social prescribing Case Study showing Nishkam Integrated Care and Connectivity project;  to provide a wraparound service that provides support, focusing on early help within various sectors –  https://ncauk.org/services/strengthening-families-and-welfare-services/mrs-pyari-case-study/ </vt:lpstr>
      <vt:lpstr>Nasim Abrahim</vt:lpstr>
      <vt:lpstr>PowerPoint Presentation</vt:lpstr>
      <vt:lpstr>PowerPoint Presentation</vt:lpstr>
      <vt:lpstr>Raisel Byrne and  Osnat Ritter</vt:lpstr>
      <vt:lpstr>Jami’s Social Prescribing Services</vt:lpstr>
      <vt:lpstr>Who are Jami?</vt:lpstr>
      <vt:lpstr>Our 3 pillars: </vt:lpstr>
      <vt:lpstr>Our Services  </vt:lpstr>
      <vt:lpstr>Types of Support </vt:lpstr>
      <vt:lpstr>Building mutually supportive communities</vt:lpstr>
      <vt:lpstr>Faith, Culture and Mental Health </vt:lpstr>
      <vt:lpstr>Impact: the power of social prescribing</vt:lpstr>
      <vt:lpstr>Impact of Social Prescribing: Voice of our Service Users</vt:lpstr>
      <vt:lpstr>Impact of Social Prescribing: Voice of our Service Users</vt:lpstr>
      <vt:lpstr>PowerPoint Presentation</vt:lpstr>
      <vt:lpstr>PowerPoint Presentation</vt:lpstr>
      <vt:lpstr>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evidence for social prescribing?</dc:title>
  <dc:creator>Matt Wood</dc:creator>
  <cp:revision>1</cp:revision>
  <dcterms:created xsi:type="dcterms:W3CDTF">2020-10-20T20:07:23Z</dcterms:created>
  <dcterms:modified xsi:type="dcterms:W3CDTF">2023-09-12T08:22:32Z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