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4"/>
    <p:sldMasterId id="2147483742" r:id="rId5"/>
    <p:sldMasterId id="2147485796" r:id="rId6"/>
    <p:sldMasterId id="2147483648" r:id="rId7"/>
    <p:sldMasterId id="2147483651" r:id="rId8"/>
  </p:sldMasterIdLst>
  <p:notesMasterIdLst>
    <p:notesMasterId r:id="rId35"/>
  </p:notesMasterIdLst>
  <p:sldIdLst>
    <p:sldId id="2521" r:id="rId9"/>
    <p:sldId id="289" r:id="rId10"/>
    <p:sldId id="260" r:id="rId11"/>
    <p:sldId id="2147473462" r:id="rId12"/>
    <p:sldId id="256" r:id="rId13"/>
    <p:sldId id="257" r:id="rId14"/>
    <p:sldId id="258" r:id="rId15"/>
    <p:sldId id="2147473465" r:id="rId16"/>
    <p:sldId id="2147473475" r:id="rId17"/>
    <p:sldId id="2147473466" r:id="rId18"/>
    <p:sldId id="261" r:id="rId19"/>
    <p:sldId id="2147473456" r:id="rId20"/>
    <p:sldId id="2147473467" r:id="rId21"/>
    <p:sldId id="2147473468" r:id="rId22"/>
    <p:sldId id="262" r:id="rId23"/>
    <p:sldId id="2147473469" r:id="rId24"/>
    <p:sldId id="263" r:id="rId25"/>
    <p:sldId id="268" r:id="rId26"/>
    <p:sldId id="2147473457" r:id="rId27"/>
    <p:sldId id="2147473470" r:id="rId28"/>
    <p:sldId id="2147473471" r:id="rId29"/>
    <p:sldId id="2147473472" r:id="rId30"/>
    <p:sldId id="2147473473" r:id="rId31"/>
    <p:sldId id="2147473474" r:id="rId32"/>
    <p:sldId id="259" r:id="rId33"/>
    <p:sldId id="214747346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4E2"/>
    <a:srgbClr val="73C6B4"/>
    <a:srgbClr val="2E3A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F58456-4A93-850C-334A-31C7D12F8766}" v="6" dt="2026-08-26T10:20:43.038"/>
    <p1510:client id="{8D8E405C-C690-5B00-BFFE-828B6E6DEDC4}" v="7" dt="2026-08-26T08:03:52.545"/>
    <p1510:client id="{8E7752DB-40F0-6603-C119-5D4C42E8C39C}" v="1" dt="2026-08-26T09:25:21.787"/>
    <p1510:client id="{E3449800-460F-4184-1A02-94DCB551EDDC}" v="39" dt="2026-08-26T08:59:32.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2" d="100"/>
          <a:sy n="92" d="100"/>
        </p:scale>
        <p:origin x="66"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A64DE-C02D-6843-BBCC-C9D810A0EEAB}"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CAA3C-98AB-D349-9AB1-CEAD3372FDDB}" type="slidenum">
              <a:rPr lang="en-US" smtClean="0"/>
              <a:t>‹#›</a:t>
            </a:fld>
            <a:endParaRPr lang="en-US"/>
          </a:p>
        </p:txBody>
      </p:sp>
    </p:spTree>
    <p:extLst>
      <p:ext uri="{BB962C8B-B14F-4D97-AF65-F5344CB8AC3E}">
        <p14:creationId xmlns:p14="http://schemas.microsoft.com/office/powerpoint/2010/main" val="2855485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E4FC01-DA70-1442-90FD-983F2F12613E}" type="slidenum">
              <a:rPr lang="en-US" smtClean="0"/>
              <a:t>1</a:t>
            </a:fld>
            <a:endParaRPr lang="en-US"/>
          </a:p>
        </p:txBody>
      </p:sp>
    </p:spTree>
    <p:extLst>
      <p:ext uri="{BB962C8B-B14F-4D97-AF65-F5344CB8AC3E}">
        <p14:creationId xmlns:p14="http://schemas.microsoft.com/office/powerpoint/2010/main" val="3617296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 +
Let's finish with a few messages we can reflect on and take back into everyday social </a:t>
            </a:r>
            <a:r>
              <a:rPr lang="en-US" dirty="0" err="1"/>
              <a:t>prescribing.Attention</a:t>
            </a:r>
            <a:r>
              <a:rPr lang="en-US" dirty="0"/>
              <a:t>!!!
First, protect some of your working hours to look at your community and work! Speak to your manager! You may be surprised! 
Second, be curious about people’s abilities, experience, strengths! </a:t>
            </a:r>
          </a:p>
          <a:p>
            <a:r>
              <a:rPr lang="en-US" dirty="0"/>
              <a:t>
Third, Look at the gaps in your workload and in the system, then look for the community leaders and </a:t>
            </a:r>
            <a:r>
              <a:rPr lang="en-US" dirty="0" err="1"/>
              <a:t>organisations</a:t>
            </a:r>
            <a:r>
              <a:rPr lang="en-US" dirty="0"/>
              <a:t> who are already trusted. Partnership should not begin only when funding appears.</a:t>
            </a:r>
          </a:p>
          <a:p>
            <a:endParaRPr lang="en-US" dirty="0"/>
          </a:p>
          <a:p>
            <a:r>
              <a:rPr lang="en-US" dirty="0"/>
              <a:t>Fourth, ask humbly about culture, faith, identity and family life. We do not need to know everything, but we do need to make room for the person to tell us what matters.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Fifth, use feedback as co-production, not evidence collection only. Ask what felt relevant, what was missing, what should change, and who should be shaping the offer.
Sixth, measure impact sure! although a spreadsheet may not fully capture someone leaving the house regularly, speaking in a group for the first time, sharing a skill, or beginning to see herself as a contributor rather than a burden. Those changes are also wellbeing.</a:t>
            </a:r>
          </a:p>
          <a:p>
            <a:endParaRPr lang="en-US" dirty="0"/>
          </a:p>
          <a:p>
            <a:r>
              <a:rPr lang="en-US" dirty="0"/>
              <a:t>Seventh, plan the legacy from day one. Never even thought about this one! What are you leaving behind?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Eight, be transparent and honest. </a:t>
            </a:r>
            <a:r>
              <a:rPr lang="en-GB" sz="1200" b="0" i="0" kern="1200" dirty="0">
                <a:solidFill>
                  <a:schemeClr val="tx1"/>
                </a:solidFill>
                <a:effectLst/>
                <a:latin typeface="+mn-lt"/>
                <a:ea typeface="+mn-ea"/>
                <a:cs typeface="+mn-cs"/>
              </a:rPr>
              <a:t>Empowerment sometimes means having difficult conversations when people become comfortable with support, helping them recognise their own strengths and take ownership of the next steps rather than creating dependence on a service.</a:t>
            </a:r>
            <a:endParaRPr lang="en-US" dirty="0"/>
          </a:p>
          <a:p>
            <a:endParaRPr lang="en-US" dirty="0"/>
          </a:p>
          <a:p>
            <a:pPr fontAlgn="t"/>
            <a:r>
              <a:rPr lang="en-GB" sz="1200" b="0" i="0" kern="1200" dirty="0">
                <a:solidFill>
                  <a:schemeClr val="tx1"/>
                </a:solidFill>
                <a:effectLst/>
                <a:latin typeface="+mn-lt"/>
                <a:ea typeface="+mn-ea"/>
                <a:cs typeface="+mn-cs"/>
              </a:rPr>
              <a:t>Social prescribing is not only about connecting people to what already exists.</a:t>
            </a:r>
          </a:p>
          <a:p>
            <a:pPr fontAlgn="t"/>
            <a:r>
              <a:rPr lang="en-GB" sz="1200" b="0" i="0" kern="1200" dirty="0">
                <a:solidFill>
                  <a:schemeClr val="tx1"/>
                </a:solidFill>
                <a:effectLst/>
                <a:latin typeface="+mn-lt"/>
                <a:ea typeface="+mn-ea"/>
                <a:cs typeface="+mn-cs"/>
              </a:rPr>
              <a:t>Sometimes it is about noticing what does not exist yet, creating the conditions for it to grow, and stepping back so the community can make it its own</a:t>
            </a:r>
          </a:p>
          <a:p>
            <a:r>
              <a:rPr lang="en-US" dirty="0"/>
              <a:t>
My closing message would be this: culturally safe practice is intentional. When people feel heard, seen, represented and valued, they do not only attend or use a service. They help create belonging, inclusion, community. </a:t>
            </a:r>
          </a:p>
          <a:p>
            <a:endParaRPr lang="en-US" dirty="0"/>
          </a:p>
          <a:p>
            <a:r>
              <a:rPr lang="en-US" dirty="0"/>
              <a:t>Only if there is time, an inspiring video from Prof. Kevin Fenton, re: our work that I trust will motivate you too!</a:t>
            </a:r>
          </a:p>
          <a:p>
            <a:r>
              <a:rPr lang="en-US" dirty="0"/>
              <a:t>Thanks for having me and feel free to contact me if you have </a:t>
            </a:r>
            <a:r>
              <a:rPr lang="en-US"/>
              <a:t>a question </a:t>
            </a:r>
            <a:r>
              <a:rPr lang="en-US">
                <a:sym typeface="Wingdings" panose="05000000000000000000" pitchFamily="2" charset="2"/>
              </a:rPr>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277979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6E92-2AFE-84C6-4DF0-AF902500A6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00947-34B5-FBEE-F96A-09895DD34D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3C44D-E892-8331-93AD-2299C9ED71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146FF7-A5D1-4ADD-9D81-76E4E9761F41}"/>
              </a:ext>
            </a:extLst>
          </p:cNvPr>
          <p:cNvSpPr>
            <a:spLocks noGrp="1"/>
          </p:cNvSpPr>
          <p:nvPr>
            <p:ph type="sldNum" sz="quarter" idx="5"/>
          </p:nvPr>
        </p:nvSpPr>
        <p:spPr/>
        <p:txBody>
          <a:bodyPr/>
          <a:lstStyle/>
          <a:p>
            <a:fld id="{E8F40332-0021-4517-B360-2C28CE8925AB}" type="slidenum">
              <a:rPr lang="en-GB" smtClean="0"/>
              <a:t>15</a:t>
            </a:fld>
            <a:endParaRPr lang="en-GB"/>
          </a:p>
        </p:txBody>
      </p:sp>
    </p:spTree>
    <p:extLst>
      <p:ext uri="{BB962C8B-B14F-4D97-AF65-F5344CB8AC3E}">
        <p14:creationId xmlns:p14="http://schemas.microsoft.com/office/powerpoint/2010/main" val="2529800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8286D-B0E9-1E25-B4FD-F288D0C7A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1A89F-8C11-4856-5194-0CB6688DA7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17594-E5BE-F5F1-A9E1-BB2A67D2E6D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02515C-F35B-7DAD-9FC3-889901D015AE}"/>
              </a:ext>
            </a:extLst>
          </p:cNvPr>
          <p:cNvSpPr>
            <a:spLocks noGrp="1"/>
          </p:cNvSpPr>
          <p:nvPr>
            <p:ph type="sldNum" sz="quarter" idx="5"/>
          </p:nvPr>
        </p:nvSpPr>
        <p:spPr/>
        <p:txBody>
          <a:bodyPr/>
          <a:lstStyle/>
          <a:p>
            <a:fld id="{E8F40332-0021-4517-B360-2C28CE8925AB}" type="slidenum">
              <a:rPr lang="en-GB" smtClean="0"/>
              <a:t>16</a:t>
            </a:fld>
            <a:endParaRPr lang="en-GB"/>
          </a:p>
        </p:txBody>
      </p:sp>
    </p:spTree>
    <p:extLst>
      <p:ext uri="{BB962C8B-B14F-4D97-AF65-F5344CB8AC3E}">
        <p14:creationId xmlns:p14="http://schemas.microsoft.com/office/powerpoint/2010/main" val="111562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E93C2-02BA-D77D-2FCC-1D06368C6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BA177-57C6-F2A3-05D0-F88BD917C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8DB7A-D5C0-E701-3713-245AEDF407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FEF452C-AE76-BA09-148F-17D276C2D0E3}"/>
              </a:ext>
            </a:extLst>
          </p:cNvPr>
          <p:cNvSpPr>
            <a:spLocks noGrp="1"/>
          </p:cNvSpPr>
          <p:nvPr>
            <p:ph type="sldNum" sz="quarter" idx="5"/>
          </p:nvPr>
        </p:nvSpPr>
        <p:spPr/>
        <p:txBody>
          <a:bodyPr/>
          <a:lstStyle/>
          <a:p>
            <a:fld id="{E8F40332-0021-4517-B360-2C28CE8925AB}" type="slidenum">
              <a:rPr lang="en-GB" smtClean="0"/>
              <a:t>17</a:t>
            </a:fld>
            <a:endParaRPr lang="en-GB"/>
          </a:p>
        </p:txBody>
      </p:sp>
    </p:spTree>
    <p:extLst>
      <p:ext uri="{BB962C8B-B14F-4D97-AF65-F5344CB8AC3E}">
        <p14:creationId xmlns:p14="http://schemas.microsoft.com/office/powerpoint/2010/main" val="1985921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dirty="0"/>
              <a:t>1.5 mins
</a:t>
            </a:r>
            <a:r>
              <a:rPr lang="en-GB" sz="1200" b="0" i="0" kern="1200" dirty="0">
                <a:solidFill>
                  <a:schemeClr val="tx1"/>
                </a:solidFill>
                <a:effectLst/>
                <a:latin typeface="+mn-lt"/>
                <a:ea typeface="+mn-ea"/>
                <a:cs typeface="+mn-cs"/>
              </a:rPr>
              <a:t>Working as a Social Prescribing Link Worker in Redbridge, I kept meeting women experiencing low mood, loneliness, caring pressures, migration experiences, financial stress, housing difficulties and health inequalities.</a:t>
            </a:r>
          </a:p>
          <a:p>
            <a:pPr fontAlgn="t"/>
            <a:r>
              <a:rPr lang="en-GB" sz="1200" b="0" i="0" kern="1200" dirty="0">
                <a:solidFill>
                  <a:schemeClr val="tx1"/>
                </a:solidFill>
                <a:effectLst/>
                <a:latin typeface="+mn-lt"/>
                <a:ea typeface="+mn-ea"/>
                <a:cs typeface="+mn-cs"/>
              </a:rPr>
              <a:t>Many services already existed.</a:t>
            </a:r>
          </a:p>
          <a:p>
            <a:pPr fontAlgn="t"/>
            <a:r>
              <a:rPr lang="en-GB" sz="1200" b="0" i="0" kern="1200" dirty="0">
                <a:solidFill>
                  <a:schemeClr val="tx1"/>
                </a:solidFill>
                <a:effectLst/>
                <a:latin typeface="+mn-lt"/>
                <a:ea typeface="+mn-ea"/>
                <a:cs typeface="+mn-cs"/>
              </a:rPr>
              <a:t>The problem wasn't always access.</a:t>
            </a:r>
          </a:p>
          <a:p>
            <a:pPr fontAlgn="t"/>
            <a:r>
              <a:rPr lang="en-GB" sz="1200" b="0" i="0" kern="1200" dirty="0">
                <a:solidFill>
                  <a:schemeClr val="tx1"/>
                </a:solidFill>
                <a:effectLst/>
                <a:latin typeface="+mn-lt"/>
                <a:ea typeface="+mn-ea"/>
                <a:cs typeface="+mn-cs"/>
              </a:rPr>
              <a:t>The problem was that many women did not feel they belonged.</a:t>
            </a:r>
          </a:p>
          <a:p>
            <a:pPr fontAlgn="t"/>
            <a:r>
              <a:rPr lang="en-GB" sz="1200" b="0" i="0" kern="1200" dirty="0">
                <a:solidFill>
                  <a:schemeClr val="tx1"/>
                </a:solidFill>
                <a:effectLst/>
                <a:latin typeface="+mn-lt"/>
                <a:ea typeface="+mn-ea"/>
                <a:cs typeface="+mn-cs"/>
              </a:rPr>
              <a:t>They didn't always see themselves reflected in existing spaces, and some carried experiences of discrimination, judgement or exclusion.</a:t>
            </a:r>
          </a:p>
          <a:p>
            <a:pPr fontAlgn="t"/>
            <a:r>
              <a:rPr lang="en-GB" sz="1200" b="0" i="0" kern="1200" dirty="0">
                <a:solidFill>
                  <a:schemeClr val="tx1"/>
                </a:solidFill>
                <a:effectLst/>
                <a:latin typeface="+mn-lt"/>
                <a:ea typeface="+mn-ea"/>
                <a:cs typeface="+mn-cs"/>
              </a:rPr>
              <a:t>The question became:</a:t>
            </a:r>
          </a:p>
          <a:p>
            <a:pPr fontAlgn="t"/>
            <a:r>
              <a:rPr lang="en-GB" sz="1200" b="1" i="0" kern="1200" dirty="0">
                <a:solidFill>
                  <a:schemeClr val="tx1"/>
                </a:solidFill>
                <a:effectLst/>
                <a:latin typeface="+mn-lt"/>
                <a:ea typeface="+mn-ea"/>
                <a:cs typeface="+mn-cs"/>
              </a:rPr>
              <a:t>What would it look like to create a space where women could bring their whole selves, not just one part of their identity?</a:t>
            </a:r>
            <a:endParaRPr lang="en-GB" sz="1200" b="0" i="0" kern="1200" dirty="0">
              <a:solidFill>
                <a:schemeClr val="tx1"/>
              </a:solidFill>
              <a:effectLst/>
              <a:latin typeface="+mn-lt"/>
              <a:ea typeface="+mn-ea"/>
              <a:cs typeface="+mn-cs"/>
            </a:endParaRP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Then I met Cherrill…</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mins
I want to bring in something Cherril shared with me, because it goes to the centre of culturally safe practice. For her, and for us, the importance of lived experience cannot be underestimated. You cannot create services that truly meet people’s needs without listening to the people they are intended to support.
Co-production can be an afterthought; it has to be the start. Be part of the conversation: nothing about us, without us. That was how we tried to develop the Wellbeing Hub. We listened to the women, learned from their experiences, asked for feedback and adapted the approach with them as we learned and grew together.
Equity also matters here. Equality gives everyone the same offer. Equity recognises that we do not all start from the same place, and that some communities face additional barriers because of bias, discrimination and inequality.
So when we asked, “did today feel representative and respectful?” or “what would make this space feel safe and supportive for you?”, those were not random questions. They were practice questions. They helped us understand who felt included, who was quiet, who needed a different invitation, and what had to change. This was the hardest part, letting women take space, speak openly and use their feedback meaningfully. </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mins
Cherril also named a useful distinction between cultural competency and cultural safety. Cultural competency can help us build knowledge. It can make us more aware of culture, history, faith, identity and inequality.
But knowledge alone is not enough. Cultural safety asks how the person actually feels when they enter a space or access a service. Do they feel seen, heard and understood? Can they speak openly without being judged or having assumptions made about them?
In the Hub, we tried to make this very practical. Sometimes the most important thing we could ask was: what would make this space feel safe and supportive for you? And then we had to be prepared to listen, act and share the power to make change happen.
This is where everyday social prescribing matters. It is in the first phone call, the wording of the invitation, the way we ask about culture or faith, the way we explain confidentiality, the way we check whether something actually felt helpful, and whether we are willing to change our approach based on what people tell us.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mins
What I love about this story is that the outcomes were much bigger than all the numbers. Through Black Woman Kindness Initiative, Cherril’s experience, her mental health background, the relationships we built and different funding avenues, the women created things that I still find unbelievable.</a:t>
            </a:r>
            <a:r>
              <a:rPr lang="en-GB" sz="1200" b="0" i="0" kern="1200" dirty="0">
                <a:solidFill>
                  <a:schemeClr val="tx1"/>
                </a:solidFill>
                <a:effectLst/>
                <a:latin typeface="+mn-lt"/>
                <a:ea typeface="+mn-ea"/>
                <a:cs typeface="+mn-cs"/>
              </a:rPr>
              <a:t> When women felt safe enough to participate fully, incredible things happened.</a:t>
            </a:r>
          </a:p>
          <a:p>
            <a:r>
              <a:rPr lang="en-US" dirty="0"/>
              <a:t>
We received awards. We published a book, then took this to the stage, our portraits featured an IWD exhibition…
These outcomes happened because people were not treated only as recipients of support. They were seen as women with experiences. creativity, culture, knowledge, humour, history and leadership.
</a:t>
            </a:r>
            <a:r>
              <a:rPr lang="en-GB" sz="1200" b="0" i="0" kern="1200" dirty="0">
                <a:solidFill>
                  <a:schemeClr val="tx1"/>
                </a:solidFill>
                <a:effectLst/>
                <a:latin typeface="+mn-lt"/>
                <a:ea typeface="+mn-ea"/>
                <a:cs typeface="+mn-cs"/>
              </a:rPr>
              <a:t>This, to me, is the ultimate test of social prescribing: 'What remains when we leave? Here, the legacy was community, what we actually build was belonging!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C7484-5404-CBD7-29B1-674F046A9D2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284FDF1-BAAF-8897-36B3-209D7D7D53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1211270-AC36-8045-C0A2-9922F2986AA6}"/>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5" name="Footer Placeholder 4">
            <a:extLst>
              <a:ext uri="{FF2B5EF4-FFF2-40B4-BE49-F238E27FC236}">
                <a16:creationId xmlns:a16="http://schemas.microsoft.com/office/drawing/2014/main" id="{ED0A32C7-A18A-29C0-FB14-4A1CA4A63A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D2240-FC40-FF14-8CC8-FA0398DA1804}"/>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2258883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A9540-4FA3-14F3-5E05-5382424CFAF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10C99C1-CAF3-6E92-6F0D-F6682E730C4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E6D552-7543-7D15-577E-F05EC5D56C61}"/>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5" name="Footer Placeholder 4">
            <a:extLst>
              <a:ext uri="{FF2B5EF4-FFF2-40B4-BE49-F238E27FC236}">
                <a16:creationId xmlns:a16="http://schemas.microsoft.com/office/drawing/2014/main" id="{5525A917-605C-BF5A-773E-7B2A6DE61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DACAB7-4F9A-1B4A-72D4-2C8D9ED1A51F}"/>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196194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56814E-77EB-D474-13BD-4669DC4EA13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46FA31D-2657-62B8-CEDB-53465BD0037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16DE607-C740-798B-ADB5-20A7382C416D}"/>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5" name="Footer Placeholder 4">
            <a:extLst>
              <a:ext uri="{FF2B5EF4-FFF2-40B4-BE49-F238E27FC236}">
                <a16:creationId xmlns:a16="http://schemas.microsoft.com/office/drawing/2014/main" id="{A359347F-29E8-74CA-E374-A35354D215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63A63-7FC4-D3D3-7A14-94AB1517AEA5}"/>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2861846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Light Front P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2064E0-370D-D248-AA34-E2AE1A1142F6}"/>
              </a:ext>
              <a:ext uri="{C183D7F6-B498-43B3-948B-1728B52AA6E4}">
                <adec:decorative xmlns:adec="http://schemas.microsoft.com/office/drawing/2017/decorative" val="1"/>
              </a:ext>
            </a:extLst>
          </p:cNvPr>
          <p:cNvSpPr/>
          <p:nvPr userDrawn="1"/>
        </p:nvSpPr>
        <p:spPr>
          <a:xfrm>
            <a:off x="0" y="6642900"/>
            <a:ext cx="6825343" cy="157150"/>
          </a:xfrm>
          <a:prstGeom prst="rect">
            <a:avLst/>
          </a:prstGeom>
          <a:solidFill>
            <a:srgbClr val="8CD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6300278-49C0-894B-94E2-B364F93108C9}"/>
              </a:ext>
              <a:ext uri="{C183D7F6-B498-43B3-948B-1728B52AA6E4}">
                <adec:decorative xmlns:adec="http://schemas.microsoft.com/office/drawing/2017/decorative" val="1"/>
              </a:ext>
            </a:extLst>
          </p:cNvPr>
          <p:cNvSpPr/>
          <p:nvPr userDrawn="1"/>
        </p:nvSpPr>
        <p:spPr>
          <a:xfrm>
            <a:off x="3147237" y="6642900"/>
            <a:ext cx="9044764" cy="157150"/>
          </a:xfrm>
          <a:prstGeom prst="rect">
            <a:avLst/>
          </a:prstGeom>
          <a:solidFill>
            <a:srgbClr val="5FC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NASP Logo">
            <a:extLst>
              <a:ext uri="{FF2B5EF4-FFF2-40B4-BE49-F238E27FC236}">
                <a16:creationId xmlns:a16="http://schemas.microsoft.com/office/drawing/2014/main" id="{717580D7-6269-0044-BB8C-1F5F455B1094}"/>
              </a:ext>
            </a:extLst>
          </p:cNvPr>
          <p:cNvPicPr>
            <a:picLocks noChangeAspect="1"/>
          </p:cNvPicPr>
          <p:nvPr userDrawn="1"/>
        </p:nvPicPr>
        <p:blipFill>
          <a:blip r:embed="rId2"/>
          <a:srcRect/>
          <a:stretch/>
        </p:blipFill>
        <p:spPr>
          <a:xfrm>
            <a:off x="715926" y="637953"/>
            <a:ext cx="4572000" cy="2514600"/>
          </a:xfrm>
          <a:prstGeom prst="rect">
            <a:avLst/>
          </a:prstGeom>
        </p:spPr>
      </p:pic>
      <p:pic>
        <p:nvPicPr>
          <p:cNvPr id="13" name="Picture 12">
            <a:extLst>
              <a:ext uri="{FF2B5EF4-FFF2-40B4-BE49-F238E27FC236}">
                <a16:creationId xmlns:a16="http://schemas.microsoft.com/office/drawing/2014/main" id="{B41A4B84-87AF-294B-8502-3C0BFF8654F7}"/>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260466" y="0"/>
            <a:ext cx="5931534" cy="3923414"/>
          </a:xfrm>
          <a:prstGeom prst="rect">
            <a:avLst/>
          </a:prstGeom>
        </p:spPr>
      </p:pic>
      <p:sp>
        <p:nvSpPr>
          <p:cNvPr id="14" name="Title 1">
            <a:extLst>
              <a:ext uri="{FF2B5EF4-FFF2-40B4-BE49-F238E27FC236}">
                <a16:creationId xmlns:a16="http://schemas.microsoft.com/office/drawing/2014/main" id="{F7442519-7DB8-3844-A771-A49E9B946382}"/>
              </a:ext>
            </a:extLst>
          </p:cNvPr>
          <p:cNvSpPr>
            <a:spLocks noGrp="1"/>
          </p:cNvSpPr>
          <p:nvPr>
            <p:ph type="ctrTitle" hasCustomPrompt="1"/>
          </p:nvPr>
        </p:nvSpPr>
        <p:spPr>
          <a:xfrm>
            <a:off x="3019647" y="3169675"/>
            <a:ext cx="7648352" cy="1373295"/>
          </a:xfrm>
          <a:prstGeom prst="rect">
            <a:avLst/>
          </a:prstGeom>
          <a:noFill/>
        </p:spPr>
        <p:txBody>
          <a:bodyPr anchor="t"/>
          <a:lstStyle>
            <a:lvl1pPr algn="l">
              <a:defRPr sz="4000">
                <a:solidFill>
                  <a:srgbClr val="EF4D84"/>
                </a:solidFill>
              </a:defRPr>
            </a:lvl1pPr>
          </a:lstStyle>
          <a:p>
            <a:r>
              <a:rPr lang="en-US"/>
              <a:t>Title to go here</a:t>
            </a:r>
            <a:br>
              <a:rPr lang="en-US"/>
            </a:br>
            <a:r>
              <a:rPr lang="en-US"/>
              <a:t>40pt Arial font</a:t>
            </a:r>
          </a:p>
        </p:txBody>
      </p:sp>
      <p:sp>
        <p:nvSpPr>
          <p:cNvPr id="15" name="Subtitle 2">
            <a:extLst>
              <a:ext uri="{FF2B5EF4-FFF2-40B4-BE49-F238E27FC236}">
                <a16:creationId xmlns:a16="http://schemas.microsoft.com/office/drawing/2014/main" id="{7F14BE79-3E89-BF47-A14F-088A634A92E6}"/>
              </a:ext>
            </a:extLst>
          </p:cNvPr>
          <p:cNvSpPr>
            <a:spLocks noGrp="1"/>
          </p:cNvSpPr>
          <p:nvPr>
            <p:ph type="subTitle" idx="1" hasCustomPrompt="1"/>
          </p:nvPr>
        </p:nvSpPr>
        <p:spPr>
          <a:xfrm>
            <a:off x="3019646" y="4715898"/>
            <a:ext cx="7648353" cy="1060339"/>
          </a:xfrm>
        </p:spPr>
        <p:txBody>
          <a:bodyPr/>
          <a:lstStyle>
            <a:lvl1pPr marL="0" indent="0" algn="l">
              <a:buNone/>
              <a:defRPr sz="2000">
                <a:solidFill>
                  <a:srgbClr val="2E3A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 heading if needed</a:t>
            </a:r>
          </a:p>
          <a:p>
            <a:r>
              <a:rPr lang="en-US"/>
              <a:t>20pt Arial</a:t>
            </a:r>
          </a:p>
        </p:txBody>
      </p:sp>
      <p:pic>
        <p:nvPicPr>
          <p:cNvPr id="16" name="Picture 15" descr="Painting Easel, computer screen and book icons.">
            <a:extLst>
              <a:ext uri="{FF2B5EF4-FFF2-40B4-BE49-F238E27FC236}">
                <a16:creationId xmlns:a16="http://schemas.microsoft.com/office/drawing/2014/main" id="{A10EE1A4-9EF3-BE4B-A260-BA9E2AB285CE}"/>
              </a:ext>
            </a:extLst>
          </p:cNvPr>
          <p:cNvPicPr>
            <a:picLocks noChangeAspect="1"/>
          </p:cNvPicPr>
          <p:nvPr userDrawn="1"/>
        </p:nvPicPr>
        <p:blipFill>
          <a:blip r:embed="rId4"/>
          <a:stretch>
            <a:fillRect/>
          </a:stretch>
        </p:blipFill>
        <p:spPr>
          <a:xfrm flipH="1">
            <a:off x="8120616" y="3855417"/>
            <a:ext cx="3733800" cy="2781300"/>
          </a:xfrm>
          <a:prstGeom prst="rect">
            <a:avLst/>
          </a:prstGeom>
          <a:ln>
            <a:noFill/>
          </a:ln>
        </p:spPr>
      </p:pic>
    </p:spTree>
    <p:extLst>
      <p:ext uri="{BB962C8B-B14F-4D97-AF65-F5344CB8AC3E}">
        <p14:creationId xmlns:p14="http://schemas.microsoft.com/office/powerpoint/2010/main" val="897123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 Section Title Page">
  <p:cSld name="Sub Section Title Page">
    <p:spTree>
      <p:nvGrpSpPr>
        <p:cNvPr id="1" name="Shape 25"/>
        <p:cNvGrpSpPr/>
        <p:nvPr/>
      </p:nvGrpSpPr>
      <p:grpSpPr>
        <a:xfrm>
          <a:off x="0" y="0"/>
          <a:ext cx="0" cy="0"/>
          <a:chOff x="0" y="0"/>
          <a:chExt cx="0" cy="0"/>
        </a:xfrm>
      </p:grpSpPr>
      <p:sp>
        <p:nvSpPr>
          <p:cNvPr id="26" name="Google Shape;26;p10"/>
          <p:cNvSpPr txBox="1">
            <a:spLocks noGrp="1"/>
          </p:cNvSpPr>
          <p:nvPr>
            <p:ph type="body" idx="1"/>
          </p:nvPr>
        </p:nvSpPr>
        <p:spPr>
          <a:xfrm>
            <a:off x="838200" y="2998381"/>
            <a:ext cx="10515600" cy="281762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rgbClr val="2E3A4D"/>
              </a:buClr>
              <a:buSzPts val="2000"/>
              <a:buChar char="•"/>
              <a:defRPr b="0" i="0">
                <a:solidFill>
                  <a:srgbClr val="2E3A4D"/>
                </a:solidFill>
                <a:latin typeface="Trebuchet MS" panose="020B0703020202090204" pitchFamily="34" charset="0"/>
              </a:defRPr>
            </a:lvl1pPr>
            <a:lvl2pPr marL="914400" lvl="1" indent="-355600" algn="l">
              <a:lnSpc>
                <a:spcPct val="90000"/>
              </a:lnSpc>
              <a:spcBef>
                <a:spcPts val="500"/>
              </a:spcBef>
              <a:spcAft>
                <a:spcPts val="0"/>
              </a:spcAft>
              <a:buClr>
                <a:srgbClr val="2E3A4D"/>
              </a:buClr>
              <a:buSzPts val="2000"/>
              <a:buChar char="•"/>
              <a:defRPr>
                <a:solidFill>
                  <a:srgbClr val="2E3A4D"/>
                </a:solidFill>
              </a:defRPr>
            </a:lvl2pPr>
            <a:lvl3pPr marL="1371600" lvl="2" indent="-355600" algn="l">
              <a:lnSpc>
                <a:spcPct val="90000"/>
              </a:lnSpc>
              <a:spcBef>
                <a:spcPts val="500"/>
              </a:spcBef>
              <a:spcAft>
                <a:spcPts val="0"/>
              </a:spcAft>
              <a:buClr>
                <a:srgbClr val="2E3A4D"/>
              </a:buClr>
              <a:buSzPts val="2000"/>
              <a:buChar char="•"/>
              <a:defRPr>
                <a:solidFill>
                  <a:srgbClr val="2E3A4D"/>
                </a:solidFill>
              </a:defRPr>
            </a:lvl3pPr>
            <a:lvl4pPr marL="1828800" lvl="3" indent="-355600" algn="l">
              <a:lnSpc>
                <a:spcPct val="90000"/>
              </a:lnSpc>
              <a:spcBef>
                <a:spcPts val="500"/>
              </a:spcBef>
              <a:spcAft>
                <a:spcPts val="0"/>
              </a:spcAft>
              <a:buClr>
                <a:srgbClr val="2E3A4D"/>
              </a:buClr>
              <a:buSzPts val="2000"/>
              <a:buChar char="•"/>
              <a:defRPr>
                <a:solidFill>
                  <a:srgbClr val="2E3A4D"/>
                </a:solidFill>
              </a:defRPr>
            </a:lvl4pPr>
            <a:lvl5pPr marL="2286000" lvl="4" indent="-355600" algn="l">
              <a:lnSpc>
                <a:spcPct val="90000"/>
              </a:lnSpc>
              <a:spcBef>
                <a:spcPts val="500"/>
              </a:spcBef>
              <a:spcAft>
                <a:spcPts val="0"/>
              </a:spcAft>
              <a:buClr>
                <a:srgbClr val="2E3A4D"/>
              </a:buClr>
              <a:buSzPts val="2000"/>
              <a:buChar char="•"/>
              <a:defRPr>
                <a:solidFill>
                  <a:srgbClr val="2E3A4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0"/>
          <p:cNvSpPr txBox="1">
            <a:spLocks noGrp="1"/>
          </p:cNvSpPr>
          <p:nvPr>
            <p:ph type="title"/>
          </p:nvPr>
        </p:nvSpPr>
        <p:spPr>
          <a:xfrm>
            <a:off x="838200" y="1548733"/>
            <a:ext cx="10515600" cy="1258262"/>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F4D84"/>
              </a:buClr>
              <a:buSzPts val="1800"/>
              <a:buNone/>
              <a:defRPr b="0" i="0">
                <a:latin typeface="Trebuchet MS" panose="020B070302020209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0"/>
          <p:cNvPicPr preferRelativeResize="0"/>
          <p:nvPr/>
        </p:nvPicPr>
        <p:blipFill rotWithShape="1">
          <a:blip r:embed="rId2">
            <a:alphaModFix amt="20000"/>
          </a:blip>
          <a:srcRect/>
          <a:stretch/>
        </p:blipFill>
        <p:spPr>
          <a:xfrm>
            <a:off x="6260466" y="0"/>
            <a:ext cx="5931534" cy="3923414"/>
          </a:xfrm>
          <a:prstGeom prst="rect">
            <a:avLst/>
          </a:prstGeom>
          <a:noFill/>
          <a:ln>
            <a:noFill/>
          </a:ln>
        </p:spPr>
      </p:pic>
      <p:sp>
        <p:nvSpPr>
          <p:cNvPr id="29" name="Google Shape;29;p10"/>
          <p:cNvSpPr txBox="1">
            <a:spLocks noGrp="1"/>
          </p:cNvSpPr>
          <p:nvPr>
            <p:ph type="ftr" idx="11"/>
          </p:nvPr>
        </p:nvSpPr>
        <p:spPr>
          <a:xfrm>
            <a:off x="136456" y="6356350"/>
            <a:ext cx="8016944"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000"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a:p>
        </p:txBody>
      </p:sp>
      <p:sp>
        <p:nvSpPr>
          <p:cNvPr id="30" name="Google Shape;30;p10"/>
          <p:cNvSpPr txBox="1">
            <a:spLocks noGrp="1"/>
          </p:cNvSpPr>
          <p:nvPr>
            <p:ph type="sldNum" idx="12"/>
          </p:nvPr>
        </p:nvSpPr>
        <p:spPr>
          <a:xfrm>
            <a:off x="9312344" y="6260653"/>
            <a:ext cx="2743200" cy="365125"/>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9pPr>
          </a:lstStyle>
          <a:p>
            <a:r>
              <a:rPr lang="en-US">
                <a:latin typeface="Trebuchet MS" panose="020B0703020202090204" pitchFamily="34" charset="0"/>
              </a:rPr>
              <a:t>Page </a:t>
            </a:r>
            <a:fld id="{00000000-1234-1234-1234-123412341234}" type="slidenum">
              <a:rPr lang="en-US" smtClean="0">
                <a:latin typeface="Trebuchet MS" panose="020B0703020202090204" pitchFamily="34" charset="0"/>
              </a:rPr>
              <a:pPr/>
              <a:t>‹#›</a:t>
            </a:fld>
            <a:endParaRPr>
              <a:latin typeface="Trebuchet MS" panose="020B0703020202090204" pitchFamily="34" charset="0"/>
            </a:endParaRPr>
          </a:p>
        </p:txBody>
      </p:sp>
    </p:spTree>
    <p:extLst>
      <p:ext uri="{BB962C8B-B14F-4D97-AF65-F5344CB8AC3E}">
        <p14:creationId xmlns:p14="http://schemas.microsoft.com/office/powerpoint/2010/main" val="1615535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ack P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2064E0-370D-D248-AA34-E2AE1A1142F6}"/>
              </a:ext>
              <a:ext uri="{C183D7F6-B498-43B3-948B-1728B52AA6E4}">
                <adec:decorative xmlns:adec="http://schemas.microsoft.com/office/drawing/2017/decorative" val="1"/>
              </a:ext>
            </a:extLst>
          </p:cNvPr>
          <p:cNvSpPr/>
          <p:nvPr userDrawn="1"/>
        </p:nvSpPr>
        <p:spPr>
          <a:xfrm>
            <a:off x="0" y="6642900"/>
            <a:ext cx="6825343" cy="157150"/>
          </a:xfrm>
          <a:prstGeom prst="rect">
            <a:avLst/>
          </a:prstGeom>
          <a:solidFill>
            <a:srgbClr val="8CD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6300278-49C0-894B-94E2-B364F93108C9}"/>
              </a:ext>
              <a:ext uri="{C183D7F6-B498-43B3-948B-1728B52AA6E4}">
                <adec:decorative xmlns:adec="http://schemas.microsoft.com/office/drawing/2017/decorative" val="1"/>
              </a:ext>
            </a:extLst>
          </p:cNvPr>
          <p:cNvSpPr/>
          <p:nvPr userDrawn="1"/>
        </p:nvSpPr>
        <p:spPr>
          <a:xfrm>
            <a:off x="3147237" y="6642900"/>
            <a:ext cx="9044764" cy="157150"/>
          </a:xfrm>
          <a:prstGeom prst="rect">
            <a:avLst/>
          </a:prstGeom>
          <a:solidFill>
            <a:srgbClr val="5FC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NASP Logo">
            <a:extLst>
              <a:ext uri="{FF2B5EF4-FFF2-40B4-BE49-F238E27FC236}">
                <a16:creationId xmlns:a16="http://schemas.microsoft.com/office/drawing/2014/main" id="{717580D7-6269-0044-BB8C-1F5F455B1094}"/>
              </a:ext>
            </a:extLst>
          </p:cNvPr>
          <p:cNvPicPr>
            <a:picLocks noChangeAspect="1"/>
          </p:cNvPicPr>
          <p:nvPr userDrawn="1"/>
        </p:nvPicPr>
        <p:blipFill>
          <a:blip r:embed="rId2"/>
          <a:srcRect/>
          <a:stretch/>
        </p:blipFill>
        <p:spPr>
          <a:xfrm>
            <a:off x="715926" y="637953"/>
            <a:ext cx="4572000" cy="2514600"/>
          </a:xfrm>
          <a:prstGeom prst="rect">
            <a:avLst/>
          </a:prstGeom>
        </p:spPr>
      </p:pic>
      <p:pic>
        <p:nvPicPr>
          <p:cNvPr id="13" name="Picture 12">
            <a:extLst>
              <a:ext uri="{FF2B5EF4-FFF2-40B4-BE49-F238E27FC236}">
                <a16:creationId xmlns:a16="http://schemas.microsoft.com/office/drawing/2014/main" id="{B41A4B84-87AF-294B-8502-3C0BFF8654F7}"/>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260466" y="0"/>
            <a:ext cx="5931534" cy="3923414"/>
          </a:xfrm>
          <a:prstGeom prst="rect">
            <a:avLst/>
          </a:prstGeom>
        </p:spPr>
      </p:pic>
      <p:sp>
        <p:nvSpPr>
          <p:cNvPr id="15" name="Subtitle 2">
            <a:extLst>
              <a:ext uri="{FF2B5EF4-FFF2-40B4-BE49-F238E27FC236}">
                <a16:creationId xmlns:a16="http://schemas.microsoft.com/office/drawing/2014/main" id="{7F14BE79-3E89-BF47-A14F-088A634A92E6}"/>
              </a:ext>
            </a:extLst>
          </p:cNvPr>
          <p:cNvSpPr>
            <a:spLocks noGrp="1"/>
          </p:cNvSpPr>
          <p:nvPr>
            <p:ph type="subTitle" idx="1" hasCustomPrompt="1"/>
          </p:nvPr>
        </p:nvSpPr>
        <p:spPr>
          <a:xfrm>
            <a:off x="3306726" y="3705448"/>
            <a:ext cx="7361273" cy="2070789"/>
          </a:xfrm>
        </p:spPr>
        <p:txBody>
          <a:bodyPr/>
          <a:lstStyle>
            <a:lvl1pPr marL="0" indent="0" algn="l">
              <a:buNone/>
              <a:defRPr sz="2000">
                <a:solidFill>
                  <a:srgbClr val="2E3A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 heading if needed</a:t>
            </a:r>
          </a:p>
          <a:p>
            <a:r>
              <a:rPr lang="en-US"/>
              <a:t>20pt Arial</a:t>
            </a:r>
          </a:p>
        </p:txBody>
      </p:sp>
      <p:sp>
        <p:nvSpPr>
          <p:cNvPr id="12" name="Slide Number Placeholder 5">
            <a:extLst>
              <a:ext uri="{FF2B5EF4-FFF2-40B4-BE49-F238E27FC236}">
                <a16:creationId xmlns:a16="http://schemas.microsoft.com/office/drawing/2014/main" id="{6D69C179-397E-8340-BCAB-CE1F52278CD0}"/>
              </a:ext>
            </a:extLst>
          </p:cNvPr>
          <p:cNvSpPr>
            <a:spLocks noGrp="1"/>
          </p:cNvSpPr>
          <p:nvPr>
            <p:ph type="sldNum" sz="quarter" idx="4"/>
          </p:nvPr>
        </p:nvSpPr>
        <p:spPr>
          <a:xfrm>
            <a:off x="9312344" y="6260653"/>
            <a:ext cx="2743200" cy="365125"/>
          </a:xfrm>
          <a:prstGeom prst="rect">
            <a:avLst/>
          </a:prstGeom>
        </p:spPr>
        <p:txBody>
          <a:bodyPr vert="horz" lIns="91440" tIns="45720" rIns="91440" bIns="45720" rtlCol="0" anchor="b"/>
          <a:lstStyle>
            <a:lvl1pPr algn="r">
              <a:defRPr sz="1000">
                <a:solidFill>
                  <a:schemeClr val="tx1">
                    <a:tint val="75000"/>
                  </a:schemeClr>
                </a:solidFill>
              </a:defRPr>
            </a:lvl1pPr>
          </a:lstStyle>
          <a:p>
            <a:r>
              <a:rPr lang="en-US"/>
              <a:t>Page </a:t>
            </a:r>
            <a:fld id="{6CD04867-206E-8E42-A1B6-AF5E95E31B30}" type="slidenum">
              <a:rPr lang="en-US" smtClean="0"/>
              <a:pPr/>
              <a:t>‹#›</a:t>
            </a:fld>
            <a:endParaRPr lang="en-US" sz="1000"/>
          </a:p>
        </p:txBody>
      </p:sp>
      <p:sp>
        <p:nvSpPr>
          <p:cNvPr id="14" name="Footer Placeholder 13">
            <a:extLst>
              <a:ext uri="{FF2B5EF4-FFF2-40B4-BE49-F238E27FC236}">
                <a16:creationId xmlns:a16="http://schemas.microsoft.com/office/drawing/2014/main" id="{27C4457B-C7A7-8247-AC29-2D761B9E9209}"/>
              </a:ext>
            </a:extLst>
          </p:cNvPr>
          <p:cNvSpPr>
            <a:spLocks noGrp="1"/>
          </p:cNvSpPr>
          <p:nvPr>
            <p:ph type="ftr" sz="quarter" idx="11"/>
          </p:nvPr>
        </p:nvSpPr>
        <p:spPr>
          <a:xfrm>
            <a:off x="136456" y="6356350"/>
            <a:ext cx="8016944" cy="365125"/>
          </a:xfrm>
          <a:prstGeom prst="rect">
            <a:avLst/>
          </a:prstGeom>
        </p:spPr>
        <p:txBody>
          <a:bodyPr/>
          <a:lstStyle>
            <a:lvl1pPr algn="l">
              <a:defRPr sz="1000"/>
            </a:lvl1pPr>
          </a:lstStyle>
          <a:p>
            <a:pPr algn="l"/>
            <a:r>
              <a:rPr lang="en-US"/>
              <a:t>Title of section in the footer for accessible purposes</a:t>
            </a:r>
          </a:p>
        </p:txBody>
      </p:sp>
    </p:spTree>
    <p:extLst>
      <p:ext uri="{BB962C8B-B14F-4D97-AF65-F5344CB8AC3E}">
        <p14:creationId xmlns:p14="http://schemas.microsoft.com/office/powerpoint/2010/main" val="3785832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6F42-0FC0-DE95-20C9-6CDCE80A77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4B7714-ABAF-60B0-0B3E-06CE3AD7DB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DC0359-DFE5-8305-CB2F-15A8E11B320D}"/>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5" name="Footer Placeholder 4">
            <a:extLst>
              <a:ext uri="{FF2B5EF4-FFF2-40B4-BE49-F238E27FC236}">
                <a16:creationId xmlns:a16="http://schemas.microsoft.com/office/drawing/2014/main" id="{41550F83-1A0A-7C54-DEBC-D32DA80D4A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6B1B1C-A0B9-88F4-5F1F-C422D8996ABF}"/>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3280495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0163E-A547-BC51-861A-1F3D8A94A6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5D7582-A837-1FA5-C013-5B5A721A8F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A5809D-6149-0805-6625-98E706B5615E}"/>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5" name="Footer Placeholder 4">
            <a:extLst>
              <a:ext uri="{FF2B5EF4-FFF2-40B4-BE49-F238E27FC236}">
                <a16:creationId xmlns:a16="http://schemas.microsoft.com/office/drawing/2014/main" id="{B17A21C5-D06B-D73F-8904-C52D18BF88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904816-534E-4A62-4AC7-92A5E3049785}"/>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1729029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57FF8-60ED-9DE0-BB77-8BC72CF262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64D04E-2B6B-25E8-7ABE-151BEFF873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A5DDC6-EBFB-16E4-E54C-008DAA4BDF4C}"/>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5" name="Footer Placeholder 4">
            <a:extLst>
              <a:ext uri="{FF2B5EF4-FFF2-40B4-BE49-F238E27FC236}">
                <a16:creationId xmlns:a16="http://schemas.microsoft.com/office/drawing/2014/main" id="{EA46AEF1-8965-1943-4EB0-983F73444B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406A1A-EC04-2142-1E82-6E2D889B0791}"/>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35639369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8F34B-00A0-0A5D-482C-38E290185F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B37A9B-FE91-7283-2F45-51AD0ECC86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B8F5A4D-1ABA-320F-335B-A00EA21DB5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4AB193B-EEED-BF0E-A1DF-BAA39E00FB8C}"/>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6" name="Footer Placeholder 5">
            <a:extLst>
              <a:ext uri="{FF2B5EF4-FFF2-40B4-BE49-F238E27FC236}">
                <a16:creationId xmlns:a16="http://schemas.microsoft.com/office/drawing/2014/main" id="{213F780E-95E3-13B9-FDD3-B325A340BC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5E953F-E47D-738C-BEE3-F3624621B61F}"/>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1090171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83EA7-6B31-D41E-FA91-1527B9BBDC0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53F5E2-1CC8-770A-458C-86A36DF1B3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74D01A-DBBC-4575-F472-F9CA2303E2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1E4AC1-5FA5-0A8B-4B40-7CABCF964C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50BFEE-2DDB-ED1F-282D-F9701E6087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C1D510-506A-B6F7-52E9-13C3CBB33105}"/>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8" name="Footer Placeholder 7">
            <a:extLst>
              <a:ext uri="{FF2B5EF4-FFF2-40B4-BE49-F238E27FC236}">
                <a16:creationId xmlns:a16="http://schemas.microsoft.com/office/drawing/2014/main" id="{CF7B68F6-A105-931E-81C5-A7C81B09C7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9DB378-25DE-BBF2-56DA-7B86EE76C51F}"/>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47470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D279A-4DF1-BA13-13E5-9E564F09C66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97A35E6-507C-229F-3FE6-F70562FA1E5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D94FFCC-6796-7F8C-8B82-BD21F255CDE4}"/>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5" name="Footer Placeholder 4">
            <a:extLst>
              <a:ext uri="{FF2B5EF4-FFF2-40B4-BE49-F238E27FC236}">
                <a16:creationId xmlns:a16="http://schemas.microsoft.com/office/drawing/2014/main" id="{E90C3117-834C-1E42-69BA-F1BAC390D8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1E14C9-3482-7394-DEB3-AD4AAC399A7B}"/>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4160237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BFFB3-FABC-F02A-79B1-93902D8791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F31F5C-4840-B2DC-C61B-17CE0B241EBC}"/>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4" name="Footer Placeholder 3">
            <a:extLst>
              <a:ext uri="{FF2B5EF4-FFF2-40B4-BE49-F238E27FC236}">
                <a16:creationId xmlns:a16="http://schemas.microsoft.com/office/drawing/2014/main" id="{5427C7A0-7AC0-1412-24CD-84328DE93EB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677DB7C-43D3-6CBF-D5F4-71B4B09AD2E3}"/>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2163787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B1EB1D-FC93-F95D-2740-1BD2570B4F2B}"/>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3" name="Footer Placeholder 2">
            <a:extLst>
              <a:ext uri="{FF2B5EF4-FFF2-40B4-BE49-F238E27FC236}">
                <a16:creationId xmlns:a16="http://schemas.microsoft.com/office/drawing/2014/main" id="{FFE0C5A8-DC9E-5EB9-41D7-B082468007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79C5941-75C9-83E9-5DDD-62ABEFEB9C95}"/>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1220942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6925-1406-A09B-FFA0-5F4DFB5231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96C0AD-317C-593D-C291-4304D3B76B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1A39FE-9662-4488-895B-9A0C04DC15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D22636-6F23-AB61-8F11-6D2AEF9CAA35}"/>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6" name="Footer Placeholder 5">
            <a:extLst>
              <a:ext uri="{FF2B5EF4-FFF2-40B4-BE49-F238E27FC236}">
                <a16:creationId xmlns:a16="http://schemas.microsoft.com/office/drawing/2014/main" id="{B96DC298-5406-AD98-5256-FEEF10F547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C5EA98-6FC2-E783-ED89-6ABDF1FF3460}"/>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388143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799A7-80A3-4909-5CB1-0F331B37D4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4825C42-65B3-C9F8-417C-1820ED0014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3BE755-AFA0-C85A-CC1F-444C469E6D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4EC675-BA4F-F51B-AEBA-5C9AFAF751FC}"/>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6" name="Footer Placeholder 5">
            <a:extLst>
              <a:ext uri="{FF2B5EF4-FFF2-40B4-BE49-F238E27FC236}">
                <a16:creationId xmlns:a16="http://schemas.microsoft.com/office/drawing/2014/main" id="{12962B82-B1DE-A7A8-BED0-D89D82689C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40BE62-FCAD-8817-CE10-45DE542926E9}"/>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20040375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64CE2-B3AA-C666-CF67-44AE3DAEA84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F06E37-044C-A729-7195-704A1FC2C9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B2AE63-7E71-293F-7201-2AAC6EFA548D}"/>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5" name="Footer Placeholder 4">
            <a:extLst>
              <a:ext uri="{FF2B5EF4-FFF2-40B4-BE49-F238E27FC236}">
                <a16:creationId xmlns:a16="http://schemas.microsoft.com/office/drawing/2014/main" id="{15A80EBE-75E9-7C40-C8F2-A7AC669E32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465C2E-DF23-3546-18F7-A74D6127A84A}"/>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147744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0DB6FB-FD46-0A0C-9850-E2E87C8BE6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1791B5-7DF3-8FCA-FB4D-A291F35018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E9107A-3ADC-E777-184D-B2B9FB1AB4B8}"/>
              </a:ext>
            </a:extLst>
          </p:cNvPr>
          <p:cNvSpPr>
            <a:spLocks noGrp="1"/>
          </p:cNvSpPr>
          <p:nvPr>
            <p:ph type="dt" sz="half" idx="10"/>
          </p:nvPr>
        </p:nvSpPr>
        <p:spPr/>
        <p:txBody>
          <a:bodyPr/>
          <a:lstStyle/>
          <a:p>
            <a:fld id="{CDF53685-2C23-485F-89AC-42D1D51C69EE}" type="datetimeFigureOut">
              <a:rPr lang="en-GB" smtClean="0"/>
              <a:t>26/08/2026</a:t>
            </a:fld>
            <a:endParaRPr lang="en-GB"/>
          </a:p>
        </p:txBody>
      </p:sp>
      <p:sp>
        <p:nvSpPr>
          <p:cNvPr id="5" name="Footer Placeholder 4">
            <a:extLst>
              <a:ext uri="{FF2B5EF4-FFF2-40B4-BE49-F238E27FC236}">
                <a16:creationId xmlns:a16="http://schemas.microsoft.com/office/drawing/2014/main" id="{C9EB4EC2-312B-4D51-84BD-A62A487DCC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4A74FE-5056-0057-BF1F-5C97B1565A95}"/>
              </a:ext>
            </a:extLst>
          </p:cNvPr>
          <p:cNvSpPr>
            <a:spLocks noGrp="1"/>
          </p:cNvSpPr>
          <p:nvPr>
            <p:ph type="sldNum" sz="quarter" idx="12"/>
          </p:nvPr>
        </p:nvSpPr>
        <p:spPr/>
        <p:txBody>
          <a:bodyPr/>
          <a:lstStyle/>
          <a:p>
            <a:fld id="{559FD881-441C-4157-8069-08435632DDF0}" type="slidenum">
              <a:rPr lang="en-GB" smtClean="0"/>
              <a:t>‹#›</a:t>
            </a:fld>
            <a:endParaRPr lang="en-GB"/>
          </a:p>
        </p:txBody>
      </p:sp>
    </p:spTree>
    <p:extLst>
      <p:ext uri="{BB962C8B-B14F-4D97-AF65-F5344CB8AC3E}">
        <p14:creationId xmlns:p14="http://schemas.microsoft.com/office/powerpoint/2010/main" val="548870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pic>
        <p:nvPicPr>
          <p:cNvPr id="34" name="Picture 33" descr="A crowd of people walking&#10;&#10;Description automatically generated">
            <a:extLst>
              <a:ext uri="{FF2B5EF4-FFF2-40B4-BE49-F238E27FC236}">
                <a16:creationId xmlns:a16="http://schemas.microsoft.com/office/drawing/2014/main" id="{E0F0CFAD-63D7-C8BE-51E2-98A5A959044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40839"/>
          <a:stretch/>
        </p:blipFill>
        <p:spPr>
          <a:xfrm>
            <a:off x="0" y="-1"/>
            <a:ext cx="12192000" cy="4724365"/>
          </a:xfrm>
          <a:prstGeom prst="rect">
            <a:avLst/>
          </a:prstGeom>
        </p:spPr>
      </p:pic>
      <p:sp>
        <p:nvSpPr>
          <p:cNvPr id="7" name="Rectangle 6">
            <a:extLst>
              <a:ext uri="{FF2B5EF4-FFF2-40B4-BE49-F238E27FC236}">
                <a16:creationId xmlns:a16="http://schemas.microsoft.com/office/drawing/2014/main" id="{B8E3D471-F942-1933-53DA-E2B67273C816}"/>
              </a:ext>
            </a:extLst>
          </p:cNvPr>
          <p:cNvSpPr/>
          <p:nvPr userDrawn="1"/>
        </p:nvSpPr>
        <p:spPr>
          <a:xfrm>
            <a:off x="838198" y="1041399"/>
            <a:ext cx="10515600" cy="4775201"/>
          </a:xfrm>
          <a:prstGeom prst="rect">
            <a:avLst/>
          </a:prstGeom>
          <a:solidFill>
            <a:srgbClr val="007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CCCE52E-12B7-40F7-69E5-7DCCAF6A8F38}"/>
              </a:ext>
            </a:extLst>
          </p:cNvPr>
          <p:cNvSpPr>
            <a:spLocks noGrp="1"/>
          </p:cNvSpPr>
          <p:nvPr>
            <p:ph type="ctrTitle" hasCustomPrompt="1"/>
          </p:nvPr>
        </p:nvSpPr>
        <p:spPr>
          <a:xfrm>
            <a:off x="1320932" y="2194774"/>
            <a:ext cx="9524868" cy="2590735"/>
          </a:xfrm>
        </p:spPr>
        <p:txBody>
          <a:bodyPr anchor="b">
            <a:noAutofit/>
          </a:bodyPr>
          <a:lstStyle>
            <a:lvl1pPr algn="l">
              <a:defRPr sz="7200" b="1">
                <a:solidFill>
                  <a:schemeClr val="bg1"/>
                </a:solidFill>
                <a:latin typeface="Arial Nova Cond" panose="020B0506020202020204" pitchFamily="34" charset="0"/>
                <a:cs typeface="Arial" panose="020B0604020202020204" pitchFamily="34" charset="0"/>
              </a:defRPr>
            </a:lvl1pPr>
          </a:lstStyle>
          <a:p>
            <a:r>
              <a:rPr lang="en-US"/>
              <a:t>Click to add title</a:t>
            </a:r>
            <a:endParaRPr lang="en-GB"/>
          </a:p>
        </p:txBody>
      </p:sp>
      <p:sp>
        <p:nvSpPr>
          <p:cNvPr id="3" name="Subtitle 2">
            <a:extLst>
              <a:ext uri="{FF2B5EF4-FFF2-40B4-BE49-F238E27FC236}">
                <a16:creationId xmlns:a16="http://schemas.microsoft.com/office/drawing/2014/main" id="{1B0C25A0-FD16-A20F-A4D5-90F96246B52C}"/>
              </a:ext>
            </a:extLst>
          </p:cNvPr>
          <p:cNvSpPr>
            <a:spLocks noGrp="1"/>
          </p:cNvSpPr>
          <p:nvPr>
            <p:ph type="subTitle" idx="1" hasCustomPrompt="1"/>
          </p:nvPr>
        </p:nvSpPr>
        <p:spPr>
          <a:xfrm>
            <a:off x="1320932" y="4919293"/>
            <a:ext cx="9524868" cy="469900"/>
          </a:xfrm>
        </p:spPr>
        <p:txBody>
          <a:bodyPr anchor="b">
            <a:normAutofit/>
          </a:bodyPr>
          <a:lstStyle>
            <a:lvl1pPr marL="0" indent="0" algn="l">
              <a:buNone/>
              <a:defRPr sz="2800">
                <a:solidFill>
                  <a:schemeClr val="bg1"/>
                </a:solidFill>
                <a:latin typeface="Arial Nova Light" panose="020B03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subheading</a:t>
            </a:r>
            <a:endParaRPr lang="en-GB"/>
          </a:p>
        </p:txBody>
      </p:sp>
      <p:pic>
        <p:nvPicPr>
          <p:cNvPr id="17" name="Picture 16" descr="A black and white logo&#10;&#10;Description automatically generated">
            <a:extLst>
              <a:ext uri="{FF2B5EF4-FFF2-40B4-BE49-F238E27FC236}">
                <a16:creationId xmlns:a16="http://schemas.microsoft.com/office/drawing/2014/main" id="{4BD1E856-D63C-211B-6956-FC8CB5581C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73337" y="1468807"/>
            <a:ext cx="1269863" cy="540000"/>
          </a:xfrm>
          <a:prstGeom prst="rect">
            <a:avLst/>
          </a:prstGeom>
        </p:spPr>
      </p:pic>
    </p:spTree>
    <p:extLst>
      <p:ext uri="{BB962C8B-B14F-4D97-AF65-F5344CB8AC3E}">
        <p14:creationId xmlns:p14="http://schemas.microsoft.com/office/powerpoint/2010/main" val="1472280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ub Section Title Page">
  <p:cSld name="Sub Section Title Page">
    <p:spTree>
      <p:nvGrpSpPr>
        <p:cNvPr id="1" name="Shape 25"/>
        <p:cNvGrpSpPr/>
        <p:nvPr/>
      </p:nvGrpSpPr>
      <p:grpSpPr>
        <a:xfrm>
          <a:off x="0" y="0"/>
          <a:ext cx="0" cy="0"/>
          <a:chOff x="0" y="0"/>
          <a:chExt cx="0" cy="0"/>
        </a:xfrm>
      </p:grpSpPr>
      <p:sp>
        <p:nvSpPr>
          <p:cNvPr id="26" name="Google Shape;26;p10"/>
          <p:cNvSpPr txBox="1">
            <a:spLocks noGrp="1"/>
          </p:cNvSpPr>
          <p:nvPr>
            <p:ph type="body" idx="1"/>
          </p:nvPr>
        </p:nvSpPr>
        <p:spPr>
          <a:xfrm>
            <a:off x="838200" y="2998381"/>
            <a:ext cx="10515600" cy="281762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rgbClr val="2E3A4D"/>
              </a:buClr>
              <a:buSzPts val="2000"/>
              <a:buChar char="•"/>
              <a:defRPr b="0" i="0">
                <a:solidFill>
                  <a:srgbClr val="2E3A4D"/>
                </a:solidFill>
                <a:latin typeface="Trebuchet MS" panose="020B0703020202090204" pitchFamily="34" charset="0"/>
              </a:defRPr>
            </a:lvl1pPr>
            <a:lvl2pPr marL="914400" lvl="1" indent="-355600" algn="l">
              <a:lnSpc>
                <a:spcPct val="90000"/>
              </a:lnSpc>
              <a:spcBef>
                <a:spcPts val="500"/>
              </a:spcBef>
              <a:spcAft>
                <a:spcPts val="0"/>
              </a:spcAft>
              <a:buClr>
                <a:srgbClr val="2E3A4D"/>
              </a:buClr>
              <a:buSzPts val="2000"/>
              <a:buChar char="•"/>
              <a:defRPr>
                <a:solidFill>
                  <a:srgbClr val="2E3A4D"/>
                </a:solidFill>
              </a:defRPr>
            </a:lvl2pPr>
            <a:lvl3pPr marL="1371600" lvl="2" indent="-355600" algn="l">
              <a:lnSpc>
                <a:spcPct val="90000"/>
              </a:lnSpc>
              <a:spcBef>
                <a:spcPts val="500"/>
              </a:spcBef>
              <a:spcAft>
                <a:spcPts val="0"/>
              </a:spcAft>
              <a:buClr>
                <a:srgbClr val="2E3A4D"/>
              </a:buClr>
              <a:buSzPts val="2000"/>
              <a:buChar char="•"/>
              <a:defRPr>
                <a:solidFill>
                  <a:srgbClr val="2E3A4D"/>
                </a:solidFill>
              </a:defRPr>
            </a:lvl3pPr>
            <a:lvl4pPr marL="1828800" lvl="3" indent="-355600" algn="l">
              <a:lnSpc>
                <a:spcPct val="90000"/>
              </a:lnSpc>
              <a:spcBef>
                <a:spcPts val="500"/>
              </a:spcBef>
              <a:spcAft>
                <a:spcPts val="0"/>
              </a:spcAft>
              <a:buClr>
                <a:srgbClr val="2E3A4D"/>
              </a:buClr>
              <a:buSzPts val="2000"/>
              <a:buChar char="•"/>
              <a:defRPr>
                <a:solidFill>
                  <a:srgbClr val="2E3A4D"/>
                </a:solidFill>
              </a:defRPr>
            </a:lvl4pPr>
            <a:lvl5pPr marL="2286000" lvl="4" indent="-355600" algn="l">
              <a:lnSpc>
                <a:spcPct val="90000"/>
              </a:lnSpc>
              <a:spcBef>
                <a:spcPts val="500"/>
              </a:spcBef>
              <a:spcAft>
                <a:spcPts val="0"/>
              </a:spcAft>
              <a:buClr>
                <a:srgbClr val="2E3A4D"/>
              </a:buClr>
              <a:buSzPts val="2000"/>
              <a:buChar char="•"/>
              <a:defRPr>
                <a:solidFill>
                  <a:srgbClr val="2E3A4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0"/>
          <p:cNvSpPr txBox="1">
            <a:spLocks noGrp="1"/>
          </p:cNvSpPr>
          <p:nvPr>
            <p:ph type="title"/>
          </p:nvPr>
        </p:nvSpPr>
        <p:spPr>
          <a:xfrm>
            <a:off x="838200" y="1548733"/>
            <a:ext cx="10515600" cy="1258262"/>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F4D84"/>
              </a:buClr>
              <a:buSzPts val="1800"/>
              <a:buNone/>
              <a:defRPr b="0" i="0">
                <a:latin typeface="Trebuchet MS" panose="020B070302020209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0"/>
          <p:cNvPicPr preferRelativeResize="0"/>
          <p:nvPr/>
        </p:nvPicPr>
        <p:blipFill rotWithShape="1">
          <a:blip r:embed="rId2">
            <a:alphaModFix amt="20000"/>
          </a:blip>
          <a:srcRect/>
          <a:stretch/>
        </p:blipFill>
        <p:spPr>
          <a:xfrm>
            <a:off x="6260466" y="0"/>
            <a:ext cx="5931534" cy="3923414"/>
          </a:xfrm>
          <a:prstGeom prst="rect">
            <a:avLst/>
          </a:prstGeom>
          <a:noFill/>
          <a:ln>
            <a:noFill/>
          </a:ln>
        </p:spPr>
      </p:pic>
      <p:sp>
        <p:nvSpPr>
          <p:cNvPr id="29" name="Google Shape;29;p10"/>
          <p:cNvSpPr txBox="1">
            <a:spLocks noGrp="1"/>
          </p:cNvSpPr>
          <p:nvPr>
            <p:ph type="ftr" idx="11"/>
          </p:nvPr>
        </p:nvSpPr>
        <p:spPr>
          <a:xfrm>
            <a:off x="136456" y="6356350"/>
            <a:ext cx="8016944"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000"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a:p>
        </p:txBody>
      </p:sp>
      <p:sp>
        <p:nvSpPr>
          <p:cNvPr id="30" name="Google Shape;30;p10"/>
          <p:cNvSpPr txBox="1">
            <a:spLocks noGrp="1"/>
          </p:cNvSpPr>
          <p:nvPr>
            <p:ph type="sldNum" idx="12"/>
          </p:nvPr>
        </p:nvSpPr>
        <p:spPr>
          <a:xfrm>
            <a:off x="9312344" y="6260653"/>
            <a:ext cx="2743200" cy="365125"/>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9pPr>
          </a:lstStyle>
          <a:p>
            <a:r>
              <a:rPr lang="en-US">
                <a:latin typeface="Trebuchet MS" panose="020B0703020202090204" pitchFamily="34" charset="0"/>
              </a:rPr>
              <a:t>Page </a:t>
            </a:r>
            <a:fld id="{00000000-1234-1234-1234-123412341234}" type="slidenum">
              <a:rPr lang="en-US" smtClean="0">
                <a:latin typeface="Trebuchet MS" panose="020B0703020202090204" pitchFamily="34" charset="0"/>
              </a:rPr>
              <a:pPr/>
              <a:t>‹#›</a:t>
            </a:fld>
            <a:endParaRPr>
              <a:latin typeface="Trebuchet MS" panose="020B0703020202090204" pitchFamily="34" charset="0"/>
            </a:endParaRPr>
          </a:p>
        </p:txBody>
      </p:sp>
    </p:spTree>
    <p:extLst>
      <p:ext uri="{BB962C8B-B14F-4D97-AF65-F5344CB8AC3E}">
        <p14:creationId xmlns:p14="http://schemas.microsoft.com/office/powerpoint/2010/main" val="40402857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ain Page Layou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F7AD10C5-26A1-294A-B502-539EF9CFA54D}"/>
              </a:ext>
            </a:extLst>
          </p:cNvPr>
          <p:cNvSpPr>
            <a:spLocks noGrp="1"/>
          </p:cNvSpPr>
          <p:nvPr>
            <p:ph idx="1" hasCustomPrompt="1"/>
          </p:nvPr>
        </p:nvSpPr>
        <p:spPr>
          <a:xfrm>
            <a:off x="838200" y="2998381"/>
            <a:ext cx="10515600" cy="2817628"/>
          </a:xfrm>
          <a:prstGeom prst="rect">
            <a:avLst/>
          </a:prstGeom>
        </p:spPr>
        <p:txBody>
          <a:bodyPr vert="horz" lIns="91440" tIns="45720" rIns="91440" bIns="45720" rtlCol="0">
            <a:noAutofit/>
          </a:bodyPr>
          <a:lstStyle>
            <a:lvl1pPr>
              <a:defRPr>
                <a:solidFill>
                  <a:srgbClr val="2E3A4D"/>
                </a:solidFill>
              </a:defRPr>
            </a:lvl1pPr>
            <a:lvl2pPr>
              <a:defRPr>
                <a:solidFill>
                  <a:srgbClr val="2E3A4D"/>
                </a:solidFill>
              </a:defRPr>
            </a:lvl2pPr>
            <a:lvl3pPr>
              <a:defRPr>
                <a:solidFill>
                  <a:srgbClr val="2E3A4D"/>
                </a:solidFill>
              </a:defRPr>
            </a:lvl3pPr>
            <a:lvl4pPr>
              <a:defRPr>
                <a:solidFill>
                  <a:srgbClr val="2E3A4D"/>
                </a:solidFill>
              </a:defRPr>
            </a:lvl4pPr>
            <a:lvl5pPr>
              <a:defRPr>
                <a:solidFill>
                  <a:srgbClr val="2E3A4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4">
            <a:extLst>
              <a:ext uri="{FF2B5EF4-FFF2-40B4-BE49-F238E27FC236}">
                <a16:creationId xmlns:a16="http://schemas.microsoft.com/office/drawing/2014/main" id="{CC640AA3-AFF8-634E-840B-6EB5F427C0D8}"/>
              </a:ext>
            </a:extLst>
          </p:cNvPr>
          <p:cNvSpPr>
            <a:spLocks noGrp="1"/>
          </p:cNvSpPr>
          <p:nvPr>
            <p:ph type="title"/>
          </p:nvPr>
        </p:nvSpPr>
        <p:spPr>
          <a:xfrm>
            <a:off x="838200" y="1548733"/>
            <a:ext cx="10515600" cy="1258262"/>
          </a:xfrm>
          <a:prstGeom prst="rect">
            <a:avLst/>
          </a:prstGeom>
          <a:solidFill>
            <a:schemeClr val="bg1"/>
          </a:solidFill>
        </p:spPr>
        <p:txBody>
          <a:bodyPr vert="horz" lIns="91440" tIns="45720" rIns="91440" bIns="45720" rtlCol="0" anchor="ctr" anchorCtr="0">
            <a:noAutofit/>
          </a:bodyPr>
          <a:lstStyle/>
          <a:p>
            <a:r>
              <a:rPr lang="en-US"/>
              <a:t>Click to edit Master title style</a:t>
            </a:r>
          </a:p>
        </p:txBody>
      </p:sp>
      <p:sp>
        <p:nvSpPr>
          <p:cNvPr id="11" name="Slide Number Placeholder 10">
            <a:extLst>
              <a:ext uri="{FF2B5EF4-FFF2-40B4-BE49-F238E27FC236}">
                <a16:creationId xmlns:a16="http://schemas.microsoft.com/office/drawing/2014/main" id="{E55B9751-AD77-3948-A3F3-EABE1392BDC6}"/>
              </a:ext>
            </a:extLst>
          </p:cNvPr>
          <p:cNvSpPr>
            <a:spLocks noGrp="1"/>
          </p:cNvSpPr>
          <p:nvPr>
            <p:ph type="sldNum" sz="quarter" idx="12"/>
          </p:nvPr>
        </p:nvSpPr>
        <p:spPr/>
        <p:txBody>
          <a:bodyPr/>
          <a:lstStyle/>
          <a:p>
            <a:r>
              <a:rPr lang="en-US"/>
              <a:t>Page </a:t>
            </a:r>
            <a:fld id="{6CD04867-206E-8E42-A1B6-AF5E95E31B30}" type="slidenum">
              <a:rPr lang="en-US" smtClean="0"/>
              <a:pPr/>
              <a:t>‹#›</a:t>
            </a:fld>
            <a:endParaRPr lang="en-US" sz="1000"/>
          </a:p>
        </p:txBody>
      </p:sp>
      <p:sp>
        <p:nvSpPr>
          <p:cNvPr id="9" name="Footer Placeholder 13">
            <a:extLst>
              <a:ext uri="{FF2B5EF4-FFF2-40B4-BE49-F238E27FC236}">
                <a16:creationId xmlns:a16="http://schemas.microsoft.com/office/drawing/2014/main" id="{9C3BD9AF-7FCB-2246-A5BB-C3071E7F181A}"/>
              </a:ext>
            </a:extLst>
          </p:cNvPr>
          <p:cNvSpPr>
            <a:spLocks noGrp="1"/>
          </p:cNvSpPr>
          <p:nvPr>
            <p:ph type="ftr" sz="quarter" idx="11"/>
          </p:nvPr>
        </p:nvSpPr>
        <p:spPr>
          <a:xfrm>
            <a:off x="136456" y="6356350"/>
            <a:ext cx="8016944" cy="365125"/>
          </a:xfrm>
          <a:prstGeom prst="rect">
            <a:avLst/>
          </a:prstGeom>
        </p:spPr>
        <p:txBody>
          <a:bodyPr/>
          <a:lstStyle>
            <a:lvl1pPr algn="l">
              <a:defRPr sz="1000"/>
            </a:lvl1pPr>
          </a:lstStyle>
          <a:p>
            <a:pPr algn="l"/>
            <a:r>
              <a:rPr lang="en-US"/>
              <a:t>Title of section in the footer for accessible purposes</a:t>
            </a:r>
          </a:p>
        </p:txBody>
      </p:sp>
    </p:spTree>
    <p:extLst>
      <p:ext uri="{BB962C8B-B14F-4D97-AF65-F5344CB8AC3E}">
        <p14:creationId xmlns:p14="http://schemas.microsoft.com/office/powerpoint/2010/main" val="3876390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8909413" cy="1646302"/>
          </a:xfrm>
        </p:spPr>
        <p:txBody>
          <a:bodyPr anchor="b">
            <a:noAutofit/>
          </a:bodyPr>
          <a:lstStyle>
            <a:lvl1pPr algn="r">
              <a:defRPr sz="5400">
                <a:solidFill>
                  <a:srgbClr val="632182"/>
                </a:solidFill>
              </a:defRPr>
            </a:lvl1pPr>
          </a:lstStyle>
          <a:p>
            <a:r>
              <a:rPr lang="en-US"/>
              <a:t>Click to edit Master title style</a:t>
            </a:r>
          </a:p>
        </p:txBody>
      </p:sp>
      <p:sp>
        <p:nvSpPr>
          <p:cNvPr id="3" name="Subtitle 2"/>
          <p:cNvSpPr>
            <a:spLocks noGrp="1"/>
          </p:cNvSpPr>
          <p:nvPr>
            <p:ph type="subTitle" idx="1"/>
          </p:nvPr>
        </p:nvSpPr>
        <p:spPr>
          <a:xfrm>
            <a:off x="1507067" y="4050833"/>
            <a:ext cx="8909413"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Date Placeholder 3">
            <a:extLst>
              <a:ext uri="{FF2B5EF4-FFF2-40B4-BE49-F238E27FC236}">
                <a16:creationId xmlns:a16="http://schemas.microsoft.com/office/drawing/2014/main" id="{DF472216-EF53-3975-E8BC-EBE80501B9B6}"/>
              </a:ext>
            </a:extLst>
          </p:cNvPr>
          <p:cNvSpPr>
            <a:spLocks noGrp="1"/>
          </p:cNvSpPr>
          <p:nvPr>
            <p:ph type="dt" sz="half" idx="10"/>
          </p:nvPr>
        </p:nvSpPr>
        <p:spPr/>
        <p:txBody>
          <a:bodyPr/>
          <a:lstStyle>
            <a:lvl1pPr>
              <a:defRPr/>
            </a:lvl1pPr>
          </a:lstStyle>
          <a:p>
            <a:pPr>
              <a:defRPr/>
            </a:pPr>
            <a:fld id="{B4C8168A-6B50-401C-8F90-C7808B689559}" type="datetimeFigureOut">
              <a:rPr lang="en-US"/>
              <a:pPr>
                <a:defRPr/>
              </a:pPr>
              <a:t>8/26/2026</a:t>
            </a:fld>
            <a:endParaRPr lang="en-US"/>
          </a:p>
        </p:txBody>
      </p:sp>
      <p:sp>
        <p:nvSpPr>
          <p:cNvPr id="9" name="Footer Placeholder 4">
            <a:extLst>
              <a:ext uri="{FF2B5EF4-FFF2-40B4-BE49-F238E27FC236}">
                <a16:creationId xmlns:a16="http://schemas.microsoft.com/office/drawing/2014/main" id="{2B077E92-CB58-E744-4F33-D8FD5142A699}"/>
              </a:ext>
            </a:extLst>
          </p:cNvPr>
          <p:cNvSpPr>
            <a:spLocks noGrp="1"/>
          </p:cNvSpPr>
          <p:nvPr>
            <p:ph type="ftr" sz="quarter" idx="11"/>
          </p:nvPr>
        </p:nvSpPr>
        <p:spPr/>
        <p:txBody>
          <a:bodyPr/>
          <a:lstStyle>
            <a:lvl1pPr>
              <a:defRPr/>
            </a:lvl1pPr>
          </a:lstStyle>
          <a:p>
            <a:pPr>
              <a:defRPr/>
            </a:pPr>
            <a:endParaRPr lang="en-GB"/>
          </a:p>
        </p:txBody>
      </p:sp>
      <p:sp>
        <p:nvSpPr>
          <p:cNvPr id="10" name="Slide Number Placeholder 5">
            <a:extLst>
              <a:ext uri="{FF2B5EF4-FFF2-40B4-BE49-F238E27FC236}">
                <a16:creationId xmlns:a16="http://schemas.microsoft.com/office/drawing/2014/main" id="{56645343-D58E-2EAC-A801-0079148C62A5}"/>
              </a:ext>
            </a:extLst>
          </p:cNvPr>
          <p:cNvSpPr>
            <a:spLocks noGrp="1"/>
          </p:cNvSpPr>
          <p:nvPr>
            <p:ph type="sldNum" sz="quarter" idx="12"/>
          </p:nvPr>
        </p:nvSpPr>
        <p:spPr/>
        <p:txBody>
          <a:bodyPr/>
          <a:lstStyle>
            <a:lvl1pPr>
              <a:defRPr/>
            </a:lvl1pPr>
          </a:lstStyle>
          <a:p>
            <a:pPr>
              <a:defRPr/>
            </a:pPr>
            <a:fld id="{60A8C4C6-9065-47B0-8103-BB2BD75ED6D0}" type="slidenum">
              <a:rPr lang="en-GB" altLang="en-US"/>
              <a:pPr>
                <a:defRPr/>
              </a:pPr>
              <a:t>‹#›</a:t>
            </a:fld>
            <a:endParaRPr lang="en-GB" altLang="en-US"/>
          </a:p>
        </p:txBody>
      </p:sp>
    </p:spTree>
    <p:extLst>
      <p:ext uri="{BB962C8B-B14F-4D97-AF65-F5344CB8AC3E}">
        <p14:creationId xmlns:p14="http://schemas.microsoft.com/office/powerpoint/2010/main" val="1150923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93EE1-29B8-21D4-BFE7-7AE4C5A780E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653967C-1119-F678-BC01-3DBF3C4CF3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E255AA-DBFB-D0F6-4578-F84CC5EFE99A}"/>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5" name="Footer Placeholder 4">
            <a:extLst>
              <a:ext uri="{FF2B5EF4-FFF2-40B4-BE49-F238E27FC236}">
                <a16:creationId xmlns:a16="http://schemas.microsoft.com/office/drawing/2014/main" id="{E2A39946-A356-4802-B3A1-D3D73CC28C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1ACB31-FC52-70BE-BF0B-2D6657243DA6}"/>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2206716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632182"/>
                </a:solidFill>
              </a:defRPr>
            </a:lvl1pPr>
          </a:lstStyle>
          <a:p>
            <a:r>
              <a:rPr lang="en-US"/>
              <a:t>Click to edit Master title style</a:t>
            </a:r>
          </a:p>
        </p:txBody>
      </p:sp>
      <p:sp>
        <p:nvSpPr>
          <p:cNvPr id="3" name="Content Placeholder 2"/>
          <p:cNvSpPr>
            <a:spLocks noGrp="1"/>
          </p:cNvSpPr>
          <p:nvPr>
            <p:ph idx="1"/>
          </p:nvPr>
        </p:nvSpPr>
        <p:spPr>
          <a:xfrm>
            <a:off x="677334" y="2160589"/>
            <a:ext cx="9739146" cy="35006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5ADA77C2-98CB-4BD3-0E04-DF4E1C730C23}"/>
              </a:ext>
            </a:extLst>
          </p:cNvPr>
          <p:cNvSpPr>
            <a:spLocks noGrp="1"/>
          </p:cNvSpPr>
          <p:nvPr>
            <p:ph type="dt" sz="half" idx="10"/>
          </p:nvPr>
        </p:nvSpPr>
        <p:spPr/>
        <p:txBody>
          <a:bodyPr/>
          <a:lstStyle>
            <a:lvl1pPr>
              <a:defRPr/>
            </a:lvl1pPr>
          </a:lstStyle>
          <a:p>
            <a:pPr>
              <a:defRPr/>
            </a:pPr>
            <a:fld id="{92DE654E-ACCF-4AFD-ACB1-60E8F1686AE5}" type="datetimeFigureOut">
              <a:rPr lang="en-US"/>
              <a:pPr>
                <a:defRPr/>
              </a:pPr>
              <a:t>8/26/2026</a:t>
            </a:fld>
            <a:endParaRPr lang="en-US"/>
          </a:p>
        </p:txBody>
      </p:sp>
      <p:sp>
        <p:nvSpPr>
          <p:cNvPr id="7" name="Footer Placeholder 4">
            <a:extLst>
              <a:ext uri="{FF2B5EF4-FFF2-40B4-BE49-F238E27FC236}">
                <a16:creationId xmlns:a16="http://schemas.microsoft.com/office/drawing/2014/main" id="{0F5EC4D8-DB00-4415-73D8-D79529080BF4}"/>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GB"/>
          </a:p>
        </p:txBody>
      </p:sp>
      <p:sp>
        <p:nvSpPr>
          <p:cNvPr id="8" name="Slide Number Placeholder 5">
            <a:extLst>
              <a:ext uri="{FF2B5EF4-FFF2-40B4-BE49-F238E27FC236}">
                <a16:creationId xmlns:a16="http://schemas.microsoft.com/office/drawing/2014/main" id="{D5C0234E-D6CC-7364-5092-8B338ABC4320}"/>
              </a:ext>
            </a:extLst>
          </p:cNvPr>
          <p:cNvSpPr>
            <a:spLocks noGrp="1"/>
          </p:cNvSpPr>
          <p:nvPr>
            <p:ph type="sldNum" sz="quarter" idx="12"/>
          </p:nvPr>
        </p:nvSpPr>
        <p:spPr/>
        <p:txBody>
          <a:bodyPr/>
          <a:lstStyle>
            <a:lvl1pPr>
              <a:defRPr/>
            </a:lvl1pPr>
          </a:lstStyle>
          <a:p>
            <a:pPr>
              <a:defRPr/>
            </a:pPr>
            <a:fld id="{31B2BACB-FD4F-44EF-879F-B33C3B8F442A}" type="slidenum">
              <a:rPr lang="en-GB" altLang="en-US"/>
              <a:pPr>
                <a:defRPr/>
              </a:pPr>
              <a:t>‹#›</a:t>
            </a:fld>
            <a:endParaRPr lang="en-GB" altLang="en-US"/>
          </a:p>
        </p:txBody>
      </p:sp>
    </p:spTree>
    <p:extLst>
      <p:ext uri="{BB962C8B-B14F-4D97-AF65-F5344CB8AC3E}">
        <p14:creationId xmlns:p14="http://schemas.microsoft.com/office/powerpoint/2010/main" val="5084699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4" y="2700867"/>
            <a:ext cx="973914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9739144"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B8299764-A6A4-E224-97B7-61BE24779AC4}"/>
              </a:ext>
            </a:extLst>
          </p:cNvPr>
          <p:cNvSpPr>
            <a:spLocks noGrp="1"/>
          </p:cNvSpPr>
          <p:nvPr>
            <p:ph type="dt" sz="half" idx="10"/>
          </p:nvPr>
        </p:nvSpPr>
        <p:spPr/>
        <p:txBody>
          <a:bodyPr/>
          <a:lstStyle>
            <a:lvl1pPr>
              <a:defRPr/>
            </a:lvl1pPr>
          </a:lstStyle>
          <a:p>
            <a:pPr>
              <a:defRPr/>
            </a:pPr>
            <a:fld id="{7180A5E8-CBA1-4690-8728-A3B8F47C11CE}" type="datetimeFigureOut">
              <a:rPr lang="en-US"/>
              <a:pPr>
                <a:defRPr/>
              </a:pPr>
              <a:t>8/26/2026</a:t>
            </a:fld>
            <a:endParaRPr lang="en-US"/>
          </a:p>
        </p:txBody>
      </p:sp>
      <p:sp>
        <p:nvSpPr>
          <p:cNvPr id="7" name="Footer Placeholder 4">
            <a:extLst>
              <a:ext uri="{FF2B5EF4-FFF2-40B4-BE49-F238E27FC236}">
                <a16:creationId xmlns:a16="http://schemas.microsoft.com/office/drawing/2014/main" id="{D2CE479D-4FFD-445A-C00A-3B0D483A8942}"/>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GB"/>
          </a:p>
        </p:txBody>
      </p:sp>
      <p:sp>
        <p:nvSpPr>
          <p:cNvPr id="8" name="Slide Number Placeholder 5">
            <a:extLst>
              <a:ext uri="{FF2B5EF4-FFF2-40B4-BE49-F238E27FC236}">
                <a16:creationId xmlns:a16="http://schemas.microsoft.com/office/drawing/2014/main" id="{45DC384E-D090-A681-E77C-67FD26B6B6A2}"/>
              </a:ext>
            </a:extLst>
          </p:cNvPr>
          <p:cNvSpPr>
            <a:spLocks noGrp="1"/>
          </p:cNvSpPr>
          <p:nvPr>
            <p:ph type="sldNum" sz="quarter" idx="12"/>
          </p:nvPr>
        </p:nvSpPr>
        <p:spPr/>
        <p:txBody>
          <a:bodyPr/>
          <a:lstStyle>
            <a:lvl1pPr>
              <a:defRPr/>
            </a:lvl1pPr>
          </a:lstStyle>
          <a:p>
            <a:pPr>
              <a:defRPr/>
            </a:pPr>
            <a:fld id="{7E8EE00C-11B7-4209-A920-38F4349A5EE3}" type="slidenum">
              <a:rPr lang="en-GB" altLang="en-US"/>
              <a:pPr>
                <a:defRPr/>
              </a:pPr>
              <a:t>‹#›</a:t>
            </a:fld>
            <a:endParaRPr lang="en-GB" altLang="en-US"/>
          </a:p>
        </p:txBody>
      </p:sp>
    </p:spTree>
    <p:extLst>
      <p:ext uri="{BB962C8B-B14F-4D97-AF65-F5344CB8AC3E}">
        <p14:creationId xmlns:p14="http://schemas.microsoft.com/office/powerpoint/2010/main" val="31929558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698586" cy="35726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17894" y="2160588"/>
            <a:ext cx="4698586" cy="35726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a:extLst>
              <a:ext uri="{FF2B5EF4-FFF2-40B4-BE49-F238E27FC236}">
                <a16:creationId xmlns:a16="http://schemas.microsoft.com/office/drawing/2014/main" id="{39A14E6F-223C-72F0-E8B1-FF96F5E9687A}"/>
              </a:ext>
            </a:extLst>
          </p:cNvPr>
          <p:cNvSpPr>
            <a:spLocks noGrp="1"/>
          </p:cNvSpPr>
          <p:nvPr>
            <p:ph type="dt" sz="half" idx="10"/>
          </p:nvPr>
        </p:nvSpPr>
        <p:spPr/>
        <p:txBody>
          <a:bodyPr/>
          <a:lstStyle>
            <a:lvl1pPr>
              <a:defRPr/>
            </a:lvl1pPr>
          </a:lstStyle>
          <a:p>
            <a:pPr>
              <a:defRPr/>
            </a:pPr>
            <a:fld id="{AA9883B2-B453-493D-BBDD-1E667AB34F13}" type="datetimeFigureOut">
              <a:rPr lang="en-US"/>
              <a:pPr>
                <a:defRPr/>
              </a:pPr>
              <a:t>8/26/2026</a:t>
            </a:fld>
            <a:endParaRPr lang="en-US"/>
          </a:p>
        </p:txBody>
      </p:sp>
      <p:sp>
        <p:nvSpPr>
          <p:cNvPr id="8" name="Footer Placeholder 5">
            <a:extLst>
              <a:ext uri="{FF2B5EF4-FFF2-40B4-BE49-F238E27FC236}">
                <a16:creationId xmlns:a16="http://schemas.microsoft.com/office/drawing/2014/main" id="{A51ECE07-959B-FC11-B277-140134E1E5D9}"/>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US"/>
          </a:p>
        </p:txBody>
      </p:sp>
      <p:sp>
        <p:nvSpPr>
          <p:cNvPr id="9" name="Slide Number Placeholder 6">
            <a:extLst>
              <a:ext uri="{FF2B5EF4-FFF2-40B4-BE49-F238E27FC236}">
                <a16:creationId xmlns:a16="http://schemas.microsoft.com/office/drawing/2014/main" id="{DDBCF4C5-2102-A798-ED56-01AADB34A0A3}"/>
              </a:ext>
            </a:extLst>
          </p:cNvPr>
          <p:cNvSpPr>
            <a:spLocks noGrp="1"/>
          </p:cNvSpPr>
          <p:nvPr>
            <p:ph type="sldNum" sz="quarter" idx="12"/>
          </p:nvPr>
        </p:nvSpPr>
        <p:spPr/>
        <p:txBody>
          <a:bodyPr/>
          <a:lstStyle>
            <a:lvl1pPr>
              <a:defRPr/>
            </a:lvl1pPr>
          </a:lstStyle>
          <a:p>
            <a:pPr>
              <a:defRPr/>
            </a:pPr>
            <a:fld id="{8E8C104F-5675-4D38-AD70-84D61C8988DB}" type="slidenum">
              <a:rPr lang="en-US"/>
              <a:pPr>
                <a:defRPr/>
              </a:pPr>
              <a:t>‹#›</a:t>
            </a:fld>
            <a:endParaRPr lang="en-US"/>
          </a:p>
        </p:txBody>
      </p:sp>
    </p:spTree>
    <p:extLst>
      <p:ext uri="{BB962C8B-B14F-4D97-AF65-F5344CB8AC3E}">
        <p14:creationId xmlns:p14="http://schemas.microsoft.com/office/powerpoint/2010/main" val="6003045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7001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700175" cy="29960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716305" y="2160983"/>
            <a:ext cx="47001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716307" y="2737245"/>
            <a:ext cx="4700174" cy="29960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6">
            <a:extLst>
              <a:ext uri="{FF2B5EF4-FFF2-40B4-BE49-F238E27FC236}">
                <a16:creationId xmlns:a16="http://schemas.microsoft.com/office/drawing/2014/main" id="{4C062CAA-25DC-B7E8-9494-55BFAFF93D14}"/>
              </a:ext>
            </a:extLst>
          </p:cNvPr>
          <p:cNvSpPr>
            <a:spLocks noGrp="1"/>
          </p:cNvSpPr>
          <p:nvPr>
            <p:ph type="dt" sz="half" idx="10"/>
          </p:nvPr>
        </p:nvSpPr>
        <p:spPr/>
        <p:txBody>
          <a:bodyPr/>
          <a:lstStyle>
            <a:lvl1pPr>
              <a:defRPr/>
            </a:lvl1pPr>
          </a:lstStyle>
          <a:p>
            <a:pPr>
              <a:defRPr/>
            </a:pPr>
            <a:fld id="{B0FD86A7-B7C9-41ED-BF77-68A7D2AE0BAD}" type="datetimeFigureOut">
              <a:rPr lang="en-US"/>
              <a:pPr>
                <a:defRPr/>
              </a:pPr>
              <a:t>8/26/2026</a:t>
            </a:fld>
            <a:endParaRPr lang="en-US"/>
          </a:p>
        </p:txBody>
      </p:sp>
      <p:sp>
        <p:nvSpPr>
          <p:cNvPr id="10" name="Footer Placeholder 7">
            <a:extLst>
              <a:ext uri="{FF2B5EF4-FFF2-40B4-BE49-F238E27FC236}">
                <a16:creationId xmlns:a16="http://schemas.microsoft.com/office/drawing/2014/main" id="{6EA2CA6E-979E-5E6E-A619-A0C1F45ABFE8}"/>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US"/>
          </a:p>
        </p:txBody>
      </p:sp>
      <p:sp>
        <p:nvSpPr>
          <p:cNvPr id="11" name="Slide Number Placeholder 8">
            <a:extLst>
              <a:ext uri="{FF2B5EF4-FFF2-40B4-BE49-F238E27FC236}">
                <a16:creationId xmlns:a16="http://schemas.microsoft.com/office/drawing/2014/main" id="{38A86522-C57A-9A3B-5F62-BED3B0593A77}"/>
              </a:ext>
            </a:extLst>
          </p:cNvPr>
          <p:cNvSpPr>
            <a:spLocks noGrp="1"/>
          </p:cNvSpPr>
          <p:nvPr>
            <p:ph type="sldNum" sz="quarter" idx="12"/>
          </p:nvPr>
        </p:nvSpPr>
        <p:spPr/>
        <p:txBody>
          <a:bodyPr/>
          <a:lstStyle>
            <a:lvl1pPr>
              <a:defRPr/>
            </a:lvl1pPr>
          </a:lstStyle>
          <a:p>
            <a:pPr>
              <a:defRPr/>
            </a:pPr>
            <a:fld id="{875933E7-0FA6-4628-8B7F-1E4D3D6BD063}" type="slidenum">
              <a:rPr lang="en-US"/>
              <a:pPr>
                <a:defRPr/>
              </a:pPr>
              <a:t>‹#›</a:t>
            </a:fld>
            <a:endParaRPr lang="en-US"/>
          </a:p>
        </p:txBody>
      </p:sp>
    </p:spTree>
    <p:extLst>
      <p:ext uri="{BB962C8B-B14F-4D97-AF65-F5344CB8AC3E}">
        <p14:creationId xmlns:p14="http://schemas.microsoft.com/office/powerpoint/2010/main" val="42862162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2612256"/>
            <a:ext cx="9739146" cy="1320800"/>
          </a:xfrm>
        </p:spPr>
        <p:txBody>
          <a:bodyPr/>
          <a:lstStyle/>
          <a:p>
            <a:r>
              <a:rPr lang="en-US"/>
              <a:t>Click to edit Master title style</a:t>
            </a:r>
          </a:p>
        </p:txBody>
      </p:sp>
      <p:sp>
        <p:nvSpPr>
          <p:cNvPr id="5" name="Date Placeholder 2">
            <a:extLst>
              <a:ext uri="{FF2B5EF4-FFF2-40B4-BE49-F238E27FC236}">
                <a16:creationId xmlns:a16="http://schemas.microsoft.com/office/drawing/2014/main" id="{FA9EFB88-2ABF-9551-82AA-3A56F5C82236}"/>
              </a:ext>
            </a:extLst>
          </p:cNvPr>
          <p:cNvSpPr>
            <a:spLocks noGrp="1"/>
          </p:cNvSpPr>
          <p:nvPr>
            <p:ph type="dt" sz="half" idx="10"/>
          </p:nvPr>
        </p:nvSpPr>
        <p:spPr/>
        <p:txBody>
          <a:bodyPr/>
          <a:lstStyle>
            <a:lvl1pPr>
              <a:defRPr/>
            </a:lvl1pPr>
          </a:lstStyle>
          <a:p>
            <a:pPr>
              <a:defRPr/>
            </a:pPr>
            <a:fld id="{934F0F3D-C66D-42E3-9A02-E67305DC96FD}" type="datetimeFigureOut">
              <a:rPr lang="en-US"/>
              <a:pPr>
                <a:defRPr/>
              </a:pPr>
              <a:t>8/26/2026</a:t>
            </a:fld>
            <a:endParaRPr lang="en-US"/>
          </a:p>
        </p:txBody>
      </p:sp>
      <p:sp>
        <p:nvSpPr>
          <p:cNvPr id="6" name="Footer Placeholder 3">
            <a:extLst>
              <a:ext uri="{FF2B5EF4-FFF2-40B4-BE49-F238E27FC236}">
                <a16:creationId xmlns:a16="http://schemas.microsoft.com/office/drawing/2014/main" id="{DC557334-C8B2-07A9-4E4B-FD48F17EF1C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4">
            <a:extLst>
              <a:ext uri="{FF2B5EF4-FFF2-40B4-BE49-F238E27FC236}">
                <a16:creationId xmlns:a16="http://schemas.microsoft.com/office/drawing/2014/main" id="{E9CAF0E7-2FB6-0F0E-C6D5-FAD733359687}"/>
              </a:ext>
            </a:extLst>
          </p:cNvPr>
          <p:cNvSpPr>
            <a:spLocks noGrp="1"/>
          </p:cNvSpPr>
          <p:nvPr>
            <p:ph type="sldNum" sz="quarter" idx="12"/>
          </p:nvPr>
        </p:nvSpPr>
        <p:spPr/>
        <p:txBody>
          <a:bodyPr/>
          <a:lstStyle>
            <a:lvl1pPr>
              <a:defRPr/>
            </a:lvl1pPr>
          </a:lstStyle>
          <a:p>
            <a:pPr>
              <a:defRPr/>
            </a:pPr>
            <a:fld id="{2B97EC31-535D-4A7C-8F3A-40DACA35D2F7}" type="slidenum">
              <a:rPr lang="en-US"/>
              <a:pPr>
                <a:defRPr/>
              </a:pPr>
              <a:t>‹#›</a:t>
            </a:fld>
            <a:endParaRPr lang="en-US"/>
          </a:p>
        </p:txBody>
      </p:sp>
    </p:spTree>
    <p:extLst>
      <p:ext uri="{BB962C8B-B14F-4D97-AF65-F5344CB8AC3E}">
        <p14:creationId xmlns:p14="http://schemas.microsoft.com/office/powerpoint/2010/main" val="13605429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Date Placeholder 1">
            <a:extLst>
              <a:ext uri="{FF2B5EF4-FFF2-40B4-BE49-F238E27FC236}">
                <a16:creationId xmlns:a16="http://schemas.microsoft.com/office/drawing/2014/main" id="{AC472536-B480-3CA6-F4F5-B9E5A4D8A7C4}"/>
              </a:ext>
            </a:extLst>
          </p:cNvPr>
          <p:cNvSpPr>
            <a:spLocks noGrp="1"/>
          </p:cNvSpPr>
          <p:nvPr>
            <p:ph type="dt" sz="half" idx="10"/>
          </p:nvPr>
        </p:nvSpPr>
        <p:spPr/>
        <p:txBody>
          <a:bodyPr/>
          <a:lstStyle>
            <a:lvl1pPr>
              <a:defRPr/>
            </a:lvl1pPr>
          </a:lstStyle>
          <a:p>
            <a:pPr>
              <a:defRPr/>
            </a:pPr>
            <a:fld id="{326D3800-0CDC-4878-AD3A-C6BEF1E278EA}" type="datetimeFigureOut">
              <a:rPr lang="en-US"/>
              <a:pPr>
                <a:defRPr/>
              </a:pPr>
              <a:t>8/26/2026</a:t>
            </a:fld>
            <a:endParaRPr lang="en-US"/>
          </a:p>
        </p:txBody>
      </p:sp>
      <p:sp>
        <p:nvSpPr>
          <p:cNvPr id="5" name="Footer Placeholder 2">
            <a:extLst>
              <a:ext uri="{FF2B5EF4-FFF2-40B4-BE49-F238E27FC236}">
                <a16:creationId xmlns:a16="http://schemas.microsoft.com/office/drawing/2014/main" id="{33BDC2E0-2C43-F202-E992-828199947551}"/>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GB"/>
          </a:p>
        </p:txBody>
      </p:sp>
      <p:sp>
        <p:nvSpPr>
          <p:cNvPr id="6" name="Slide Number Placeholder 3">
            <a:extLst>
              <a:ext uri="{FF2B5EF4-FFF2-40B4-BE49-F238E27FC236}">
                <a16:creationId xmlns:a16="http://schemas.microsoft.com/office/drawing/2014/main" id="{E1DE6782-1EEF-80CD-7847-2A0CFE2F5DFA}"/>
              </a:ext>
            </a:extLst>
          </p:cNvPr>
          <p:cNvSpPr>
            <a:spLocks noGrp="1"/>
          </p:cNvSpPr>
          <p:nvPr>
            <p:ph type="sldNum" sz="quarter" idx="12"/>
          </p:nvPr>
        </p:nvSpPr>
        <p:spPr/>
        <p:txBody>
          <a:bodyPr/>
          <a:lstStyle>
            <a:lvl1pPr>
              <a:defRPr/>
            </a:lvl1pPr>
          </a:lstStyle>
          <a:p>
            <a:pPr>
              <a:defRPr/>
            </a:pPr>
            <a:fld id="{D8AD5C2A-D561-4EBA-AB68-8C8A6BEAD5E0}" type="slidenum">
              <a:rPr lang="en-GB" altLang="en-US"/>
              <a:pPr>
                <a:defRPr/>
              </a:pPr>
              <a:t>‹#›</a:t>
            </a:fld>
            <a:endParaRPr lang="en-GB" altLang="en-US"/>
          </a:p>
        </p:txBody>
      </p:sp>
    </p:spTree>
    <p:extLst>
      <p:ext uri="{BB962C8B-B14F-4D97-AF65-F5344CB8AC3E}">
        <p14:creationId xmlns:p14="http://schemas.microsoft.com/office/powerpoint/2010/main" val="317713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4050514"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5902939" y="514925"/>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4050514"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Date Placeholder 4">
            <a:extLst>
              <a:ext uri="{FF2B5EF4-FFF2-40B4-BE49-F238E27FC236}">
                <a16:creationId xmlns:a16="http://schemas.microsoft.com/office/drawing/2014/main" id="{E9E5235E-3D9F-1E54-AD13-CE5002E38959}"/>
              </a:ext>
            </a:extLst>
          </p:cNvPr>
          <p:cNvSpPr>
            <a:spLocks noGrp="1"/>
          </p:cNvSpPr>
          <p:nvPr>
            <p:ph type="dt" sz="half" idx="10"/>
          </p:nvPr>
        </p:nvSpPr>
        <p:spPr/>
        <p:txBody>
          <a:bodyPr/>
          <a:lstStyle>
            <a:lvl1pPr>
              <a:defRPr/>
            </a:lvl1pPr>
          </a:lstStyle>
          <a:p>
            <a:pPr>
              <a:defRPr/>
            </a:pPr>
            <a:fld id="{5CB6FFE6-707A-4A16-A672-13064DE6DC51}" type="datetimeFigureOut">
              <a:rPr lang="en-US"/>
              <a:pPr>
                <a:defRPr/>
              </a:pPr>
              <a:t>8/26/2026</a:t>
            </a:fld>
            <a:endParaRPr lang="en-US"/>
          </a:p>
        </p:txBody>
      </p:sp>
      <p:sp>
        <p:nvSpPr>
          <p:cNvPr id="8" name="Footer Placeholder 5">
            <a:extLst>
              <a:ext uri="{FF2B5EF4-FFF2-40B4-BE49-F238E27FC236}">
                <a16:creationId xmlns:a16="http://schemas.microsoft.com/office/drawing/2014/main" id="{2F5F28A3-AEA6-505C-6E33-E50638D1040D}"/>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GB"/>
          </a:p>
        </p:txBody>
      </p:sp>
      <p:sp>
        <p:nvSpPr>
          <p:cNvPr id="9" name="Slide Number Placeholder 6">
            <a:extLst>
              <a:ext uri="{FF2B5EF4-FFF2-40B4-BE49-F238E27FC236}">
                <a16:creationId xmlns:a16="http://schemas.microsoft.com/office/drawing/2014/main" id="{1B72AD73-22BD-02CD-335F-BAF4DAEC0035}"/>
              </a:ext>
            </a:extLst>
          </p:cNvPr>
          <p:cNvSpPr>
            <a:spLocks noGrp="1"/>
          </p:cNvSpPr>
          <p:nvPr>
            <p:ph type="sldNum" sz="quarter" idx="12"/>
          </p:nvPr>
        </p:nvSpPr>
        <p:spPr/>
        <p:txBody>
          <a:bodyPr/>
          <a:lstStyle>
            <a:lvl1pPr>
              <a:defRPr/>
            </a:lvl1pPr>
          </a:lstStyle>
          <a:p>
            <a:pPr>
              <a:defRPr/>
            </a:pPr>
            <a:fld id="{34907B6A-54E3-4FE8-9469-62020B8F466F}" type="slidenum">
              <a:rPr lang="en-GB" altLang="en-US"/>
              <a:pPr>
                <a:defRPr/>
              </a:pPr>
              <a:t>‹#›</a:t>
            </a:fld>
            <a:endParaRPr lang="en-GB" altLang="en-US"/>
          </a:p>
        </p:txBody>
      </p:sp>
    </p:spTree>
    <p:extLst>
      <p:ext uri="{BB962C8B-B14F-4D97-AF65-F5344CB8AC3E}">
        <p14:creationId xmlns:p14="http://schemas.microsoft.com/office/powerpoint/2010/main" val="34743752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9739146"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9739146"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p>
        </p:txBody>
      </p:sp>
      <p:sp>
        <p:nvSpPr>
          <p:cNvPr id="4" name="Text Placeholder 3"/>
          <p:cNvSpPr>
            <a:spLocks noGrp="1"/>
          </p:cNvSpPr>
          <p:nvPr>
            <p:ph type="body" sz="half" idx="2"/>
          </p:nvPr>
        </p:nvSpPr>
        <p:spPr>
          <a:xfrm>
            <a:off x="677334" y="5367338"/>
            <a:ext cx="9739146" cy="365125"/>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F4874488-15A6-F4A3-EB6B-F9EA28D1D65D}"/>
              </a:ext>
            </a:extLst>
          </p:cNvPr>
          <p:cNvSpPr>
            <a:spLocks noGrp="1"/>
          </p:cNvSpPr>
          <p:nvPr>
            <p:ph type="dt" sz="half" idx="10"/>
          </p:nvPr>
        </p:nvSpPr>
        <p:spPr/>
        <p:txBody>
          <a:bodyPr/>
          <a:lstStyle>
            <a:lvl1pPr>
              <a:defRPr/>
            </a:lvl1pPr>
          </a:lstStyle>
          <a:p>
            <a:pPr>
              <a:defRPr/>
            </a:pPr>
            <a:fld id="{63E8FDCF-1C9F-48A9-803B-765F020BCC5D}" type="datetimeFigureOut">
              <a:rPr lang="en-US"/>
              <a:pPr>
                <a:defRPr/>
              </a:pPr>
              <a:t>8/26/2026</a:t>
            </a:fld>
            <a:endParaRPr lang="en-US"/>
          </a:p>
        </p:txBody>
      </p:sp>
      <p:sp>
        <p:nvSpPr>
          <p:cNvPr id="8" name="Footer Placeholder 5">
            <a:extLst>
              <a:ext uri="{FF2B5EF4-FFF2-40B4-BE49-F238E27FC236}">
                <a16:creationId xmlns:a16="http://schemas.microsoft.com/office/drawing/2014/main" id="{5348EAC4-8192-5A21-CAB8-D23861DB7EB9}"/>
              </a:ext>
            </a:extLst>
          </p:cNvPr>
          <p:cNvSpPr>
            <a:spLocks noGrp="1"/>
          </p:cNvSpPr>
          <p:nvPr>
            <p:ph type="ftr" sz="quarter" idx="11"/>
          </p:nvPr>
        </p:nvSpPr>
        <p:spPr>
          <a:xfrm>
            <a:off x="3008313" y="6042025"/>
            <a:ext cx="3967162" cy="365125"/>
          </a:xfrm>
        </p:spPr>
        <p:txBody>
          <a:bodyPr/>
          <a:lstStyle>
            <a:lvl1pPr>
              <a:defRPr dirty="0"/>
            </a:lvl1pPr>
          </a:lstStyle>
          <a:p>
            <a:pPr>
              <a:defRPr/>
            </a:pPr>
            <a:endParaRPr lang="en-GB"/>
          </a:p>
        </p:txBody>
      </p:sp>
      <p:sp>
        <p:nvSpPr>
          <p:cNvPr id="9" name="Slide Number Placeholder 6">
            <a:extLst>
              <a:ext uri="{FF2B5EF4-FFF2-40B4-BE49-F238E27FC236}">
                <a16:creationId xmlns:a16="http://schemas.microsoft.com/office/drawing/2014/main" id="{99DDED5D-9D84-FC18-746D-D83AC050D8E5}"/>
              </a:ext>
            </a:extLst>
          </p:cNvPr>
          <p:cNvSpPr>
            <a:spLocks noGrp="1"/>
          </p:cNvSpPr>
          <p:nvPr>
            <p:ph type="sldNum" sz="quarter" idx="12"/>
          </p:nvPr>
        </p:nvSpPr>
        <p:spPr/>
        <p:txBody>
          <a:bodyPr/>
          <a:lstStyle>
            <a:lvl1pPr>
              <a:defRPr/>
            </a:lvl1pPr>
          </a:lstStyle>
          <a:p>
            <a:pPr>
              <a:defRPr/>
            </a:pPr>
            <a:fld id="{269F4F8A-EA96-4E63-815F-BE5474B28FAF}" type="slidenum">
              <a:rPr lang="en-GB" altLang="en-US"/>
              <a:pPr>
                <a:defRPr/>
              </a:pPr>
              <a:t>‹#›</a:t>
            </a:fld>
            <a:endParaRPr lang="en-GB" altLang="en-US"/>
          </a:p>
        </p:txBody>
      </p:sp>
    </p:spTree>
    <p:extLst>
      <p:ext uri="{BB962C8B-B14F-4D97-AF65-F5344CB8AC3E}">
        <p14:creationId xmlns:p14="http://schemas.microsoft.com/office/powerpoint/2010/main" val="32520418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739145"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973914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97ADFB-D43D-08CA-162A-AA094F2BE583}"/>
              </a:ext>
            </a:extLst>
          </p:cNvPr>
          <p:cNvSpPr>
            <a:spLocks noGrp="1"/>
          </p:cNvSpPr>
          <p:nvPr>
            <p:ph type="dt" sz="half" idx="10"/>
          </p:nvPr>
        </p:nvSpPr>
        <p:spPr/>
        <p:txBody>
          <a:bodyPr/>
          <a:lstStyle>
            <a:lvl1pPr>
              <a:defRPr/>
            </a:lvl1pPr>
          </a:lstStyle>
          <a:p>
            <a:pPr>
              <a:defRPr/>
            </a:pPr>
            <a:fld id="{6773C104-277A-4FC5-9444-3851C75D3432}" type="datetimeFigureOut">
              <a:rPr lang="en-US"/>
              <a:pPr>
                <a:defRPr/>
              </a:pPr>
              <a:t>8/26/2026</a:t>
            </a:fld>
            <a:endParaRPr lang="en-GB"/>
          </a:p>
        </p:txBody>
      </p:sp>
      <p:sp>
        <p:nvSpPr>
          <p:cNvPr id="5" name="Footer Placeholder 4">
            <a:extLst>
              <a:ext uri="{FF2B5EF4-FFF2-40B4-BE49-F238E27FC236}">
                <a16:creationId xmlns:a16="http://schemas.microsoft.com/office/drawing/2014/main" id="{5374C1F4-AEA4-85FA-7C02-6CB335D8421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C5152B6-4FC0-8AB1-B89D-90DF054AEBF3}"/>
              </a:ext>
            </a:extLst>
          </p:cNvPr>
          <p:cNvSpPr>
            <a:spLocks noGrp="1"/>
          </p:cNvSpPr>
          <p:nvPr>
            <p:ph type="sldNum" sz="quarter" idx="12"/>
          </p:nvPr>
        </p:nvSpPr>
        <p:spPr/>
        <p:txBody>
          <a:bodyPr/>
          <a:lstStyle>
            <a:lvl1pPr>
              <a:defRPr/>
            </a:lvl1pPr>
          </a:lstStyle>
          <a:p>
            <a:pPr>
              <a:defRPr/>
            </a:pPr>
            <a:fld id="{ECE4354D-9820-4C6A-A9B9-CA70F0D28B7D}" type="slidenum">
              <a:rPr lang="en-GB" altLang="en-US"/>
              <a:pPr>
                <a:defRPr/>
              </a:pPr>
              <a:t>‹#›</a:t>
            </a:fld>
            <a:endParaRPr lang="en-GB" altLang="en-US"/>
          </a:p>
        </p:txBody>
      </p:sp>
    </p:spTree>
    <p:extLst>
      <p:ext uri="{BB962C8B-B14F-4D97-AF65-F5344CB8AC3E}">
        <p14:creationId xmlns:p14="http://schemas.microsoft.com/office/powerpoint/2010/main" val="4134233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3FB8C7-3311-B556-3D9E-B85EA6F7AC6F}"/>
              </a:ext>
            </a:extLst>
          </p:cNvPr>
          <p:cNvSpPr txBox="1">
            <a:spLocks noChangeArrowheads="1"/>
          </p:cNvSpPr>
          <p:nvPr/>
        </p:nvSpPr>
        <p:spPr bwMode="auto">
          <a:xfrm>
            <a:off x="541338" y="790575"/>
            <a:ext cx="609600" cy="584200"/>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en-US" sz="8000">
                <a:solidFill>
                  <a:srgbClr val="73C4EB"/>
                </a:solidFill>
                <a:latin typeface="Arial" panose="020B0604020202020204" pitchFamily="34" charset="0"/>
              </a:rPr>
              <a:t>“</a:t>
            </a:r>
          </a:p>
        </p:txBody>
      </p:sp>
      <p:sp>
        <p:nvSpPr>
          <p:cNvPr id="5" name="TextBox 4">
            <a:extLst>
              <a:ext uri="{FF2B5EF4-FFF2-40B4-BE49-F238E27FC236}">
                <a16:creationId xmlns:a16="http://schemas.microsoft.com/office/drawing/2014/main" id="{A5A882C3-00F2-7E89-C702-ED083CB855CE}"/>
              </a:ext>
            </a:extLst>
          </p:cNvPr>
          <p:cNvSpPr txBox="1">
            <a:spLocks noChangeArrowheads="1"/>
          </p:cNvSpPr>
          <p:nvPr/>
        </p:nvSpPr>
        <p:spPr bwMode="auto">
          <a:xfrm>
            <a:off x="10023475" y="2886075"/>
            <a:ext cx="609600" cy="585788"/>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en-US" sz="8000">
                <a:solidFill>
                  <a:srgbClr val="73C4EB"/>
                </a:solidFill>
                <a:latin typeface="Arial" panose="020B0604020202020204" pitchFamily="34" charset="0"/>
              </a:rPr>
              <a:t>”</a:t>
            </a:r>
            <a:endParaRPr lang="en-US" altLang="en-US">
              <a:solidFill>
                <a:srgbClr val="73C4EB"/>
              </a:solidFill>
              <a:latin typeface="Arial" panose="020B0604020202020204" pitchFamily="34" charset="0"/>
            </a:endParaRPr>
          </a:p>
        </p:txBody>
      </p:sp>
      <p:sp>
        <p:nvSpPr>
          <p:cNvPr id="2" name="Title 1"/>
          <p:cNvSpPr>
            <a:spLocks noGrp="1"/>
          </p:cNvSpPr>
          <p:nvPr>
            <p:ph type="title"/>
          </p:nvPr>
        </p:nvSpPr>
        <p:spPr>
          <a:xfrm>
            <a:off x="931334" y="609600"/>
            <a:ext cx="919711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4" y="4470400"/>
            <a:ext cx="973914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45FB9054-DA12-36C0-6457-014733B724A9}"/>
              </a:ext>
            </a:extLst>
          </p:cNvPr>
          <p:cNvSpPr>
            <a:spLocks noGrp="1"/>
          </p:cNvSpPr>
          <p:nvPr>
            <p:ph type="dt" sz="half" idx="14"/>
          </p:nvPr>
        </p:nvSpPr>
        <p:spPr/>
        <p:txBody>
          <a:bodyPr/>
          <a:lstStyle>
            <a:lvl1pPr>
              <a:defRPr/>
            </a:lvl1pPr>
          </a:lstStyle>
          <a:p>
            <a:pPr>
              <a:defRPr/>
            </a:pPr>
            <a:fld id="{89E6A194-4227-434C-8307-527518C6D704}" type="datetimeFigureOut">
              <a:rPr lang="en-US"/>
              <a:pPr>
                <a:defRPr/>
              </a:pPr>
              <a:t>8/26/2026</a:t>
            </a:fld>
            <a:endParaRPr lang="en-GB"/>
          </a:p>
        </p:txBody>
      </p:sp>
      <p:sp>
        <p:nvSpPr>
          <p:cNvPr id="7" name="Footer Placeholder 4">
            <a:extLst>
              <a:ext uri="{FF2B5EF4-FFF2-40B4-BE49-F238E27FC236}">
                <a16:creationId xmlns:a16="http://schemas.microsoft.com/office/drawing/2014/main" id="{4527D2D7-2204-3A70-440D-94B7EE7137D6}"/>
              </a:ext>
            </a:extLst>
          </p:cNvPr>
          <p:cNvSpPr>
            <a:spLocks noGrp="1"/>
          </p:cNvSpPr>
          <p:nvPr>
            <p:ph type="ftr" sz="quarter" idx="15"/>
          </p:nvPr>
        </p:nvSpPr>
        <p:spPr/>
        <p:txBody>
          <a:bodyPr/>
          <a:lstStyle>
            <a:lvl1pPr>
              <a:defRPr/>
            </a:lvl1pPr>
          </a:lstStyle>
          <a:p>
            <a:pPr>
              <a:defRPr/>
            </a:pPr>
            <a:endParaRPr lang="en-GB"/>
          </a:p>
        </p:txBody>
      </p:sp>
      <p:sp>
        <p:nvSpPr>
          <p:cNvPr id="8" name="Slide Number Placeholder 5">
            <a:extLst>
              <a:ext uri="{FF2B5EF4-FFF2-40B4-BE49-F238E27FC236}">
                <a16:creationId xmlns:a16="http://schemas.microsoft.com/office/drawing/2014/main" id="{8E02F384-F264-FCDB-EE30-18774D1641C9}"/>
              </a:ext>
            </a:extLst>
          </p:cNvPr>
          <p:cNvSpPr>
            <a:spLocks noGrp="1"/>
          </p:cNvSpPr>
          <p:nvPr>
            <p:ph type="sldNum" sz="quarter" idx="16"/>
          </p:nvPr>
        </p:nvSpPr>
        <p:spPr/>
        <p:txBody>
          <a:bodyPr/>
          <a:lstStyle>
            <a:lvl1pPr>
              <a:defRPr/>
            </a:lvl1pPr>
          </a:lstStyle>
          <a:p>
            <a:pPr>
              <a:defRPr/>
            </a:pPr>
            <a:fld id="{D1DF0E59-4310-4128-930A-64E368CDC072}" type="slidenum">
              <a:rPr lang="en-GB" altLang="en-US"/>
              <a:pPr>
                <a:defRPr/>
              </a:pPr>
              <a:t>‹#›</a:t>
            </a:fld>
            <a:endParaRPr lang="en-GB" altLang="en-US"/>
          </a:p>
        </p:txBody>
      </p:sp>
    </p:spTree>
    <p:extLst>
      <p:ext uri="{BB962C8B-B14F-4D97-AF65-F5344CB8AC3E}">
        <p14:creationId xmlns:p14="http://schemas.microsoft.com/office/powerpoint/2010/main" val="1772686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0E76C-96FF-677E-AD98-26B3B7CBC93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77951A8-0133-4C36-C4D4-9040907C54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989E00C-F608-6A95-1DBE-E295AE64876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8A9C8E9-26DA-7A23-BDDB-00AD07DA8A23}"/>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6" name="Footer Placeholder 5">
            <a:extLst>
              <a:ext uri="{FF2B5EF4-FFF2-40B4-BE49-F238E27FC236}">
                <a16:creationId xmlns:a16="http://schemas.microsoft.com/office/drawing/2014/main" id="{5E4E8A37-919A-F2BA-363F-BBE2FE81A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5DF698-DDE7-F7A7-7494-B161E3925DAD}"/>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1279770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4" y="1931988"/>
            <a:ext cx="973914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9739144"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F3CD7B-DE99-6E19-7E61-744967BDFBBC}"/>
              </a:ext>
            </a:extLst>
          </p:cNvPr>
          <p:cNvSpPr>
            <a:spLocks noGrp="1"/>
          </p:cNvSpPr>
          <p:nvPr>
            <p:ph type="dt" sz="half" idx="10"/>
          </p:nvPr>
        </p:nvSpPr>
        <p:spPr/>
        <p:txBody>
          <a:bodyPr/>
          <a:lstStyle>
            <a:lvl1pPr>
              <a:defRPr/>
            </a:lvl1pPr>
          </a:lstStyle>
          <a:p>
            <a:pPr>
              <a:defRPr/>
            </a:pPr>
            <a:fld id="{75A534B1-3A0A-46EF-91DB-95CCF6946BC7}" type="datetimeFigureOut">
              <a:rPr lang="en-US"/>
              <a:pPr>
                <a:defRPr/>
              </a:pPr>
              <a:t>8/26/2026</a:t>
            </a:fld>
            <a:endParaRPr lang="en-GB"/>
          </a:p>
        </p:txBody>
      </p:sp>
      <p:sp>
        <p:nvSpPr>
          <p:cNvPr id="5" name="Footer Placeholder 4">
            <a:extLst>
              <a:ext uri="{FF2B5EF4-FFF2-40B4-BE49-F238E27FC236}">
                <a16:creationId xmlns:a16="http://schemas.microsoft.com/office/drawing/2014/main" id="{DDFBC37E-4374-5F0E-0DEE-3A50522B8D9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744F432-5862-A372-CD56-11E44AA62B41}"/>
              </a:ext>
            </a:extLst>
          </p:cNvPr>
          <p:cNvSpPr>
            <a:spLocks noGrp="1"/>
          </p:cNvSpPr>
          <p:nvPr>
            <p:ph type="sldNum" sz="quarter" idx="12"/>
          </p:nvPr>
        </p:nvSpPr>
        <p:spPr/>
        <p:txBody>
          <a:bodyPr/>
          <a:lstStyle>
            <a:lvl1pPr>
              <a:defRPr/>
            </a:lvl1pPr>
          </a:lstStyle>
          <a:p>
            <a:pPr>
              <a:defRPr/>
            </a:pPr>
            <a:fld id="{29BE2C3D-B190-428D-8DA2-F9BF6BA68A67}" type="slidenum">
              <a:rPr lang="en-GB" altLang="en-US"/>
              <a:pPr>
                <a:defRPr/>
              </a:pPr>
              <a:t>‹#›</a:t>
            </a:fld>
            <a:endParaRPr lang="en-GB" altLang="en-US"/>
          </a:p>
        </p:txBody>
      </p:sp>
    </p:spTree>
    <p:extLst>
      <p:ext uri="{BB962C8B-B14F-4D97-AF65-F5344CB8AC3E}">
        <p14:creationId xmlns:p14="http://schemas.microsoft.com/office/powerpoint/2010/main" val="31949687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DFFAE4-61AE-77C0-AD10-DF1FFFA1D9AB}"/>
              </a:ext>
            </a:extLst>
          </p:cNvPr>
          <p:cNvSpPr txBox="1">
            <a:spLocks noChangeArrowheads="1"/>
          </p:cNvSpPr>
          <p:nvPr/>
        </p:nvSpPr>
        <p:spPr bwMode="auto">
          <a:xfrm>
            <a:off x="541338" y="790575"/>
            <a:ext cx="609600" cy="584200"/>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en-US" sz="8000">
                <a:solidFill>
                  <a:srgbClr val="73C4EB"/>
                </a:solidFill>
                <a:latin typeface="Arial" panose="020B0604020202020204" pitchFamily="34" charset="0"/>
              </a:rPr>
              <a:t>“</a:t>
            </a:r>
          </a:p>
        </p:txBody>
      </p:sp>
      <p:sp>
        <p:nvSpPr>
          <p:cNvPr id="5" name="TextBox 4">
            <a:extLst>
              <a:ext uri="{FF2B5EF4-FFF2-40B4-BE49-F238E27FC236}">
                <a16:creationId xmlns:a16="http://schemas.microsoft.com/office/drawing/2014/main" id="{673266FE-52EE-BDFF-764C-624F3DF87D98}"/>
              </a:ext>
            </a:extLst>
          </p:cNvPr>
          <p:cNvSpPr txBox="1">
            <a:spLocks noChangeArrowheads="1"/>
          </p:cNvSpPr>
          <p:nvPr/>
        </p:nvSpPr>
        <p:spPr bwMode="auto">
          <a:xfrm>
            <a:off x="9983788" y="2886075"/>
            <a:ext cx="609600" cy="585788"/>
          </a:xfrm>
          <a:prstGeom prst="rect">
            <a:avLst/>
          </a:prstGeom>
          <a:noFill/>
          <a:ln>
            <a:noFill/>
          </a:ln>
        </p:spPr>
        <p:txBody>
          <a:bodyPr anchor="ct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defRPr/>
            </a:pPr>
            <a:r>
              <a:rPr lang="en-US" altLang="en-US" sz="8000">
                <a:solidFill>
                  <a:srgbClr val="73C4EB"/>
                </a:solidFill>
                <a:latin typeface="Arial" panose="020B0604020202020204" pitchFamily="34" charset="0"/>
              </a:rPr>
              <a:t>”</a:t>
            </a:r>
          </a:p>
        </p:txBody>
      </p:sp>
      <p:sp>
        <p:nvSpPr>
          <p:cNvPr id="2" name="Title 1"/>
          <p:cNvSpPr>
            <a:spLocks noGrp="1"/>
          </p:cNvSpPr>
          <p:nvPr>
            <p:ph type="title"/>
          </p:nvPr>
        </p:nvSpPr>
        <p:spPr>
          <a:xfrm>
            <a:off x="931334" y="609600"/>
            <a:ext cx="9125106"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9379108"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4" y="4527448"/>
            <a:ext cx="937910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424B3B45-B984-CB64-A801-4107B028118E}"/>
              </a:ext>
            </a:extLst>
          </p:cNvPr>
          <p:cNvSpPr>
            <a:spLocks noGrp="1"/>
          </p:cNvSpPr>
          <p:nvPr>
            <p:ph type="dt" sz="half" idx="14"/>
          </p:nvPr>
        </p:nvSpPr>
        <p:spPr/>
        <p:txBody>
          <a:bodyPr/>
          <a:lstStyle>
            <a:lvl1pPr>
              <a:defRPr/>
            </a:lvl1pPr>
          </a:lstStyle>
          <a:p>
            <a:pPr>
              <a:defRPr/>
            </a:pPr>
            <a:fld id="{83667AF2-DBA8-463A-8280-D7FF03B335DB}" type="datetimeFigureOut">
              <a:rPr lang="en-US"/>
              <a:pPr>
                <a:defRPr/>
              </a:pPr>
              <a:t>8/26/2026</a:t>
            </a:fld>
            <a:endParaRPr lang="en-GB"/>
          </a:p>
        </p:txBody>
      </p:sp>
      <p:sp>
        <p:nvSpPr>
          <p:cNvPr id="7" name="Footer Placeholder 4">
            <a:extLst>
              <a:ext uri="{FF2B5EF4-FFF2-40B4-BE49-F238E27FC236}">
                <a16:creationId xmlns:a16="http://schemas.microsoft.com/office/drawing/2014/main" id="{35A6C9AA-85B3-667A-3FE2-DDCDE5247B2B}"/>
              </a:ext>
            </a:extLst>
          </p:cNvPr>
          <p:cNvSpPr>
            <a:spLocks noGrp="1"/>
          </p:cNvSpPr>
          <p:nvPr>
            <p:ph type="ftr" sz="quarter" idx="15"/>
          </p:nvPr>
        </p:nvSpPr>
        <p:spPr/>
        <p:txBody>
          <a:bodyPr/>
          <a:lstStyle>
            <a:lvl1pPr>
              <a:defRPr/>
            </a:lvl1pPr>
          </a:lstStyle>
          <a:p>
            <a:pPr>
              <a:defRPr/>
            </a:pPr>
            <a:endParaRPr lang="en-GB"/>
          </a:p>
        </p:txBody>
      </p:sp>
      <p:sp>
        <p:nvSpPr>
          <p:cNvPr id="8" name="Slide Number Placeholder 5">
            <a:extLst>
              <a:ext uri="{FF2B5EF4-FFF2-40B4-BE49-F238E27FC236}">
                <a16:creationId xmlns:a16="http://schemas.microsoft.com/office/drawing/2014/main" id="{2DBE9087-AC77-84E3-BF66-07D4AE674468}"/>
              </a:ext>
            </a:extLst>
          </p:cNvPr>
          <p:cNvSpPr>
            <a:spLocks noGrp="1"/>
          </p:cNvSpPr>
          <p:nvPr>
            <p:ph type="sldNum" sz="quarter" idx="16"/>
          </p:nvPr>
        </p:nvSpPr>
        <p:spPr/>
        <p:txBody>
          <a:bodyPr/>
          <a:lstStyle>
            <a:lvl1pPr>
              <a:defRPr/>
            </a:lvl1pPr>
          </a:lstStyle>
          <a:p>
            <a:pPr>
              <a:defRPr/>
            </a:pPr>
            <a:fld id="{C763231D-352A-497F-8A76-F286B34C4B27}" type="slidenum">
              <a:rPr lang="en-GB" altLang="en-US"/>
              <a:pPr>
                <a:defRPr/>
              </a:pPr>
              <a:t>‹#›</a:t>
            </a:fld>
            <a:endParaRPr lang="en-GB" altLang="en-US"/>
          </a:p>
        </p:txBody>
      </p:sp>
    </p:spTree>
    <p:extLst>
      <p:ext uri="{BB962C8B-B14F-4D97-AF65-F5344CB8AC3E}">
        <p14:creationId xmlns:p14="http://schemas.microsoft.com/office/powerpoint/2010/main" val="38128830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9730681"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973068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4" y="4527448"/>
            <a:ext cx="9730681"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3228FD-D7C2-B043-07BB-82E41627A593}"/>
              </a:ext>
            </a:extLst>
          </p:cNvPr>
          <p:cNvSpPr>
            <a:spLocks noGrp="1"/>
          </p:cNvSpPr>
          <p:nvPr>
            <p:ph type="dt" sz="half" idx="14"/>
          </p:nvPr>
        </p:nvSpPr>
        <p:spPr/>
        <p:txBody>
          <a:bodyPr/>
          <a:lstStyle>
            <a:lvl1pPr>
              <a:defRPr/>
            </a:lvl1pPr>
          </a:lstStyle>
          <a:p>
            <a:pPr>
              <a:defRPr/>
            </a:pPr>
            <a:fld id="{8C4CB532-B508-4B0C-A55B-6B64C8D6BBD7}" type="datetimeFigureOut">
              <a:rPr lang="en-US"/>
              <a:pPr>
                <a:defRPr/>
              </a:pPr>
              <a:t>8/26/2026</a:t>
            </a:fld>
            <a:endParaRPr lang="en-GB"/>
          </a:p>
        </p:txBody>
      </p:sp>
      <p:sp>
        <p:nvSpPr>
          <p:cNvPr id="5" name="Footer Placeholder 4">
            <a:extLst>
              <a:ext uri="{FF2B5EF4-FFF2-40B4-BE49-F238E27FC236}">
                <a16:creationId xmlns:a16="http://schemas.microsoft.com/office/drawing/2014/main" id="{2F0C8CC9-3AFA-22C2-A401-1448335E353A}"/>
              </a:ext>
            </a:extLst>
          </p:cNvPr>
          <p:cNvSpPr>
            <a:spLocks noGrp="1"/>
          </p:cNvSpPr>
          <p:nvPr>
            <p:ph type="ftr" sz="quarter" idx="15"/>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1DC2B25-A5CB-9A0E-C6E2-8892B8B23CF8}"/>
              </a:ext>
            </a:extLst>
          </p:cNvPr>
          <p:cNvSpPr>
            <a:spLocks noGrp="1"/>
          </p:cNvSpPr>
          <p:nvPr>
            <p:ph type="sldNum" sz="quarter" idx="16"/>
          </p:nvPr>
        </p:nvSpPr>
        <p:spPr/>
        <p:txBody>
          <a:bodyPr/>
          <a:lstStyle>
            <a:lvl1pPr>
              <a:defRPr/>
            </a:lvl1pPr>
          </a:lstStyle>
          <a:p>
            <a:pPr>
              <a:defRPr/>
            </a:pPr>
            <a:fld id="{810BD318-AC08-4FDC-BE61-05D29CB8D223}" type="slidenum">
              <a:rPr lang="en-GB" altLang="en-US"/>
              <a:pPr>
                <a:defRPr/>
              </a:pPr>
              <a:t>‹#›</a:t>
            </a:fld>
            <a:endParaRPr lang="en-GB" altLang="en-US"/>
          </a:p>
        </p:txBody>
      </p:sp>
    </p:spTree>
    <p:extLst>
      <p:ext uri="{BB962C8B-B14F-4D97-AF65-F5344CB8AC3E}">
        <p14:creationId xmlns:p14="http://schemas.microsoft.com/office/powerpoint/2010/main" val="15158700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7BFB7-0448-5AC3-B3E7-BEE829204DD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8A1CB9F-B4C9-CD9A-A74A-C7686F2252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3AA375F-C906-4365-882B-EC2DB0E4191F}"/>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5" name="Footer Placeholder 4">
            <a:extLst>
              <a:ext uri="{FF2B5EF4-FFF2-40B4-BE49-F238E27FC236}">
                <a16:creationId xmlns:a16="http://schemas.microsoft.com/office/drawing/2014/main" id="{A9B826DF-1913-4B8C-BE40-A14071FBBC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BC194D-9E0F-5B9F-BED1-42F9CD8DB7FD}"/>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8161476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27EA-FF2D-456E-8DAE-D3540F706E4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1531749-3022-0DE4-6B0C-A0847FA76F6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31D1847-3BF3-EEAA-F5EB-64CF957DB660}"/>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5" name="Footer Placeholder 4">
            <a:extLst>
              <a:ext uri="{FF2B5EF4-FFF2-40B4-BE49-F238E27FC236}">
                <a16:creationId xmlns:a16="http://schemas.microsoft.com/office/drawing/2014/main" id="{5F68B266-F88D-B651-F388-DC3E711F87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2A3307-9C59-4FF9-AFE6-F77B56B7F3ED}"/>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4894019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A5F0-B7EC-A7A2-DCD8-08D724B8F94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017090-4A17-BF8E-C4DF-FC5AEE7098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E319D1D-0125-7DD1-C906-810357B858CC}"/>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5" name="Footer Placeholder 4">
            <a:extLst>
              <a:ext uri="{FF2B5EF4-FFF2-40B4-BE49-F238E27FC236}">
                <a16:creationId xmlns:a16="http://schemas.microsoft.com/office/drawing/2014/main" id="{B36548F9-3DB4-45CE-F1A5-F4116440C1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424C8D-3508-22D1-49CE-D47186B154E7}"/>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37909302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9194D-EBDB-AC68-81CE-2DD97C1E193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2263D6E-35A5-9039-3770-C1DD5EE7EAF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20B4866-FFE4-2133-107F-DD87B440315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1A4F5E5F-B197-AF00-BB4F-35F9DC20A65B}"/>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6" name="Footer Placeholder 5">
            <a:extLst>
              <a:ext uri="{FF2B5EF4-FFF2-40B4-BE49-F238E27FC236}">
                <a16:creationId xmlns:a16="http://schemas.microsoft.com/office/drawing/2014/main" id="{F31A8AA6-C620-FBE5-E4E5-96D5CAA7E4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AEFF77-5AFD-DF66-2A12-F31334EA161A}"/>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11829797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E3313-D193-6544-251E-3A7D652C664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468C2E8-3E24-7CB7-54A0-B255FA5F0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6EFA3B3-436D-AAEA-F0FA-7C523FAEDE5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CA4284E-C379-F1CA-B610-33454672A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CB2F8C-CE59-633F-BF23-6A2EDBA1876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FDD2795-99A1-2843-312E-75A00B97778E}"/>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8" name="Footer Placeholder 7">
            <a:extLst>
              <a:ext uri="{FF2B5EF4-FFF2-40B4-BE49-F238E27FC236}">
                <a16:creationId xmlns:a16="http://schemas.microsoft.com/office/drawing/2014/main" id="{0FE0D0B5-38B9-E664-9E83-BDF93722359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744AA6-8C18-2A6F-4219-8759F96DD45F}"/>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17880485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6E72-47E6-D213-6C0B-7EF9ED3712C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9DD5F20-9FAE-221D-E7E5-2981E9198DDD}"/>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4" name="Footer Placeholder 3">
            <a:extLst>
              <a:ext uri="{FF2B5EF4-FFF2-40B4-BE49-F238E27FC236}">
                <a16:creationId xmlns:a16="http://schemas.microsoft.com/office/drawing/2014/main" id="{EDDB03D8-631A-DD71-D743-AE1102F0AA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1686972-A777-C972-0D4B-410DDF66271C}"/>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4310491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BAEB9E-851A-C789-7B05-CE923983F901}"/>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3" name="Footer Placeholder 2">
            <a:extLst>
              <a:ext uri="{FF2B5EF4-FFF2-40B4-BE49-F238E27FC236}">
                <a16:creationId xmlns:a16="http://schemas.microsoft.com/office/drawing/2014/main" id="{F3930509-9700-8F42-8842-9AFF5DC231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9248A4-B5F1-827C-8C38-75F4B443667E}"/>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4178433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7DA6-0F99-CED3-F93B-EB1471185DB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8E8AE4-CD38-FD76-5F1C-0F1E23F88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C2A5D77-4554-2043-30C0-5C4EFEF3CD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26A705E-B13A-CEF0-B8CC-84AE210060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54C1C0E-D6FD-FCF1-CC2B-7E6CC349CF4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E26E64B-7F3A-01F9-D006-4B870D276FC7}"/>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8" name="Footer Placeholder 7">
            <a:extLst>
              <a:ext uri="{FF2B5EF4-FFF2-40B4-BE49-F238E27FC236}">
                <a16:creationId xmlns:a16="http://schemas.microsoft.com/office/drawing/2014/main" id="{8D3AAD63-8D76-07DE-48A3-BCB4577450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F2A87E-40CE-38DE-865C-1A433ADAC741}"/>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5229208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2FFC2-D5D8-4B30-4AEF-DC2C19C69F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A290B34-C023-3685-86B1-E68D543659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7BCAA94-5A41-D819-5424-1CC63537E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47C1C9A-BDA3-82CE-23C5-3E59FD66AB20}"/>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6" name="Footer Placeholder 5">
            <a:extLst>
              <a:ext uri="{FF2B5EF4-FFF2-40B4-BE49-F238E27FC236}">
                <a16:creationId xmlns:a16="http://schemas.microsoft.com/office/drawing/2014/main" id="{31A67FDE-3F27-9B8E-1B0E-5AE474AD1D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8FEFDA-97CB-3131-D337-A3DD5AE48136}"/>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1005325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6B1FE-A9CC-B03D-481D-19CF2A7E78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46B28F1-7ED9-7554-8277-E0211C4562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49E74C-74EE-DF4E-0CFF-DFC56F3D08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0C2C5C4-B1F9-A792-A1D2-3CF7A71DB8A6}"/>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6" name="Footer Placeholder 5">
            <a:extLst>
              <a:ext uri="{FF2B5EF4-FFF2-40B4-BE49-F238E27FC236}">
                <a16:creationId xmlns:a16="http://schemas.microsoft.com/office/drawing/2014/main" id="{C8EF5279-C57B-E1D3-00C6-2CC990012C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DABFBD-7161-5D10-D0C2-21F054817F29}"/>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10603805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2E92-A507-0A74-04C7-DFEB2721988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1DDD726-1B9B-6018-E19D-56F1DEC630E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DC00BD6-22B2-0BBE-79A6-965E716105A0}"/>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5" name="Footer Placeholder 4">
            <a:extLst>
              <a:ext uri="{FF2B5EF4-FFF2-40B4-BE49-F238E27FC236}">
                <a16:creationId xmlns:a16="http://schemas.microsoft.com/office/drawing/2014/main" id="{AC4C909F-CBAD-563F-11B3-A283667133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268E59-00F8-09A6-9651-04E1C6F50AC8}"/>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28196288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E0188B-4D1C-B85C-0FB0-3A3150E8E5B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6C04B00-E795-BEDC-E694-6C65D8C8DAF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D9733F2-E43B-0E4D-AE32-54EEA0B1F6EA}"/>
              </a:ext>
            </a:extLst>
          </p:cNvPr>
          <p:cNvSpPr>
            <a:spLocks noGrp="1"/>
          </p:cNvSpPr>
          <p:nvPr>
            <p:ph type="dt" sz="half" idx="10"/>
          </p:nvPr>
        </p:nvSpPr>
        <p:spPr/>
        <p:txBody>
          <a:bodyPr/>
          <a:lstStyle/>
          <a:p>
            <a:fld id="{03658204-0329-4E39-A5FB-F51927804478}" type="datetimeFigureOut">
              <a:rPr lang="en-GB" smtClean="0"/>
              <a:t>26/08/2026</a:t>
            </a:fld>
            <a:endParaRPr lang="en-GB"/>
          </a:p>
        </p:txBody>
      </p:sp>
      <p:sp>
        <p:nvSpPr>
          <p:cNvPr id="5" name="Footer Placeholder 4">
            <a:extLst>
              <a:ext uri="{FF2B5EF4-FFF2-40B4-BE49-F238E27FC236}">
                <a16:creationId xmlns:a16="http://schemas.microsoft.com/office/drawing/2014/main" id="{2A034AB6-F904-5CF2-8C7E-C2C0BF55BA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2EE17D-A7CE-F14E-B658-775E2708447D}"/>
              </a:ext>
            </a:extLst>
          </p:cNvPr>
          <p:cNvSpPr>
            <a:spLocks noGrp="1"/>
          </p:cNvSpPr>
          <p:nvPr>
            <p:ph type="sldNum" sz="quarter" idx="12"/>
          </p:nvPr>
        </p:nvSpPr>
        <p:spPr/>
        <p:txBody>
          <a:bodyPr/>
          <a:lstStyle/>
          <a:p>
            <a:fld id="{04123CC3-E169-43DE-A3F7-934DE97BB0DA}" type="slidenum">
              <a:rPr lang="en-GB" smtClean="0"/>
              <a:t>‹#›</a:t>
            </a:fld>
            <a:endParaRPr lang="en-GB"/>
          </a:p>
        </p:txBody>
      </p:sp>
    </p:spTree>
    <p:extLst>
      <p:ext uri="{BB962C8B-B14F-4D97-AF65-F5344CB8AC3E}">
        <p14:creationId xmlns:p14="http://schemas.microsoft.com/office/powerpoint/2010/main" val="1689788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cSld name="Title with Pictur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6789" y="-1"/>
            <a:ext cx="12192001" cy="6858000"/>
          </a:xfrm>
          <a:blipFill>
            <a:blip r:embed="rId2">
              <a:alphaModFix amt="70000"/>
            </a:blip>
            <a:stretch>
              <a:fillRect/>
            </a:stretch>
          </a:blipFill>
        </p:spPr>
        <p:txBody>
          <a:bodyPr/>
          <a:lstStyle>
            <a:lvl1pPr>
              <a:defRPr/>
            </a:lvl1pPr>
          </a:lstStyle>
          <a:p>
            <a:r>
              <a:rPr lang="en-US" dirty="0"/>
              <a:t>   </a:t>
            </a:r>
          </a:p>
        </p:txBody>
      </p:sp>
      <p:sp>
        <p:nvSpPr>
          <p:cNvPr id="6" name="Title 5">
            <a:extLst>
              <a:ext uri="{FF2B5EF4-FFF2-40B4-BE49-F238E27FC236}">
                <a16:creationId xmlns:a16="http://schemas.microsoft.com/office/drawing/2014/main" id="{F7DA815B-BFAB-3E8D-D7E1-E7F9DE0A7703}"/>
              </a:ext>
            </a:extLst>
          </p:cNvPr>
          <p:cNvSpPr>
            <a:spLocks noGrp="1"/>
          </p:cNvSpPr>
          <p:nvPr>
            <p:ph type="title"/>
          </p:nvPr>
        </p:nvSpPr>
        <p:spPr>
          <a:xfrm>
            <a:off x="0" y="-1"/>
            <a:ext cx="6096000" cy="6857999"/>
          </a:xfrm>
          <a:gradFill>
            <a:gsLst>
              <a:gs pos="86000">
                <a:schemeClr val="accent4">
                  <a:lumMod val="50000"/>
                  <a:alpha val="95000"/>
                </a:schemeClr>
              </a:gs>
              <a:gs pos="100000">
                <a:schemeClr val="bg2">
                  <a:alpha val="90000"/>
                </a:schemeClr>
              </a:gs>
              <a:gs pos="42000">
                <a:srgbClr val="161824">
                  <a:alpha val="20000"/>
                </a:srgbClr>
              </a:gs>
              <a:gs pos="18000">
                <a:schemeClr val="bg2">
                  <a:lumMod val="90000"/>
                  <a:lumOff val="10000"/>
                  <a:alpha val="0"/>
                </a:schemeClr>
              </a:gs>
            </a:gsLst>
            <a:lin ang="11400000" scaled="0"/>
          </a:gradFill>
        </p:spPr>
        <p:txBody>
          <a:bodyPr lIns="365760" tIns="822960" rIns="914400" bIns="2286000" anchor="t"/>
          <a:lstStyle>
            <a:lvl1pPr>
              <a:defRPr sz="5000"/>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57758407-B9B8-FC90-BBF1-B9013F196E21}"/>
              </a:ext>
            </a:extLst>
          </p:cNvPr>
          <p:cNvSpPr>
            <a:spLocks noGrp="1"/>
          </p:cNvSpPr>
          <p:nvPr>
            <p:ph type="subTitle" idx="1"/>
          </p:nvPr>
        </p:nvSpPr>
        <p:spPr>
          <a:xfrm>
            <a:off x="0" y="2401889"/>
            <a:ext cx="6096000" cy="4456112"/>
          </a:xfrm>
          <a:gradFill>
            <a:gsLst>
              <a:gs pos="35000">
                <a:schemeClr val="bg2">
                  <a:alpha val="32000"/>
                </a:schemeClr>
              </a:gs>
              <a:gs pos="56000">
                <a:schemeClr val="accent6">
                  <a:alpha val="0"/>
                </a:schemeClr>
              </a:gs>
              <a:gs pos="8000">
                <a:schemeClr val="bg2"/>
              </a:gs>
              <a:gs pos="22000">
                <a:schemeClr val="bg2">
                  <a:alpha val="67000"/>
                </a:schemeClr>
              </a:gs>
            </a:gsLst>
            <a:path path="circle">
              <a:fillToRect t="100000" r="100000"/>
            </a:path>
          </a:gradFill>
        </p:spPr>
        <p:txBody>
          <a:bodyPr vert="horz" lIns="393192" tIns="457200" rIns="274320" bIns="731520" rtlCol="0" anchor="b">
            <a:normAutofit/>
          </a:bodyPr>
          <a:lstStyle>
            <a:lvl1pPr marL="0" indent="0">
              <a:buNone/>
              <a:defRPr lang="en-US" sz="1400" dirty="0"/>
            </a:lvl1pPr>
          </a:lstStyle>
          <a:p>
            <a:pPr lvl="0"/>
            <a:r>
              <a:rPr lang="en-US"/>
              <a:t>Click to edit Master subtitle style</a:t>
            </a:r>
            <a:endParaRPr lang="en-US" dirty="0"/>
          </a:p>
        </p:txBody>
      </p:sp>
      <p:sp>
        <p:nvSpPr>
          <p:cNvPr id="11" name="Date Placeholder 10">
            <a:extLst>
              <a:ext uri="{FF2B5EF4-FFF2-40B4-BE49-F238E27FC236}">
                <a16:creationId xmlns:a16="http://schemas.microsoft.com/office/drawing/2014/main" id="{A03BE6F4-76AC-1913-6858-8449FC30A22C}"/>
              </a:ext>
            </a:extLst>
          </p:cNvPr>
          <p:cNvSpPr>
            <a:spLocks noGrp="1"/>
          </p:cNvSpPr>
          <p:nvPr>
            <p:ph type="dt" sz="half" idx="14"/>
          </p:nvPr>
        </p:nvSpPr>
        <p:spPr/>
        <p:txBody>
          <a:bodyPr/>
          <a:lstStyle/>
          <a:p>
            <a:fld id="{7DA2CEDE-2AB4-4FB8-9551-E0AA4222B1A3}" type="datetime1">
              <a:rPr lang="en-US" smtClean="0"/>
              <a:t>8/26/2026</a:t>
            </a:fld>
            <a:endParaRPr lang="en-US" dirty="0"/>
          </a:p>
        </p:txBody>
      </p:sp>
      <p:sp>
        <p:nvSpPr>
          <p:cNvPr id="12" name="Footer Placeholder 11">
            <a:extLst>
              <a:ext uri="{FF2B5EF4-FFF2-40B4-BE49-F238E27FC236}">
                <a16:creationId xmlns:a16="http://schemas.microsoft.com/office/drawing/2014/main" id="{3A959F0E-1234-A029-DD14-0642D1457559}"/>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42107F04-5566-3CCB-8B23-B8B3ECBA5457}"/>
              </a:ext>
            </a:extLst>
          </p:cNvPr>
          <p:cNvSpPr>
            <a:spLocks noGrp="1"/>
          </p:cNvSpPr>
          <p:nvPr>
            <p:ph type="sldNum" sz="quarter" idx="16"/>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74359908"/>
      </p:ext>
    </p:extLst>
  </p:cSld>
  <p:clrMapOvr>
    <a:masterClrMapping/>
  </p:clrMapOvr>
  <p:hf sldNum="0" hdr="0" ftr="0" dt="0"/>
  <p:extLst>
    <p:ext uri="{DCECCB84-F9BA-43D5-87BE-67443E8EF086}">
      <p15:sldGuideLst xmlns:p15="http://schemas.microsoft.com/office/powerpoint/2012/main">
        <p15:guide id="6"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282"/>
            <a:ext cx="9830017" cy="731520"/>
          </a:xfrm>
        </p:spPr>
        <p:txBody>
          <a:bodyPr anchor="b">
            <a:normAutofit/>
          </a:bodyPr>
          <a:lstStyle>
            <a:lvl1pPr>
              <a:defRPr sz="2800">
                <a:solidFill>
                  <a:schemeClr val="tx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80EE6BAA-0080-49BB-A5F6-D96B22DFE410}" type="datetime1">
              <a:rPr lang="en-US" smtClean="0"/>
              <a:t>8/26/2026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2011680"/>
            <a:ext cx="11402568"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F14132CA-3777-075A-ECC4-B9DEFA9B3CEB}"/>
              </a:ext>
            </a:extLst>
          </p:cNvPr>
          <p:cNvCxnSpPr>
            <a:cxnSpLocks/>
          </p:cNvCxnSpPr>
          <p:nvPr/>
        </p:nvCxnSpPr>
        <p:spPr>
          <a:xfrm flipH="1">
            <a:off x="394716" y="170483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1907969"/>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name="Title with Picture 2">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92000" cy="6858000"/>
          </a:xfrm>
          <a:blipFill>
            <a:blip r:embed="rId2">
              <a:alphaModFix amt="70000"/>
            </a:blip>
            <a:stretch>
              <a:fillRect l="-2" t="-1" b="-19091"/>
            </a:stretch>
          </a:blipFill>
        </p:spPr>
        <p:txBody>
          <a:bodyPr/>
          <a:lstStyle>
            <a:lvl1pPr>
              <a:defRPr/>
            </a:lvl1pPr>
          </a:lstStyle>
          <a:p>
            <a:r>
              <a:rPr lang="en-US" dirty="0"/>
              <a:t>   </a:t>
            </a:r>
          </a:p>
        </p:txBody>
      </p:sp>
      <p:sp>
        <p:nvSpPr>
          <p:cNvPr id="10" name="Title 9">
            <a:extLst>
              <a:ext uri="{FF2B5EF4-FFF2-40B4-BE49-F238E27FC236}">
                <a16:creationId xmlns:a16="http://schemas.microsoft.com/office/drawing/2014/main" id="{D35AE1E4-9BA4-415B-370F-31BCBBC952D7}"/>
              </a:ext>
            </a:extLst>
          </p:cNvPr>
          <p:cNvSpPr>
            <a:spLocks noGrp="1"/>
          </p:cNvSpPr>
          <p:nvPr>
            <p:ph type="title"/>
          </p:nvPr>
        </p:nvSpPr>
        <p:spPr>
          <a:xfrm>
            <a:off x="6096000" y="-1"/>
            <a:ext cx="6096000" cy="6857999"/>
          </a:xfrm>
          <a:gradFill>
            <a:gsLst>
              <a:gs pos="100000">
                <a:schemeClr val="bg2">
                  <a:alpha val="90000"/>
                </a:schemeClr>
              </a:gs>
              <a:gs pos="34000">
                <a:srgbClr val="061F7B">
                  <a:alpha val="5000"/>
                  <a:lumMod val="74000"/>
                </a:srgbClr>
              </a:gs>
              <a:gs pos="15000">
                <a:schemeClr val="accent1">
                  <a:lumMod val="75000"/>
                  <a:alpha val="0"/>
                </a:schemeClr>
              </a:gs>
            </a:gsLst>
            <a:lin ang="600000" scaled="0"/>
          </a:gradFill>
          <a:ln>
            <a:solidFill>
              <a:schemeClr val="tx1"/>
            </a:solidFill>
          </a:ln>
        </p:spPr>
        <p:txBody>
          <a:bodyPr lIns="1600200" tIns="822960" rIns="274320" bIns="457200" anchor="t"/>
          <a:lstStyle>
            <a:lvl1pPr>
              <a:defRPr sz="4200"/>
            </a:lvl1pPr>
          </a:lstStyle>
          <a:p>
            <a:r>
              <a:rPr lang="en-US"/>
              <a:t>Click to edit Master title style</a:t>
            </a:r>
            <a:endParaRPr lang="en-US" dirty="0"/>
          </a:p>
        </p:txBody>
      </p:sp>
      <p:sp>
        <p:nvSpPr>
          <p:cNvPr id="5" name="Subtitle 2">
            <a:extLst>
              <a:ext uri="{FF2B5EF4-FFF2-40B4-BE49-F238E27FC236}">
                <a16:creationId xmlns:a16="http://schemas.microsoft.com/office/drawing/2014/main" id="{D54B625A-114F-C2DE-F195-EF26EC052662}"/>
              </a:ext>
            </a:extLst>
          </p:cNvPr>
          <p:cNvSpPr>
            <a:spLocks noGrp="1"/>
          </p:cNvSpPr>
          <p:nvPr>
            <p:ph type="subTitle" idx="1"/>
          </p:nvPr>
        </p:nvSpPr>
        <p:spPr>
          <a:xfrm>
            <a:off x="5002306" y="4231338"/>
            <a:ext cx="7189694" cy="2626661"/>
          </a:xfrm>
          <a:gradFill>
            <a:gsLst>
              <a:gs pos="63000">
                <a:schemeClr val="accent5">
                  <a:lumMod val="75000"/>
                  <a:alpha val="0"/>
                </a:schemeClr>
              </a:gs>
              <a:gs pos="100000">
                <a:schemeClr val="accent3">
                  <a:lumMod val="60000"/>
                  <a:lumOff val="40000"/>
                  <a:alpha val="69000"/>
                </a:schemeClr>
              </a:gs>
              <a:gs pos="13000">
                <a:schemeClr val="bg2">
                  <a:alpha val="0"/>
                </a:schemeClr>
              </a:gs>
            </a:gsLst>
            <a:lin ang="4200000" scaled="0"/>
          </a:gradFill>
        </p:spPr>
        <p:txBody>
          <a:bodyPr vert="horz" lIns="2743200" tIns="640080" rIns="457200" bIns="731520" rtlCol="0" anchor="b">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7620000" y="210312"/>
            <a:ext cx="1473201" cy="365760"/>
          </a:xfrm>
        </p:spPr>
        <p:txBody>
          <a:bodyPr/>
          <a:lstStyle/>
          <a:p>
            <a:fld id="{21560963-1EEA-4BDE-8FF9-3FEE13B5D43C}" type="datetime1">
              <a:rPr lang="en-US" smtClean="0"/>
              <a:t>8/26/2026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16492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7711"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340374901"/>
      </p:ext>
    </p:extLst>
  </p:cSld>
  <p:clrMapOvr>
    <a:masterClrMapping/>
  </p:clrMapOvr>
  <p:hf sldNum="0" hdr="0" ftr="0" dt="0"/>
  <p:extLst>
    <p:ext uri="{DCECCB84-F9BA-43D5-87BE-67443E8EF086}">
      <p15:sldGuideLst xmlns:p15="http://schemas.microsoft.com/office/powerpoint/2012/main">
        <p15:guide id="6"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70A2D-6A6F-D8FD-B860-1F184E1B5E94}"/>
              </a:ext>
            </a:extLst>
          </p:cNvPr>
          <p:cNvSpPr>
            <a:spLocks noGrp="1"/>
          </p:cNvSpPr>
          <p:nvPr>
            <p:ph type="title"/>
          </p:nvPr>
        </p:nvSpPr>
        <p:spPr>
          <a:xfrm>
            <a:off x="274320" y="1133214"/>
            <a:ext cx="11631478" cy="1825674"/>
          </a:xfrm>
        </p:spPr>
        <p:txBody>
          <a:bodyPr anchor="t"/>
          <a:lstStyle>
            <a:lvl1pPr>
              <a:defRPr sz="5000"/>
            </a:lvl1pPr>
          </a:lstStyle>
          <a:p>
            <a:r>
              <a:rPr lang="en-US"/>
              <a:t>Click to edit Master title style</a:t>
            </a:r>
          </a:p>
        </p:txBody>
      </p:sp>
      <p:sp>
        <p:nvSpPr>
          <p:cNvPr id="7" name="Subtitle 2">
            <a:extLst>
              <a:ext uri="{FF2B5EF4-FFF2-40B4-BE49-F238E27FC236}">
                <a16:creationId xmlns:a16="http://schemas.microsoft.com/office/drawing/2014/main" id="{D95EA3D9-98A4-3891-668D-DF99CC18D7AC}"/>
              </a:ext>
            </a:extLst>
          </p:cNvPr>
          <p:cNvSpPr>
            <a:spLocks noGrp="1"/>
          </p:cNvSpPr>
          <p:nvPr>
            <p:ph type="subTitle" idx="1"/>
          </p:nvPr>
        </p:nvSpPr>
        <p:spPr>
          <a:xfrm>
            <a:off x="301751" y="5351226"/>
            <a:ext cx="7235954" cy="771276"/>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endParaRPr lang="en-US" dirty="0"/>
          </a:p>
        </p:txBody>
      </p:sp>
      <p:sp>
        <p:nvSpPr>
          <p:cNvPr id="15" name="Date Placeholder 14">
            <a:extLst>
              <a:ext uri="{FF2B5EF4-FFF2-40B4-BE49-F238E27FC236}">
                <a16:creationId xmlns:a16="http://schemas.microsoft.com/office/drawing/2014/main" id="{4E1D7382-6629-2CE5-9CD1-12C42772E0D2}"/>
              </a:ext>
            </a:extLst>
          </p:cNvPr>
          <p:cNvSpPr>
            <a:spLocks noGrp="1"/>
          </p:cNvSpPr>
          <p:nvPr>
            <p:ph type="dt" sz="half" idx="10"/>
          </p:nvPr>
        </p:nvSpPr>
        <p:spPr/>
        <p:txBody>
          <a:bodyPr/>
          <a:lstStyle/>
          <a:p>
            <a:fld id="{7DA2CEDE-2AB4-4FB8-9551-E0AA4222B1A3}" type="datetime1">
              <a:rPr lang="en-US" smtClean="0"/>
              <a:t>8/26/2026</a:t>
            </a:fld>
            <a:endParaRPr lang="en-US"/>
          </a:p>
        </p:txBody>
      </p:sp>
      <p:sp>
        <p:nvSpPr>
          <p:cNvPr id="16" name="Footer Placeholder 15">
            <a:extLst>
              <a:ext uri="{FF2B5EF4-FFF2-40B4-BE49-F238E27FC236}">
                <a16:creationId xmlns:a16="http://schemas.microsoft.com/office/drawing/2014/main" id="{04D3FCD7-2C92-02D9-B65F-03119FF69156}"/>
              </a:ext>
            </a:extLst>
          </p:cNvPr>
          <p:cNvSpPr>
            <a:spLocks noGrp="1"/>
          </p:cNvSpPr>
          <p:nvPr>
            <p:ph type="ftr" sz="quarter" idx="11"/>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825B394-7F27-6399-8BDB-45CADE4F48C2}"/>
              </a:ext>
            </a:extLst>
          </p:cNvPr>
          <p:cNvSpPr>
            <a:spLocks noGrp="1"/>
          </p:cNvSpPr>
          <p:nvPr>
            <p:ph type="sldNum" sz="quarter" idx="12"/>
          </p:nvPr>
        </p:nvSpPr>
        <p:spPr/>
        <p:txBody>
          <a:bodyPr/>
          <a:lstStyle/>
          <a:p>
            <a:fld id="{5E0677F5-4A8A-4BF1-96BE-3BAE8FBAFE2E}" type="slidenum">
              <a:rPr lang="en-US" smtClean="0"/>
              <a:pPr/>
              <a:t>‹#›</a:t>
            </a:fld>
            <a:endParaRPr lang="en-US"/>
          </a:p>
        </p:txBody>
      </p:sp>
      <p:sp>
        <p:nvSpPr>
          <p:cNvPr id="11" name="Rectangle 10">
            <a:extLst>
              <a:ext uri="{FF2B5EF4-FFF2-40B4-BE49-F238E27FC236}">
                <a16:creationId xmlns:a16="http://schemas.microsoft.com/office/drawing/2014/main" id="{6D514160-DA6E-9655-9294-6538F297B73D}"/>
              </a:ext>
            </a:extLst>
          </p:cNvPr>
          <p:cNvSpPr/>
          <p:nvPr/>
        </p:nvSpPr>
        <p:spPr>
          <a:xfrm rot="10800000">
            <a:off x="0" y="3432121"/>
            <a:ext cx="12192000" cy="1825033"/>
          </a:xfrm>
          <a:prstGeom prst="rect">
            <a:avLst/>
          </a:prstGeom>
          <a:gradFill>
            <a:gsLst>
              <a:gs pos="63000">
                <a:schemeClr val="bg2">
                  <a:alpha val="0"/>
                </a:schemeClr>
              </a:gs>
              <a:gs pos="100000">
                <a:schemeClr val="accent1">
                  <a:lumMod val="7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EC29EB-3E43-F1FF-EB6B-9F5C908FFCC8}"/>
              </a:ext>
            </a:extLst>
          </p:cNvPr>
          <p:cNvSpPr/>
          <p:nvPr/>
        </p:nvSpPr>
        <p:spPr>
          <a:xfrm rot="16200000" flipH="1">
            <a:off x="5938634" y="-996853"/>
            <a:ext cx="1825034" cy="10681699"/>
          </a:xfrm>
          <a:prstGeom prst="rect">
            <a:avLst/>
          </a:prstGeom>
          <a:gradFill>
            <a:gsLst>
              <a:gs pos="56000">
                <a:schemeClr val="bg1">
                  <a:alpha val="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8981196"/>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5400000" flipH="1" flipV="1">
            <a:off x="-367222" y="367225"/>
            <a:ext cx="6866356" cy="6131909"/>
          </a:xfrm>
          <a:prstGeom prst="rect">
            <a:avLst/>
          </a:prstGeom>
          <a:gradFill>
            <a:gsLst>
              <a:gs pos="13000">
                <a:schemeClr val="accent2"/>
              </a:gs>
              <a:gs pos="60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5400000" flipV="1">
            <a:off x="-1977949" y="2307330"/>
            <a:ext cx="6528619" cy="2572719"/>
          </a:xfrm>
          <a:prstGeom prst="rect">
            <a:avLst/>
          </a:prstGeom>
          <a:gradFill>
            <a:gsLst>
              <a:gs pos="0">
                <a:schemeClr val="accent1">
                  <a:lumMod val="75000"/>
                </a:schemeClr>
              </a:gs>
              <a:gs pos="42000">
                <a:schemeClr val="bg2">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72AFF5B4-F60C-7639-0259-DAA1F9833429}"/>
              </a:ext>
            </a:extLst>
          </p:cNvPr>
          <p:cNvSpPr/>
          <p:nvPr/>
        </p:nvSpPr>
        <p:spPr>
          <a:xfrm rot="10800000">
            <a:off x="1" y="4216109"/>
            <a:ext cx="8887299" cy="2644533"/>
          </a:xfrm>
          <a:prstGeom prst="rect">
            <a:avLst/>
          </a:prstGeom>
          <a:gradFill>
            <a:gsLst>
              <a:gs pos="0">
                <a:schemeClr val="accent3">
                  <a:lumMod val="60000"/>
                  <a:lumOff val="40000"/>
                </a:schemeClr>
              </a:gs>
              <a:gs pos="49000">
                <a:schemeClr val="accent4">
                  <a:lumMod val="75000"/>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018499" y="952500"/>
            <a:ext cx="8887299" cy="5636798"/>
          </a:xfrm>
        </p:spPr>
        <p:txBody>
          <a:bodyPr anchor="b">
            <a:normAutofit/>
          </a:bodyPr>
          <a:lstStyle>
            <a:lvl1pPr algn="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3FCA76BF-5E58-9143-643F-6B06864B8735}"/>
              </a:ext>
            </a:extLst>
          </p:cNvPr>
          <p:cNvSpPr>
            <a:spLocks noGrp="1"/>
          </p:cNvSpPr>
          <p:nvPr>
            <p:ph type="dt" sz="half" idx="10"/>
          </p:nvPr>
        </p:nvSpPr>
        <p:spPr/>
        <p:txBody>
          <a:bodyPr/>
          <a:lstStyle/>
          <a:p>
            <a:fld id="{7DA2CEDE-2AB4-4FB8-9551-E0AA4222B1A3}" type="datetime1">
              <a:rPr lang="en-US" smtClean="0"/>
              <a:t>8/26/2026</a:t>
            </a:fld>
            <a:endParaRPr lang="en-US"/>
          </a:p>
        </p:txBody>
      </p:sp>
      <p:sp>
        <p:nvSpPr>
          <p:cNvPr id="4" name="Footer Placeholder 3">
            <a:extLst>
              <a:ext uri="{FF2B5EF4-FFF2-40B4-BE49-F238E27FC236}">
                <a16:creationId xmlns:a16="http://schemas.microsoft.com/office/drawing/2014/main" id="{006C9F8B-DAAC-4FD9-5257-842E1B079B6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DEF8E261-B260-D169-5279-F4153543A76C}"/>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4051147746"/>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cSld name="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1AE9B9-D0DC-50F5-FE7E-BCF950A9B60C}"/>
              </a:ext>
            </a:extLst>
          </p:cNvPr>
          <p:cNvSpPr/>
          <p:nvPr/>
        </p:nvSpPr>
        <p:spPr>
          <a:xfrm>
            <a:off x="28450" y="0"/>
            <a:ext cx="7600185" cy="6858000"/>
          </a:xfrm>
          <a:prstGeom prst="rect">
            <a:avLst/>
          </a:prstGeom>
          <a:gradFill>
            <a:gsLst>
              <a:gs pos="52000">
                <a:schemeClr val="bg2">
                  <a:alpha val="0"/>
                </a:schemeClr>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0" y="3409447"/>
            <a:ext cx="7609635" cy="3448553"/>
          </a:xfrm>
          <a:prstGeom prst="rect">
            <a:avLst/>
          </a:prstGeom>
          <a:gradFill>
            <a:gsLst>
              <a:gs pos="0">
                <a:schemeClr val="accent2"/>
              </a:gs>
              <a:gs pos="45000">
                <a:schemeClr val="bg2">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32F5B7E4-5668-20C3-5FFF-AA7F08736507}"/>
              </a:ext>
            </a:extLst>
          </p:cNvPr>
          <p:cNvSpPr/>
          <p:nvPr/>
        </p:nvSpPr>
        <p:spPr>
          <a:xfrm rot="16200000">
            <a:off x="394816" y="-375817"/>
            <a:ext cx="6858000" cy="7609635"/>
          </a:xfrm>
          <a:prstGeom prst="rect">
            <a:avLst/>
          </a:prstGeom>
          <a:gradFill>
            <a:gsLst>
              <a:gs pos="0">
                <a:schemeClr val="tx1"/>
              </a:gs>
              <a:gs pos="18000">
                <a:schemeClr val="accent3">
                  <a:lumMod val="60000"/>
                  <a:lumOff val="40000"/>
                  <a:alpha val="72000"/>
                </a:schemeClr>
              </a:gs>
              <a:gs pos="56000">
                <a:schemeClr val="accent1">
                  <a:lumMod val="50000"/>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68344FF-8882-8B2E-4777-40771425C01A}"/>
              </a:ext>
            </a:extLst>
          </p:cNvPr>
          <p:cNvSpPr/>
          <p:nvPr/>
        </p:nvSpPr>
        <p:spPr>
          <a:xfrm rot="16200000">
            <a:off x="1188613" y="417977"/>
            <a:ext cx="5518112" cy="7361933"/>
          </a:xfrm>
          <a:prstGeom prst="rect">
            <a:avLst/>
          </a:prstGeom>
          <a:gradFill flip="none" rotWithShape="1">
            <a:gsLst>
              <a:gs pos="24000">
                <a:schemeClr val="bg2">
                  <a:alpha val="0"/>
                </a:schemeClr>
              </a:gs>
              <a:gs pos="45000">
                <a:schemeClr val="bg2">
                  <a:alpha val="82000"/>
                </a:schemeClr>
              </a:gs>
              <a:gs pos="67000">
                <a:schemeClr val="bg1">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Title 7">
            <a:extLst>
              <a:ext uri="{FF2B5EF4-FFF2-40B4-BE49-F238E27FC236}">
                <a16:creationId xmlns:a16="http://schemas.microsoft.com/office/drawing/2014/main" id="{5F9BCED7-6A0B-12F0-730B-5623879C9495}"/>
              </a:ext>
            </a:extLst>
          </p:cNvPr>
          <p:cNvSpPr>
            <a:spLocks noGrp="1"/>
          </p:cNvSpPr>
          <p:nvPr>
            <p:ph type="title"/>
          </p:nvPr>
        </p:nvSpPr>
        <p:spPr>
          <a:xfrm>
            <a:off x="266702" y="1714498"/>
            <a:ext cx="4960617" cy="4722876"/>
          </a:xfrm>
        </p:spPr>
        <p:txBody>
          <a:bodyPr/>
          <a:lstStyle>
            <a:lvl1pPr>
              <a:defRPr sz="5000"/>
            </a:lvl1pPr>
          </a:lstStyle>
          <a:p>
            <a:r>
              <a:rPr lang="en-US"/>
              <a:t>Click to edit Master title style</a:t>
            </a:r>
            <a:endParaRPr lang="en-US" dirty="0"/>
          </a:p>
        </p:txBody>
      </p:sp>
      <p:sp>
        <p:nvSpPr>
          <p:cNvPr id="13" name="Date Placeholder 12">
            <a:extLst>
              <a:ext uri="{FF2B5EF4-FFF2-40B4-BE49-F238E27FC236}">
                <a16:creationId xmlns:a16="http://schemas.microsoft.com/office/drawing/2014/main" id="{E14FBD3E-3A09-5EF4-6941-FFF3E03D5396}"/>
              </a:ext>
            </a:extLst>
          </p:cNvPr>
          <p:cNvSpPr>
            <a:spLocks noGrp="1"/>
          </p:cNvSpPr>
          <p:nvPr>
            <p:ph type="dt" sz="half" idx="14"/>
          </p:nvPr>
        </p:nvSpPr>
        <p:spPr/>
        <p:txBody>
          <a:bodyPr/>
          <a:lstStyle/>
          <a:p>
            <a:fld id="{7DA2CEDE-2AB4-4FB8-9551-E0AA4222B1A3}" type="datetime1">
              <a:rPr lang="en-US" smtClean="0"/>
              <a:t>8/26/2026</a:t>
            </a:fld>
            <a:endParaRPr lang="en-US"/>
          </a:p>
        </p:txBody>
      </p:sp>
      <p:sp>
        <p:nvSpPr>
          <p:cNvPr id="14" name="Footer Placeholder 13">
            <a:extLst>
              <a:ext uri="{FF2B5EF4-FFF2-40B4-BE49-F238E27FC236}">
                <a16:creationId xmlns:a16="http://schemas.microsoft.com/office/drawing/2014/main" id="{362D8C0B-F931-385E-61C9-0E7226053F00}"/>
              </a:ext>
            </a:extLst>
          </p:cNvPr>
          <p:cNvSpPr>
            <a:spLocks noGrp="1"/>
          </p:cNvSpPr>
          <p:nvPr>
            <p:ph type="ftr" sz="quarter" idx="15"/>
          </p:nvPr>
        </p:nvSpPr>
        <p:spPr>
          <a:xfrm>
            <a:off x="7909368" y="210114"/>
            <a:ext cx="2509284"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07E96BDD-FAA3-3ABD-453F-3A62D97801B5}"/>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952232" y="1246951"/>
            <a:ext cx="3404277" cy="4923185"/>
          </a:xfrm>
        </p:spPr>
        <p:txBody>
          <a:bodyPr vert="horz" lIns="91440" tIns="45720" rIns="91440" bIns="45720" rtlCol="0" anchor="t">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B086C0A-2B9C-7A1D-5F77-AF7402CC1F84}"/>
              </a:ext>
            </a:extLst>
          </p:cNvPr>
          <p:cNvCxnSpPr>
            <a:cxnSpLocks/>
          </p:cNvCxnSpPr>
          <p:nvPr/>
        </p:nvCxnSpPr>
        <p:spPr>
          <a:xfrm flipH="1">
            <a:off x="8002560" y="762000"/>
            <a:ext cx="3840480"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20761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B0605-B098-A43A-25CF-D6A56427BD6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720D316-DCD2-0AF0-66D1-3E5F1BEFB821}"/>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4" name="Footer Placeholder 3">
            <a:extLst>
              <a:ext uri="{FF2B5EF4-FFF2-40B4-BE49-F238E27FC236}">
                <a16:creationId xmlns:a16="http://schemas.microsoft.com/office/drawing/2014/main" id="{F595CB02-6804-0F4B-A6E5-219CE2EB4B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B78823-6BE8-2522-92D8-0833B4FC1FF0}"/>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33515330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Agenda with Pictur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4410D4-C581-C48F-5E1D-E93DA884342F}"/>
              </a:ext>
            </a:extLst>
          </p:cNvPr>
          <p:cNvSpPr/>
          <p:nvPr/>
        </p:nvSpPr>
        <p:spPr>
          <a:xfrm rot="10800000">
            <a:off x="14619" y="-2"/>
            <a:ext cx="12177379" cy="4492404"/>
          </a:xfrm>
          <a:prstGeom prst="rect">
            <a:avLst/>
          </a:prstGeom>
          <a:gradFill flip="none" rotWithShape="1">
            <a:gsLst>
              <a:gs pos="33000">
                <a:schemeClr val="bg2">
                  <a:alpha val="0"/>
                </a:schemeClr>
              </a:gs>
              <a:gs pos="82000">
                <a:schemeClr val="accent1">
                  <a:lumMod val="50000"/>
                  <a:alpha val="44000"/>
                </a:schemeClr>
              </a:gs>
              <a:gs pos="100000">
                <a:schemeClr val="accent3">
                  <a:lumMod val="60000"/>
                  <a:lumOff val="40000"/>
                  <a:alpha val="9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723903" y="1161955"/>
            <a:ext cx="11468097" cy="3330447"/>
          </a:xfrm>
          <a:prstGeom prst="rect">
            <a:avLst/>
          </a:prstGeom>
          <a:gradFill>
            <a:gsLst>
              <a:gs pos="0">
                <a:schemeClr val="accent2">
                  <a:lumMod val="75000"/>
                </a:schemeClr>
              </a:gs>
              <a:gs pos="27000">
                <a:schemeClr val="bg2">
                  <a:alpha val="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a:extLst>
              <a:ext uri="{FF2B5EF4-FFF2-40B4-BE49-F238E27FC236}">
                <a16:creationId xmlns:a16="http://schemas.microsoft.com/office/drawing/2014/main" id="{D31AE9B9-D0DC-50F5-FE7E-BCF950A9B60C}"/>
              </a:ext>
            </a:extLst>
          </p:cNvPr>
          <p:cNvSpPr/>
          <p:nvPr/>
        </p:nvSpPr>
        <p:spPr>
          <a:xfrm rot="10800000">
            <a:off x="-14621" y="-7466"/>
            <a:ext cx="6110621" cy="2500409"/>
          </a:xfrm>
          <a:prstGeom prst="rect">
            <a:avLst/>
          </a:prstGeom>
          <a:gradFill flip="none" rotWithShape="1">
            <a:gsLst>
              <a:gs pos="63000">
                <a:schemeClr val="bg2">
                  <a:alpha val="0"/>
                </a:schemeClr>
              </a:gs>
              <a:gs pos="100000">
                <a:schemeClr val="accent1">
                  <a:lumMod val="5000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4D63E47-B71F-605F-2462-F6F2ED4F115C}"/>
              </a:ext>
            </a:extLst>
          </p:cNvPr>
          <p:cNvSpPr>
            <a:spLocks noGrp="1"/>
          </p:cNvSpPr>
          <p:nvPr>
            <p:ph type="title"/>
          </p:nvPr>
        </p:nvSpPr>
        <p:spPr>
          <a:xfrm>
            <a:off x="274320" y="1468924"/>
            <a:ext cx="5096176" cy="2461308"/>
          </a:xfrm>
        </p:spPr>
        <p:txBody>
          <a:bodyPr/>
          <a:lstStyle>
            <a:lvl1pPr>
              <a:defRPr sz="5000"/>
            </a:lvl1p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9100" y="210114"/>
            <a:ext cx="2064089" cy="365760"/>
          </a:xfrm>
        </p:spPr>
        <p:txBody>
          <a:bodyPr/>
          <a:lstStyle>
            <a:lvl1pPr>
              <a:defRPr>
                <a:solidFill>
                  <a:schemeClr val="tx1"/>
                </a:solidFill>
              </a:defRPr>
            </a:lvl1pPr>
          </a:lstStyle>
          <a:p>
            <a:fld id="{75515BC3-2A9C-497B-B82C-246EEDDDF89C}" type="datetime1">
              <a:rPr lang="en-US" smtClean="0"/>
              <a:t>8/26/2026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77000" y="210114"/>
            <a:ext cx="3251508"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7383" y="1161955"/>
            <a:ext cx="4158158" cy="2768278"/>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C9B8CAF0-3749-D1CF-0FDA-20F4B5EE9862}"/>
              </a:ext>
            </a:extLst>
          </p:cNvPr>
          <p:cNvSpPr>
            <a:spLocks noGrp="1"/>
          </p:cNvSpPr>
          <p:nvPr>
            <p:ph type="pic" sz="quarter" idx="17" hasCustomPrompt="1"/>
          </p:nvPr>
        </p:nvSpPr>
        <p:spPr>
          <a:xfrm>
            <a:off x="0" y="4492402"/>
            <a:ext cx="12192000" cy="2365597"/>
          </a:xfrm>
          <a:blipFill>
            <a:blip r:embed="rId2">
              <a:alphaModFix amt="70000"/>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901389301"/>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cSld name="Content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28AA25-2696-95B5-3DD1-1DDCE335B96E}"/>
              </a:ext>
            </a:extLst>
          </p:cNvPr>
          <p:cNvSpPr/>
          <p:nvPr/>
        </p:nvSpPr>
        <p:spPr>
          <a:xfrm>
            <a:off x="0" y="0"/>
            <a:ext cx="12192000" cy="6869579"/>
          </a:xfrm>
          <a:prstGeom prst="rect">
            <a:avLst/>
          </a:prstGeom>
          <a:gradFill flip="none" rotWithShape="1">
            <a:gsLst>
              <a:gs pos="23000">
                <a:schemeClr val="bg2">
                  <a:alpha val="0"/>
                </a:schemeClr>
              </a:gs>
              <a:gs pos="61000">
                <a:schemeClr val="accent1">
                  <a:lumMod val="50000"/>
                  <a:alpha val="50000"/>
                </a:schemeClr>
              </a:gs>
              <a:gs pos="100000">
                <a:schemeClr val="accent3">
                  <a:lumMod val="60000"/>
                  <a:lumOff val="40000"/>
                </a:schemeClr>
              </a:gs>
            </a:gsLst>
            <a:lin ang="18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E6450F3-50BF-885C-FD60-BACC77C3F1E0}"/>
              </a:ext>
            </a:extLst>
          </p:cNvPr>
          <p:cNvSpPr/>
          <p:nvPr/>
        </p:nvSpPr>
        <p:spPr>
          <a:xfrm flipH="1" flipV="1">
            <a:off x="0" y="1727456"/>
            <a:ext cx="12192001" cy="5130541"/>
          </a:xfrm>
          <a:prstGeom prst="rect">
            <a:avLst/>
          </a:prstGeom>
          <a:gradFill>
            <a:gsLst>
              <a:gs pos="0">
                <a:schemeClr val="accent2">
                  <a:lumMod val="75000"/>
                </a:schemeClr>
              </a:gs>
              <a:gs pos="45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3D53C05B-A90A-250E-CBC3-E741A87656D9}"/>
              </a:ext>
            </a:extLst>
          </p:cNvPr>
          <p:cNvSpPr/>
          <p:nvPr/>
        </p:nvSpPr>
        <p:spPr>
          <a:xfrm rot="5400000">
            <a:off x="4285048" y="-1037373"/>
            <a:ext cx="6869579" cy="8944324"/>
          </a:xfrm>
          <a:prstGeom prst="rect">
            <a:avLst/>
          </a:prstGeom>
          <a:gradFill flip="none" rotWithShape="1">
            <a:gsLst>
              <a:gs pos="60000">
                <a:schemeClr val="accent5">
                  <a:alpha val="0"/>
                </a:schemeClr>
              </a:gs>
              <a:gs pos="94000">
                <a:schemeClr val="accent3">
                  <a:lumMod val="20000"/>
                  <a:lumOff val="8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B1BC43-B272-D419-E8BB-6EFDB7CB6DE6}"/>
              </a:ext>
            </a:extLst>
          </p:cNvPr>
          <p:cNvSpPr/>
          <p:nvPr/>
        </p:nvSpPr>
        <p:spPr>
          <a:xfrm rot="16200000">
            <a:off x="3586718" y="-681705"/>
            <a:ext cx="6783165" cy="8296238"/>
          </a:xfrm>
          <a:prstGeom prst="rect">
            <a:avLst/>
          </a:prstGeom>
          <a:gradFill flip="none" rotWithShape="1">
            <a:gsLst>
              <a:gs pos="26000">
                <a:schemeClr val="bg2"/>
              </a:gs>
              <a:gs pos="73000">
                <a:schemeClr val="bg2">
                  <a:alpha val="0"/>
                </a:schemeClr>
              </a:gs>
            </a:gsLst>
            <a:path path="circle">
              <a:fillToRect l="50000" t="50000" r="50000" b="50000"/>
            </a:path>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1" name="Straight Connector 10">
            <a:extLst>
              <a:ext uri="{FF2B5EF4-FFF2-40B4-BE49-F238E27FC236}">
                <a16:creationId xmlns:a16="http://schemas.microsoft.com/office/drawing/2014/main" id="{9E9B18E3-016A-6508-4AB9-C1B35F40CE8C}"/>
              </a:ext>
            </a:extLst>
          </p:cNvPr>
          <p:cNvCxnSpPr>
            <a:cxnSpLocks/>
          </p:cNvCxnSpPr>
          <p:nvPr/>
        </p:nvCxnSpPr>
        <p:spPr>
          <a:xfrm flipH="1">
            <a:off x="394716" y="6101080"/>
            <a:ext cx="11402568"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44A4757-EA69-EF77-262C-A183AC218312}"/>
              </a:ext>
            </a:extLst>
          </p:cNvPr>
          <p:cNvSpPr/>
          <p:nvPr/>
        </p:nvSpPr>
        <p:spPr>
          <a:xfrm rot="10800000">
            <a:off x="0" y="1"/>
            <a:ext cx="12192000" cy="5281424"/>
          </a:xfrm>
          <a:prstGeom prst="rect">
            <a:avLst/>
          </a:prstGeom>
          <a:gradFill flip="none" rotWithShape="1">
            <a:gsLst>
              <a:gs pos="52000">
                <a:schemeClr val="accent2">
                  <a:lumMod val="50000"/>
                  <a:alpha val="0"/>
                </a:schemeClr>
              </a:gs>
              <a:gs pos="100000">
                <a:schemeClr val="accent1">
                  <a:lumMod val="75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1" y="914400"/>
            <a:ext cx="7498080" cy="2621280"/>
          </a:xfrm>
        </p:spPr>
        <p:txBody>
          <a:bodyPr anchor="b">
            <a:normAutofit/>
          </a:bodyPr>
          <a:lstStyle>
            <a:lvl1pPr>
              <a:defRPr sz="4800" b="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2BF3AD86-30C4-61DF-3300-53A4A4BB6D4D}"/>
              </a:ext>
            </a:extLst>
          </p:cNvPr>
          <p:cNvSpPr>
            <a:spLocks noGrp="1"/>
          </p:cNvSpPr>
          <p:nvPr>
            <p:ph type="dt" sz="half" idx="14"/>
          </p:nvPr>
        </p:nvSpPr>
        <p:spPr/>
        <p:txBody>
          <a:bodyPr/>
          <a:lstStyle/>
          <a:p>
            <a:fld id="{7DA2CEDE-2AB4-4FB8-9551-E0AA4222B1A3}" type="datetime1">
              <a:rPr lang="en-US" smtClean="0"/>
              <a:t>8/26/2026</a:t>
            </a:fld>
            <a:endParaRPr lang="en-US"/>
          </a:p>
        </p:txBody>
      </p:sp>
      <p:sp>
        <p:nvSpPr>
          <p:cNvPr id="5" name="Footer Placeholder 4">
            <a:extLst>
              <a:ext uri="{FF2B5EF4-FFF2-40B4-BE49-F238E27FC236}">
                <a16:creationId xmlns:a16="http://schemas.microsoft.com/office/drawing/2014/main" id="{B40ED380-F3FA-F88A-4719-014588A2E13B}"/>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218F7C8-EA2A-EA2C-5113-86B95AACB171}"/>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901440"/>
            <a:ext cx="7498080" cy="1828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1152422"/>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cSld name="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B42C01-B12A-AF17-D0E9-403E14D1D1A7}"/>
              </a:ext>
            </a:extLst>
          </p:cNvPr>
          <p:cNvSpPr/>
          <p:nvPr/>
        </p:nvSpPr>
        <p:spPr>
          <a:xfrm rot="10800000" flipH="1">
            <a:off x="391802" y="773848"/>
            <a:ext cx="11800198" cy="3151902"/>
          </a:xfrm>
          <a:prstGeom prst="rect">
            <a:avLst/>
          </a:prstGeom>
          <a:gradFill>
            <a:gsLst>
              <a:gs pos="79000">
                <a:schemeClr val="bg2">
                  <a:alpha val="0"/>
                </a:schemeClr>
              </a:gs>
              <a:gs pos="100000">
                <a:schemeClr val="accent5">
                  <a:lumMod val="75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4AA29D-41E7-06F1-DA88-95401F827C71}"/>
              </a:ext>
            </a:extLst>
          </p:cNvPr>
          <p:cNvSpPr/>
          <p:nvPr/>
        </p:nvSpPr>
        <p:spPr>
          <a:xfrm rot="10800000" flipH="1">
            <a:off x="0" y="773847"/>
            <a:ext cx="11026588" cy="1634270"/>
          </a:xfrm>
          <a:prstGeom prst="rect">
            <a:avLst/>
          </a:prstGeom>
          <a:gradFill flip="none" rotWithShape="1">
            <a:gsLst>
              <a:gs pos="575">
                <a:schemeClr val="accent2"/>
              </a:gs>
              <a:gs pos="3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918144"/>
            <a:ext cx="2939186" cy="2096814"/>
          </a:xfrm>
        </p:spPr>
        <p:txBody>
          <a:bodyPr vert="horz" lIns="91440" tIns="45720" rIns="91440" bIns="45720" rtlCol="0" anchor="t">
            <a:normAutofit/>
          </a:bodyPr>
          <a:lstStyle>
            <a:lvl1pPr>
              <a:defRPr lang="en-US" dirty="0">
                <a:solidFill>
                  <a:schemeClr val="tx1"/>
                </a:solidFill>
              </a:defRPr>
            </a:lvl1pPr>
          </a:lstStyle>
          <a:p>
            <a:pPr lvl="0"/>
            <a:r>
              <a:rPr lang="en-US"/>
              <a:t>Click to edit Master title style</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3E08220-0958-4EB6-84AC-FBA5654D4035}" type="datetime1">
              <a:rPr lang="en-US" smtClean="0"/>
              <a:t>8/26/2026</a:t>
            </a:fld>
            <a:endParaRPr lang="en-US"/>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a:xfrm>
            <a:off x="5334000" y="210114"/>
            <a:ext cx="2939491"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34000" y="1918145"/>
            <a:ext cx="4991100" cy="4133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1817358"/>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500"/>
            <a:ext cx="3332784" cy="1581912"/>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301752" y="205986"/>
            <a:ext cx="1097280" cy="365760"/>
          </a:xfrm>
        </p:spPr>
        <p:txBody>
          <a:bodyPr/>
          <a:lstStyle/>
          <a:p>
            <a:fld id="{37D881E9-FF16-48A7-B8AA-A17AAAEAD6E1}" type="datetime1">
              <a:rPr lang="en-US" smtClean="0"/>
              <a:t>8/26/2026</a:t>
            </a:fld>
            <a:endParaRPr lang="en-US"/>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1494378" y="207291"/>
            <a:ext cx="1639372"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a:xfrm>
            <a:off x="3140760" y="210114"/>
            <a:ext cx="493776"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3099816"/>
            <a:ext cx="3332784" cy="3054096"/>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4152900" y="0"/>
            <a:ext cx="8039100" cy="6858000"/>
          </a:xfrm>
          <a:blipFill dpi="0" rotWithShape="1">
            <a:blip r:embed="rId2">
              <a:alphaModFix amt="60000"/>
            </a:blip>
            <a:srcRect/>
            <a:stretch>
              <a:fillRect/>
            </a:stretch>
          </a:blipFill>
        </p:spPr>
        <p:txBody>
          <a:bodyPr/>
          <a:lstStyle>
            <a:lvl1pPr>
              <a:defRPr/>
            </a:lvl1pPr>
          </a:lstStyle>
          <a:p>
            <a:r>
              <a:rPr lang="en-US" dirty="0"/>
              <a:t>   </a:t>
            </a:r>
          </a:p>
        </p:txBody>
      </p:sp>
      <p:cxnSp>
        <p:nvCxnSpPr>
          <p:cNvPr id="5" name="Straight Connector 4">
            <a:extLst>
              <a:ext uri="{FF2B5EF4-FFF2-40B4-BE49-F238E27FC236}">
                <a16:creationId xmlns:a16="http://schemas.microsoft.com/office/drawing/2014/main" id="{2A942C55-3382-C50D-76EB-793EA21DA34F}"/>
              </a:ext>
            </a:extLst>
          </p:cNvPr>
          <p:cNvCxnSpPr>
            <a:cxnSpLocks/>
          </p:cNvCxnSpPr>
          <p:nvPr/>
        </p:nvCxnSpPr>
        <p:spPr>
          <a:xfrm flipH="1">
            <a:off x="397288"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8654392"/>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4282051"/>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0"/>
            <a:ext cx="12192000" cy="3864075"/>
          </a:xfrm>
          <a:blipFill dpi="0" rotWithShape="1">
            <a:blip r:embed="rId2">
              <a:alphaModFix amt="60000"/>
            </a:blip>
            <a:srcRect/>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4282051"/>
            <a:ext cx="7010399" cy="1532976"/>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8/26/2026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047680"/>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cSld name="Content with Pictur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491984" y="955810"/>
            <a:ext cx="4114800" cy="1244051"/>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1"/>
            <a:ext cx="6959600" cy="6858000"/>
          </a:xfrm>
          <a:blipFill>
            <a:blip r:embed="rId2">
              <a:alphaModFix amt="60000"/>
            </a:blip>
            <a:stretch>
              <a:fillRect/>
            </a:stretch>
          </a:blipFill>
        </p:spPr>
        <p:txBody>
          <a:bodyPr/>
          <a:lstStyle>
            <a:lvl1pPr>
              <a:defRPr/>
            </a:lvl1pPr>
          </a:lstStyle>
          <a:p>
            <a:r>
              <a:rPr lang="en-US" dirty="0"/>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7469431" y="210114"/>
            <a:ext cx="1485900" cy="365760"/>
          </a:xfrm>
        </p:spPr>
        <p:txBody>
          <a:bodyPr/>
          <a:lstStyle/>
          <a:p>
            <a:fld id="{2BDF39F2-6977-4B14-98E3-4DFE82804B0D}" type="datetime1">
              <a:rPr lang="en-US" smtClean="0"/>
              <a:t>8/26/2026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9376096"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491984" y="2791033"/>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BE9AF0A0-5001-F380-4488-B02AB3C79B31}"/>
              </a:ext>
            </a:extLst>
          </p:cNvPr>
          <p:cNvCxnSpPr>
            <a:cxnSpLocks/>
          </p:cNvCxnSpPr>
          <p:nvPr/>
        </p:nvCxnSpPr>
        <p:spPr>
          <a:xfrm flipH="1">
            <a:off x="7595441"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ED0235B-B98B-7313-28E9-8E643CDFF4A6}"/>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3561547"/>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7686"/>
            <a:ext cx="3410958" cy="1532976"/>
          </a:xfrm>
        </p:spPr>
        <p:txBody>
          <a:bodyPr anchor="t">
            <a:normAutofit/>
          </a:bodyPr>
          <a:lstStyle>
            <a:lvl1pPr>
              <a:defRPr sz="28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62C1B48-5712-40E8-928E-1136C5D12A17}" type="datetime1">
              <a:rPr lang="en-US" smtClean="0"/>
              <a:t>8/26/2026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1017686"/>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3837709"/>
            <a:ext cx="12192000" cy="3020291"/>
          </a:xfrm>
          <a:blipFill dpi="0" rotWithShape="1">
            <a:blip r:embed="rId2">
              <a:alphaModFix amt="60000"/>
            </a:blip>
            <a:srcRect/>
            <a:stretch>
              <a:fillRect t="-27937"/>
            </a:stretch>
          </a:blipFill>
        </p:spPr>
        <p:txBody>
          <a:bodyPr/>
          <a:lstStyle>
            <a:lvl1pPr>
              <a:defRPr/>
            </a:lvl1pPr>
          </a:lstStyle>
          <a:p>
            <a:r>
              <a:rPr lang="en-US" dirty="0"/>
              <a:t>   </a:t>
            </a:r>
          </a:p>
        </p:txBody>
      </p:sp>
    </p:spTree>
    <p:extLst>
      <p:ext uri="{BB962C8B-B14F-4D97-AF65-F5344CB8AC3E}">
        <p14:creationId xmlns:p14="http://schemas.microsoft.com/office/powerpoint/2010/main" val="664841799"/>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371600"/>
            <a:ext cx="3474720" cy="228600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8/26/2026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4457700" y="210114"/>
            <a:ext cx="2859307"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611572"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457700" y="1371600"/>
            <a:ext cx="3368778" cy="4701943"/>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731045" y="0"/>
            <a:ext cx="3460955" cy="6866879"/>
          </a:xfrm>
          <a:blipFill>
            <a:blip r:embed="rId2">
              <a:alphaModFix amt="60000"/>
            </a:blip>
            <a:stretch>
              <a:fillRect/>
            </a:stretch>
          </a:blipFill>
        </p:spPr>
        <p:txBody>
          <a:bodyPr/>
          <a:lstStyle>
            <a:lvl1pPr>
              <a:defRPr/>
            </a:lvl1pPr>
          </a:lstStyle>
          <a:p>
            <a:r>
              <a:rPr lang="en-US" dirty="0"/>
              <a:t>   </a:t>
            </a:r>
          </a:p>
        </p:txBody>
      </p:sp>
      <p:sp>
        <p:nvSpPr>
          <p:cNvPr id="5" name="Rectangle 4">
            <a:extLst>
              <a:ext uri="{FF2B5EF4-FFF2-40B4-BE49-F238E27FC236}">
                <a16:creationId xmlns:a16="http://schemas.microsoft.com/office/drawing/2014/main" id="{6D750207-6F0E-41F2-98B5-15BCAB2BF9AD}"/>
              </a:ext>
            </a:extLst>
          </p:cNvPr>
          <p:cNvSpPr/>
          <p:nvPr/>
        </p:nvSpPr>
        <p:spPr>
          <a:xfrm flipH="1">
            <a:off x="0" y="4771072"/>
            <a:ext cx="4874661" cy="2095805"/>
          </a:xfrm>
          <a:prstGeom prst="rect">
            <a:avLst/>
          </a:prstGeom>
          <a:gradFill>
            <a:gsLst>
              <a:gs pos="67000">
                <a:schemeClr val="bg2">
                  <a:alpha val="0"/>
                </a:schemeClr>
              </a:gs>
              <a:gs pos="95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21E79A5-CC18-0B38-C9F4-CA5690475280}"/>
              </a:ext>
            </a:extLst>
          </p:cNvPr>
          <p:cNvSpPr/>
          <p:nvPr/>
        </p:nvSpPr>
        <p:spPr>
          <a:xfrm flipH="1">
            <a:off x="-2" y="3852909"/>
            <a:ext cx="2823100" cy="3022846"/>
          </a:xfrm>
          <a:prstGeom prst="rect">
            <a:avLst/>
          </a:prstGeom>
          <a:gradFill flip="none" rotWithShape="1">
            <a:gsLst>
              <a:gs pos="0">
                <a:schemeClr val="tx2">
                  <a:alpha val="50000"/>
                </a:schemeClr>
              </a:gs>
              <a:gs pos="17000">
                <a:schemeClr val="accent6">
                  <a:lumMod val="60000"/>
                  <a:lumOff val="40000"/>
                  <a:alpha val="52000"/>
                </a:schemeClr>
              </a:gs>
              <a:gs pos="58000">
                <a:schemeClr val="bg1">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B80496BC-B679-515B-9928-2CC91AD7A8A2}"/>
              </a:ext>
            </a:extLst>
          </p:cNvPr>
          <p:cNvCxnSpPr>
            <a:cxnSpLocks/>
          </p:cNvCxnSpPr>
          <p:nvPr/>
        </p:nvCxnSpPr>
        <p:spPr>
          <a:xfrm flipH="1">
            <a:off x="397002" y="751313"/>
            <a:ext cx="772668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347462"/>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499"/>
            <a:ext cx="6751127" cy="1250871"/>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D6F66A7C-2450-4D43-AEC7-53AFAE9E8A03}" type="datetime1">
              <a:rPr lang="en-US" smtClean="0"/>
              <a:t>8/26/2026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2590800" y="203862"/>
            <a:ext cx="2775003"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6247336" y="203862"/>
            <a:ext cx="864794"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2" y="2410518"/>
            <a:ext cx="6755514" cy="3807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7620000" y="0"/>
            <a:ext cx="4572000" cy="6858000"/>
          </a:xfrm>
          <a:blipFill>
            <a:blip r:embed="rId2">
              <a:alphaModFix amt="60000"/>
            </a:blip>
            <a:stretch>
              <a:fillRect/>
            </a:stretch>
          </a:blipFill>
        </p:spPr>
        <p:txBody>
          <a:bodyPr/>
          <a:lstStyle>
            <a:lvl1pPr>
              <a:defRPr/>
            </a:lvl1pPr>
          </a:lstStyle>
          <a:p>
            <a:r>
              <a:rPr lang="en-US" dirty="0"/>
              <a:t>    </a:t>
            </a:r>
          </a:p>
        </p:txBody>
      </p:sp>
      <p:sp>
        <p:nvSpPr>
          <p:cNvPr id="6" name="Rectangle 5">
            <a:extLst>
              <a:ext uri="{FF2B5EF4-FFF2-40B4-BE49-F238E27FC236}">
                <a16:creationId xmlns:a16="http://schemas.microsoft.com/office/drawing/2014/main" id="{EC640749-9485-B575-4B2A-075EAA112D08}"/>
              </a:ext>
            </a:extLst>
          </p:cNvPr>
          <p:cNvSpPr/>
          <p:nvPr/>
        </p:nvSpPr>
        <p:spPr>
          <a:xfrm flipH="1">
            <a:off x="0" y="3706098"/>
            <a:ext cx="7620000" cy="3151902"/>
          </a:xfrm>
          <a:prstGeom prst="rect">
            <a:avLst/>
          </a:prstGeom>
          <a:gradFill>
            <a:gsLst>
              <a:gs pos="79000">
                <a:schemeClr val="bg2">
                  <a:alpha val="0"/>
                </a:schemeClr>
              </a:gs>
              <a:gs pos="100000">
                <a:schemeClr val="accent6">
                  <a:alpha val="66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5E19E54-3987-D72A-629F-B4FB61FCC4E9}"/>
              </a:ext>
            </a:extLst>
          </p:cNvPr>
          <p:cNvSpPr/>
          <p:nvPr/>
        </p:nvSpPr>
        <p:spPr>
          <a:xfrm flipH="1">
            <a:off x="0" y="5597112"/>
            <a:ext cx="7620000" cy="1260888"/>
          </a:xfrm>
          <a:prstGeom prst="rect">
            <a:avLst/>
          </a:prstGeom>
          <a:gradFill flip="none" rotWithShape="1">
            <a:gsLst>
              <a:gs pos="21830">
                <a:schemeClr val="accent1">
                  <a:alpha val="29000"/>
                </a:schemeClr>
              </a:gs>
              <a:gs pos="0">
                <a:schemeClr val="accent5">
                  <a:lumMod val="60000"/>
                  <a:lumOff val="40000"/>
                  <a:alpha val="84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Straight Connector 10">
            <a:extLst>
              <a:ext uri="{FF2B5EF4-FFF2-40B4-BE49-F238E27FC236}">
                <a16:creationId xmlns:a16="http://schemas.microsoft.com/office/drawing/2014/main" id="{D34DF899-11E5-3A31-4C5A-75E63BA26BC6}"/>
              </a:ext>
            </a:extLst>
          </p:cNvPr>
          <p:cNvCxnSpPr>
            <a:cxnSpLocks/>
          </p:cNvCxnSpPr>
          <p:nvPr/>
        </p:nvCxnSpPr>
        <p:spPr>
          <a:xfrm flipH="1">
            <a:off x="397002" y="751313"/>
            <a:ext cx="6620256"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923911"/>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2834639"/>
            <a:ext cx="3014382" cy="2926080"/>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3DA51E54-3166-19CA-EB55-5DFFB9426CAD}"/>
              </a:ext>
            </a:extLst>
          </p:cNvPr>
          <p:cNvSpPr>
            <a:spLocks noGrp="1"/>
          </p:cNvSpPr>
          <p:nvPr>
            <p:ph type="pic" sz="quarter" idx="19" hasCustomPrompt="1"/>
          </p:nvPr>
        </p:nvSpPr>
        <p:spPr>
          <a:xfrm>
            <a:off x="-17796" y="0"/>
            <a:ext cx="12209796" cy="2420098"/>
          </a:xfrm>
          <a:blipFill dpi="0" rotWithShape="1">
            <a:blip r:embed="rId2">
              <a:alphaModFix amt="60000"/>
            </a:blip>
            <a:srcRect/>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2834640"/>
            <a:ext cx="7200900" cy="2926080"/>
          </a:xfrm>
        </p:spPr>
        <p:txBody>
          <a:bodyPr>
            <a:noAutofit/>
          </a:bodyPr>
          <a:lstStyle>
            <a:lvl1pPr marL="285750" indent="-285750">
              <a:buFont typeface="Arial" panose="020B0604020202020204" pitchFamily="34" charset="0"/>
              <a:buNone/>
              <a:defRPr sz="1800"/>
            </a:lvl1pPr>
            <a:lvl2pPr marL="514350" indent="-285750">
              <a:buFont typeface="Arial" panose="020B0604020202020204" pitchFamily="34" charset="0"/>
              <a:buNone/>
              <a:defRPr sz="1600"/>
            </a:lvl2pPr>
            <a:lvl3pPr marL="742950" indent="-285750">
              <a:buFont typeface="Arial" panose="020B0604020202020204" pitchFamily="34" charset="0"/>
              <a:buNone/>
              <a:defRPr sz="1400"/>
            </a:lvl3pPr>
            <a:lvl4pPr marL="857250" indent="-171450">
              <a:buFont typeface="Arial" panose="020B0604020202020204" pitchFamily="34" charset="0"/>
              <a:buNone/>
              <a:defRPr sz="1200"/>
            </a:lvl4pPr>
            <a:lvl5pPr marL="1085850" indent="-17145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a:xfrm>
            <a:off x="301752" y="6274033"/>
            <a:ext cx="3014382" cy="365760"/>
          </a:xfrm>
        </p:spPr>
        <p:txBody>
          <a:bodyPr/>
          <a:lstStyle/>
          <a:p>
            <a:fld id="{FBC323F5-F813-45BA-B261-A7C41DB03AE5}" type="datetime1">
              <a:rPr lang="en-US" smtClean="0"/>
              <a:t>8/26/2026</a:t>
            </a:fld>
            <a:endParaRPr lang="en-US"/>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a:xfrm>
            <a:off x="4480560" y="6274033"/>
            <a:ext cx="3162300"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a:xfrm>
            <a:off x="11292840" y="6274033"/>
            <a:ext cx="568917" cy="365760"/>
          </a:xfrm>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ABDDCA5B-BBAB-ABCD-27B8-D3CD17FD04BC}"/>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99652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BB3511-FF55-90F9-84B2-A88D52A63220}"/>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3" name="Footer Placeholder 2">
            <a:extLst>
              <a:ext uri="{FF2B5EF4-FFF2-40B4-BE49-F238E27FC236}">
                <a16:creationId xmlns:a16="http://schemas.microsoft.com/office/drawing/2014/main" id="{25DD18E5-736D-53C5-FE4E-02692CDA5F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D84428-B3DF-483B-0018-B452D4ED2F09}"/>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29351226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0934"/>
            <a:ext cx="3507418" cy="1398494"/>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8/26/2026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9326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451351" y="2680447"/>
            <a:ext cx="3357819" cy="3662083"/>
          </a:xfrm>
          <a:blipFill>
            <a:blip r:embed="rId2">
              <a:alphaModFix amt="60000"/>
            </a:blip>
            <a:stretch>
              <a:fillRect/>
            </a:stretch>
          </a:blipFill>
        </p:spPr>
        <p:txBody>
          <a:bodyPr/>
          <a:lstStyle>
            <a:lvl1pPr>
              <a:defRPr/>
            </a:lvl1pPr>
          </a:lstStyle>
          <a:p>
            <a:r>
              <a:rPr lang="en-US" dirty="0"/>
              <a:t>   </a:t>
            </a:r>
          </a:p>
        </p:txBody>
      </p:sp>
      <p:sp>
        <p:nvSpPr>
          <p:cNvPr id="10" name="Rectangle 9">
            <a:extLst>
              <a:ext uri="{FF2B5EF4-FFF2-40B4-BE49-F238E27FC236}">
                <a16:creationId xmlns:a16="http://schemas.microsoft.com/office/drawing/2014/main" id="{4606EA5C-4A14-95D3-20DF-1EEB607C889B}"/>
              </a:ext>
            </a:extLst>
          </p:cNvPr>
          <p:cNvSpPr/>
          <p:nvPr/>
        </p:nvSpPr>
        <p:spPr>
          <a:xfrm flipH="1">
            <a:off x="2171702" y="5847066"/>
            <a:ext cx="10020298" cy="1010934"/>
          </a:xfrm>
          <a:prstGeom prst="rect">
            <a:avLst/>
          </a:prstGeom>
          <a:gradFill>
            <a:gsLst>
              <a:gs pos="52000">
                <a:schemeClr val="bg2">
                  <a:alpha val="0"/>
                </a:schemeClr>
              </a:gs>
              <a:gs pos="76000">
                <a:schemeClr val="accent1">
                  <a:lumMod val="50000"/>
                  <a:alpha val="39000"/>
                </a:schemeClr>
              </a:gs>
              <a:gs pos="100000">
                <a:schemeClr val="accent5">
                  <a:alpha val="68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652D2-BF56-96CE-426B-26972C38434D}"/>
              </a:ext>
            </a:extLst>
          </p:cNvPr>
          <p:cNvSpPr/>
          <p:nvPr/>
        </p:nvSpPr>
        <p:spPr>
          <a:xfrm rot="16200000" flipH="1">
            <a:off x="7767364" y="2433362"/>
            <a:ext cx="4944033" cy="3905239"/>
          </a:xfrm>
          <a:prstGeom prst="rect">
            <a:avLst/>
          </a:prstGeom>
          <a:gradFill flip="none" rotWithShape="1">
            <a:gsLst>
              <a:gs pos="0">
                <a:schemeClr val="accent3">
                  <a:lumMod val="60000"/>
                  <a:lumOff val="40000"/>
                  <a:alpha val="40000"/>
                </a:schemeClr>
              </a:gs>
              <a:gs pos="32000">
                <a:schemeClr val="bg1">
                  <a:alpha val="0"/>
                </a:schemeClr>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2CA30D42-B5FE-EAD1-8419-4AD002C32B1F}"/>
              </a:ext>
            </a:extLst>
          </p:cNvPr>
          <p:cNvCxnSpPr>
            <a:cxnSpLocks/>
          </p:cNvCxnSpPr>
          <p:nvPr/>
        </p:nvCxnSpPr>
        <p:spPr>
          <a:xfrm>
            <a:off x="4426824" y="1075765"/>
            <a:ext cx="0" cy="4944035"/>
          </a:xfrm>
          <a:prstGeom prst="line">
            <a:avLst/>
          </a:prstGeom>
          <a:ln w="6350">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32679" y="1010932"/>
            <a:ext cx="6492240"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3051917"/>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9811"/>
            <a:ext cx="3419380" cy="1856553"/>
          </a:xfrm>
        </p:spPr>
        <p:txBody>
          <a:bodyPr anchor="t">
            <a:normAutofit/>
          </a:bodyPr>
          <a:lstStyle>
            <a:lvl1pPr>
              <a:defRPr sz="2800">
                <a:solidFill>
                  <a:schemeClr val="tx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8/26/2026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8969"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382390" y="3045041"/>
            <a:ext cx="3338742" cy="3297489"/>
          </a:xfrm>
          <a:blipFill>
            <a:blip r:embed="rId2">
              <a:alphaModFix amt="60000"/>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8968" y="1019810"/>
            <a:ext cx="731520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9595800"/>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Number Larg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BF28860-8FEF-73E6-FEDF-176AC5D70A0F}"/>
              </a:ext>
            </a:extLst>
          </p:cNvPr>
          <p:cNvSpPr>
            <a:spLocks noGrp="1"/>
          </p:cNvSpPr>
          <p:nvPr>
            <p:ph type="title"/>
          </p:nvPr>
        </p:nvSpPr>
        <p:spPr>
          <a:xfrm>
            <a:off x="6476998" y="4907611"/>
            <a:ext cx="5320285" cy="1438873"/>
          </a:xfrm>
        </p:spPr>
        <p:txBody>
          <a:bodyPr anchor="t"/>
          <a:lstStyle>
            <a:lvl1pPr>
              <a:lnSpc>
                <a:spcPct val="100000"/>
              </a:lnSpc>
              <a:defRPr sz="2000">
                <a:solidFill>
                  <a:schemeClr val="tx1"/>
                </a:solidFill>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27B77AD4-7B4F-4A76-ADEB-9CF6601338DB}" type="datetime1">
              <a:rPr lang="en-US" smtClean="0"/>
              <a:t>8/26/2026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5B446035-33B1-F0D9-18B1-58E177267E3A}"/>
              </a:ext>
            </a:extLst>
          </p:cNvPr>
          <p:cNvSpPr>
            <a:spLocks noGrp="1"/>
          </p:cNvSpPr>
          <p:nvPr>
            <p:ph sz="quarter" idx="17" hasCustomPrompt="1"/>
          </p:nvPr>
        </p:nvSpPr>
        <p:spPr>
          <a:xfrm>
            <a:off x="274638" y="766763"/>
            <a:ext cx="11320462" cy="3489325"/>
          </a:xfrm>
        </p:spPr>
        <p:txBody>
          <a:bodyPr/>
          <a:lstStyle>
            <a:lvl1pPr>
              <a:lnSpc>
                <a:spcPct val="85000"/>
              </a:lnSpc>
              <a:defRPr sz="240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dirty="0"/>
              <a:t>##%</a:t>
            </a:r>
          </a:p>
        </p:txBody>
      </p:sp>
      <p:cxnSp>
        <p:nvCxnSpPr>
          <p:cNvPr id="6" name="Straight Connector 5">
            <a:extLst>
              <a:ext uri="{FF2B5EF4-FFF2-40B4-BE49-F238E27FC236}">
                <a16:creationId xmlns:a16="http://schemas.microsoft.com/office/drawing/2014/main" id="{9F77A56B-CD68-22F4-F473-A2063E81D70D}"/>
              </a:ext>
            </a:extLst>
          </p:cNvPr>
          <p:cNvCxnSpPr>
            <a:cxnSpLocks/>
          </p:cNvCxnSpPr>
          <p:nvPr/>
        </p:nvCxnSpPr>
        <p:spPr>
          <a:xfrm flipH="1">
            <a:off x="394716" y="466224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175390"/>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cSld name="Statemen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BED7B15-76E6-E98E-A0BB-6188FC145CDD}"/>
              </a:ext>
            </a:extLst>
          </p:cNvPr>
          <p:cNvSpPr/>
          <p:nvPr/>
        </p:nvSpPr>
        <p:spPr>
          <a:xfrm rot="10800000" flipH="1">
            <a:off x="-1" y="0"/>
            <a:ext cx="12192002" cy="6858000"/>
          </a:xfrm>
          <a:prstGeom prst="rect">
            <a:avLst/>
          </a:prstGeom>
          <a:gradFill flip="none" rotWithShape="1">
            <a:gsLst>
              <a:gs pos="50000">
                <a:schemeClr val="accent3">
                  <a:lumMod val="60000"/>
                  <a:lumOff val="40000"/>
                  <a:alpha val="75000"/>
                </a:schemeClr>
              </a:gs>
              <a:gs pos="0">
                <a:schemeClr val="accent1">
                  <a:lumMod val="50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3602343-A974-BE4B-41E6-58237921FB4D}"/>
              </a:ext>
            </a:extLst>
          </p:cNvPr>
          <p:cNvSpPr/>
          <p:nvPr/>
        </p:nvSpPr>
        <p:spPr>
          <a:xfrm flipH="1">
            <a:off x="3683466" y="0"/>
            <a:ext cx="8508534" cy="6858000"/>
          </a:xfrm>
          <a:prstGeom prst="rect">
            <a:avLst/>
          </a:prstGeom>
          <a:gradFill flip="none" rotWithShape="1">
            <a:gsLst>
              <a:gs pos="6000">
                <a:schemeClr val="accent3">
                  <a:lumMod val="40000"/>
                  <a:lumOff val="60000"/>
                </a:schemeClr>
              </a:gs>
              <a:gs pos="73000">
                <a:schemeClr val="accent3">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022E84-7D91-EFA0-CBCA-F9AC98E6181F}"/>
              </a:ext>
            </a:extLst>
          </p:cNvPr>
          <p:cNvSpPr/>
          <p:nvPr/>
        </p:nvSpPr>
        <p:spPr>
          <a:xfrm rot="5400000">
            <a:off x="1670408" y="-1670408"/>
            <a:ext cx="7492544" cy="10833360"/>
          </a:xfrm>
          <a:prstGeom prst="rect">
            <a:avLst/>
          </a:prstGeom>
          <a:gradFill flip="none" rotWithShape="1">
            <a:gsLst>
              <a:gs pos="58000">
                <a:schemeClr val="accent2">
                  <a:alpha val="0"/>
                </a:schemeClr>
              </a:gs>
              <a:gs pos="98000">
                <a:schemeClr val="accent6">
                  <a:lumMod val="7500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3" name="Rectangle 2">
            <a:extLst>
              <a:ext uri="{FF2B5EF4-FFF2-40B4-BE49-F238E27FC236}">
                <a16:creationId xmlns:a16="http://schemas.microsoft.com/office/drawing/2014/main" id="{67DA0DC0-3518-750A-3821-192C03B2D059}"/>
              </a:ext>
            </a:extLst>
          </p:cNvPr>
          <p:cNvSpPr/>
          <p:nvPr/>
        </p:nvSpPr>
        <p:spPr>
          <a:xfrm rot="10800000">
            <a:off x="5031742" y="-20336"/>
            <a:ext cx="7160258" cy="6878336"/>
          </a:xfrm>
          <a:prstGeom prst="rect">
            <a:avLst/>
          </a:prstGeom>
          <a:gradFill>
            <a:gsLst>
              <a:gs pos="30000">
                <a:schemeClr val="accent4">
                  <a:lumMod val="60000"/>
                  <a:lumOff val="40000"/>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5B402F4-533A-849C-ACAD-039056A5D174}"/>
              </a:ext>
            </a:extLst>
          </p:cNvPr>
          <p:cNvSpPr/>
          <p:nvPr/>
        </p:nvSpPr>
        <p:spPr>
          <a:xfrm flipH="1">
            <a:off x="8961" y="2704579"/>
            <a:ext cx="12183038" cy="4153421"/>
          </a:xfrm>
          <a:prstGeom prst="rect">
            <a:avLst/>
          </a:prstGeom>
          <a:gradFill flip="none" rotWithShape="1">
            <a:gsLst>
              <a:gs pos="20000">
                <a:schemeClr val="accent1">
                  <a:alpha val="0"/>
                </a:schemeClr>
              </a:gs>
              <a:gs pos="68000">
                <a:schemeClr val="bg2">
                  <a:alpha val="67000"/>
                </a:schemeClr>
              </a:gs>
              <a:gs pos="90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02E0CC3F-E257-4F6E-9E6A-B96D887699EC}" type="datetime1">
              <a:rPr lang="en-US" smtClean="0"/>
              <a:t>8/26/2026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88124DA4-1249-371C-65BA-0AAC0239D4C1}"/>
              </a:ext>
            </a:extLst>
          </p:cNvPr>
          <p:cNvSpPr>
            <a:spLocks noGrp="1"/>
          </p:cNvSpPr>
          <p:nvPr>
            <p:ph sz="quarter" idx="17" hasCustomPrompt="1"/>
          </p:nvPr>
        </p:nvSpPr>
        <p:spPr>
          <a:xfrm>
            <a:off x="274320" y="2704946"/>
            <a:ext cx="9801225" cy="3538538"/>
          </a:xfrm>
        </p:spPr>
        <p:txBody>
          <a:bodyPr anchor="b"/>
          <a:lstStyle>
            <a:lvl1pPr>
              <a:lnSpc>
                <a:spcPct val="100000"/>
              </a:lnSpc>
              <a:defRPr sz="5400"/>
            </a:lvl1pPr>
            <a:lvl2pPr>
              <a:lnSpc>
                <a:spcPct val="100000"/>
              </a:lnSpc>
              <a:defRPr sz="4800"/>
            </a:lvl2pPr>
            <a:lvl3pPr>
              <a:lnSpc>
                <a:spcPct val="100000"/>
              </a:lnSpc>
              <a:defRPr sz="4400"/>
            </a:lvl3pPr>
            <a:lvl4pPr>
              <a:lnSpc>
                <a:spcPct val="100000"/>
              </a:lnSpc>
              <a:defRPr sz="4000"/>
            </a:lvl4pPr>
            <a:lvl5pPr>
              <a:lnSpc>
                <a:spcPct val="100000"/>
              </a:lnSpc>
              <a:defRPr sz="360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90602744"/>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8B774BFB-EECC-C995-E701-4CCEB032FCDB}"/>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0">
                <a:schemeClr val="accent3">
                  <a:lumMod val="60000"/>
                  <a:lumOff val="40000"/>
                  <a:alpha val="70000"/>
                </a:schemeClr>
              </a:gs>
              <a:gs pos="50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sp>
        <p:nvSpPr>
          <p:cNvPr id="9" name="Rectangle 8">
            <a:extLst>
              <a:ext uri="{FF2B5EF4-FFF2-40B4-BE49-F238E27FC236}">
                <a16:creationId xmlns:a16="http://schemas.microsoft.com/office/drawing/2014/main" id="{CD2E260E-763F-A06B-2808-39975829F205}"/>
              </a:ext>
            </a:extLst>
          </p:cNvPr>
          <p:cNvSpPr/>
          <p:nvPr/>
        </p:nvSpPr>
        <p:spPr>
          <a:xfrm rot="5400000" flipH="1">
            <a:off x="2667005" y="-2666996"/>
            <a:ext cx="6857996" cy="12191993"/>
          </a:xfrm>
          <a:prstGeom prst="rect">
            <a:avLst/>
          </a:prstGeom>
          <a:gradFill>
            <a:gsLst>
              <a:gs pos="0">
                <a:schemeClr val="bg1"/>
              </a:gs>
              <a:gs pos="100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E82642F-D94D-7313-EB9D-48E3CBEDD19C}"/>
              </a:ext>
            </a:extLst>
          </p:cNvPr>
          <p:cNvSpPr/>
          <p:nvPr/>
        </p:nvSpPr>
        <p:spPr>
          <a:xfrm rot="16200000" flipH="1">
            <a:off x="4381500" y="-4373435"/>
            <a:ext cx="3429000" cy="12175870"/>
          </a:xfrm>
          <a:prstGeom prst="rect">
            <a:avLst/>
          </a:prstGeom>
          <a:gradFill flip="none" rotWithShape="1">
            <a:gsLst>
              <a:gs pos="0">
                <a:schemeClr val="accent2"/>
              </a:gs>
              <a:gs pos="36000">
                <a:schemeClr val="accent6">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866900" y="4967784"/>
            <a:ext cx="8484108"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0BDAA3E-BE52-42BC-99E8-CCCB81A57ABD}" type="datetime1">
              <a:rPr lang="en-US" smtClean="0"/>
              <a:t>8/26/2026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866900" y="1405719"/>
            <a:ext cx="8484108" cy="3087622"/>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dirty="0"/>
              <a:t>Click to add Quote</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8D1ECC83-D6FA-D54B-81F2-EE93577E016F}"/>
              </a:ext>
            </a:extLst>
          </p:cNvPr>
          <p:cNvCxnSpPr>
            <a:cxnSpLocks/>
          </p:cNvCxnSpPr>
          <p:nvPr/>
        </p:nvCxnSpPr>
        <p:spPr>
          <a:xfrm flipH="1">
            <a:off x="2077285" y="4810814"/>
            <a:ext cx="8273723" cy="0"/>
          </a:xfrm>
          <a:prstGeom prst="line">
            <a:avLst/>
          </a:prstGeom>
          <a:ln w="6350">
            <a:solidFill>
              <a:schemeClr val="tx1">
                <a:lumMod val="75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2299615"/>
      </p:ext>
    </p:extLst>
  </p:cSld>
  <p:clrMapOvr>
    <a:masterClrMapping/>
  </p:clrMapOvr>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7012885" cy="1381432"/>
          </a:xfrm>
        </p:spPr>
        <p:txBody>
          <a:bodyPr anchor="t">
            <a:no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1B1491A9-BF26-4517-AB22-6183D453A902}" type="datetime1">
              <a:rPr lang="en-US" smtClean="0"/>
              <a:t>8/26/2026</a:t>
            </a:fld>
            <a:endParaRPr lang="en-US"/>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9ABA73FC-7BD1-70E0-E0BB-062C0B9E495C}"/>
              </a:ext>
            </a:extLst>
          </p:cNvPr>
          <p:cNvCxnSpPr>
            <a:cxnSpLocks/>
          </p:cNvCxnSpPr>
          <p:nvPr/>
        </p:nvCxnSpPr>
        <p:spPr>
          <a:xfrm flipH="1">
            <a:off x="394716" y="303297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E12F779-E4E9-1000-6D97-63D7AD0CD426}"/>
              </a:ext>
            </a:extLst>
          </p:cNvPr>
          <p:cNvSpPr/>
          <p:nvPr/>
        </p:nvSpPr>
        <p:spPr>
          <a:xfrm rot="5400000" flipH="1">
            <a:off x="4765041" y="-568961"/>
            <a:ext cx="2661919" cy="12192002"/>
          </a:xfrm>
          <a:prstGeom prst="rect">
            <a:avLst/>
          </a:prstGeom>
          <a:gradFill>
            <a:gsLst>
              <a:gs pos="51000">
                <a:schemeClr val="bg2">
                  <a:alpha val="0"/>
                </a:schemeClr>
              </a:gs>
              <a:gs pos="98276">
                <a:schemeClr val="tx2"/>
              </a:gs>
              <a:gs pos="85000">
                <a:schemeClr val="accent1">
                  <a:alpha val="85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11177CF-A7A2-912C-416D-E7E03D2C5291}"/>
              </a:ext>
            </a:extLst>
          </p:cNvPr>
          <p:cNvSpPr/>
          <p:nvPr/>
        </p:nvSpPr>
        <p:spPr>
          <a:xfrm rot="5400000" flipH="1">
            <a:off x="4516120" y="-817882"/>
            <a:ext cx="3159760" cy="12192003"/>
          </a:xfrm>
          <a:prstGeom prst="rect">
            <a:avLst/>
          </a:prstGeom>
          <a:gradFill>
            <a:gsLst>
              <a:gs pos="62000">
                <a:schemeClr val="bg2">
                  <a:alpha val="0"/>
                </a:schemeClr>
              </a:gs>
              <a:gs pos="98276">
                <a:schemeClr val="accent5"/>
              </a:gs>
              <a:gs pos="88000">
                <a:schemeClr val="accent3">
                  <a:alpha val="49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03230" y="3429000"/>
            <a:ext cx="11171699" cy="24656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6800917"/>
      </p:ext>
    </p:extLst>
  </p:cSld>
  <p:clrMapOvr>
    <a:masterClrMapping/>
  </p:clrMapOvr>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cSld name="Conclus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3CA1D0-5ABF-E529-5411-F834222E48FC}"/>
              </a:ext>
            </a:extLst>
          </p:cNvPr>
          <p:cNvSpPr/>
          <p:nvPr/>
        </p:nvSpPr>
        <p:spPr>
          <a:xfrm rot="5400000">
            <a:off x="5020923" y="-2430130"/>
            <a:ext cx="1825034" cy="11866880"/>
          </a:xfrm>
          <a:prstGeom prst="rect">
            <a:avLst/>
          </a:prstGeom>
          <a:gradFill>
            <a:gsLst>
              <a:gs pos="41000">
                <a:schemeClr val="bg1">
                  <a:alpha val="0"/>
                </a:schemeClr>
              </a:gs>
              <a:gs pos="85612">
                <a:schemeClr val="accent4">
                  <a:alpha val="7800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40F5D87-BF9C-3DAE-D977-87A4FA7749F4}"/>
              </a:ext>
            </a:extLst>
          </p:cNvPr>
          <p:cNvSpPr/>
          <p:nvPr/>
        </p:nvSpPr>
        <p:spPr>
          <a:xfrm rot="10800000" flipH="1">
            <a:off x="0" y="2590790"/>
            <a:ext cx="12192000" cy="1825033"/>
          </a:xfrm>
          <a:prstGeom prst="rect">
            <a:avLst/>
          </a:prstGeom>
          <a:gradFill>
            <a:gsLst>
              <a:gs pos="68000">
                <a:schemeClr val="bg2">
                  <a:alpha val="0"/>
                </a:schemeClr>
              </a:gs>
              <a:gs pos="98851">
                <a:schemeClr val="accent5">
                  <a:lumMod val="60000"/>
                  <a:lumOff val="40000"/>
                </a:schemeClr>
              </a:gs>
              <a:gs pos="89000">
                <a:schemeClr val="accent3">
                  <a:lumMod val="60000"/>
                  <a:lumOff val="40000"/>
                  <a:alpha val="3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6095999" cy="1454506"/>
          </a:xfrm>
        </p:spPr>
        <p:txBody>
          <a:bodyPr anchor="t">
            <a:normAutofit/>
          </a:bodyPr>
          <a:lstStyle>
            <a:lvl1pPr>
              <a:defRPr sz="5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3A5024DF-23AF-419A-978A-28215FBF1E37}" type="datetime1">
              <a:rPr lang="en-US" smtClean="0"/>
              <a:t>8/26/2026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620000" y="3337560"/>
            <a:ext cx="3595171" cy="2828581"/>
          </a:xfrm>
        </p:spPr>
        <p:txBody>
          <a:bodyPr vert="horz" lIns="91440" tIns="45720" rIns="91440" bIns="45720" rtlCol="0">
            <a:normAutofit/>
          </a:bodyPr>
          <a:lstStyle>
            <a:lvl1pPr marL="0" indent="0">
              <a:buNone/>
              <a:defRPr lang="en-US" sz="1800" dirty="0"/>
            </a:lvl1pPr>
            <a:lvl2pPr marL="228600" indent="0">
              <a:buNone/>
              <a:defRPr lang="en-US" sz="1400" dirty="0"/>
            </a:lvl2pPr>
            <a:lvl3pPr marL="457200" indent="0">
              <a:buNone/>
              <a:defRPr lang="en-US" sz="1200" dirty="0"/>
            </a:lvl3pPr>
            <a:lvl4pPr marL="685800" indent="0">
              <a:buNone/>
              <a:defRPr lang="en-US" sz="1100" dirty="0"/>
            </a:lvl4pPr>
            <a:lvl5pPr marL="914400" indent="0">
              <a:buNone/>
              <a:defRPr lang="en-US" sz="105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2599800"/>
      </p:ext>
    </p:extLst>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731520"/>
            <a:ext cx="10858500" cy="692389"/>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B01CFC0-D171-4F9D-A610-2F47C1080058}" type="datetime1">
              <a:rPr lang="en-US" smtClean="0"/>
              <a:t>8/26/2026</a:t>
            </a:fld>
            <a:endParaRPr lang="en-US"/>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80A35E0D-62A8-3554-9B0A-F98F410BA73C}"/>
              </a:ext>
            </a:extLst>
          </p:cNvPr>
          <p:cNvSpPr>
            <a:spLocks noGrp="1"/>
          </p:cNvSpPr>
          <p:nvPr>
            <p:ph sz="quarter" idx="18"/>
          </p:nvPr>
        </p:nvSpPr>
        <p:spPr>
          <a:xfrm>
            <a:off x="301625" y="1806575"/>
            <a:ext cx="5165725"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59B3B287-1823-BE94-2755-A041E87636AD}"/>
              </a:ext>
            </a:extLst>
          </p:cNvPr>
          <p:cNvSpPr>
            <a:spLocks noGrp="1"/>
          </p:cNvSpPr>
          <p:nvPr>
            <p:ph sz="quarter" idx="19"/>
          </p:nvPr>
        </p:nvSpPr>
        <p:spPr>
          <a:xfrm>
            <a:off x="6723891" y="1806575"/>
            <a:ext cx="4991100"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3AFB33C1-66E4-5420-EAC7-ECB72519298E}"/>
              </a:ext>
            </a:extLst>
          </p:cNvPr>
          <p:cNvCxnSpPr>
            <a:cxnSpLocks/>
          </p:cNvCxnSpPr>
          <p:nvPr/>
        </p:nvCxnSpPr>
        <p:spPr>
          <a:xfrm flipH="1">
            <a:off x="394716" y="158496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058947"/>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Comparis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AE5CFF-8C53-04B8-D45D-5572C54FE40F}"/>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301752" y="731520"/>
            <a:ext cx="11585448" cy="662062"/>
          </a:xfrm>
        </p:spPr>
        <p:txBody>
          <a:bodyPr/>
          <a:lstStyle>
            <a:lvl1pPr>
              <a:defRPr>
                <a:solidFill>
                  <a:schemeClr val="tx1"/>
                </a:solidFill>
              </a:defRPr>
            </a:lvl1pPr>
          </a:lstStyle>
          <a:p>
            <a:r>
              <a:rPr lang="en-US"/>
              <a:t>Click to edit Master title style</a:t>
            </a:r>
          </a:p>
        </p:txBody>
      </p:sp>
      <p:sp>
        <p:nvSpPr>
          <p:cNvPr id="15" name="Date Placeholder 14">
            <a:extLst>
              <a:ext uri="{FF2B5EF4-FFF2-40B4-BE49-F238E27FC236}">
                <a16:creationId xmlns:a16="http://schemas.microsoft.com/office/drawing/2014/main" id="{705EA491-E08A-48B5-7211-33514A94530C}"/>
              </a:ext>
            </a:extLst>
          </p:cNvPr>
          <p:cNvSpPr>
            <a:spLocks noGrp="1"/>
          </p:cNvSpPr>
          <p:nvPr>
            <p:ph type="dt" sz="half" idx="15"/>
          </p:nvPr>
        </p:nvSpPr>
        <p:spPr/>
        <p:txBody>
          <a:bodyPr/>
          <a:lstStyle/>
          <a:p>
            <a:fld id="{7DA2CEDE-2AB4-4FB8-9551-E0AA4222B1A3}" type="datetime1">
              <a:rPr lang="en-US" smtClean="0"/>
              <a:t>8/26/2026</a:t>
            </a:fld>
            <a:endParaRPr lang="en-US"/>
          </a:p>
        </p:txBody>
      </p:sp>
      <p:sp>
        <p:nvSpPr>
          <p:cNvPr id="16" name="Footer Placeholder 15">
            <a:extLst>
              <a:ext uri="{FF2B5EF4-FFF2-40B4-BE49-F238E27FC236}">
                <a16:creationId xmlns:a16="http://schemas.microsoft.com/office/drawing/2014/main" id="{259980DF-BFB1-0E16-FE9E-D2D30ED180E7}"/>
              </a:ext>
            </a:extLst>
          </p:cNvPr>
          <p:cNvSpPr>
            <a:spLocks noGrp="1"/>
          </p:cNvSpPr>
          <p:nvPr>
            <p:ph type="ftr" sz="quarter" idx="16"/>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EA97154-58A7-DD75-CD73-93F442F34125}"/>
              </a:ext>
            </a:extLst>
          </p:cNvPr>
          <p:cNvSpPr>
            <a:spLocks noGrp="1"/>
          </p:cNvSpPr>
          <p:nvPr>
            <p:ph type="sldNum" sz="quarter" idx="17"/>
          </p:nvPr>
        </p:nvSpPr>
        <p:spPr/>
        <p:txBody>
          <a:body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01752" y="1775779"/>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6">
            <a:extLst>
              <a:ext uri="{FF2B5EF4-FFF2-40B4-BE49-F238E27FC236}">
                <a16:creationId xmlns:a16="http://schemas.microsoft.com/office/drawing/2014/main" id="{13701989-F794-F145-FEEE-631718E4D69C}"/>
              </a:ext>
            </a:extLst>
          </p:cNvPr>
          <p:cNvSpPr>
            <a:spLocks noGrp="1"/>
          </p:cNvSpPr>
          <p:nvPr>
            <p:ph sz="quarter" idx="18"/>
          </p:nvPr>
        </p:nvSpPr>
        <p:spPr>
          <a:xfrm>
            <a:off x="301625" y="2492481"/>
            <a:ext cx="5165725"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720840" y="1775777"/>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6">
            <a:extLst>
              <a:ext uri="{FF2B5EF4-FFF2-40B4-BE49-F238E27FC236}">
                <a16:creationId xmlns:a16="http://schemas.microsoft.com/office/drawing/2014/main" id="{A3BB3E04-BBB2-1EB1-AF01-EFE05E004270}"/>
              </a:ext>
            </a:extLst>
          </p:cNvPr>
          <p:cNvSpPr>
            <a:spLocks noGrp="1"/>
          </p:cNvSpPr>
          <p:nvPr>
            <p:ph sz="quarter" idx="19"/>
          </p:nvPr>
        </p:nvSpPr>
        <p:spPr>
          <a:xfrm>
            <a:off x="6723890" y="2492481"/>
            <a:ext cx="5181907"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B692CF81-A7A7-1362-125E-EEC5C8BD16E7}"/>
              </a:ext>
            </a:extLst>
          </p:cNvPr>
          <p:cNvCxnSpPr>
            <a:cxnSpLocks/>
          </p:cNvCxnSpPr>
          <p:nvPr/>
        </p:nvCxnSpPr>
        <p:spPr>
          <a:xfrm flipH="1">
            <a:off x="394716" y="1579934"/>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1E71789-6ED9-AA74-B78C-05CAF80B5536}"/>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0356055"/>
      </p:ext>
    </p:extLst>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301752" y="1005840"/>
            <a:ext cx="9906000" cy="801042"/>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16C42483-B3E3-4399-B6B2-4B1D067F8CE5}" type="datetime1">
              <a:rPr lang="en-US" smtClean="0"/>
              <a:t>8/26/2026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81854045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4833-7F78-A5B7-A260-F22A28884B8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2BBED92-B27B-AF03-7FF0-BC688FC776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776275-8D94-EE9B-003A-587AE4660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8BBFBF5-0217-C70B-4253-EB10911E6E8F}"/>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6" name="Footer Placeholder 5">
            <a:extLst>
              <a:ext uri="{FF2B5EF4-FFF2-40B4-BE49-F238E27FC236}">
                <a16:creationId xmlns:a16="http://schemas.microsoft.com/office/drawing/2014/main" id="{9DFEDA7E-8591-FEB0-0C5B-6EAD91A78D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377443-3896-414F-A723-1C9FB6691039}"/>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64062106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36574F-2CAD-411B-9EF3-12D0DF2C09EB}" type="datetime1">
              <a:rPr lang="en-US" smtClean="0"/>
              <a:t>8/26/2026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3615174874"/>
      </p:ext>
    </p:extLst>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MASTER">
    <p:bg>
      <p:bgPr>
        <a:solidFill>
          <a:srgbClr val="FBF8F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218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30017-9814-3E21-B9D1-03F713FB92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5EA9300-5917-039E-1915-EF70BD49FF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6B4D51-96FD-0D0F-5878-4333F8C67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383794-098D-1F02-619A-88FD90E18FDC}"/>
              </a:ext>
            </a:extLst>
          </p:cNvPr>
          <p:cNvSpPr>
            <a:spLocks noGrp="1"/>
          </p:cNvSpPr>
          <p:nvPr>
            <p:ph type="dt" sz="half" idx="10"/>
          </p:nvPr>
        </p:nvSpPr>
        <p:spPr/>
        <p:txBody>
          <a:bodyPr/>
          <a:lstStyle/>
          <a:p>
            <a:fld id="{39C8AA89-6741-A14D-8F37-A3012A52967C}" type="datetimeFigureOut">
              <a:rPr lang="en-US" smtClean="0"/>
              <a:t>8/26/2026</a:t>
            </a:fld>
            <a:endParaRPr lang="en-US"/>
          </a:p>
        </p:txBody>
      </p:sp>
      <p:sp>
        <p:nvSpPr>
          <p:cNvPr id="6" name="Footer Placeholder 5">
            <a:extLst>
              <a:ext uri="{FF2B5EF4-FFF2-40B4-BE49-F238E27FC236}">
                <a16:creationId xmlns:a16="http://schemas.microsoft.com/office/drawing/2014/main" id="{7DDBD648-22A9-C114-3D3B-65963EEAEE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98C5D8-5550-47FF-F380-76C4C6B64EB1}"/>
              </a:ext>
            </a:extLst>
          </p:cNvPr>
          <p:cNvSpPr>
            <a:spLocks noGrp="1"/>
          </p:cNvSpPr>
          <p:nvPr>
            <p:ph type="sldNum" sz="quarter" idx="12"/>
          </p:nvPr>
        </p:nvSpPr>
        <p:spPr/>
        <p:txBody>
          <a:bodyPr/>
          <a:lstStyle/>
          <a:p>
            <a:fld id="{1F9001C3-9F0A-0D45-BC2F-7911DDECF33C}" type="slidenum">
              <a:rPr lang="en-US" smtClean="0"/>
              <a:t>‹#›</a:t>
            </a:fld>
            <a:endParaRPr lang="en-US"/>
          </a:p>
        </p:txBody>
      </p:sp>
    </p:spTree>
    <p:extLst>
      <p:ext uri="{BB962C8B-B14F-4D97-AF65-F5344CB8AC3E}">
        <p14:creationId xmlns:p14="http://schemas.microsoft.com/office/powerpoint/2010/main" val="399423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7.jpe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theme" Target="../theme/theme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42319-8810-C168-3BBB-FEFA211AD2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F5168E1-21AE-0848-9069-850B6B9545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0DA41B-3B6B-C87C-63AE-5D18697E96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8AA89-6741-A14D-8F37-A3012A52967C}" type="datetimeFigureOut">
              <a:rPr lang="en-US" smtClean="0"/>
              <a:t>8/26/2026</a:t>
            </a:fld>
            <a:endParaRPr lang="en-US"/>
          </a:p>
        </p:txBody>
      </p:sp>
      <p:sp>
        <p:nvSpPr>
          <p:cNvPr id="5" name="Footer Placeholder 4">
            <a:extLst>
              <a:ext uri="{FF2B5EF4-FFF2-40B4-BE49-F238E27FC236}">
                <a16:creationId xmlns:a16="http://schemas.microsoft.com/office/drawing/2014/main" id="{FA32DCF0-79E5-74F8-1E0A-1881D3650A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22B0A5-42F6-3CA6-E3E6-CBCB7A303B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9001C3-9F0A-0D45-BC2F-7911DDECF33C}" type="slidenum">
              <a:rPr lang="en-US" smtClean="0"/>
              <a:t>‹#›</a:t>
            </a:fld>
            <a:endParaRPr lang="en-US"/>
          </a:p>
        </p:txBody>
      </p:sp>
    </p:spTree>
    <p:extLst>
      <p:ext uri="{BB962C8B-B14F-4D97-AF65-F5344CB8AC3E}">
        <p14:creationId xmlns:p14="http://schemas.microsoft.com/office/powerpoint/2010/main" val="345088814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6121" r:id="rId12"/>
    <p:sldLayoutId id="2147486122" r:id="rId13"/>
    <p:sldLayoutId id="214748612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82AB6D-06C8-6679-F830-09709EF9B8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8E1197-7472-8F44-7A25-5EC5EE88C8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D205FC-C65B-9DA3-CFBD-B3945F9E13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DF53685-2C23-485F-89AC-42D1D51C69EE}" type="datetimeFigureOut">
              <a:rPr lang="en-GB" smtClean="0"/>
              <a:t>26/08/2026</a:t>
            </a:fld>
            <a:endParaRPr lang="en-GB"/>
          </a:p>
        </p:txBody>
      </p:sp>
      <p:sp>
        <p:nvSpPr>
          <p:cNvPr id="5" name="Footer Placeholder 4">
            <a:extLst>
              <a:ext uri="{FF2B5EF4-FFF2-40B4-BE49-F238E27FC236}">
                <a16:creationId xmlns:a16="http://schemas.microsoft.com/office/drawing/2014/main" id="{94890D21-E36C-5533-C752-140FD5B7E6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760FA4D-0111-977C-2402-B55FA63EE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9FD881-441C-4157-8069-08435632DDF0}" type="slidenum">
              <a:rPr lang="en-GB" smtClean="0"/>
              <a:t>‹#›</a:t>
            </a:fld>
            <a:endParaRPr lang="en-GB"/>
          </a:p>
        </p:txBody>
      </p:sp>
    </p:spTree>
    <p:extLst>
      <p:ext uri="{BB962C8B-B14F-4D97-AF65-F5344CB8AC3E}">
        <p14:creationId xmlns:p14="http://schemas.microsoft.com/office/powerpoint/2010/main" val="2016745011"/>
      </p:ext>
    </p:extLst>
  </p:cSld>
  <p:clrMap bg1="lt1" tx1="dk1" bg2="lt2" tx2="dk2" accent1="accent1" accent2="accent2" accent3="accent3" accent4="accent4" accent5="accent5" accent6="accent6" hlink="hlink" folHlink="folHlink"/>
  <p:sldLayoutIdLst>
    <p:sldLayoutId id="2147486124" r:id="rId1"/>
    <p:sldLayoutId id="2147483755" r:id="rId2"/>
    <p:sldLayoutId id="2147483732" r:id="rId3"/>
    <p:sldLayoutId id="2147483736" r:id="rId4"/>
    <p:sldLayoutId id="2147486125" r:id="rId5"/>
    <p:sldLayoutId id="2147483740" r:id="rId6"/>
    <p:sldLayoutId id="2147486126" r:id="rId7"/>
    <p:sldLayoutId id="2147483734" r:id="rId8"/>
    <p:sldLayoutId id="2147483739" r:id="rId9"/>
    <p:sldLayoutId id="2147483738" r:id="rId10"/>
    <p:sldLayoutId id="2147486127" r:id="rId11"/>
    <p:sldLayoutId id="2147483753" r:id="rId12"/>
    <p:sldLayoutId id="2147483716" r:id="rId13"/>
    <p:sldLayoutId id="214748371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051" name="Title Placeholder 1">
            <a:extLst>
              <a:ext uri="{FF2B5EF4-FFF2-40B4-BE49-F238E27FC236}">
                <a16:creationId xmlns:a16="http://schemas.microsoft.com/office/drawing/2014/main" id="{2E77EA96-7356-EB05-CAF7-28B97E2CEAEB}"/>
              </a:ext>
            </a:extLst>
          </p:cNvPr>
          <p:cNvSpPr>
            <a:spLocks noGrp="1" noChangeArrowheads="1"/>
          </p:cNvSpPr>
          <p:nvPr>
            <p:ph type="title"/>
          </p:nvPr>
        </p:nvSpPr>
        <p:spPr bwMode="auto">
          <a:xfrm>
            <a:off x="677863" y="609600"/>
            <a:ext cx="9739312"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2" name="Text Placeholder 2">
            <a:extLst>
              <a:ext uri="{FF2B5EF4-FFF2-40B4-BE49-F238E27FC236}">
                <a16:creationId xmlns:a16="http://schemas.microsoft.com/office/drawing/2014/main" id="{0E4D8281-3639-BDA9-2830-D514BA8C4FB9}"/>
              </a:ext>
            </a:extLst>
          </p:cNvPr>
          <p:cNvSpPr>
            <a:spLocks noGrp="1" noChangeArrowheads="1"/>
          </p:cNvSpPr>
          <p:nvPr>
            <p:ph type="body" idx="1"/>
          </p:nvPr>
        </p:nvSpPr>
        <p:spPr bwMode="auto">
          <a:xfrm>
            <a:off x="677863" y="2160588"/>
            <a:ext cx="9739312"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6FBB64F-CB09-E25B-E6B6-9E3AAE1AAD4E}"/>
              </a:ext>
            </a:extLst>
          </p:cNvPr>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D80BBCC7-536B-457D-9947-B4568FD8FD79}" type="datetimeFigureOut">
              <a:rPr lang="en-US"/>
              <a:pPr>
                <a:defRPr/>
              </a:pPr>
              <a:t>8/26/2026</a:t>
            </a:fld>
            <a:endParaRPr lang="en-GB"/>
          </a:p>
        </p:txBody>
      </p:sp>
      <p:sp>
        <p:nvSpPr>
          <p:cNvPr id="5" name="Footer Placeholder 4">
            <a:extLst>
              <a:ext uri="{FF2B5EF4-FFF2-40B4-BE49-F238E27FC236}">
                <a16:creationId xmlns:a16="http://schemas.microsoft.com/office/drawing/2014/main" id="{579B374A-CBCA-0F71-CD59-DA1E02389262}"/>
              </a:ext>
            </a:extLst>
          </p:cNvPr>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8C9BFF62-28B8-F1AB-FA72-297F33AD0F92}"/>
              </a:ext>
            </a:extLst>
          </p:cNvPr>
          <p:cNvSpPr>
            <a:spLocks noGrp="1"/>
          </p:cNvSpPr>
          <p:nvPr>
            <p:ph type="sldNum" sz="quarter" idx="4"/>
          </p:nvPr>
        </p:nvSpPr>
        <p:spPr>
          <a:xfrm>
            <a:off x="8589963" y="6042025"/>
            <a:ext cx="684212"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accent1"/>
                </a:solidFill>
                <a:latin typeface="+mn-lt"/>
              </a:defRPr>
            </a:lvl1pPr>
          </a:lstStyle>
          <a:p>
            <a:pPr>
              <a:defRPr/>
            </a:pPr>
            <a:fld id="{4D937A09-E472-464A-AAB2-DED92D6BA4A6}"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6101" r:id="rId1"/>
    <p:sldLayoutId id="2147486102" r:id="rId2"/>
    <p:sldLayoutId id="2147486103" r:id="rId3"/>
    <p:sldLayoutId id="2147486104" r:id="rId4"/>
    <p:sldLayoutId id="2147486105" r:id="rId5"/>
    <p:sldLayoutId id="2147486106" r:id="rId6"/>
    <p:sldLayoutId id="2147486107" r:id="rId7"/>
    <p:sldLayoutId id="2147486108" r:id="rId8"/>
    <p:sldLayoutId id="2147486109" r:id="rId9"/>
    <p:sldLayoutId id="2147486085" r:id="rId10"/>
    <p:sldLayoutId id="2147486110" r:id="rId11"/>
    <p:sldLayoutId id="2147486086" r:id="rId12"/>
    <p:sldLayoutId id="2147486111" r:id="rId13"/>
    <p:sldLayoutId id="2147486087" r:id="rId14"/>
  </p:sldLayoutIdLst>
  <p:txStyles>
    <p:titleStyle>
      <a:lvl1pPr algn="l" defTabSz="457200" rtl="0" eaLnBrk="0" fontAlgn="base" hangingPunct="0">
        <a:spcBef>
          <a:spcPct val="0"/>
        </a:spcBef>
        <a:spcAft>
          <a:spcPct val="0"/>
        </a:spcAft>
        <a:defRPr sz="3600" b="1" kern="1200">
          <a:solidFill>
            <a:srgbClr val="632182"/>
          </a:solidFill>
          <a:latin typeface="Arial" panose="020B0604020202020204" pitchFamily="34" charset="0"/>
          <a:ea typeface="+mj-ea"/>
          <a:cs typeface="Arial" panose="020B0604020202020204" pitchFamily="34" charset="0"/>
        </a:defRPr>
      </a:lvl1pPr>
      <a:lvl2pPr algn="l" defTabSz="457200" rtl="0" eaLnBrk="0" fontAlgn="base" hangingPunct="0">
        <a:spcBef>
          <a:spcPct val="0"/>
        </a:spcBef>
        <a:spcAft>
          <a:spcPct val="0"/>
        </a:spcAft>
        <a:defRPr sz="3600" b="1">
          <a:solidFill>
            <a:srgbClr val="632182"/>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3600" b="1">
          <a:solidFill>
            <a:srgbClr val="632182"/>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3600" b="1">
          <a:solidFill>
            <a:srgbClr val="632182"/>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3600" b="1">
          <a:solidFill>
            <a:srgbClr val="632182"/>
          </a:solidFill>
          <a:latin typeface="Arial" panose="020B0604020202020204" pitchFamily="34" charset="0"/>
          <a:cs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2000" kern="1200">
          <a:solidFill>
            <a:srgbClr val="404040"/>
          </a:solidFill>
          <a:latin typeface="Arial" panose="020B0604020202020204" pitchFamily="34" charset="0"/>
          <a:ea typeface="+mn-ea"/>
          <a:cs typeface="Arial" panose="020B0604020202020204" pitchFamily="34" charset="0"/>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800" kern="1200">
          <a:solidFill>
            <a:srgbClr val="404040"/>
          </a:solidFill>
          <a:latin typeface="Arial" panose="020B0604020202020204" pitchFamily="34" charset="0"/>
          <a:ea typeface="+mn-ea"/>
          <a:cs typeface="Arial" panose="020B0604020202020204" pitchFamily="34" charset="0"/>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Arial" panose="020B0604020202020204" pitchFamily="34" charset="0"/>
          <a:ea typeface="+mn-ea"/>
          <a:cs typeface="Arial" panose="020B0604020202020204" pitchFamily="34" charset="0"/>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Arial" panose="020B0604020202020204" pitchFamily="34" charset="0"/>
          <a:ea typeface="+mn-ea"/>
          <a:cs typeface="Arial" panose="020B0604020202020204" pitchFamily="34" charset="0"/>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2BF7F9-5A16-FF10-A83C-278FCC0803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AD27144-E29E-4979-BC2C-3DDED078C3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FAED986-E583-89D1-DC7E-DEE80D34E9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658204-0329-4E39-A5FB-F51927804478}" type="datetimeFigureOut">
              <a:rPr lang="en-GB" smtClean="0"/>
              <a:t>26/08/2026</a:t>
            </a:fld>
            <a:endParaRPr lang="en-GB"/>
          </a:p>
        </p:txBody>
      </p:sp>
      <p:sp>
        <p:nvSpPr>
          <p:cNvPr id="5" name="Footer Placeholder 4">
            <a:extLst>
              <a:ext uri="{FF2B5EF4-FFF2-40B4-BE49-F238E27FC236}">
                <a16:creationId xmlns:a16="http://schemas.microsoft.com/office/drawing/2014/main" id="{7DB5035A-207E-B89B-9759-EA3AA6F662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F9A5C50-F29D-E059-F9C0-0B71CF04BD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123CC3-E169-43DE-A3F7-934DE97BB0DA}" type="slidenum">
              <a:rPr lang="en-GB" smtClean="0"/>
              <a:t>‹#›</a:t>
            </a:fld>
            <a:endParaRPr lang="en-GB"/>
          </a:p>
        </p:txBody>
      </p:sp>
    </p:spTree>
    <p:extLst>
      <p:ext uri="{BB962C8B-B14F-4D97-AF65-F5344CB8AC3E}">
        <p14:creationId xmlns:p14="http://schemas.microsoft.com/office/powerpoint/2010/main" val="4084604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6112" r:id="rId3"/>
    <p:sldLayoutId id="2147486113" r:id="rId4"/>
    <p:sldLayoutId id="2147486114" r:id="rId5"/>
    <p:sldLayoutId id="2147486115" r:id="rId6"/>
    <p:sldLayoutId id="2147486116" r:id="rId7"/>
    <p:sldLayoutId id="2147486117" r:id="rId8"/>
    <p:sldLayoutId id="2147486118" r:id="rId9"/>
    <p:sldLayoutId id="2147486119" r:id="rId10"/>
    <p:sldLayoutId id="21474861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01752" y="869140"/>
            <a:ext cx="11604046" cy="969206"/>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01752" y="210114"/>
            <a:ext cx="1759288" cy="365760"/>
          </a:xfrm>
          <a:prstGeom prst="rect">
            <a:avLst/>
          </a:prstGeom>
        </p:spPr>
        <p:txBody>
          <a:bodyPr vert="horz" lIns="91440" tIns="45720" rIns="91440" bIns="45720" rtlCol="0" anchor="ctr"/>
          <a:lstStyle>
            <a:lvl1pPr algn="l" rtl="0">
              <a:defRPr sz="800" cap="none" spc="0" baseline="0">
                <a:solidFill>
                  <a:schemeClr val="tx1"/>
                </a:solidFill>
              </a:defRPr>
            </a:lvl1pPr>
          </a:lstStyle>
          <a:p>
            <a:fld id="{7DA2CEDE-2AB4-4FB8-9551-E0AA4222B1A3}" type="datetime1">
              <a:rPr lang="en-US" smtClean="0"/>
              <a:pPr/>
              <a:t>8/26/2026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7622485" y="210114"/>
            <a:ext cx="2509284" cy="365760"/>
          </a:xfrm>
          <a:prstGeom prst="rect">
            <a:avLst/>
          </a:prstGeom>
        </p:spPr>
        <p:txBody>
          <a:bodyPr vert="horz" lIns="91440" tIns="45720" rIns="91440" bIns="45720" rtlCol="0" anchor="ctr"/>
          <a:lstStyle>
            <a:lvl1pPr algn="l" rtl="0">
              <a:defRPr sz="800" cap="none" spc="0" baseline="0">
                <a:solidFill>
                  <a:schemeClr val="tx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300323" y="210114"/>
            <a:ext cx="605475" cy="365760"/>
          </a:xfrm>
          <a:prstGeom prst="rect">
            <a:avLst/>
          </a:prstGeom>
        </p:spPr>
        <p:txBody>
          <a:bodyPr vert="horz" lIns="91440" tIns="45720" rIns="91440" bIns="45720" rtlCol="0" anchor="ctr"/>
          <a:lstStyle>
            <a:lvl1pPr algn="r" rtl="0">
              <a:defRPr sz="800" cap="none" spc="0" baseline="0">
                <a:solidFill>
                  <a:schemeClr val="tx1"/>
                </a:solidFill>
              </a:defRPr>
            </a:lvl1pPr>
          </a:lstStyle>
          <a:p>
            <a:fld id="{5E0677F5-4A8A-4BF1-96BE-3BAE8FBAFE2E}" type="slidenum">
              <a:rPr lang="en-US" smtClean="0"/>
              <a:pPr/>
              <a:t>‹#›</a:t>
            </a:fld>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01752" y="2047284"/>
            <a:ext cx="11604046" cy="4234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A3E5EF3F-856F-01A0-B658-94EAB13FC060}"/>
              </a:ext>
            </a:extLst>
          </p:cNvPr>
          <p:cNvCxnSpPr>
            <a:cxnSpLocks/>
          </p:cNvCxnSpPr>
          <p:nvPr/>
        </p:nvCxnSpPr>
        <p:spPr>
          <a:xfrm flipH="1">
            <a:off x="394716" y="751313"/>
            <a:ext cx="1140256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6299547"/>
      </p:ext>
    </p:extLst>
  </p:cSld>
  <p:clrMap bg1="dk1" tx1="lt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Lst>
  <p:hf sldNum="0" hdr="0" ftr="0" dt="0"/>
  <p:txStyles>
    <p:titleStyle>
      <a:lvl1pPr algn="l" defTabSz="914400" rtl="0" eaLnBrk="1" latinLnBrk="0" hangingPunct="1">
        <a:lnSpc>
          <a:spcPct val="85000"/>
        </a:lnSpc>
        <a:spcBef>
          <a:spcPct val="0"/>
        </a:spcBef>
        <a:buNone/>
        <a:defRPr sz="2800" b="0" kern="1200" spc="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spc="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pos="168">
          <p15:clr>
            <a:srgbClr val="F26B43"/>
          </p15:clr>
        </p15:guide>
        <p15:guide id="22" orient="horz" pos="2160">
          <p15:clr>
            <a:srgbClr val="F26B43"/>
          </p15:clr>
        </p15:guide>
        <p15:guide id="23" pos="4800">
          <p15:clr>
            <a:srgbClr val="F26B43"/>
          </p15:clr>
        </p15:guide>
        <p15:guide id="24" orient="horz" pos="480">
          <p15:clr>
            <a:srgbClr val="F26B43"/>
          </p15:clr>
        </p15:guide>
        <p15:guide id="25" orient="horz" pos="864">
          <p15:clr>
            <a:srgbClr val="F26B43"/>
          </p15:clr>
        </p15:guide>
        <p15:guide id="26" pos="7392">
          <p15:clr>
            <a:srgbClr val="F26B43"/>
          </p15:clr>
        </p15:guide>
        <p15:guide id="27" orient="horz" pos="3840">
          <p15:clr>
            <a:srgbClr val="F26B43"/>
          </p15:clr>
        </p15:guide>
        <p15:guide id="28" pos="240">
          <p15:clr>
            <a:srgbClr val="F26B43"/>
          </p15:clr>
        </p15:guide>
        <p15:guide id="29" pos="74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sv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6.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8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8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6.png"/><Relationship Id="rId4"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socialprescribingacademy.org.uk/events/" TargetMode="External"/><Relationship Id="rId1" Type="http://schemas.openxmlformats.org/officeDocument/2006/relationships/slideLayout" Target="../slideLayouts/slideLayout28.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91E27-888D-CE42-A541-F5A60BCD3933}"/>
              </a:ext>
            </a:extLst>
          </p:cNvPr>
          <p:cNvSpPr>
            <a:spLocks noGrp="1"/>
          </p:cNvSpPr>
          <p:nvPr>
            <p:ph type="ctrTitle"/>
          </p:nvPr>
        </p:nvSpPr>
        <p:spPr>
          <a:xfrm>
            <a:off x="489097" y="3650672"/>
            <a:ext cx="8806078" cy="1267692"/>
          </a:xfrm>
        </p:spPr>
        <p:txBody>
          <a:bodyPr vert="horz" lIns="91440" tIns="45720" rIns="91440" bIns="45720" rtlCol="0" anchor="t">
            <a:noAutofit/>
          </a:bodyPr>
          <a:lstStyle/>
          <a:p>
            <a:r>
              <a:rPr lang="en-US" sz="3600" b="1" dirty="0">
                <a:solidFill>
                  <a:schemeClr val="tx1"/>
                </a:solidFill>
                <a:latin typeface="Trebuchet MS"/>
              </a:rPr>
              <a:t>NASP </a:t>
            </a:r>
            <a:r>
              <a:rPr lang="en-US" sz="3600" b="1">
                <a:solidFill>
                  <a:schemeClr val="tx1"/>
                </a:solidFill>
                <a:latin typeface="Trebuchet MS"/>
              </a:rPr>
              <a:t>Webinar: Embedding</a:t>
            </a:r>
            <a:r>
              <a:rPr lang="en-US" sz="3600" b="1" dirty="0">
                <a:solidFill>
                  <a:schemeClr val="tx1"/>
                </a:solidFill>
                <a:latin typeface="Trebuchet MS"/>
              </a:rPr>
              <a:t> EDIB and cultural safety in everyday practice </a:t>
            </a:r>
            <a:br>
              <a:rPr lang="en-US" sz="3600" dirty="0"/>
            </a:br>
            <a:endParaRPr lang="en-US" sz="3600">
              <a:solidFill>
                <a:srgbClr val="000000"/>
              </a:solidFill>
              <a:ea typeface="+mj-lt"/>
              <a:cs typeface="+mj-lt"/>
            </a:endParaRPr>
          </a:p>
        </p:txBody>
      </p:sp>
      <p:sp>
        <p:nvSpPr>
          <p:cNvPr id="6" name="TextBox 5">
            <a:extLst>
              <a:ext uri="{FF2B5EF4-FFF2-40B4-BE49-F238E27FC236}">
                <a16:creationId xmlns:a16="http://schemas.microsoft.com/office/drawing/2014/main" id="{C8CDD013-436B-424A-F9FA-E917F86D379C}"/>
              </a:ext>
            </a:extLst>
          </p:cNvPr>
          <p:cNvSpPr txBox="1"/>
          <p:nvPr/>
        </p:nvSpPr>
        <p:spPr>
          <a:xfrm>
            <a:off x="489097" y="4918364"/>
            <a:ext cx="8534400" cy="461665"/>
          </a:xfrm>
          <a:prstGeom prst="rect">
            <a:avLst/>
          </a:prstGeom>
          <a:noFill/>
        </p:spPr>
        <p:txBody>
          <a:bodyPr wrap="square" rtlCol="0">
            <a:spAutoFit/>
          </a:bodyPr>
          <a:lstStyle/>
          <a:p>
            <a:r>
              <a:rPr lang="en-GB" sz="2400">
                <a:latin typeface="Trebuchet MS" panose="020B0603020202020204" pitchFamily="34" charset="0"/>
              </a:rPr>
              <a:t>Thank you for joining us. The webinar will begin shortly. </a:t>
            </a:r>
          </a:p>
        </p:txBody>
      </p:sp>
    </p:spTree>
    <p:extLst>
      <p:ext uri="{BB962C8B-B14F-4D97-AF65-F5344CB8AC3E}">
        <p14:creationId xmlns:p14="http://schemas.microsoft.com/office/powerpoint/2010/main" val="3237793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642900"/>
            <a:ext cx="6825361" cy="157163"/>
            <a:chOff x="0" y="0"/>
            <a:chExt cx="13650722" cy="314325"/>
          </a:xfrm>
        </p:grpSpPr>
        <p:sp>
          <p:nvSpPr>
            <p:cNvPr id="3" name="Freeform 3"/>
            <p:cNvSpPr/>
            <p:nvPr/>
          </p:nvSpPr>
          <p:spPr>
            <a:xfrm>
              <a:off x="0" y="0"/>
              <a:ext cx="13650722" cy="314325"/>
            </a:xfrm>
            <a:custGeom>
              <a:avLst/>
              <a:gdLst/>
              <a:ahLst/>
              <a:cxnLst/>
              <a:rect l="l" t="t" r="r" b="b"/>
              <a:pathLst>
                <a:path w="13650722" h="314325">
                  <a:moveTo>
                    <a:pt x="0" y="0"/>
                  </a:moveTo>
                  <a:lnTo>
                    <a:pt x="13650722" y="0"/>
                  </a:lnTo>
                  <a:lnTo>
                    <a:pt x="13650722" y="314325"/>
                  </a:lnTo>
                  <a:lnTo>
                    <a:pt x="0" y="314325"/>
                  </a:lnTo>
                  <a:close/>
                </a:path>
              </a:pathLst>
            </a:custGeom>
            <a:solidFill>
              <a:srgbClr val="8CD5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 name="Group 4"/>
          <p:cNvGrpSpPr/>
          <p:nvPr/>
        </p:nvGrpSpPr>
        <p:grpSpPr>
          <a:xfrm>
            <a:off x="3147238" y="6642900"/>
            <a:ext cx="9044749" cy="157163"/>
            <a:chOff x="0" y="0"/>
            <a:chExt cx="18089499" cy="314325"/>
          </a:xfrm>
        </p:grpSpPr>
        <p:sp>
          <p:nvSpPr>
            <p:cNvPr id="5" name="Freeform 5"/>
            <p:cNvSpPr/>
            <p:nvPr/>
          </p:nvSpPr>
          <p:spPr>
            <a:xfrm>
              <a:off x="0" y="0"/>
              <a:ext cx="18089499" cy="314325"/>
            </a:xfrm>
            <a:custGeom>
              <a:avLst/>
              <a:gdLst/>
              <a:ahLst/>
              <a:cxnLst/>
              <a:rect l="l" t="t" r="r" b="b"/>
              <a:pathLst>
                <a:path w="18089499" h="314325">
                  <a:moveTo>
                    <a:pt x="0" y="0"/>
                  </a:moveTo>
                  <a:lnTo>
                    <a:pt x="18089499" y="0"/>
                  </a:lnTo>
                  <a:lnTo>
                    <a:pt x="18089499" y="314325"/>
                  </a:lnTo>
                  <a:lnTo>
                    <a:pt x="0" y="314325"/>
                  </a:ln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6" name="Freeform 6"/>
          <p:cNvSpPr/>
          <p:nvPr/>
        </p:nvSpPr>
        <p:spPr>
          <a:xfrm>
            <a:off x="298586" y="0"/>
            <a:ext cx="1815294" cy="1191817"/>
          </a:xfrm>
          <a:custGeom>
            <a:avLst/>
            <a:gdLst/>
            <a:ahLst/>
            <a:cxnLst/>
            <a:rect l="l" t="t" r="r" b="b"/>
            <a:pathLst>
              <a:path w="2722941" h="1787726">
                <a:moveTo>
                  <a:pt x="0" y="0"/>
                </a:moveTo>
                <a:lnTo>
                  <a:pt x="2722942" y="0"/>
                </a:lnTo>
                <a:lnTo>
                  <a:pt x="2722942" y="1787726"/>
                </a:lnTo>
                <a:lnTo>
                  <a:pt x="0" y="1787726"/>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7" name="Group 7"/>
          <p:cNvGrpSpPr/>
          <p:nvPr/>
        </p:nvGrpSpPr>
        <p:grpSpPr>
          <a:xfrm>
            <a:off x="584108" y="1849728"/>
            <a:ext cx="2238426" cy="2594726"/>
            <a:chOff x="0" y="0"/>
            <a:chExt cx="884316" cy="1025077"/>
          </a:xfrm>
        </p:grpSpPr>
        <p:sp>
          <p:nvSpPr>
            <p:cNvPr id="8" name="Freeform 8"/>
            <p:cNvSpPr/>
            <p:nvPr/>
          </p:nvSpPr>
          <p:spPr>
            <a:xfrm>
              <a:off x="0" y="0"/>
              <a:ext cx="884316" cy="1025077"/>
            </a:xfrm>
            <a:custGeom>
              <a:avLst/>
              <a:gdLst/>
              <a:ahLst/>
              <a:cxnLst/>
              <a:rect l="l" t="t" r="r" b="b"/>
              <a:pathLst>
                <a:path w="884316" h="1025077">
                  <a:moveTo>
                    <a:pt x="46115" y="0"/>
                  </a:moveTo>
                  <a:lnTo>
                    <a:pt x="838201" y="0"/>
                  </a:lnTo>
                  <a:cubicBezTo>
                    <a:pt x="850432" y="0"/>
                    <a:pt x="862161" y="4859"/>
                    <a:pt x="870810" y="13507"/>
                  </a:cubicBezTo>
                  <a:cubicBezTo>
                    <a:pt x="879458" y="22155"/>
                    <a:pt x="884316" y="33885"/>
                    <a:pt x="884316" y="46115"/>
                  </a:cubicBezTo>
                  <a:lnTo>
                    <a:pt x="884316" y="978962"/>
                  </a:lnTo>
                  <a:cubicBezTo>
                    <a:pt x="884316" y="991192"/>
                    <a:pt x="879458" y="1002922"/>
                    <a:pt x="870810" y="1011570"/>
                  </a:cubicBezTo>
                  <a:cubicBezTo>
                    <a:pt x="862161" y="1020219"/>
                    <a:pt x="850432" y="1025077"/>
                    <a:pt x="838201" y="1025077"/>
                  </a:cubicBezTo>
                  <a:lnTo>
                    <a:pt x="46115" y="1025077"/>
                  </a:lnTo>
                  <a:cubicBezTo>
                    <a:pt x="33885" y="1025077"/>
                    <a:pt x="22155" y="1020219"/>
                    <a:pt x="13507" y="1011570"/>
                  </a:cubicBezTo>
                  <a:cubicBezTo>
                    <a:pt x="4859" y="1002922"/>
                    <a:pt x="0" y="991192"/>
                    <a:pt x="0" y="978962"/>
                  </a:cubicBezTo>
                  <a:lnTo>
                    <a:pt x="0" y="46115"/>
                  </a:lnTo>
                  <a:cubicBezTo>
                    <a:pt x="0" y="33885"/>
                    <a:pt x="4859" y="22155"/>
                    <a:pt x="13507" y="13507"/>
                  </a:cubicBezTo>
                  <a:cubicBezTo>
                    <a:pt x="22155" y="4859"/>
                    <a:pt x="33885" y="0"/>
                    <a:pt x="46115" y="0"/>
                  </a:cubicBezTo>
                  <a:close/>
                </a:path>
              </a:pathLst>
            </a:custGeom>
            <a:ln w="142875" cap="sq">
              <a:solidFill>
                <a:srgbClr val="39ADE3"/>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9" name="TextBox 9"/>
            <p:cNvSpPr txBox="1"/>
            <p:nvPr/>
          </p:nvSpPr>
          <p:spPr>
            <a:xfrm>
              <a:off x="0" y="-47625"/>
              <a:ext cx="884316" cy="10727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0" name="Group 10"/>
          <p:cNvGrpSpPr/>
          <p:nvPr/>
        </p:nvGrpSpPr>
        <p:grpSpPr>
          <a:xfrm>
            <a:off x="1162301" y="1308707"/>
            <a:ext cx="1082040" cy="108204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39ADE3"/>
            </a:solidFill>
            <a:ln w="9525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2" name="TextBox 12"/>
            <p:cNvSpPr txBox="1"/>
            <p:nvPr/>
          </p:nvSpPr>
          <p:spPr>
            <a:xfrm>
              <a:off x="76200" y="28575"/>
              <a:ext cx="660400" cy="7080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Freeform 13"/>
          <p:cNvSpPr/>
          <p:nvPr/>
        </p:nvSpPr>
        <p:spPr>
          <a:xfrm rot="10800000">
            <a:off x="1447979" y="2044387"/>
            <a:ext cx="510684" cy="478766"/>
          </a:xfrm>
          <a:custGeom>
            <a:avLst/>
            <a:gdLst/>
            <a:ahLst/>
            <a:cxnLst/>
            <a:rect l="l" t="t" r="r" b="b"/>
            <a:pathLst>
              <a:path w="766026" h="718149">
                <a:moveTo>
                  <a:pt x="0" y="0"/>
                </a:moveTo>
                <a:lnTo>
                  <a:pt x="766025" y="0"/>
                </a:lnTo>
                <a:lnTo>
                  <a:pt x="766025" y="718148"/>
                </a:lnTo>
                <a:lnTo>
                  <a:pt x="0" y="7181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AutoShape 14"/>
          <p:cNvSpPr/>
          <p:nvPr/>
        </p:nvSpPr>
        <p:spPr>
          <a:xfrm flipV="1">
            <a:off x="9813258" y="4549364"/>
            <a:ext cx="0" cy="458652"/>
          </a:xfrm>
          <a:prstGeom prst="line">
            <a:avLst/>
          </a:prstGeom>
          <a:ln w="47625" cap="flat">
            <a:solidFill>
              <a:srgbClr val="4A80BE"/>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5" name="AutoShape 15"/>
          <p:cNvSpPr/>
          <p:nvPr/>
        </p:nvSpPr>
        <p:spPr>
          <a:xfrm>
            <a:off x="676439" y="5145257"/>
            <a:ext cx="10931453" cy="0"/>
          </a:xfrm>
          <a:prstGeom prst="line">
            <a:avLst/>
          </a:prstGeom>
          <a:ln w="95250" cap="flat">
            <a:solidFill>
              <a:srgbClr val="D6D6E1"/>
            </a:solidFill>
            <a:prstDash val="solid"/>
            <a:headEnd type="none" w="sm" len="sm"/>
            <a:tailEnd type="triangle" w="lg" len="me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16" name="Group 16"/>
          <p:cNvGrpSpPr/>
          <p:nvPr/>
        </p:nvGrpSpPr>
        <p:grpSpPr>
          <a:xfrm>
            <a:off x="1466068" y="4895303"/>
            <a:ext cx="474507" cy="47450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ADE3"/>
            </a:solidFill>
            <a:ln w="47625"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8" name="TextBox 18"/>
            <p:cNvSpPr txBox="1"/>
            <p:nvPr/>
          </p:nvSpPr>
          <p:spPr>
            <a:xfrm>
              <a:off x="76200" y="38100"/>
              <a:ext cx="660400" cy="698500"/>
            </a:xfrm>
            <a:prstGeom prst="rect">
              <a:avLst/>
            </a:prstGeom>
          </p:spPr>
          <p:txBody>
            <a:bodyPr lIns="34722" tIns="34722" rIns="34722" bIns="3472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9" name="AutoShape 19"/>
          <p:cNvSpPr/>
          <p:nvPr/>
        </p:nvSpPr>
        <p:spPr>
          <a:xfrm flipV="1">
            <a:off x="4407301" y="4481737"/>
            <a:ext cx="0" cy="458652"/>
          </a:xfrm>
          <a:prstGeom prst="line">
            <a:avLst/>
          </a:prstGeom>
          <a:ln w="47625" cap="flat">
            <a:solidFill>
              <a:srgbClr val="3BB8B2"/>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20" name="Group 20"/>
          <p:cNvGrpSpPr/>
          <p:nvPr/>
        </p:nvGrpSpPr>
        <p:grpSpPr>
          <a:xfrm>
            <a:off x="4170048" y="4895303"/>
            <a:ext cx="474507" cy="47450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B8B2"/>
            </a:solidFill>
            <a:ln w="47625"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2" name="TextBox 22"/>
            <p:cNvSpPr txBox="1"/>
            <p:nvPr/>
          </p:nvSpPr>
          <p:spPr>
            <a:xfrm>
              <a:off x="76200" y="38100"/>
              <a:ext cx="660400" cy="698500"/>
            </a:xfrm>
            <a:prstGeom prst="rect">
              <a:avLst/>
            </a:prstGeom>
          </p:spPr>
          <p:txBody>
            <a:bodyPr lIns="34722" tIns="34722" rIns="34722" bIns="3472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23" name="AutoShape 23"/>
          <p:cNvSpPr/>
          <p:nvPr/>
        </p:nvSpPr>
        <p:spPr>
          <a:xfrm flipV="1">
            <a:off x="7109277" y="4504279"/>
            <a:ext cx="0" cy="458652"/>
          </a:xfrm>
          <a:prstGeom prst="line">
            <a:avLst/>
          </a:prstGeom>
          <a:ln w="47625" cap="flat">
            <a:solidFill>
              <a:srgbClr val="35A7C0"/>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24" name="Group 24"/>
          <p:cNvGrpSpPr/>
          <p:nvPr/>
        </p:nvGrpSpPr>
        <p:grpSpPr>
          <a:xfrm>
            <a:off x="6864931" y="4908003"/>
            <a:ext cx="474507" cy="47450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A7C0"/>
            </a:solidFill>
            <a:ln w="47625"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6" name="TextBox 26"/>
            <p:cNvSpPr txBox="1"/>
            <p:nvPr/>
          </p:nvSpPr>
          <p:spPr>
            <a:xfrm>
              <a:off x="76200" y="38100"/>
              <a:ext cx="660400" cy="698500"/>
            </a:xfrm>
            <a:prstGeom prst="rect">
              <a:avLst/>
            </a:prstGeom>
          </p:spPr>
          <p:txBody>
            <a:bodyPr lIns="34722" tIns="34722" rIns="34722" bIns="3472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27" name="Group 27"/>
          <p:cNvGrpSpPr/>
          <p:nvPr/>
        </p:nvGrpSpPr>
        <p:grpSpPr>
          <a:xfrm>
            <a:off x="9596097" y="4895303"/>
            <a:ext cx="474507" cy="474507"/>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A80BE"/>
            </a:solidFill>
            <a:ln w="47625"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9" name="TextBox 29"/>
            <p:cNvSpPr txBox="1"/>
            <p:nvPr/>
          </p:nvSpPr>
          <p:spPr>
            <a:xfrm>
              <a:off x="76200" y="38100"/>
              <a:ext cx="660400" cy="698500"/>
            </a:xfrm>
            <a:prstGeom prst="rect">
              <a:avLst/>
            </a:prstGeom>
          </p:spPr>
          <p:txBody>
            <a:bodyPr lIns="34722" tIns="34722" rIns="34722" bIns="34722"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30" name="AutoShape 30"/>
          <p:cNvSpPr/>
          <p:nvPr/>
        </p:nvSpPr>
        <p:spPr>
          <a:xfrm flipV="1">
            <a:off x="1703321" y="4436651"/>
            <a:ext cx="0" cy="458652"/>
          </a:xfrm>
          <a:prstGeom prst="line">
            <a:avLst/>
          </a:prstGeom>
          <a:ln w="47625" cap="flat">
            <a:solidFill>
              <a:srgbClr val="39ADE3"/>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31" name="Group 31"/>
          <p:cNvGrpSpPr/>
          <p:nvPr/>
        </p:nvGrpSpPr>
        <p:grpSpPr>
          <a:xfrm>
            <a:off x="3288089" y="1894812"/>
            <a:ext cx="2238426" cy="2594726"/>
            <a:chOff x="0" y="0"/>
            <a:chExt cx="884316" cy="1025077"/>
          </a:xfrm>
        </p:grpSpPr>
        <p:sp>
          <p:nvSpPr>
            <p:cNvPr id="32" name="Freeform 32"/>
            <p:cNvSpPr/>
            <p:nvPr/>
          </p:nvSpPr>
          <p:spPr>
            <a:xfrm>
              <a:off x="0" y="0"/>
              <a:ext cx="884316" cy="1025077"/>
            </a:xfrm>
            <a:custGeom>
              <a:avLst/>
              <a:gdLst/>
              <a:ahLst/>
              <a:cxnLst/>
              <a:rect l="l" t="t" r="r" b="b"/>
              <a:pathLst>
                <a:path w="884316" h="1025077">
                  <a:moveTo>
                    <a:pt x="46115" y="0"/>
                  </a:moveTo>
                  <a:lnTo>
                    <a:pt x="838201" y="0"/>
                  </a:lnTo>
                  <a:cubicBezTo>
                    <a:pt x="850432" y="0"/>
                    <a:pt x="862161" y="4859"/>
                    <a:pt x="870810" y="13507"/>
                  </a:cubicBezTo>
                  <a:cubicBezTo>
                    <a:pt x="879458" y="22155"/>
                    <a:pt x="884316" y="33885"/>
                    <a:pt x="884316" y="46115"/>
                  </a:cubicBezTo>
                  <a:lnTo>
                    <a:pt x="884316" y="978962"/>
                  </a:lnTo>
                  <a:cubicBezTo>
                    <a:pt x="884316" y="991192"/>
                    <a:pt x="879458" y="1002922"/>
                    <a:pt x="870810" y="1011570"/>
                  </a:cubicBezTo>
                  <a:cubicBezTo>
                    <a:pt x="862161" y="1020219"/>
                    <a:pt x="850432" y="1025077"/>
                    <a:pt x="838201" y="1025077"/>
                  </a:cubicBezTo>
                  <a:lnTo>
                    <a:pt x="46115" y="1025077"/>
                  </a:lnTo>
                  <a:cubicBezTo>
                    <a:pt x="33885" y="1025077"/>
                    <a:pt x="22155" y="1020219"/>
                    <a:pt x="13507" y="1011570"/>
                  </a:cubicBezTo>
                  <a:cubicBezTo>
                    <a:pt x="4859" y="1002922"/>
                    <a:pt x="0" y="991192"/>
                    <a:pt x="0" y="978962"/>
                  </a:cubicBezTo>
                  <a:lnTo>
                    <a:pt x="0" y="46115"/>
                  </a:lnTo>
                  <a:cubicBezTo>
                    <a:pt x="0" y="33885"/>
                    <a:pt x="4859" y="22155"/>
                    <a:pt x="13507" y="13507"/>
                  </a:cubicBezTo>
                  <a:cubicBezTo>
                    <a:pt x="22155" y="4859"/>
                    <a:pt x="33885" y="0"/>
                    <a:pt x="46115" y="0"/>
                  </a:cubicBezTo>
                  <a:close/>
                </a:path>
              </a:pathLst>
            </a:custGeom>
            <a:ln w="142875" cap="sq">
              <a:solidFill>
                <a:srgbClr val="5FC3B1"/>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3" name="TextBox 33"/>
            <p:cNvSpPr txBox="1"/>
            <p:nvPr/>
          </p:nvSpPr>
          <p:spPr>
            <a:xfrm>
              <a:off x="0" y="-47625"/>
              <a:ext cx="884316" cy="10727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34" name="Group 34"/>
          <p:cNvGrpSpPr/>
          <p:nvPr/>
        </p:nvGrpSpPr>
        <p:grpSpPr>
          <a:xfrm>
            <a:off x="3866281" y="1353792"/>
            <a:ext cx="1082040" cy="1082040"/>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5FC3B1"/>
            </a:solidFill>
            <a:ln w="9525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6" name="TextBox 36"/>
            <p:cNvSpPr txBox="1"/>
            <p:nvPr/>
          </p:nvSpPr>
          <p:spPr>
            <a:xfrm>
              <a:off x="76200" y="28575"/>
              <a:ext cx="660400" cy="7080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37" name="Freeform 37"/>
          <p:cNvSpPr/>
          <p:nvPr/>
        </p:nvSpPr>
        <p:spPr>
          <a:xfrm rot="10800000">
            <a:off x="4151960" y="2089472"/>
            <a:ext cx="510684" cy="478766"/>
          </a:xfrm>
          <a:custGeom>
            <a:avLst/>
            <a:gdLst/>
            <a:ahLst/>
            <a:cxnLst/>
            <a:rect l="l" t="t" r="r" b="b"/>
            <a:pathLst>
              <a:path w="766026" h="718149">
                <a:moveTo>
                  <a:pt x="0" y="0"/>
                </a:moveTo>
                <a:lnTo>
                  <a:pt x="766025" y="0"/>
                </a:lnTo>
                <a:lnTo>
                  <a:pt x="766025" y="718149"/>
                </a:lnTo>
                <a:lnTo>
                  <a:pt x="0" y="71814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38" name="Group 38"/>
          <p:cNvGrpSpPr/>
          <p:nvPr/>
        </p:nvGrpSpPr>
        <p:grpSpPr>
          <a:xfrm>
            <a:off x="5990065" y="1917355"/>
            <a:ext cx="2238426" cy="2594726"/>
            <a:chOff x="0" y="0"/>
            <a:chExt cx="884316" cy="1025077"/>
          </a:xfrm>
        </p:grpSpPr>
        <p:sp>
          <p:nvSpPr>
            <p:cNvPr id="39" name="Freeform 39"/>
            <p:cNvSpPr/>
            <p:nvPr/>
          </p:nvSpPr>
          <p:spPr>
            <a:xfrm>
              <a:off x="0" y="0"/>
              <a:ext cx="884316" cy="1025077"/>
            </a:xfrm>
            <a:custGeom>
              <a:avLst/>
              <a:gdLst/>
              <a:ahLst/>
              <a:cxnLst/>
              <a:rect l="l" t="t" r="r" b="b"/>
              <a:pathLst>
                <a:path w="884316" h="1025077">
                  <a:moveTo>
                    <a:pt x="46115" y="0"/>
                  </a:moveTo>
                  <a:lnTo>
                    <a:pt x="838201" y="0"/>
                  </a:lnTo>
                  <a:cubicBezTo>
                    <a:pt x="850432" y="0"/>
                    <a:pt x="862161" y="4859"/>
                    <a:pt x="870810" y="13507"/>
                  </a:cubicBezTo>
                  <a:cubicBezTo>
                    <a:pt x="879458" y="22155"/>
                    <a:pt x="884316" y="33885"/>
                    <a:pt x="884316" y="46115"/>
                  </a:cubicBezTo>
                  <a:lnTo>
                    <a:pt x="884316" y="978962"/>
                  </a:lnTo>
                  <a:cubicBezTo>
                    <a:pt x="884316" y="991192"/>
                    <a:pt x="879458" y="1002922"/>
                    <a:pt x="870810" y="1011570"/>
                  </a:cubicBezTo>
                  <a:cubicBezTo>
                    <a:pt x="862161" y="1020219"/>
                    <a:pt x="850432" y="1025077"/>
                    <a:pt x="838201" y="1025077"/>
                  </a:cubicBezTo>
                  <a:lnTo>
                    <a:pt x="46115" y="1025077"/>
                  </a:lnTo>
                  <a:cubicBezTo>
                    <a:pt x="33885" y="1025077"/>
                    <a:pt x="22155" y="1020219"/>
                    <a:pt x="13507" y="1011570"/>
                  </a:cubicBezTo>
                  <a:cubicBezTo>
                    <a:pt x="4859" y="1002922"/>
                    <a:pt x="0" y="991192"/>
                    <a:pt x="0" y="978962"/>
                  </a:cubicBezTo>
                  <a:lnTo>
                    <a:pt x="0" y="46115"/>
                  </a:lnTo>
                  <a:cubicBezTo>
                    <a:pt x="0" y="33885"/>
                    <a:pt x="4859" y="22155"/>
                    <a:pt x="13507" y="13507"/>
                  </a:cubicBezTo>
                  <a:cubicBezTo>
                    <a:pt x="22155" y="4859"/>
                    <a:pt x="33885" y="0"/>
                    <a:pt x="46115" y="0"/>
                  </a:cubicBezTo>
                  <a:close/>
                </a:path>
              </a:pathLst>
            </a:custGeom>
            <a:ln w="142875" cap="sq">
              <a:solidFill>
                <a:srgbClr val="35A7C0"/>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0" name="TextBox 40"/>
            <p:cNvSpPr txBox="1"/>
            <p:nvPr/>
          </p:nvSpPr>
          <p:spPr>
            <a:xfrm>
              <a:off x="0" y="-47625"/>
              <a:ext cx="884316" cy="10727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41" name="Group 41"/>
          <p:cNvGrpSpPr/>
          <p:nvPr/>
        </p:nvGrpSpPr>
        <p:grpSpPr>
          <a:xfrm>
            <a:off x="6568257" y="1376335"/>
            <a:ext cx="1082040" cy="1082040"/>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35A7C0"/>
            </a:solidFill>
            <a:ln w="9525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3" name="TextBox 43"/>
            <p:cNvSpPr txBox="1"/>
            <p:nvPr/>
          </p:nvSpPr>
          <p:spPr>
            <a:xfrm>
              <a:off x="76200" y="28575"/>
              <a:ext cx="660400" cy="7080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44" name="Freeform 44"/>
          <p:cNvSpPr/>
          <p:nvPr/>
        </p:nvSpPr>
        <p:spPr>
          <a:xfrm rot="10800000">
            <a:off x="6853936" y="2112014"/>
            <a:ext cx="510684" cy="478766"/>
          </a:xfrm>
          <a:custGeom>
            <a:avLst/>
            <a:gdLst/>
            <a:ahLst/>
            <a:cxnLst/>
            <a:rect l="l" t="t" r="r" b="b"/>
            <a:pathLst>
              <a:path w="766026" h="718149">
                <a:moveTo>
                  <a:pt x="0" y="0"/>
                </a:moveTo>
                <a:lnTo>
                  <a:pt x="766025" y="0"/>
                </a:lnTo>
                <a:lnTo>
                  <a:pt x="766025" y="718149"/>
                </a:lnTo>
                <a:lnTo>
                  <a:pt x="0" y="71814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45" name="Group 45"/>
          <p:cNvGrpSpPr/>
          <p:nvPr/>
        </p:nvGrpSpPr>
        <p:grpSpPr>
          <a:xfrm>
            <a:off x="8694046" y="1962440"/>
            <a:ext cx="2238426" cy="2594726"/>
            <a:chOff x="0" y="0"/>
            <a:chExt cx="884316" cy="1025077"/>
          </a:xfrm>
        </p:grpSpPr>
        <p:sp>
          <p:nvSpPr>
            <p:cNvPr id="46" name="Freeform 46"/>
            <p:cNvSpPr/>
            <p:nvPr/>
          </p:nvSpPr>
          <p:spPr>
            <a:xfrm>
              <a:off x="0" y="0"/>
              <a:ext cx="884316" cy="1025077"/>
            </a:xfrm>
            <a:custGeom>
              <a:avLst/>
              <a:gdLst/>
              <a:ahLst/>
              <a:cxnLst/>
              <a:rect l="l" t="t" r="r" b="b"/>
              <a:pathLst>
                <a:path w="884316" h="1025077">
                  <a:moveTo>
                    <a:pt x="46115" y="0"/>
                  </a:moveTo>
                  <a:lnTo>
                    <a:pt x="838201" y="0"/>
                  </a:lnTo>
                  <a:cubicBezTo>
                    <a:pt x="850432" y="0"/>
                    <a:pt x="862161" y="4859"/>
                    <a:pt x="870810" y="13507"/>
                  </a:cubicBezTo>
                  <a:cubicBezTo>
                    <a:pt x="879458" y="22155"/>
                    <a:pt x="884316" y="33885"/>
                    <a:pt x="884316" y="46115"/>
                  </a:cubicBezTo>
                  <a:lnTo>
                    <a:pt x="884316" y="978962"/>
                  </a:lnTo>
                  <a:cubicBezTo>
                    <a:pt x="884316" y="991192"/>
                    <a:pt x="879458" y="1002922"/>
                    <a:pt x="870810" y="1011570"/>
                  </a:cubicBezTo>
                  <a:cubicBezTo>
                    <a:pt x="862161" y="1020219"/>
                    <a:pt x="850432" y="1025077"/>
                    <a:pt x="838201" y="1025077"/>
                  </a:cubicBezTo>
                  <a:lnTo>
                    <a:pt x="46115" y="1025077"/>
                  </a:lnTo>
                  <a:cubicBezTo>
                    <a:pt x="33885" y="1025077"/>
                    <a:pt x="22155" y="1020219"/>
                    <a:pt x="13507" y="1011570"/>
                  </a:cubicBezTo>
                  <a:cubicBezTo>
                    <a:pt x="4859" y="1002922"/>
                    <a:pt x="0" y="991192"/>
                    <a:pt x="0" y="978962"/>
                  </a:cubicBezTo>
                  <a:lnTo>
                    <a:pt x="0" y="46115"/>
                  </a:lnTo>
                  <a:cubicBezTo>
                    <a:pt x="0" y="33885"/>
                    <a:pt x="4859" y="22155"/>
                    <a:pt x="13507" y="13507"/>
                  </a:cubicBezTo>
                  <a:cubicBezTo>
                    <a:pt x="22155" y="4859"/>
                    <a:pt x="33885" y="0"/>
                    <a:pt x="46115" y="0"/>
                  </a:cubicBezTo>
                  <a:close/>
                </a:path>
              </a:pathLst>
            </a:custGeom>
            <a:ln w="142875" cap="sq">
              <a:solidFill>
                <a:srgbClr val="4A80BE"/>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7" name="TextBox 47"/>
            <p:cNvSpPr txBox="1"/>
            <p:nvPr/>
          </p:nvSpPr>
          <p:spPr>
            <a:xfrm>
              <a:off x="0" y="-47625"/>
              <a:ext cx="884316" cy="10727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48" name="Group 48"/>
          <p:cNvGrpSpPr/>
          <p:nvPr/>
        </p:nvGrpSpPr>
        <p:grpSpPr>
          <a:xfrm>
            <a:off x="9272238" y="1421420"/>
            <a:ext cx="1082040" cy="1082040"/>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4A80BE"/>
            </a:solidFill>
            <a:ln w="9525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0" name="TextBox 50"/>
            <p:cNvSpPr txBox="1"/>
            <p:nvPr/>
          </p:nvSpPr>
          <p:spPr>
            <a:xfrm>
              <a:off x="76200" y="28575"/>
              <a:ext cx="660400" cy="7080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51" name="Freeform 51"/>
          <p:cNvSpPr/>
          <p:nvPr/>
        </p:nvSpPr>
        <p:spPr>
          <a:xfrm rot="10800000">
            <a:off x="9557916" y="2157099"/>
            <a:ext cx="510684" cy="478766"/>
          </a:xfrm>
          <a:custGeom>
            <a:avLst/>
            <a:gdLst/>
            <a:ahLst/>
            <a:cxnLst/>
            <a:rect l="l" t="t" r="r" b="b"/>
            <a:pathLst>
              <a:path w="766026" h="718149">
                <a:moveTo>
                  <a:pt x="0" y="0"/>
                </a:moveTo>
                <a:lnTo>
                  <a:pt x="766026" y="0"/>
                </a:lnTo>
                <a:lnTo>
                  <a:pt x="766026" y="718149"/>
                </a:lnTo>
                <a:lnTo>
                  <a:pt x="0" y="71814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2" name="Freeform 52"/>
          <p:cNvSpPr/>
          <p:nvPr/>
        </p:nvSpPr>
        <p:spPr>
          <a:xfrm>
            <a:off x="1402606" y="1522066"/>
            <a:ext cx="583237" cy="655322"/>
          </a:xfrm>
          <a:custGeom>
            <a:avLst/>
            <a:gdLst/>
            <a:ahLst/>
            <a:cxnLst/>
            <a:rect l="l" t="t" r="r" b="b"/>
            <a:pathLst>
              <a:path w="874855" h="982983">
                <a:moveTo>
                  <a:pt x="0" y="0"/>
                </a:moveTo>
                <a:lnTo>
                  <a:pt x="874855" y="0"/>
                </a:lnTo>
                <a:lnTo>
                  <a:pt x="874855" y="982983"/>
                </a:lnTo>
                <a:lnTo>
                  <a:pt x="0" y="98298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3" name="Freeform 53"/>
          <p:cNvSpPr/>
          <p:nvPr/>
        </p:nvSpPr>
        <p:spPr>
          <a:xfrm>
            <a:off x="6794786" y="1609956"/>
            <a:ext cx="614797" cy="614797"/>
          </a:xfrm>
          <a:custGeom>
            <a:avLst/>
            <a:gdLst/>
            <a:ahLst/>
            <a:cxnLst/>
            <a:rect l="l" t="t" r="r" b="b"/>
            <a:pathLst>
              <a:path w="922195" h="922195">
                <a:moveTo>
                  <a:pt x="0" y="0"/>
                </a:moveTo>
                <a:lnTo>
                  <a:pt x="922195" y="0"/>
                </a:lnTo>
                <a:lnTo>
                  <a:pt x="922195" y="922196"/>
                </a:lnTo>
                <a:lnTo>
                  <a:pt x="0" y="92219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4" name="Freeform 54"/>
          <p:cNvSpPr/>
          <p:nvPr/>
        </p:nvSpPr>
        <p:spPr>
          <a:xfrm>
            <a:off x="9462770" y="1622466"/>
            <a:ext cx="700978" cy="679949"/>
          </a:xfrm>
          <a:custGeom>
            <a:avLst/>
            <a:gdLst/>
            <a:ahLst/>
            <a:cxnLst/>
            <a:rect l="l" t="t" r="r" b="b"/>
            <a:pathLst>
              <a:path w="1051467" h="1019923">
                <a:moveTo>
                  <a:pt x="0" y="0"/>
                </a:moveTo>
                <a:lnTo>
                  <a:pt x="1051467" y="0"/>
                </a:lnTo>
                <a:lnTo>
                  <a:pt x="1051467" y="1019923"/>
                </a:lnTo>
                <a:lnTo>
                  <a:pt x="0" y="101992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5" name="Freeform 55"/>
          <p:cNvSpPr/>
          <p:nvPr/>
        </p:nvSpPr>
        <p:spPr>
          <a:xfrm>
            <a:off x="4096000" y="1577456"/>
            <a:ext cx="634713" cy="634713"/>
          </a:xfrm>
          <a:custGeom>
            <a:avLst/>
            <a:gdLst/>
            <a:ahLst/>
            <a:cxnLst/>
            <a:rect l="l" t="t" r="r" b="b"/>
            <a:pathLst>
              <a:path w="952070" h="952070">
                <a:moveTo>
                  <a:pt x="0" y="0"/>
                </a:moveTo>
                <a:lnTo>
                  <a:pt x="952070" y="0"/>
                </a:lnTo>
                <a:lnTo>
                  <a:pt x="952070" y="952071"/>
                </a:lnTo>
                <a:lnTo>
                  <a:pt x="0" y="952071"/>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6" name="TextBox 56"/>
          <p:cNvSpPr txBox="1"/>
          <p:nvPr/>
        </p:nvSpPr>
        <p:spPr>
          <a:xfrm>
            <a:off x="2014115" y="418216"/>
            <a:ext cx="9999583" cy="56056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296"/>
              </a:lnSpc>
            </a:pPr>
            <a:r>
              <a:rPr lang="en-US" sz="3870" b="1">
                <a:solidFill>
                  <a:srgbClr val="EF4D84"/>
                </a:solidFill>
                <a:latin typeface="Trebuchet MS Bold"/>
                <a:ea typeface="Trebuchet MS Bold"/>
                <a:cs typeface="Trebuchet MS Bold"/>
                <a:sym typeface="Trebuchet MS Bold"/>
              </a:rPr>
              <a:t>Quiet Activism: </a:t>
            </a:r>
            <a:r>
              <a:rPr lang="en-US" sz="3870">
                <a:solidFill>
                  <a:srgbClr val="EF4D84"/>
                </a:solidFill>
                <a:latin typeface="Trebuchet MS"/>
                <a:ea typeface="Trebuchet MS"/>
                <a:cs typeface="Trebuchet MS"/>
                <a:sym typeface="Trebuchet MS"/>
              </a:rPr>
              <a:t>Equity to Social Justice</a:t>
            </a:r>
          </a:p>
        </p:txBody>
      </p:sp>
      <p:sp>
        <p:nvSpPr>
          <p:cNvPr id="57" name="TextBox 57"/>
          <p:cNvSpPr txBox="1"/>
          <p:nvPr/>
        </p:nvSpPr>
        <p:spPr>
          <a:xfrm>
            <a:off x="841415" y="2683394"/>
            <a:ext cx="1705617" cy="2586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599" b="1" spc="7">
                <a:solidFill>
                  <a:srgbClr val="000000"/>
                </a:solidFill>
                <a:latin typeface="Trebuchet MS Bold"/>
                <a:ea typeface="Trebuchet MS Bold"/>
                <a:cs typeface="Trebuchet MS Bold"/>
                <a:sym typeface="Trebuchet MS Bold"/>
              </a:rPr>
              <a:t>Notice</a:t>
            </a:r>
          </a:p>
        </p:txBody>
      </p:sp>
      <p:sp>
        <p:nvSpPr>
          <p:cNvPr id="58" name="TextBox 58"/>
          <p:cNvSpPr txBox="1"/>
          <p:nvPr/>
        </p:nvSpPr>
        <p:spPr>
          <a:xfrm>
            <a:off x="777480" y="3115341"/>
            <a:ext cx="1851682" cy="95295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66"/>
              </a:lnSpc>
            </a:pPr>
            <a:r>
              <a:rPr lang="en-US" sz="1333" spc="6">
                <a:solidFill>
                  <a:srgbClr val="000000"/>
                </a:solidFill>
                <a:latin typeface="Trebuchet MS"/>
                <a:ea typeface="Trebuchet MS"/>
                <a:cs typeface="Trebuchet MS"/>
                <a:sym typeface="Trebuchet MS"/>
              </a:rPr>
              <a:t>Recognise repeated barriers, unequal experiences and whose needs aren’t met.</a:t>
            </a:r>
          </a:p>
        </p:txBody>
      </p:sp>
      <p:sp>
        <p:nvSpPr>
          <p:cNvPr id="59" name="TextBox 59"/>
          <p:cNvSpPr txBox="1"/>
          <p:nvPr/>
        </p:nvSpPr>
        <p:spPr>
          <a:xfrm>
            <a:off x="1466068" y="4946714"/>
            <a:ext cx="474507" cy="31322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13"/>
              </a:lnSpc>
            </a:pPr>
            <a:r>
              <a:rPr lang="en-US" sz="1866" b="1" spc="9">
                <a:solidFill>
                  <a:srgbClr val="FFFFFF"/>
                </a:solidFill>
                <a:latin typeface="Inter Bold"/>
                <a:ea typeface="Inter Bold"/>
                <a:cs typeface="Inter Bold"/>
                <a:sym typeface="Inter Bold"/>
              </a:rPr>
              <a:t>1</a:t>
            </a:r>
          </a:p>
        </p:txBody>
      </p:sp>
      <p:sp>
        <p:nvSpPr>
          <p:cNvPr id="60" name="TextBox 60"/>
          <p:cNvSpPr txBox="1"/>
          <p:nvPr/>
        </p:nvSpPr>
        <p:spPr>
          <a:xfrm>
            <a:off x="4170048" y="4946714"/>
            <a:ext cx="474507" cy="31322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13"/>
              </a:lnSpc>
            </a:pPr>
            <a:r>
              <a:rPr lang="en-US" sz="1866" b="1" spc="9">
                <a:solidFill>
                  <a:srgbClr val="FFFFFF"/>
                </a:solidFill>
                <a:latin typeface="Inter Bold"/>
                <a:ea typeface="Inter Bold"/>
                <a:cs typeface="Inter Bold"/>
                <a:sym typeface="Inter Bold"/>
              </a:rPr>
              <a:t>2</a:t>
            </a:r>
          </a:p>
        </p:txBody>
      </p:sp>
      <p:sp>
        <p:nvSpPr>
          <p:cNvPr id="61" name="TextBox 61"/>
          <p:cNvSpPr txBox="1"/>
          <p:nvPr/>
        </p:nvSpPr>
        <p:spPr>
          <a:xfrm>
            <a:off x="6864931" y="4959414"/>
            <a:ext cx="474507" cy="31322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13"/>
              </a:lnSpc>
            </a:pPr>
            <a:r>
              <a:rPr lang="en-US" sz="1866" b="1" spc="9">
                <a:solidFill>
                  <a:srgbClr val="FFFFFF"/>
                </a:solidFill>
                <a:latin typeface="Inter Bold"/>
                <a:ea typeface="Inter Bold"/>
                <a:cs typeface="Inter Bold"/>
                <a:sym typeface="Inter Bold"/>
              </a:rPr>
              <a:t>3</a:t>
            </a:r>
          </a:p>
        </p:txBody>
      </p:sp>
      <p:sp>
        <p:nvSpPr>
          <p:cNvPr id="62" name="TextBox 62"/>
          <p:cNvSpPr txBox="1"/>
          <p:nvPr/>
        </p:nvSpPr>
        <p:spPr>
          <a:xfrm>
            <a:off x="9596097" y="4946714"/>
            <a:ext cx="474507" cy="31322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13"/>
              </a:lnSpc>
            </a:pPr>
            <a:r>
              <a:rPr lang="en-US" sz="1866" b="1" spc="9">
                <a:solidFill>
                  <a:srgbClr val="FFFFFF"/>
                </a:solidFill>
                <a:latin typeface="Inter Bold"/>
                <a:ea typeface="Inter Bold"/>
                <a:cs typeface="Inter Bold"/>
                <a:sym typeface="Inter Bold"/>
              </a:rPr>
              <a:t>4</a:t>
            </a:r>
          </a:p>
        </p:txBody>
      </p:sp>
      <p:sp>
        <p:nvSpPr>
          <p:cNvPr id="63" name="TextBox 63"/>
          <p:cNvSpPr txBox="1"/>
          <p:nvPr/>
        </p:nvSpPr>
        <p:spPr>
          <a:xfrm>
            <a:off x="3560548" y="2683394"/>
            <a:ext cx="1705617" cy="2586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599" b="1" spc="7">
                <a:solidFill>
                  <a:srgbClr val="000000"/>
                </a:solidFill>
                <a:latin typeface="Trebuchet MS Bold"/>
                <a:ea typeface="Trebuchet MS Bold"/>
                <a:cs typeface="Trebuchet MS Bold"/>
                <a:sym typeface="Trebuchet MS Bold"/>
              </a:rPr>
              <a:t>Name</a:t>
            </a:r>
          </a:p>
        </p:txBody>
      </p:sp>
      <p:sp>
        <p:nvSpPr>
          <p:cNvPr id="64" name="TextBox 64"/>
          <p:cNvSpPr txBox="1"/>
          <p:nvPr/>
        </p:nvSpPr>
        <p:spPr>
          <a:xfrm>
            <a:off x="3487516" y="3080904"/>
            <a:ext cx="1851682" cy="11966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66"/>
              </a:lnSpc>
            </a:pPr>
            <a:r>
              <a:rPr lang="en-US" sz="1333" spc="6">
                <a:solidFill>
                  <a:srgbClr val="000000"/>
                </a:solidFill>
                <a:latin typeface="Trebuchet MS"/>
                <a:ea typeface="Trebuchet MS"/>
                <a:cs typeface="Trebuchet MS"/>
                <a:sym typeface="Trebuchet MS"/>
              </a:rPr>
              <a:t>Be specific about what is happening, who is affected and which part of the process is contributing.</a:t>
            </a:r>
          </a:p>
        </p:txBody>
      </p:sp>
      <p:sp>
        <p:nvSpPr>
          <p:cNvPr id="65" name="TextBox 65"/>
          <p:cNvSpPr txBox="1"/>
          <p:nvPr/>
        </p:nvSpPr>
        <p:spPr>
          <a:xfrm>
            <a:off x="6269465" y="2683394"/>
            <a:ext cx="1705617" cy="2586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599" b="1" spc="7">
                <a:solidFill>
                  <a:srgbClr val="000000"/>
                </a:solidFill>
                <a:latin typeface="Trebuchet MS Bold"/>
                <a:ea typeface="Trebuchet MS Bold"/>
                <a:cs typeface="Trebuchet MS Bold"/>
                <a:sym typeface="Trebuchet MS Bold"/>
              </a:rPr>
              <a:t>Navigate</a:t>
            </a:r>
          </a:p>
        </p:txBody>
      </p:sp>
      <p:sp>
        <p:nvSpPr>
          <p:cNvPr id="66" name="TextBox 66"/>
          <p:cNvSpPr txBox="1"/>
          <p:nvPr/>
        </p:nvSpPr>
        <p:spPr>
          <a:xfrm>
            <a:off x="6183437" y="3182969"/>
            <a:ext cx="1851682" cy="95295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66"/>
              </a:lnSpc>
            </a:pPr>
            <a:r>
              <a:rPr lang="en-US" sz="1333" spc="6">
                <a:solidFill>
                  <a:srgbClr val="000000"/>
                </a:solidFill>
                <a:latin typeface="Trebuchet MS"/>
                <a:ea typeface="Trebuchet MS"/>
                <a:cs typeface="Trebuchet MS"/>
                <a:sym typeface="Trebuchet MS"/>
              </a:rPr>
              <a:t>Find where influence sits, identify where adaptions can be made, translate routes.</a:t>
            </a:r>
          </a:p>
        </p:txBody>
      </p:sp>
      <p:sp>
        <p:nvSpPr>
          <p:cNvPr id="67" name="TextBox 67"/>
          <p:cNvSpPr txBox="1"/>
          <p:nvPr/>
        </p:nvSpPr>
        <p:spPr>
          <a:xfrm>
            <a:off x="8980543" y="2683394"/>
            <a:ext cx="1705617" cy="2586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39"/>
              </a:lnSpc>
            </a:pPr>
            <a:r>
              <a:rPr lang="en-US" sz="1599" b="1" spc="7">
                <a:solidFill>
                  <a:srgbClr val="000000"/>
                </a:solidFill>
                <a:latin typeface="Trebuchet MS Bold"/>
                <a:ea typeface="Trebuchet MS Bold"/>
                <a:cs typeface="Trebuchet MS Bold"/>
                <a:sym typeface="Trebuchet MS Bold"/>
              </a:rPr>
              <a:t>Nudge</a:t>
            </a:r>
          </a:p>
        </p:txBody>
      </p:sp>
      <p:sp>
        <p:nvSpPr>
          <p:cNvPr id="68" name="TextBox 68"/>
          <p:cNvSpPr txBox="1"/>
          <p:nvPr/>
        </p:nvSpPr>
        <p:spPr>
          <a:xfrm>
            <a:off x="8876191" y="3115340"/>
            <a:ext cx="1851682" cy="11966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66"/>
              </a:lnSpc>
            </a:pPr>
            <a:r>
              <a:rPr lang="en-US" sz="1333" spc="6">
                <a:solidFill>
                  <a:srgbClr val="000000"/>
                </a:solidFill>
                <a:latin typeface="Trebuchet MS"/>
                <a:ea typeface="Trebuchet MS"/>
                <a:cs typeface="Trebuchet MS"/>
                <a:sym typeface="Trebuchet MS"/>
              </a:rPr>
              <a:t> Small, realistic actions that create movement. Shout about positive changes so they can be spread.</a:t>
            </a:r>
          </a:p>
        </p:txBody>
      </p:sp>
      <p:sp>
        <p:nvSpPr>
          <p:cNvPr id="69" name="TextBox 69"/>
          <p:cNvSpPr txBox="1"/>
          <p:nvPr/>
        </p:nvSpPr>
        <p:spPr>
          <a:xfrm>
            <a:off x="965311" y="5642860"/>
            <a:ext cx="9762562" cy="67621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720"/>
              </a:lnSpc>
              <a:spcBef>
                <a:spcPct val="0"/>
              </a:spcBef>
            </a:pPr>
            <a:r>
              <a:rPr lang="en-US" sz="1943" b="1">
                <a:solidFill>
                  <a:srgbClr val="000000"/>
                </a:solidFill>
                <a:latin typeface="Trebuchet MS Bold"/>
                <a:ea typeface="Trebuchet MS Bold"/>
                <a:cs typeface="Trebuchet MS Bold"/>
                <a:sym typeface="Trebuchet MS Bold"/>
              </a:rPr>
              <a:t>You aren’t expected to create structural change. You already can create the evidence, permission and momentum that make structural change possible.</a:t>
            </a:r>
          </a:p>
        </p:txBody>
      </p:sp>
    </p:spTree>
    <p:extLst>
      <p:ext uri="{BB962C8B-B14F-4D97-AF65-F5344CB8AC3E}">
        <p14:creationId xmlns:p14="http://schemas.microsoft.com/office/powerpoint/2010/main" val="335245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642900"/>
            <a:ext cx="6825361" cy="157163"/>
            <a:chOff x="0" y="0"/>
            <a:chExt cx="13650722" cy="314325"/>
          </a:xfrm>
        </p:grpSpPr>
        <p:sp>
          <p:nvSpPr>
            <p:cNvPr id="3" name="Freeform 3"/>
            <p:cNvSpPr/>
            <p:nvPr/>
          </p:nvSpPr>
          <p:spPr>
            <a:xfrm>
              <a:off x="0" y="0"/>
              <a:ext cx="13650722" cy="314325"/>
            </a:xfrm>
            <a:custGeom>
              <a:avLst/>
              <a:gdLst/>
              <a:ahLst/>
              <a:cxnLst/>
              <a:rect l="l" t="t" r="r" b="b"/>
              <a:pathLst>
                <a:path w="13650722" h="314325">
                  <a:moveTo>
                    <a:pt x="0" y="0"/>
                  </a:moveTo>
                  <a:lnTo>
                    <a:pt x="13650722" y="0"/>
                  </a:lnTo>
                  <a:lnTo>
                    <a:pt x="13650722" y="314325"/>
                  </a:lnTo>
                  <a:lnTo>
                    <a:pt x="0" y="314325"/>
                  </a:lnTo>
                  <a:close/>
                </a:path>
              </a:pathLst>
            </a:custGeom>
            <a:solidFill>
              <a:srgbClr val="8CD5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 name="Group 4"/>
          <p:cNvGrpSpPr/>
          <p:nvPr/>
        </p:nvGrpSpPr>
        <p:grpSpPr>
          <a:xfrm>
            <a:off x="3147238" y="6642900"/>
            <a:ext cx="9044749" cy="157163"/>
            <a:chOff x="0" y="0"/>
            <a:chExt cx="18089499" cy="314325"/>
          </a:xfrm>
        </p:grpSpPr>
        <p:sp>
          <p:nvSpPr>
            <p:cNvPr id="5" name="Freeform 5"/>
            <p:cNvSpPr/>
            <p:nvPr/>
          </p:nvSpPr>
          <p:spPr>
            <a:xfrm>
              <a:off x="0" y="0"/>
              <a:ext cx="18089499" cy="314325"/>
            </a:xfrm>
            <a:custGeom>
              <a:avLst/>
              <a:gdLst/>
              <a:ahLst/>
              <a:cxnLst/>
              <a:rect l="l" t="t" r="r" b="b"/>
              <a:pathLst>
                <a:path w="18089499" h="314325">
                  <a:moveTo>
                    <a:pt x="0" y="0"/>
                  </a:moveTo>
                  <a:lnTo>
                    <a:pt x="18089499" y="0"/>
                  </a:lnTo>
                  <a:lnTo>
                    <a:pt x="18089499" y="314325"/>
                  </a:lnTo>
                  <a:lnTo>
                    <a:pt x="0" y="314325"/>
                  </a:ln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6" name="Freeform 6"/>
          <p:cNvSpPr/>
          <p:nvPr/>
        </p:nvSpPr>
        <p:spPr>
          <a:xfrm>
            <a:off x="298586" y="0"/>
            <a:ext cx="1815294" cy="1191817"/>
          </a:xfrm>
          <a:custGeom>
            <a:avLst/>
            <a:gdLst/>
            <a:ahLst/>
            <a:cxnLst/>
            <a:rect l="l" t="t" r="r" b="b"/>
            <a:pathLst>
              <a:path w="2722941" h="1787726">
                <a:moveTo>
                  <a:pt x="0" y="0"/>
                </a:moveTo>
                <a:lnTo>
                  <a:pt x="2722942" y="0"/>
                </a:lnTo>
                <a:lnTo>
                  <a:pt x="2722942" y="1787726"/>
                </a:lnTo>
                <a:lnTo>
                  <a:pt x="0" y="1787726"/>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7" name="TextBox 7"/>
          <p:cNvSpPr txBox="1"/>
          <p:nvPr/>
        </p:nvSpPr>
        <p:spPr>
          <a:xfrm>
            <a:off x="2847567" y="357401"/>
            <a:ext cx="7043619" cy="140247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465"/>
              </a:lnSpc>
            </a:pPr>
            <a:r>
              <a:rPr lang="en-US" sz="4924">
                <a:solidFill>
                  <a:srgbClr val="EF4D84"/>
                </a:solidFill>
                <a:latin typeface="Trebuchet MS"/>
                <a:ea typeface="Trebuchet MS"/>
                <a:cs typeface="Trebuchet MS"/>
                <a:sym typeface="Trebuchet MS"/>
              </a:rPr>
              <a:t>You </a:t>
            </a:r>
            <a:r>
              <a:rPr lang="en-US" sz="4924" b="1">
                <a:solidFill>
                  <a:srgbClr val="EF4D84"/>
                </a:solidFill>
                <a:latin typeface="Trebuchet MS Bold"/>
                <a:ea typeface="Trebuchet MS Bold"/>
                <a:cs typeface="Trebuchet MS Bold"/>
                <a:sym typeface="Trebuchet MS Bold"/>
              </a:rPr>
              <a:t>Already </a:t>
            </a:r>
            <a:r>
              <a:rPr lang="en-US" sz="4924">
                <a:solidFill>
                  <a:srgbClr val="EF4D84"/>
                </a:solidFill>
                <a:latin typeface="Trebuchet MS"/>
                <a:ea typeface="Trebuchet MS"/>
                <a:cs typeface="Trebuchet MS"/>
                <a:sym typeface="Trebuchet MS"/>
              </a:rPr>
              <a:t>Hold The Foundations</a:t>
            </a:r>
          </a:p>
        </p:txBody>
      </p:sp>
      <p:grpSp>
        <p:nvGrpSpPr>
          <p:cNvPr id="8" name="Group 8"/>
          <p:cNvGrpSpPr/>
          <p:nvPr/>
        </p:nvGrpSpPr>
        <p:grpSpPr>
          <a:xfrm>
            <a:off x="685800" y="2034585"/>
            <a:ext cx="4137615" cy="413761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0" name="TextBox 10"/>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1" name="Group 11"/>
          <p:cNvGrpSpPr/>
          <p:nvPr/>
        </p:nvGrpSpPr>
        <p:grpSpPr>
          <a:xfrm>
            <a:off x="4027193" y="2034585"/>
            <a:ext cx="4137615" cy="413761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38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3" name="TextBox 13"/>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4" name="Group 14"/>
          <p:cNvGrpSpPr/>
          <p:nvPr/>
        </p:nvGrpSpPr>
        <p:grpSpPr>
          <a:xfrm>
            <a:off x="7368585" y="2034585"/>
            <a:ext cx="4137615" cy="413761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4D8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6" name="TextBox 16"/>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7" name="TextBox 17"/>
          <p:cNvSpPr txBox="1"/>
          <p:nvPr/>
        </p:nvSpPr>
        <p:spPr>
          <a:xfrm>
            <a:off x="1249138" y="3460750"/>
            <a:ext cx="2638355" cy="154305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00"/>
              </a:lnSpc>
            </a:pPr>
            <a:r>
              <a:rPr lang="en-US" sz="2000">
                <a:solidFill>
                  <a:srgbClr val="000000"/>
                </a:solidFill>
                <a:latin typeface="DM Sans"/>
                <a:ea typeface="DM Sans"/>
                <a:cs typeface="DM Sans"/>
                <a:sym typeface="DM Sans"/>
              </a:rPr>
              <a:t>Inclusive, culturally safe practice is not an add-on to your role. It is your existing practice made more intentional.</a:t>
            </a:r>
          </a:p>
        </p:txBody>
      </p:sp>
      <p:sp>
        <p:nvSpPr>
          <p:cNvPr id="18" name="TextBox 18"/>
          <p:cNvSpPr txBox="1"/>
          <p:nvPr/>
        </p:nvSpPr>
        <p:spPr>
          <a:xfrm>
            <a:off x="4842683" y="2939107"/>
            <a:ext cx="2266019" cy="3132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2333" b="1">
                <a:solidFill>
                  <a:srgbClr val="FDFDFD"/>
                </a:solidFill>
                <a:latin typeface="DM Sans Bold"/>
                <a:ea typeface="DM Sans Bold"/>
                <a:cs typeface="DM Sans Bold"/>
                <a:sym typeface="DM Sans Bold"/>
              </a:rPr>
              <a:t>Reflection</a:t>
            </a:r>
          </a:p>
        </p:txBody>
      </p:sp>
      <p:sp>
        <p:nvSpPr>
          <p:cNvPr id="19" name="TextBox 19"/>
          <p:cNvSpPr txBox="1"/>
          <p:nvPr/>
        </p:nvSpPr>
        <p:spPr>
          <a:xfrm>
            <a:off x="4659458" y="3460750"/>
            <a:ext cx="2632470" cy="154305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00"/>
              </a:lnSpc>
            </a:pPr>
            <a:r>
              <a:rPr lang="en-US" sz="2000">
                <a:solidFill>
                  <a:srgbClr val="FDFDFD"/>
                </a:solidFill>
                <a:latin typeface="DM Sans"/>
                <a:ea typeface="DM Sans"/>
                <a:cs typeface="DM Sans"/>
                <a:sym typeface="DM Sans"/>
              </a:rPr>
              <a:t>Engage with continuous self-reflection, and identify where you can de-centre the system.</a:t>
            </a:r>
          </a:p>
        </p:txBody>
      </p:sp>
      <p:sp>
        <p:nvSpPr>
          <p:cNvPr id="20" name="TextBox 20"/>
          <p:cNvSpPr txBox="1"/>
          <p:nvPr/>
        </p:nvSpPr>
        <p:spPr>
          <a:xfrm>
            <a:off x="8304383" y="2939107"/>
            <a:ext cx="2266019" cy="3132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2333" b="1">
                <a:solidFill>
                  <a:srgbClr val="000000"/>
                </a:solidFill>
                <a:latin typeface="DM Sans Bold"/>
                <a:ea typeface="DM Sans Bold"/>
                <a:cs typeface="DM Sans Bold"/>
                <a:sym typeface="DM Sans Bold"/>
              </a:rPr>
              <a:t>Collaboration</a:t>
            </a:r>
          </a:p>
        </p:txBody>
      </p:sp>
      <p:sp>
        <p:nvSpPr>
          <p:cNvPr id="21" name="TextBox 21"/>
          <p:cNvSpPr txBox="1"/>
          <p:nvPr/>
        </p:nvSpPr>
        <p:spPr>
          <a:xfrm>
            <a:off x="7580742" y="3714750"/>
            <a:ext cx="3713302" cy="103505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00"/>
              </a:lnSpc>
            </a:pPr>
            <a:r>
              <a:rPr lang="en-US" sz="2000">
                <a:solidFill>
                  <a:srgbClr val="000000"/>
                </a:solidFill>
                <a:latin typeface="DM Sans"/>
                <a:ea typeface="DM Sans"/>
                <a:cs typeface="DM Sans"/>
                <a:sym typeface="DM Sans"/>
              </a:rPr>
              <a:t>Co-create mechanisms for change, shine the light on challenges and engage with collective action.</a:t>
            </a:r>
          </a:p>
        </p:txBody>
      </p:sp>
      <p:sp>
        <p:nvSpPr>
          <p:cNvPr id="22" name="TextBox 22"/>
          <p:cNvSpPr txBox="1"/>
          <p:nvPr/>
        </p:nvSpPr>
        <p:spPr>
          <a:xfrm>
            <a:off x="1500824" y="2939107"/>
            <a:ext cx="2266019" cy="3132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2333" b="1">
                <a:solidFill>
                  <a:srgbClr val="FDFDFD"/>
                </a:solidFill>
                <a:latin typeface="DM Sans Bold"/>
                <a:ea typeface="DM Sans Bold"/>
                <a:cs typeface="DM Sans Bold"/>
                <a:sym typeface="DM Sans Bold"/>
              </a:rPr>
              <a:t>Intention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07FEC-F37F-91DC-CE1C-3A5A0C7DED4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CA12890-172A-3698-A6CC-B99EAC561C8A}"/>
              </a:ext>
            </a:extLst>
          </p:cNvPr>
          <p:cNvSpPr>
            <a:spLocks noGrp="1"/>
          </p:cNvSpPr>
          <p:nvPr>
            <p:ph type="title"/>
          </p:nvPr>
        </p:nvSpPr>
        <p:spPr>
          <a:xfrm>
            <a:off x="455275" y="1871705"/>
            <a:ext cx="9842649" cy="2849648"/>
          </a:xfrm>
          <a:noFill/>
        </p:spPr>
        <p:txBody>
          <a:bodyPr/>
          <a:lstStyle/>
          <a:p>
            <a:r>
              <a:rPr lang="en-US">
                <a:solidFill>
                  <a:srgbClr val="00B0F0"/>
                </a:solidFill>
                <a:latin typeface="Trebuchet MS"/>
              </a:rPr>
              <a:t>Shabana Hussain, Social Prescriber, Greater Derby PCN </a:t>
            </a:r>
            <a:endParaRPr lang="en-US" dirty="0">
              <a:solidFill>
                <a:srgbClr val="00B0F0"/>
              </a:solidFill>
              <a:latin typeface="Trebuchet MS"/>
            </a:endParaRPr>
          </a:p>
          <a:p>
            <a:endParaRPr lang="en-US" dirty="0">
              <a:solidFill>
                <a:srgbClr val="00B0F0"/>
              </a:solidFill>
              <a:latin typeface="Trebuchet MS" panose="020B0703020202090204" pitchFamily="34" charset="0"/>
            </a:endParaRPr>
          </a:p>
        </p:txBody>
      </p:sp>
      <p:pic>
        <p:nvPicPr>
          <p:cNvPr id="15" name="Picture 14" descr="Computer screen and book icon">
            <a:extLst>
              <a:ext uri="{FF2B5EF4-FFF2-40B4-BE49-F238E27FC236}">
                <a16:creationId xmlns:a16="http://schemas.microsoft.com/office/drawing/2014/main" id="{19079681-1AD6-2B47-CA2D-59EFEA022BD5}"/>
              </a:ext>
            </a:extLst>
          </p:cNvPr>
          <p:cNvPicPr>
            <a:picLocks noChangeAspect="1"/>
          </p:cNvPicPr>
          <p:nvPr/>
        </p:nvPicPr>
        <p:blipFill>
          <a:blip r:embed="rId2"/>
          <a:stretch>
            <a:fillRect/>
          </a:stretch>
        </p:blipFill>
        <p:spPr>
          <a:xfrm>
            <a:off x="9555480" y="5244547"/>
            <a:ext cx="2449471" cy="1533002"/>
          </a:xfrm>
          <a:prstGeom prst="rect">
            <a:avLst/>
          </a:prstGeom>
        </p:spPr>
      </p:pic>
      <p:pic>
        <p:nvPicPr>
          <p:cNvPr id="5" name="Picture 4" descr="A logo with circles and lines&#10;&#10;Description automatically generated">
            <a:extLst>
              <a:ext uri="{FF2B5EF4-FFF2-40B4-BE49-F238E27FC236}">
                <a16:creationId xmlns:a16="http://schemas.microsoft.com/office/drawing/2014/main" id="{1A90B61D-BE84-C372-3399-9774C8AF3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185550" cy="1434905"/>
          </a:xfrm>
          <a:prstGeom prst="rect">
            <a:avLst/>
          </a:prstGeom>
        </p:spPr>
      </p:pic>
    </p:spTree>
    <p:extLst>
      <p:ext uri="{BB962C8B-B14F-4D97-AF65-F5344CB8AC3E}">
        <p14:creationId xmlns:p14="http://schemas.microsoft.com/office/powerpoint/2010/main" val="706632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Rectangle 11">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7F3C45-67C0-4790-88BE-E9EB8E390A13}"/>
              </a:ext>
            </a:extLst>
          </p:cNvPr>
          <p:cNvSpPr>
            <a:spLocks noGrp="1"/>
          </p:cNvSpPr>
          <p:nvPr>
            <p:ph type="ctrTitle"/>
          </p:nvPr>
        </p:nvSpPr>
        <p:spPr>
          <a:xfrm>
            <a:off x="2992987" y="1761259"/>
            <a:ext cx="6459414" cy="2387918"/>
          </a:xfrm>
        </p:spPr>
        <p:txBody>
          <a:bodyPr anchor="b">
            <a:normAutofit/>
          </a:bodyPr>
          <a:lstStyle/>
          <a:p>
            <a:r>
              <a:rPr lang="en-GB" sz="5200" b="1" dirty="0">
                <a:solidFill>
                  <a:schemeClr val="tx2">
                    <a:lumMod val="90000"/>
                    <a:lumOff val="10000"/>
                  </a:schemeClr>
                </a:solidFill>
              </a:rPr>
              <a:t>Cultural Competency &amp; Co-Production</a:t>
            </a:r>
          </a:p>
        </p:txBody>
      </p:sp>
      <p:sp>
        <p:nvSpPr>
          <p:cNvPr id="3" name="Subtitle 2">
            <a:extLst>
              <a:ext uri="{FF2B5EF4-FFF2-40B4-BE49-F238E27FC236}">
                <a16:creationId xmlns:a16="http://schemas.microsoft.com/office/drawing/2014/main" id="{EE2F680E-3596-6743-6FCE-81A1848C9F98}"/>
              </a:ext>
            </a:extLst>
          </p:cNvPr>
          <p:cNvSpPr>
            <a:spLocks noGrp="1"/>
          </p:cNvSpPr>
          <p:nvPr>
            <p:ph type="subTitle" idx="1"/>
          </p:nvPr>
        </p:nvSpPr>
        <p:spPr>
          <a:xfrm>
            <a:off x="3500518" y="4286388"/>
            <a:ext cx="5449982" cy="822422"/>
          </a:xfrm>
        </p:spPr>
        <p:txBody>
          <a:bodyPr>
            <a:normAutofit lnSpcReduction="10000"/>
          </a:bodyPr>
          <a:lstStyle/>
          <a:p>
            <a:r>
              <a:rPr lang="en-GB" dirty="0">
                <a:solidFill>
                  <a:schemeClr val="tx2">
                    <a:lumMod val="90000"/>
                    <a:lumOff val="10000"/>
                  </a:schemeClr>
                </a:solidFill>
              </a:rPr>
              <a:t>Shabana Hussain</a:t>
            </a:r>
          </a:p>
          <a:p>
            <a:r>
              <a:rPr lang="en-GB" dirty="0">
                <a:solidFill>
                  <a:schemeClr val="tx2">
                    <a:lumMod val="90000"/>
                    <a:lumOff val="10000"/>
                  </a:schemeClr>
                </a:solidFill>
              </a:rPr>
              <a:t>Social Prescriber </a:t>
            </a:r>
          </a:p>
          <a:p>
            <a:endParaRPr lang="en-GB" dirty="0">
              <a:solidFill>
                <a:schemeClr val="tx2"/>
              </a:solidFill>
            </a:endParaRPr>
          </a:p>
        </p:txBody>
      </p:sp>
      <p:grpSp>
        <p:nvGrpSpPr>
          <p:cNvPr id="14" name="Group 13">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a:extLst>
              <a:ext uri="{FF2B5EF4-FFF2-40B4-BE49-F238E27FC236}">
                <a16:creationId xmlns:a16="http://schemas.microsoft.com/office/drawing/2014/main" id="{E93F9EFB-DCD2-EA18-CECA-D71B4F9BF9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6026" y="158496"/>
            <a:ext cx="1832102" cy="1126907"/>
          </a:xfrm>
          <a:prstGeom prst="rect">
            <a:avLst/>
          </a:prstGeom>
          <a:noFill/>
          <a:ln>
            <a:noFill/>
          </a:ln>
        </p:spPr>
      </p:pic>
    </p:spTree>
    <p:extLst>
      <p:ext uri="{BB962C8B-B14F-4D97-AF65-F5344CB8AC3E}">
        <p14:creationId xmlns:p14="http://schemas.microsoft.com/office/powerpoint/2010/main" val="231521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FC71D40-E03E-7462-1970-9D931983C0B2}"/>
              </a:ext>
            </a:extLst>
          </p:cNvPr>
          <p:cNvSpPr>
            <a:spLocks noGrp="1"/>
          </p:cNvSpPr>
          <p:nvPr>
            <p:ph type="title"/>
          </p:nvPr>
        </p:nvSpPr>
        <p:spPr>
          <a:xfrm>
            <a:off x="3340771" y="312215"/>
            <a:ext cx="5510152" cy="973188"/>
          </a:xfrm>
        </p:spPr>
        <p:txBody>
          <a:bodyPr>
            <a:normAutofit/>
          </a:bodyPr>
          <a:lstStyle/>
          <a:p>
            <a:pPr algn="ctr"/>
            <a:r>
              <a:rPr lang="en-GB" sz="3600" b="1" dirty="0">
                <a:solidFill>
                  <a:schemeClr val="accent1"/>
                </a:solidFill>
              </a:rPr>
              <a:t>What is culture?</a:t>
            </a:r>
          </a:p>
        </p:txBody>
      </p:sp>
      <p:sp>
        <p:nvSpPr>
          <p:cNvPr id="3" name="Content Placeholder 2">
            <a:extLst>
              <a:ext uri="{FF2B5EF4-FFF2-40B4-BE49-F238E27FC236}">
                <a16:creationId xmlns:a16="http://schemas.microsoft.com/office/drawing/2014/main" id="{8B7061B7-AF6F-FF60-14E2-EE042C29A1B5}"/>
              </a:ext>
            </a:extLst>
          </p:cNvPr>
          <p:cNvSpPr>
            <a:spLocks noGrp="1"/>
          </p:cNvSpPr>
          <p:nvPr>
            <p:ph idx="1"/>
          </p:nvPr>
        </p:nvSpPr>
        <p:spPr>
          <a:xfrm>
            <a:off x="433754" y="1543194"/>
            <a:ext cx="11547231" cy="5083098"/>
          </a:xfrm>
        </p:spPr>
        <p:txBody>
          <a:bodyPr anchor="t">
            <a:normAutofit/>
          </a:bodyPr>
          <a:lstStyle/>
          <a:p>
            <a:r>
              <a:rPr lang="en-GB" sz="2000" b="1" dirty="0">
                <a:solidFill>
                  <a:schemeClr val="tx2"/>
                </a:solidFill>
              </a:rPr>
              <a:t>From an anthropology point of view</a:t>
            </a:r>
          </a:p>
          <a:p>
            <a:pPr marL="0" indent="0">
              <a:buNone/>
            </a:pPr>
            <a:r>
              <a:rPr lang="en-GB" sz="2000" i="1" dirty="0">
                <a:solidFill>
                  <a:schemeClr val="tx2">
                    <a:lumMod val="75000"/>
                    <a:lumOff val="25000"/>
                  </a:schemeClr>
                </a:solidFill>
              </a:rPr>
              <a:t>‘</a:t>
            </a:r>
            <a:r>
              <a:rPr lang="en-GB" sz="2000" i="1" dirty="0">
                <a:solidFill>
                  <a:schemeClr val="tx2">
                    <a:lumMod val="90000"/>
                    <a:lumOff val="10000"/>
                  </a:schemeClr>
                </a:solidFill>
              </a:rPr>
              <a:t>culture is the learned and shared way of life of humans, it’s all encompassing and dictates not just art or traditions, but how basic biological needs are fulfilled like eating etc’</a:t>
            </a:r>
          </a:p>
          <a:p>
            <a:r>
              <a:rPr lang="en-GB" sz="2000" b="1" dirty="0">
                <a:solidFill>
                  <a:schemeClr val="tx2"/>
                </a:solidFill>
              </a:rPr>
              <a:t>From a sociology point of view</a:t>
            </a:r>
          </a:p>
          <a:p>
            <a:pPr marL="0" indent="0">
              <a:buNone/>
            </a:pPr>
            <a:r>
              <a:rPr lang="en-GB" sz="2000" i="1" dirty="0">
                <a:solidFill>
                  <a:schemeClr val="tx2">
                    <a:lumMod val="90000"/>
                    <a:lumOff val="10000"/>
                  </a:schemeClr>
                </a:solidFill>
              </a:rPr>
              <a:t>‘the shared system norms, values, beliefs guiding people and shaping social interaction’</a:t>
            </a:r>
          </a:p>
          <a:p>
            <a:r>
              <a:rPr lang="en-GB" sz="2000" b="1" dirty="0">
                <a:solidFill>
                  <a:schemeClr val="tx2"/>
                </a:solidFill>
              </a:rPr>
              <a:t>Culture can be defined as</a:t>
            </a:r>
          </a:p>
          <a:p>
            <a:pPr marL="0" indent="0">
              <a:buNone/>
            </a:pPr>
            <a:r>
              <a:rPr lang="en-GB" sz="2000" i="1" dirty="0">
                <a:solidFill>
                  <a:schemeClr val="tx2">
                    <a:lumMod val="90000"/>
                    <a:lumOff val="10000"/>
                  </a:schemeClr>
                </a:solidFill>
              </a:rPr>
              <a:t>‘a learned, shared system of meaning that dictates human behaviour’</a:t>
            </a:r>
          </a:p>
          <a:p>
            <a:pPr marL="0" indent="0" algn="ctr">
              <a:buNone/>
            </a:pPr>
            <a:r>
              <a:rPr lang="en-GB" sz="3600" b="1" dirty="0">
                <a:solidFill>
                  <a:schemeClr val="tx2">
                    <a:lumMod val="75000"/>
                    <a:lumOff val="25000"/>
                  </a:schemeClr>
                </a:solidFill>
                <a:latin typeface="+mj-lt"/>
              </a:rPr>
              <a:t>How does it work?</a:t>
            </a:r>
          </a:p>
          <a:p>
            <a:r>
              <a:rPr lang="en-GB" sz="2000" b="1" dirty="0">
                <a:solidFill>
                  <a:schemeClr val="tx2"/>
                </a:solidFill>
              </a:rPr>
              <a:t>It is learned - </a:t>
            </a:r>
            <a:r>
              <a:rPr lang="en-GB" sz="2000" i="1" dirty="0">
                <a:solidFill>
                  <a:schemeClr val="tx2">
                    <a:lumMod val="90000"/>
                    <a:lumOff val="10000"/>
                  </a:schemeClr>
                </a:solidFill>
              </a:rPr>
              <a:t>‘you are not born with it, you learn it from, family, friends and wider society, including where you work, from TV and even from standing in a shopping queue at a supermarket ’</a:t>
            </a:r>
            <a:endParaRPr lang="en-GB" sz="2000" b="1" dirty="0">
              <a:solidFill>
                <a:schemeClr val="tx2">
                  <a:lumMod val="90000"/>
                  <a:lumOff val="10000"/>
                </a:schemeClr>
              </a:solidFill>
            </a:endParaRPr>
          </a:p>
          <a:p>
            <a:r>
              <a:rPr lang="en-GB" sz="2000" b="1" dirty="0">
                <a:solidFill>
                  <a:schemeClr val="tx2"/>
                </a:solidFill>
              </a:rPr>
              <a:t>It is shared - </a:t>
            </a:r>
            <a:r>
              <a:rPr lang="en-GB" sz="2000" i="1" dirty="0">
                <a:solidFill>
                  <a:schemeClr val="tx2">
                    <a:lumMod val="90000"/>
                    <a:lumOff val="10000"/>
                  </a:schemeClr>
                </a:solidFill>
              </a:rPr>
              <a:t>‘it belongs to a group, not just to one person’</a:t>
            </a:r>
            <a:endParaRPr lang="en-GB" sz="2000" b="1" dirty="0">
              <a:solidFill>
                <a:schemeClr val="tx2">
                  <a:lumMod val="90000"/>
                  <a:lumOff val="10000"/>
                </a:schemeClr>
              </a:solidFill>
            </a:endParaRPr>
          </a:p>
          <a:p>
            <a:r>
              <a:rPr lang="en-GB" sz="2000" b="1" dirty="0">
                <a:solidFill>
                  <a:schemeClr val="tx2"/>
                </a:solidFill>
              </a:rPr>
              <a:t>It changes - </a:t>
            </a:r>
            <a:r>
              <a:rPr lang="en-GB" sz="2000" i="1" dirty="0">
                <a:solidFill>
                  <a:schemeClr val="tx2">
                    <a:lumMod val="90000"/>
                    <a:lumOff val="10000"/>
                  </a:schemeClr>
                </a:solidFill>
              </a:rPr>
              <a:t>‘it changes over time, growing and adapting as society faces new ideas and technologies’</a:t>
            </a:r>
            <a:endParaRPr lang="en-GB" sz="2000" b="1" i="1" dirty="0">
              <a:solidFill>
                <a:schemeClr val="tx2">
                  <a:lumMod val="90000"/>
                  <a:lumOff val="10000"/>
                </a:schemeClr>
              </a:solidFill>
            </a:endParaRPr>
          </a:p>
          <a:p>
            <a:endParaRPr lang="en-GB" sz="2000" b="1" dirty="0">
              <a:solidFill>
                <a:schemeClr val="tx2"/>
              </a:solidFill>
            </a:endParaRPr>
          </a:p>
          <a:p>
            <a:endParaRPr lang="en-GB" sz="2000" b="1" dirty="0">
              <a:solidFill>
                <a:schemeClr val="tx2"/>
              </a:solidFill>
            </a:endParaRPr>
          </a:p>
          <a:p>
            <a:pPr marL="0" indent="0">
              <a:buNone/>
            </a:pPr>
            <a:endParaRPr lang="en-GB" sz="2000" i="1" dirty="0">
              <a:solidFill>
                <a:schemeClr val="tx2">
                  <a:lumMod val="75000"/>
                  <a:lumOff val="25000"/>
                </a:schemeClr>
              </a:solidFill>
            </a:endParaRPr>
          </a:p>
          <a:p>
            <a:pPr marL="0" indent="0" algn="ctr">
              <a:buNone/>
            </a:pPr>
            <a:endParaRPr lang="en-GB" sz="2000" b="1" i="1" dirty="0">
              <a:solidFill>
                <a:schemeClr val="tx2">
                  <a:lumMod val="75000"/>
                  <a:lumOff val="25000"/>
                </a:schemeClr>
              </a:solidFill>
            </a:endParaRPr>
          </a:p>
          <a:p>
            <a:pPr marL="0" indent="0" algn="ctr">
              <a:buNone/>
            </a:pPr>
            <a:endParaRPr lang="en-GB" sz="2000" b="1" i="1" dirty="0">
              <a:solidFill>
                <a:schemeClr val="tx2"/>
              </a:solidFill>
            </a:endParaRPr>
          </a:p>
          <a:p>
            <a:endParaRPr lang="en-GB" sz="2000" i="1" dirty="0">
              <a:solidFill>
                <a:schemeClr val="tx2"/>
              </a:solidFill>
            </a:endParaRPr>
          </a:p>
          <a:p>
            <a:pPr marL="0" indent="0">
              <a:buNone/>
            </a:pPr>
            <a:endParaRPr lang="en-GB" sz="2400" b="1" dirty="0">
              <a:solidFill>
                <a:schemeClr val="accent1"/>
              </a:solidFill>
            </a:endParaRPr>
          </a:p>
          <a:p>
            <a:pPr marL="0" indent="0" algn="ctr">
              <a:buNone/>
            </a:pPr>
            <a:endParaRPr lang="en-GB" sz="2000" i="1" dirty="0">
              <a:solidFill>
                <a:schemeClr val="tx2">
                  <a:lumMod val="75000"/>
                  <a:lumOff val="25000"/>
                </a:schemeClr>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CADE565B-43E6-A93B-1F93-0DD38F376E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6026" y="158496"/>
            <a:ext cx="1832102" cy="1126907"/>
          </a:xfrm>
          <a:prstGeom prst="rect">
            <a:avLst/>
          </a:prstGeom>
          <a:noFill/>
          <a:ln>
            <a:noFill/>
          </a:ln>
        </p:spPr>
      </p:pic>
      <p:pic>
        <p:nvPicPr>
          <p:cNvPr id="6" name="Picture 5" descr="10 Reasons Why Culture Matters | ERE">
            <a:extLst>
              <a:ext uri="{FF2B5EF4-FFF2-40B4-BE49-F238E27FC236}">
                <a16:creationId xmlns:a16="http://schemas.microsoft.com/office/drawing/2014/main" id="{466137D3-A1BB-AC30-459E-92D08A26C66D}"/>
              </a:ext>
            </a:extLst>
          </p:cNvPr>
          <p:cNvPicPr>
            <a:picLocks noChangeAspect="1"/>
          </p:cNvPicPr>
          <p:nvPr/>
        </p:nvPicPr>
        <p:blipFill>
          <a:blip r:embed="rId3"/>
          <a:stretch>
            <a:fillRect/>
          </a:stretch>
        </p:blipFill>
        <p:spPr>
          <a:xfrm>
            <a:off x="10053976" y="158496"/>
            <a:ext cx="1838382" cy="1499556"/>
          </a:xfrm>
          <a:prstGeom prst="rect">
            <a:avLst/>
          </a:prstGeom>
        </p:spPr>
      </p:pic>
    </p:spTree>
    <p:extLst>
      <p:ext uri="{BB962C8B-B14F-4D97-AF65-F5344CB8AC3E}">
        <p14:creationId xmlns:p14="http://schemas.microsoft.com/office/powerpoint/2010/main" val="797652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3734EF-88D0-BA7A-0E0D-81134023679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0C71F-073A-DADA-039B-93380045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9A59B9D-A73D-87F8-E0D5-6B5CD50CD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FA4D114-1766-8557-E8F6-7E9763D8AB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B721E228-5214-265F-1FEE-E4C16E82EC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66B5AEB-9A73-7877-10CE-AA51D39BD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C6B8BC5-7FF6-1FE6-EC87-43E8608D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4A3A7EC-053F-7175-522E-1388336EE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AD8BAA4-AF3A-FC64-7140-AC5B5D7A97B2}"/>
              </a:ext>
            </a:extLst>
          </p:cNvPr>
          <p:cNvSpPr>
            <a:spLocks noGrp="1"/>
          </p:cNvSpPr>
          <p:nvPr>
            <p:ph type="title"/>
          </p:nvPr>
        </p:nvSpPr>
        <p:spPr>
          <a:xfrm>
            <a:off x="3218499" y="240391"/>
            <a:ext cx="5754696" cy="1588410"/>
          </a:xfrm>
        </p:spPr>
        <p:txBody>
          <a:bodyPr>
            <a:normAutofit/>
          </a:bodyPr>
          <a:lstStyle/>
          <a:p>
            <a:pPr algn="ctr"/>
            <a:r>
              <a:rPr lang="en-GB" sz="4000" b="1" dirty="0">
                <a:solidFill>
                  <a:schemeClr val="accent1"/>
                </a:solidFill>
              </a:rPr>
              <a:t>Cultural Competency</a:t>
            </a:r>
            <a:br>
              <a:rPr lang="en-GB" sz="4000" b="1" dirty="0">
                <a:solidFill>
                  <a:schemeClr val="accent1"/>
                </a:solidFill>
              </a:rPr>
            </a:br>
            <a:endParaRPr lang="en-GB" sz="4000" b="1" dirty="0">
              <a:solidFill>
                <a:schemeClr val="accent1"/>
              </a:solidFill>
            </a:endParaRPr>
          </a:p>
        </p:txBody>
      </p:sp>
      <p:sp>
        <p:nvSpPr>
          <p:cNvPr id="3" name="Content Placeholder 2">
            <a:extLst>
              <a:ext uri="{FF2B5EF4-FFF2-40B4-BE49-F238E27FC236}">
                <a16:creationId xmlns:a16="http://schemas.microsoft.com/office/drawing/2014/main" id="{89C4F16A-6554-04E2-2BDA-0D5BB4231A19}"/>
              </a:ext>
            </a:extLst>
          </p:cNvPr>
          <p:cNvSpPr>
            <a:spLocks noGrp="1"/>
          </p:cNvSpPr>
          <p:nvPr>
            <p:ph idx="1"/>
          </p:nvPr>
        </p:nvSpPr>
        <p:spPr>
          <a:xfrm>
            <a:off x="929863" y="1828800"/>
            <a:ext cx="10218783" cy="4009291"/>
          </a:xfrm>
        </p:spPr>
        <p:txBody>
          <a:bodyPr anchor="t">
            <a:normAutofit fontScale="77500" lnSpcReduction="20000"/>
          </a:bodyPr>
          <a:lstStyle/>
          <a:p>
            <a:pPr marL="0" indent="0" algn="ctr">
              <a:buNone/>
            </a:pPr>
            <a:endParaRPr lang="en-GB" sz="2400" b="1" dirty="0">
              <a:solidFill>
                <a:schemeClr val="tx2"/>
              </a:solidFill>
            </a:endParaRPr>
          </a:p>
          <a:p>
            <a:pPr marL="0" indent="0">
              <a:buNone/>
            </a:pPr>
            <a:r>
              <a:rPr lang="en-GB" sz="5100" dirty="0">
                <a:solidFill>
                  <a:schemeClr val="tx2">
                    <a:lumMod val="75000"/>
                    <a:lumOff val="25000"/>
                  </a:schemeClr>
                </a:solidFill>
              </a:rPr>
              <a:t>Being able to effectively understand, communicate and interact with people from different cultural, ethnic or social backgrounds.  This involves recognising and accepting your own personal biases. Adapting your behaviour and attitude to nurture positive and inclusive relationships respecting diverse beliefs and values.</a:t>
            </a:r>
          </a:p>
          <a:p>
            <a:pPr marL="0" indent="0">
              <a:buNone/>
            </a:pPr>
            <a:endParaRPr lang="en-GB" sz="2000" i="1" dirty="0">
              <a:solidFill>
                <a:schemeClr val="tx2"/>
              </a:solidFill>
            </a:endParaRPr>
          </a:p>
          <a:p>
            <a:pPr marL="0" indent="0">
              <a:buNone/>
            </a:pPr>
            <a:endParaRPr lang="en-GB" sz="2400" b="1" dirty="0">
              <a:solidFill>
                <a:schemeClr val="accent1"/>
              </a:solidFill>
            </a:endParaRPr>
          </a:p>
          <a:p>
            <a:pPr marL="0" indent="0" algn="ctr">
              <a:buNone/>
            </a:pPr>
            <a:endParaRPr lang="en-GB" sz="2000" i="1" dirty="0">
              <a:solidFill>
                <a:schemeClr val="tx2">
                  <a:lumMod val="75000"/>
                  <a:lumOff val="25000"/>
                </a:schemeClr>
              </a:solidFill>
            </a:endParaRPr>
          </a:p>
        </p:txBody>
      </p:sp>
      <p:grpSp>
        <p:nvGrpSpPr>
          <p:cNvPr id="18" name="Group 17">
            <a:extLst>
              <a:ext uri="{FF2B5EF4-FFF2-40B4-BE49-F238E27FC236}">
                <a16:creationId xmlns:a16="http://schemas.microsoft.com/office/drawing/2014/main" id="{9A0BF223-B584-DDA2-A9C0-45F6F42B86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142443C6-A8EA-5981-C50B-9462BD8F9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67C3F21-4C67-7670-84DC-601C22F285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4B5D5577-CB9A-09F0-A11E-05843C010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9ADAAD34-DCA1-6EC8-B413-D3F75E69FE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8E2446E1-079D-C3EE-B4AF-240A93E738E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026" y="158496"/>
            <a:ext cx="1832102" cy="1126907"/>
          </a:xfrm>
          <a:prstGeom prst="rect">
            <a:avLst/>
          </a:prstGeom>
          <a:noFill/>
          <a:ln>
            <a:noFill/>
          </a:ln>
        </p:spPr>
      </p:pic>
      <p:pic>
        <p:nvPicPr>
          <p:cNvPr id="4" name="Picture 3" descr="What is Cultural Competency in Behavioral Healthcare Education? - Tarzana  Treatment Centers College">
            <a:extLst>
              <a:ext uri="{FF2B5EF4-FFF2-40B4-BE49-F238E27FC236}">
                <a16:creationId xmlns:a16="http://schemas.microsoft.com/office/drawing/2014/main" id="{3CFE8A05-B663-5ABE-BA34-0157DAE7777F}"/>
              </a:ext>
            </a:extLst>
          </p:cNvPr>
          <p:cNvPicPr>
            <a:picLocks noChangeAspect="1"/>
          </p:cNvPicPr>
          <p:nvPr/>
        </p:nvPicPr>
        <p:blipFill>
          <a:blip r:embed="rId4"/>
          <a:stretch>
            <a:fillRect/>
          </a:stretch>
        </p:blipFill>
        <p:spPr>
          <a:xfrm>
            <a:off x="9643566" y="123748"/>
            <a:ext cx="2273403" cy="1705053"/>
          </a:xfrm>
          <a:prstGeom prst="rect">
            <a:avLst/>
          </a:prstGeom>
        </p:spPr>
      </p:pic>
    </p:spTree>
    <p:extLst>
      <p:ext uri="{BB962C8B-B14F-4D97-AF65-F5344CB8AC3E}">
        <p14:creationId xmlns:p14="http://schemas.microsoft.com/office/powerpoint/2010/main" val="220737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0E3172-C4E5-8343-A576-B47AE4B281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345F93-2257-39EE-757A-F6FCD0A98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D90CD29-8A74-70D1-3CE2-C704A92DC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239D6DE-887A-4A06-60BF-F21E9CD875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E25D7854-15AE-739D-0FCE-BFAD1F6ED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A8093EB-845E-0481-5ABD-4A4E856D4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901CC5E-E11D-4919-8BDC-6BDD6453F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64DC61E-A505-412F-1100-F2A7A5BDD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5E49076-67A6-CA4A-6545-7179A7AC4D8B}"/>
              </a:ext>
            </a:extLst>
          </p:cNvPr>
          <p:cNvSpPr>
            <a:spLocks noGrp="1"/>
          </p:cNvSpPr>
          <p:nvPr>
            <p:ph type="title"/>
          </p:nvPr>
        </p:nvSpPr>
        <p:spPr>
          <a:xfrm>
            <a:off x="3218499" y="240391"/>
            <a:ext cx="5754696" cy="1588410"/>
          </a:xfrm>
        </p:spPr>
        <p:txBody>
          <a:bodyPr>
            <a:normAutofit fontScale="90000"/>
          </a:bodyPr>
          <a:lstStyle/>
          <a:p>
            <a:pPr algn="ctr"/>
            <a:r>
              <a:rPr lang="en-GB" sz="4000" b="1" dirty="0">
                <a:solidFill>
                  <a:schemeClr val="accent1"/>
                </a:solidFill>
              </a:rPr>
              <a:t>Cultural Competence Continuum</a:t>
            </a:r>
            <a:br>
              <a:rPr lang="en-GB" sz="4000" b="1" dirty="0">
                <a:solidFill>
                  <a:schemeClr val="accent1"/>
                </a:solidFill>
              </a:rPr>
            </a:br>
            <a:endParaRPr lang="en-GB" sz="4000" b="1" dirty="0">
              <a:solidFill>
                <a:schemeClr val="accent1"/>
              </a:solidFill>
            </a:endParaRPr>
          </a:p>
        </p:txBody>
      </p:sp>
      <p:sp>
        <p:nvSpPr>
          <p:cNvPr id="3" name="Content Placeholder 2">
            <a:extLst>
              <a:ext uri="{FF2B5EF4-FFF2-40B4-BE49-F238E27FC236}">
                <a16:creationId xmlns:a16="http://schemas.microsoft.com/office/drawing/2014/main" id="{E9AB6C73-0FB3-79D8-7C97-F86F34837711}"/>
              </a:ext>
            </a:extLst>
          </p:cNvPr>
          <p:cNvSpPr>
            <a:spLocks noGrp="1"/>
          </p:cNvSpPr>
          <p:nvPr>
            <p:ph idx="1"/>
          </p:nvPr>
        </p:nvSpPr>
        <p:spPr>
          <a:xfrm>
            <a:off x="716026" y="1802627"/>
            <a:ext cx="8489943" cy="3504640"/>
          </a:xfrm>
        </p:spPr>
        <p:txBody>
          <a:bodyPr anchor="t">
            <a:normAutofit/>
          </a:bodyPr>
          <a:lstStyle/>
          <a:p>
            <a:pPr marL="0" indent="0">
              <a:buNone/>
            </a:pPr>
            <a:endParaRPr lang="en-GB" sz="2000" i="1" dirty="0">
              <a:solidFill>
                <a:schemeClr val="tx2"/>
              </a:solidFill>
            </a:endParaRPr>
          </a:p>
          <a:p>
            <a:pPr marL="0" indent="0">
              <a:buNone/>
            </a:pPr>
            <a:endParaRPr lang="en-GB" sz="2400" b="1" dirty="0">
              <a:solidFill>
                <a:schemeClr val="accent1"/>
              </a:solidFill>
            </a:endParaRPr>
          </a:p>
          <a:p>
            <a:pPr marL="0" indent="0" algn="ctr">
              <a:buNone/>
            </a:pPr>
            <a:endParaRPr lang="en-GB" sz="2000" i="1" dirty="0">
              <a:solidFill>
                <a:schemeClr val="tx2">
                  <a:lumMod val="75000"/>
                  <a:lumOff val="25000"/>
                </a:schemeClr>
              </a:solidFill>
            </a:endParaRPr>
          </a:p>
        </p:txBody>
      </p:sp>
      <p:grpSp>
        <p:nvGrpSpPr>
          <p:cNvPr id="18" name="Group 17">
            <a:extLst>
              <a:ext uri="{FF2B5EF4-FFF2-40B4-BE49-F238E27FC236}">
                <a16:creationId xmlns:a16="http://schemas.microsoft.com/office/drawing/2014/main" id="{0251A6F2-A6A3-057A-C624-840ADE9BE3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1E3BF16-138B-E8CE-CEA8-61ED38E6BB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E1EE979-2011-B35D-A9BB-1B4562F6F9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F92ED6-EB71-6653-E6CE-2A6CE10BD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7D97D17A-F734-B4C6-6F77-A9BC441A1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91BEB204-AA3A-2167-F305-8000CAC053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026" y="158496"/>
            <a:ext cx="1832102" cy="1126907"/>
          </a:xfrm>
          <a:prstGeom prst="rect">
            <a:avLst/>
          </a:prstGeom>
          <a:noFill/>
          <a:ln>
            <a:noFill/>
          </a:ln>
        </p:spPr>
      </p:pic>
      <p:pic>
        <p:nvPicPr>
          <p:cNvPr id="7" name="Picture 6">
            <a:extLst>
              <a:ext uri="{FF2B5EF4-FFF2-40B4-BE49-F238E27FC236}">
                <a16:creationId xmlns:a16="http://schemas.microsoft.com/office/drawing/2014/main" id="{BB79B4FE-366F-ED60-0499-1E033DD8B88F}"/>
              </a:ext>
            </a:extLst>
          </p:cNvPr>
          <p:cNvPicPr>
            <a:picLocks noChangeAspect="1"/>
          </p:cNvPicPr>
          <p:nvPr/>
        </p:nvPicPr>
        <p:blipFill>
          <a:blip r:embed="rId4"/>
          <a:stretch>
            <a:fillRect/>
          </a:stretch>
        </p:blipFill>
        <p:spPr>
          <a:xfrm>
            <a:off x="716026" y="1318120"/>
            <a:ext cx="10436068" cy="5306176"/>
          </a:xfrm>
          <a:prstGeom prst="rect">
            <a:avLst/>
          </a:prstGeom>
        </p:spPr>
      </p:pic>
    </p:spTree>
    <p:extLst>
      <p:ext uri="{BB962C8B-B14F-4D97-AF65-F5344CB8AC3E}">
        <p14:creationId xmlns:p14="http://schemas.microsoft.com/office/powerpoint/2010/main" val="2957630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FF3312-F934-DE81-97C8-F8E615BDC13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3F921F7-819E-A497-6EC6-C9EA19F3F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2C285C-F0BA-2EA8-B068-25DA89F88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41B0C5B-300B-5992-8C17-00464EEE7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B86BE61E-F6E2-5179-E282-4B4B9DD6B9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A5A1583-8EC0-F4FD-17BF-B36B85F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F1083DF-3CE7-CCCD-DA38-47BD1EE6E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30C3A8D-2F22-1288-CF32-3A5216E9D9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E268603-9EC4-9252-A136-6EE0E40D7F82}"/>
              </a:ext>
            </a:extLst>
          </p:cNvPr>
          <p:cNvSpPr>
            <a:spLocks noGrp="1"/>
          </p:cNvSpPr>
          <p:nvPr>
            <p:ph type="title"/>
          </p:nvPr>
        </p:nvSpPr>
        <p:spPr>
          <a:xfrm>
            <a:off x="3218499" y="240391"/>
            <a:ext cx="5754696" cy="1588410"/>
          </a:xfrm>
        </p:spPr>
        <p:txBody>
          <a:bodyPr>
            <a:normAutofit fontScale="90000"/>
          </a:bodyPr>
          <a:lstStyle/>
          <a:p>
            <a:pPr algn="ctr"/>
            <a:r>
              <a:rPr lang="en-GB" sz="4000" b="1" dirty="0">
                <a:solidFill>
                  <a:schemeClr val="accent1"/>
                </a:solidFill>
              </a:rPr>
              <a:t>Achieving cultural competence in your role</a:t>
            </a:r>
            <a:br>
              <a:rPr lang="en-GB" sz="4000" b="1" dirty="0">
                <a:solidFill>
                  <a:schemeClr val="accent1"/>
                </a:solidFill>
              </a:rPr>
            </a:br>
            <a:endParaRPr lang="en-GB" sz="4000" b="1" dirty="0">
              <a:solidFill>
                <a:schemeClr val="accent1"/>
              </a:solidFill>
            </a:endParaRPr>
          </a:p>
        </p:txBody>
      </p:sp>
      <p:sp>
        <p:nvSpPr>
          <p:cNvPr id="3" name="Content Placeholder 2">
            <a:extLst>
              <a:ext uri="{FF2B5EF4-FFF2-40B4-BE49-F238E27FC236}">
                <a16:creationId xmlns:a16="http://schemas.microsoft.com/office/drawing/2014/main" id="{A2B43B0E-181A-B227-A24C-E8FA53CDC6F6}"/>
              </a:ext>
            </a:extLst>
          </p:cNvPr>
          <p:cNvSpPr>
            <a:spLocks noGrp="1"/>
          </p:cNvSpPr>
          <p:nvPr>
            <p:ph idx="1"/>
          </p:nvPr>
        </p:nvSpPr>
        <p:spPr>
          <a:xfrm>
            <a:off x="716026" y="1802627"/>
            <a:ext cx="8489943" cy="3504640"/>
          </a:xfrm>
        </p:spPr>
        <p:txBody>
          <a:bodyPr anchor="t">
            <a:normAutofit/>
          </a:bodyPr>
          <a:lstStyle/>
          <a:p>
            <a:pPr marL="0" indent="0">
              <a:buNone/>
            </a:pPr>
            <a:endParaRPr lang="en-GB" sz="2000" i="1" dirty="0">
              <a:solidFill>
                <a:schemeClr val="tx2"/>
              </a:solidFill>
            </a:endParaRPr>
          </a:p>
          <a:p>
            <a:pPr marL="0" indent="0">
              <a:buNone/>
            </a:pPr>
            <a:endParaRPr lang="en-GB" sz="2400" b="1" dirty="0">
              <a:solidFill>
                <a:schemeClr val="accent1"/>
              </a:solidFill>
            </a:endParaRPr>
          </a:p>
          <a:p>
            <a:pPr marL="0" indent="0" algn="ctr">
              <a:buNone/>
            </a:pPr>
            <a:endParaRPr lang="en-GB" sz="2000" i="1" dirty="0">
              <a:solidFill>
                <a:schemeClr val="tx2">
                  <a:lumMod val="75000"/>
                  <a:lumOff val="25000"/>
                </a:schemeClr>
              </a:solidFill>
            </a:endParaRPr>
          </a:p>
        </p:txBody>
      </p:sp>
      <p:grpSp>
        <p:nvGrpSpPr>
          <p:cNvPr id="18" name="Group 17">
            <a:extLst>
              <a:ext uri="{FF2B5EF4-FFF2-40B4-BE49-F238E27FC236}">
                <a16:creationId xmlns:a16="http://schemas.microsoft.com/office/drawing/2014/main" id="{A686F3D0-6E9F-3883-0782-697857AFA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70422DED-1A1C-F819-6F60-2A879672D5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7A3B8957-DC1D-4DFA-477E-1F76A1589B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2AD493-2D26-4463-A3A5-41EA4FEE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6AD5984A-A923-1483-CEC8-5732253AC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2BC5F886-89B0-275E-D48F-7F1E3635C1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026" y="158496"/>
            <a:ext cx="1832102" cy="1126907"/>
          </a:xfrm>
          <a:prstGeom prst="rect">
            <a:avLst/>
          </a:prstGeom>
          <a:noFill/>
          <a:ln>
            <a:noFill/>
          </a:ln>
        </p:spPr>
      </p:pic>
      <p:sp>
        <p:nvSpPr>
          <p:cNvPr id="6" name="TextBox 5">
            <a:extLst>
              <a:ext uri="{FF2B5EF4-FFF2-40B4-BE49-F238E27FC236}">
                <a16:creationId xmlns:a16="http://schemas.microsoft.com/office/drawing/2014/main" id="{73D28120-3E7F-0757-A2CC-A48E87CF12A2}"/>
              </a:ext>
            </a:extLst>
          </p:cNvPr>
          <p:cNvSpPr txBox="1"/>
          <p:nvPr/>
        </p:nvSpPr>
        <p:spPr>
          <a:xfrm>
            <a:off x="457506" y="1616079"/>
            <a:ext cx="11276682" cy="4555093"/>
          </a:xfrm>
          <a:prstGeom prst="rect">
            <a:avLst/>
          </a:prstGeom>
          <a:noFill/>
        </p:spPr>
        <p:txBody>
          <a:bodyPr wrap="square" rtlCol="0">
            <a:spAutoFit/>
          </a:bodyPr>
          <a:lstStyle/>
          <a:p>
            <a:pPr algn="ctr"/>
            <a:r>
              <a:rPr lang="en-GB" sz="2400" b="1" dirty="0"/>
              <a:t>4 key components to enable cultural competency</a:t>
            </a:r>
          </a:p>
          <a:p>
            <a:pPr algn="ctr"/>
            <a:endParaRPr lang="en-GB" sz="2400" b="1" dirty="0"/>
          </a:p>
          <a:p>
            <a:r>
              <a:rPr lang="en-GB" sz="2400" b="1" dirty="0">
                <a:solidFill>
                  <a:schemeClr val="tx2">
                    <a:lumMod val="90000"/>
                    <a:lumOff val="10000"/>
                  </a:schemeClr>
                </a:solidFill>
              </a:rPr>
              <a:t>1</a:t>
            </a:r>
            <a:r>
              <a:rPr lang="en-GB" sz="2000" b="1" dirty="0">
                <a:solidFill>
                  <a:schemeClr val="tx2">
                    <a:lumMod val="90000"/>
                    <a:lumOff val="10000"/>
                  </a:schemeClr>
                </a:solidFill>
              </a:rPr>
              <a:t>.Awareness – </a:t>
            </a:r>
            <a:r>
              <a:rPr lang="en-GB" sz="2000" dirty="0">
                <a:solidFill>
                  <a:schemeClr val="tx2">
                    <a:lumMod val="90000"/>
                    <a:lumOff val="10000"/>
                  </a:schemeClr>
                </a:solidFill>
              </a:rPr>
              <a:t>what are your frames of reference; values, beliefs</a:t>
            </a:r>
          </a:p>
          <a:p>
            <a:r>
              <a:rPr lang="en-GB" sz="2000" dirty="0">
                <a:solidFill>
                  <a:schemeClr val="tx2">
                    <a:lumMod val="90000"/>
                    <a:lumOff val="10000"/>
                  </a:schemeClr>
                </a:solidFill>
              </a:rPr>
              <a:t>- What are you patients/clients backgrounds, beliefs, attitudes to your service</a:t>
            </a:r>
          </a:p>
          <a:p>
            <a:endParaRPr lang="en-GB" sz="2000" dirty="0">
              <a:solidFill>
                <a:schemeClr val="tx2">
                  <a:lumMod val="90000"/>
                  <a:lumOff val="10000"/>
                </a:schemeClr>
              </a:solidFill>
            </a:endParaRPr>
          </a:p>
          <a:p>
            <a:r>
              <a:rPr lang="en-GB" sz="2000" b="1" dirty="0">
                <a:solidFill>
                  <a:schemeClr val="tx2">
                    <a:lumMod val="90000"/>
                    <a:lumOff val="10000"/>
                  </a:schemeClr>
                </a:solidFill>
              </a:rPr>
              <a:t>2.Attitude -  </a:t>
            </a:r>
            <a:r>
              <a:rPr lang="en-GB" sz="2000" dirty="0">
                <a:solidFill>
                  <a:schemeClr val="tx2">
                    <a:lumMod val="90000"/>
                    <a:lumOff val="10000"/>
                  </a:schemeClr>
                </a:solidFill>
              </a:rPr>
              <a:t>inclusive or exclusive, bridging gaps, professional curiosity</a:t>
            </a:r>
          </a:p>
          <a:p>
            <a:r>
              <a:rPr lang="en-GB" sz="2000" dirty="0">
                <a:solidFill>
                  <a:schemeClr val="tx2">
                    <a:lumMod val="90000"/>
                    <a:lumOff val="10000"/>
                  </a:schemeClr>
                </a:solidFill>
              </a:rPr>
              <a:t>- Do your patients/clients feel accepted, listened, understood, included</a:t>
            </a:r>
          </a:p>
          <a:p>
            <a:endParaRPr lang="en-GB" sz="2000" dirty="0">
              <a:solidFill>
                <a:schemeClr val="tx2">
                  <a:lumMod val="90000"/>
                  <a:lumOff val="10000"/>
                </a:schemeClr>
              </a:solidFill>
            </a:endParaRPr>
          </a:p>
          <a:p>
            <a:r>
              <a:rPr lang="en-GB" sz="2000" b="1" dirty="0">
                <a:solidFill>
                  <a:schemeClr val="tx2">
                    <a:lumMod val="90000"/>
                    <a:lumOff val="10000"/>
                  </a:schemeClr>
                </a:solidFill>
              </a:rPr>
              <a:t>3.Knowledege – </a:t>
            </a:r>
            <a:r>
              <a:rPr lang="en-GB" sz="2000" dirty="0">
                <a:solidFill>
                  <a:schemeClr val="tx2">
                    <a:lumMod val="90000"/>
                    <a:lumOff val="10000"/>
                  </a:schemeClr>
                </a:solidFill>
              </a:rPr>
              <a:t>current level of understanding of diversity, open to learn</a:t>
            </a:r>
          </a:p>
          <a:p>
            <a:pPr marL="342900" indent="-342900">
              <a:buFontTx/>
              <a:buChar char="-"/>
            </a:pPr>
            <a:r>
              <a:rPr lang="en-GB" sz="2000" dirty="0">
                <a:solidFill>
                  <a:schemeClr val="tx2">
                    <a:lumMod val="90000"/>
                    <a:lumOff val="10000"/>
                  </a:schemeClr>
                </a:solidFill>
              </a:rPr>
              <a:t>Do you validate, thoughts, feelings &amp; beliefs, have you had constructive conversations</a:t>
            </a:r>
          </a:p>
          <a:p>
            <a:pPr marL="342900" indent="-342900">
              <a:buFontTx/>
              <a:buChar char="-"/>
            </a:pPr>
            <a:endParaRPr lang="en-GB" sz="2000" dirty="0">
              <a:solidFill>
                <a:schemeClr val="tx2">
                  <a:lumMod val="90000"/>
                  <a:lumOff val="10000"/>
                </a:schemeClr>
              </a:solidFill>
            </a:endParaRPr>
          </a:p>
          <a:p>
            <a:r>
              <a:rPr lang="en-GB" sz="2000" b="1" dirty="0">
                <a:solidFill>
                  <a:schemeClr val="tx2">
                    <a:lumMod val="90000"/>
                    <a:lumOff val="10000"/>
                  </a:schemeClr>
                </a:solidFill>
              </a:rPr>
              <a:t>4.Cross Cultural Skills – </a:t>
            </a:r>
            <a:r>
              <a:rPr lang="en-GB" sz="2000" dirty="0">
                <a:solidFill>
                  <a:schemeClr val="tx2">
                    <a:lumMod val="90000"/>
                    <a:lumOff val="10000"/>
                  </a:schemeClr>
                </a:solidFill>
              </a:rPr>
              <a:t>listening to polarised views, adapt methods of communication</a:t>
            </a:r>
          </a:p>
          <a:p>
            <a:r>
              <a:rPr lang="en-GB" sz="2000" dirty="0">
                <a:solidFill>
                  <a:schemeClr val="tx2">
                    <a:lumMod val="90000"/>
                    <a:lumOff val="10000"/>
                  </a:schemeClr>
                </a:solidFill>
              </a:rPr>
              <a:t>- </a:t>
            </a:r>
            <a:r>
              <a:rPr lang="en-GB" dirty="0">
                <a:solidFill>
                  <a:schemeClr val="tx2">
                    <a:lumMod val="90000"/>
                    <a:lumOff val="10000"/>
                  </a:schemeClr>
                </a:solidFill>
              </a:rPr>
              <a:t>Have you considered cultural empathy, unconscious bias, stereotypes, racial trauma</a:t>
            </a:r>
          </a:p>
          <a:p>
            <a:endParaRPr lang="en-GB" dirty="0"/>
          </a:p>
        </p:txBody>
      </p:sp>
      <p:pic>
        <p:nvPicPr>
          <p:cNvPr id="11" name="Picture 10">
            <a:extLst>
              <a:ext uri="{FF2B5EF4-FFF2-40B4-BE49-F238E27FC236}">
                <a16:creationId xmlns:a16="http://schemas.microsoft.com/office/drawing/2014/main" id="{E89FBF9A-5DBE-CB00-DB5B-76C5B79D9A91}"/>
              </a:ext>
            </a:extLst>
          </p:cNvPr>
          <p:cNvPicPr>
            <a:picLocks noChangeAspect="1"/>
          </p:cNvPicPr>
          <p:nvPr/>
        </p:nvPicPr>
        <p:blipFill>
          <a:blip r:embed="rId4"/>
          <a:stretch>
            <a:fillRect/>
          </a:stretch>
        </p:blipFill>
        <p:spPr>
          <a:xfrm>
            <a:off x="10022387" y="158496"/>
            <a:ext cx="2086708" cy="3130062"/>
          </a:xfrm>
          <a:prstGeom prst="rect">
            <a:avLst/>
          </a:prstGeom>
        </p:spPr>
      </p:pic>
    </p:spTree>
    <p:extLst>
      <p:ext uri="{BB962C8B-B14F-4D97-AF65-F5344CB8AC3E}">
        <p14:creationId xmlns:p14="http://schemas.microsoft.com/office/powerpoint/2010/main" val="2117792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884E5E-D0F7-E1BA-F459-618EB785FCB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BC9070-E30C-0B5A-736E-F31E27C7C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D6D358-79B4-1EF9-272A-50B38DEFB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345A92E-C067-B7AF-4971-E83226FEDE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0286D6F4-540D-661E-AA81-6CB964EC2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28F38376-6935-DDA7-ACF0-8EA940630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2B9178B-D6A1-561C-3152-D238B7D4D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410D949-5867-87FA-4916-5AA9036A3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44FD26F-A8A3-9558-FB8D-FBDCEABF8CBF}"/>
              </a:ext>
            </a:extLst>
          </p:cNvPr>
          <p:cNvSpPr>
            <a:spLocks noGrp="1"/>
          </p:cNvSpPr>
          <p:nvPr>
            <p:ph type="title"/>
          </p:nvPr>
        </p:nvSpPr>
        <p:spPr>
          <a:xfrm>
            <a:off x="2984985" y="435164"/>
            <a:ext cx="5795600" cy="1440914"/>
          </a:xfrm>
        </p:spPr>
        <p:txBody>
          <a:bodyPr>
            <a:normAutofit/>
          </a:bodyPr>
          <a:lstStyle/>
          <a:p>
            <a:pPr algn="ctr"/>
            <a:r>
              <a:rPr lang="en-GB" sz="4000" b="1" dirty="0">
                <a:solidFill>
                  <a:schemeClr val="tx2"/>
                </a:solidFill>
              </a:rPr>
              <a:t>Co-Production</a:t>
            </a:r>
          </a:p>
        </p:txBody>
      </p:sp>
      <p:sp>
        <p:nvSpPr>
          <p:cNvPr id="3" name="Content Placeholder 2">
            <a:extLst>
              <a:ext uri="{FF2B5EF4-FFF2-40B4-BE49-F238E27FC236}">
                <a16:creationId xmlns:a16="http://schemas.microsoft.com/office/drawing/2014/main" id="{F88C1667-E533-3FA4-1B50-D321DF24376F}"/>
              </a:ext>
            </a:extLst>
          </p:cNvPr>
          <p:cNvSpPr>
            <a:spLocks noGrp="1"/>
          </p:cNvSpPr>
          <p:nvPr>
            <p:ph idx="1"/>
          </p:nvPr>
        </p:nvSpPr>
        <p:spPr>
          <a:xfrm>
            <a:off x="744369" y="1828764"/>
            <a:ext cx="10435695" cy="1025551"/>
          </a:xfrm>
        </p:spPr>
        <p:txBody>
          <a:bodyPr anchor="t">
            <a:normAutofit/>
          </a:bodyPr>
          <a:lstStyle/>
          <a:p>
            <a:pPr marL="0" indent="0">
              <a:buNone/>
            </a:pPr>
            <a:r>
              <a:rPr lang="en-GB" sz="2000" dirty="0">
                <a:solidFill>
                  <a:schemeClr val="tx2">
                    <a:lumMod val="90000"/>
                    <a:lumOff val="10000"/>
                  </a:schemeClr>
                </a:solidFill>
              </a:rPr>
              <a:t>Co-Production is essentially a collaborative way of working between people who provide the service and those who access the service.  Where power and responsibility is shared, from beginning to end.</a:t>
            </a:r>
          </a:p>
          <a:p>
            <a:pPr marL="0" indent="0">
              <a:buNone/>
            </a:pPr>
            <a:endParaRPr lang="en-GB" sz="2000" dirty="0">
              <a:solidFill>
                <a:schemeClr val="tx2"/>
              </a:solidFill>
            </a:endParaRPr>
          </a:p>
          <a:p>
            <a:pPr marL="0" indent="0">
              <a:buNone/>
            </a:pPr>
            <a:endParaRPr lang="en-GB" sz="2000" dirty="0">
              <a:solidFill>
                <a:schemeClr val="tx2"/>
              </a:solidFill>
            </a:endParaRPr>
          </a:p>
        </p:txBody>
      </p:sp>
      <p:grpSp>
        <p:nvGrpSpPr>
          <p:cNvPr id="18" name="Group 17">
            <a:extLst>
              <a:ext uri="{FF2B5EF4-FFF2-40B4-BE49-F238E27FC236}">
                <a16:creationId xmlns:a16="http://schemas.microsoft.com/office/drawing/2014/main" id="{A3B46D4E-AD42-7E3F-2D14-AFBABC569D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FE830B46-4828-85B7-C49B-01B7E41CA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E4025A0-E2E2-0E58-CC9E-AE3D1E6482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3062E92-A607-40DE-04EA-5B3550A61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E9DDF46E-C393-DCBE-294D-86B198E71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64F73464-BB78-92B1-C71B-F25B72320E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764" y="114863"/>
            <a:ext cx="1832102" cy="1126907"/>
          </a:xfrm>
          <a:prstGeom prst="rect">
            <a:avLst/>
          </a:prstGeom>
          <a:noFill/>
          <a:ln>
            <a:noFill/>
          </a:ln>
        </p:spPr>
      </p:pic>
      <p:pic>
        <p:nvPicPr>
          <p:cNvPr id="4" name="Picture 3" descr="Co-Production | The Big Picture Graphic Facilitation">
            <a:extLst>
              <a:ext uri="{FF2B5EF4-FFF2-40B4-BE49-F238E27FC236}">
                <a16:creationId xmlns:a16="http://schemas.microsoft.com/office/drawing/2014/main" id="{A3DFE1F3-DAEE-3B91-DEF6-27F661CAEE4B}"/>
              </a:ext>
            </a:extLst>
          </p:cNvPr>
          <p:cNvPicPr>
            <a:picLocks noChangeAspect="1"/>
          </p:cNvPicPr>
          <p:nvPr/>
        </p:nvPicPr>
        <p:blipFill>
          <a:blip r:embed="rId3"/>
          <a:stretch>
            <a:fillRect/>
          </a:stretch>
        </p:blipFill>
        <p:spPr>
          <a:xfrm>
            <a:off x="9058275" y="347730"/>
            <a:ext cx="2389356" cy="1528348"/>
          </a:xfrm>
          <a:prstGeom prst="rect">
            <a:avLst/>
          </a:prstGeom>
        </p:spPr>
      </p:pic>
      <p:sp>
        <p:nvSpPr>
          <p:cNvPr id="9" name="TextBox 8">
            <a:extLst>
              <a:ext uri="{FF2B5EF4-FFF2-40B4-BE49-F238E27FC236}">
                <a16:creationId xmlns:a16="http://schemas.microsoft.com/office/drawing/2014/main" id="{C6572AF1-59DA-78CB-8908-306A8BB3A4DD}"/>
              </a:ext>
            </a:extLst>
          </p:cNvPr>
          <p:cNvSpPr txBox="1"/>
          <p:nvPr/>
        </p:nvSpPr>
        <p:spPr>
          <a:xfrm>
            <a:off x="1101969" y="3429000"/>
            <a:ext cx="3511413" cy="1200329"/>
          </a:xfrm>
          <a:prstGeom prst="rect">
            <a:avLst/>
          </a:prstGeom>
          <a:noFill/>
        </p:spPr>
        <p:txBody>
          <a:bodyPr wrap="square" rtlCol="0">
            <a:spAutoFit/>
          </a:bodyPr>
          <a:lstStyle/>
          <a:p>
            <a:r>
              <a:rPr lang="en-GB" sz="3600" dirty="0">
                <a:solidFill>
                  <a:schemeClr val="tx2">
                    <a:lumMod val="90000"/>
                    <a:lumOff val="10000"/>
                  </a:schemeClr>
                </a:solidFill>
                <a:latin typeface="+mj-lt"/>
              </a:rPr>
              <a:t>Points to consider:</a:t>
            </a:r>
          </a:p>
        </p:txBody>
      </p:sp>
      <p:pic>
        <p:nvPicPr>
          <p:cNvPr id="7" name="Picture 6">
            <a:extLst>
              <a:ext uri="{FF2B5EF4-FFF2-40B4-BE49-F238E27FC236}">
                <a16:creationId xmlns:a16="http://schemas.microsoft.com/office/drawing/2014/main" id="{9AEBCF17-F481-1E26-5C1C-A210CDB9E8EE}"/>
              </a:ext>
            </a:extLst>
          </p:cNvPr>
          <p:cNvPicPr>
            <a:picLocks noChangeAspect="1"/>
          </p:cNvPicPr>
          <p:nvPr/>
        </p:nvPicPr>
        <p:blipFill>
          <a:blip r:embed="rId4">
            <a:duotone>
              <a:prstClr val="black"/>
              <a:schemeClr val="accent1">
                <a:tint val="45000"/>
                <a:satMod val="400000"/>
              </a:schemeClr>
            </a:duotone>
          </a:blip>
          <a:stretch>
            <a:fillRect/>
          </a:stretch>
        </p:blipFill>
        <p:spPr>
          <a:xfrm>
            <a:off x="4290646" y="2478718"/>
            <a:ext cx="7156985" cy="4285497"/>
          </a:xfrm>
          <a:prstGeom prst="rect">
            <a:avLst/>
          </a:prstGeom>
          <a:noFill/>
        </p:spPr>
      </p:pic>
    </p:spTree>
    <p:extLst>
      <p:ext uri="{BB962C8B-B14F-4D97-AF65-F5344CB8AC3E}">
        <p14:creationId xmlns:p14="http://schemas.microsoft.com/office/powerpoint/2010/main" val="1865799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46AA0-ADD6-2783-0D3C-EB2738A2795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F7D3F3-B7F5-0AB6-BC8B-E8FBB6D09ADA}"/>
              </a:ext>
            </a:extLst>
          </p:cNvPr>
          <p:cNvSpPr>
            <a:spLocks noGrp="1"/>
          </p:cNvSpPr>
          <p:nvPr>
            <p:ph type="title"/>
          </p:nvPr>
        </p:nvSpPr>
        <p:spPr>
          <a:xfrm>
            <a:off x="455275" y="1871705"/>
            <a:ext cx="9842649" cy="2849648"/>
          </a:xfrm>
          <a:noFill/>
        </p:spPr>
        <p:txBody>
          <a:bodyPr/>
          <a:lstStyle/>
          <a:p>
            <a:br>
              <a:rPr lang="en-US" dirty="0">
                <a:solidFill>
                  <a:srgbClr val="00B0F0"/>
                </a:solidFill>
                <a:latin typeface="Trebuchet MS"/>
              </a:rPr>
            </a:br>
            <a:r>
              <a:rPr lang="en-US" dirty="0">
                <a:solidFill>
                  <a:srgbClr val="00B0F0"/>
                </a:solidFill>
                <a:latin typeface="Trebuchet MS"/>
              </a:rPr>
              <a:t>Raquel Cerezo Martín, Social Prescribing Link Worker for Cranbrook </a:t>
            </a:r>
            <a:r>
              <a:rPr lang="en-US">
                <a:solidFill>
                  <a:srgbClr val="00B0F0"/>
                </a:solidFill>
                <a:latin typeface="Trebuchet MS"/>
              </a:rPr>
              <a:t>Primary Care Network</a:t>
            </a:r>
            <a:endParaRPr lang="en-US">
              <a:solidFill>
                <a:srgbClr val="00B0F0"/>
              </a:solidFill>
              <a:latin typeface="Trebuchet MS" panose="020B0703020202090204" pitchFamily="34" charset="0"/>
            </a:endParaRPr>
          </a:p>
        </p:txBody>
      </p:sp>
      <p:pic>
        <p:nvPicPr>
          <p:cNvPr id="15" name="Picture 14" descr="Computer screen and book icon">
            <a:extLst>
              <a:ext uri="{FF2B5EF4-FFF2-40B4-BE49-F238E27FC236}">
                <a16:creationId xmlns:a16="http://schemas.microsoft.com/office/drawing/2014/main" id="{3F0DE9C4-E793-91DE-BC7D-BD11C5D04420}"/>
              </a:ext>
            </a:extLst>
          </p:cNvPr>
          <p:cNvPicPr>
            <a:picLocks noChangeAspect="1"/>
          </p:cNvPicPr>
          <p:nvPr/>
        </p:nvPicPr>
        <p:blipFill>
          <a:blip r:embed="rId2"/>
          <a:stretch>
            <a:fillRect/>
          </a:stretch>
        </p:blipFill>
        <p:spPr>
          <a:xfrm>
            <a:off x="9555480" y="5244547"/>
            <a:ext cx="2449471" cy="1533002"/>
          </a:xfrm>
          <a:prstGeom prst="rect">
            <a:avLst/>
          </a:prstGeom>
        </p:spPr>
      </p:pic>
      <p:pic>
        <p:nvPicPr>
          <p:cNvPr id="5" name="Picture 4" descr="A logo with circles and lines&#10;&#10;Description automatically generated">
            <a:extLst>
              <a:ext uri="{FF2B5EF4-FFF2-40B4-BE49-F238E27FC236}">
                <a16:creationId xmlns:a16="http://schemas.microsoft.com/office/drawing/2014/main" id="{32789422-9E26-CF84-0484-E3C25F020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185550" cy="1434905"/>
          </a:xfrm>
          <a:prstGeom prst="rect">
            <a:avLst/>
          </a:prstGeom>
        </p:spPr>
      </p:pic>
    </p:spTree>
    <p:extLst>
      <p:ext uri="{BB962C8B-B14F-4D97-AF65-F5344CB8AC3E}">
        <p14:creationId xmlns:p14="http://schemas.microsoft.com/office/powerpoint/2010/main" val="2597462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4" name="Google Shape;124;p2" descr="Hand shake icon"/>
          <p:cNvPicPr preferRelativeResize="0"/>
          <p:nvPr/>
        </p:nvPicPr>
        <p:blipFill rotWithShape="1">
          <a:blip r:embed="rId3">
            <a:alphaModFix/>
          </a:blip>
          <a:srcRect/>
          <a:stretch/>
        </p:blipFill>
        <p:spPr>
          <a:xfrm>
            <a:off x="10064159" y="5231809"/>
            <a:ext cx="1866900" cy="1168400"/>
          </a:xfrm>
          <a:prstGeom prst="rect">
            <a:avLst/>
          </a:prstGeom>
          <a:noFill/>
          <a:ln>
            <a:noFill/>
          </a:ln>
        </p:spPr>
      </p:pic>
      <p:sp>
        <p:nvSpPr>
          <p:cNvPr id="127" name="Google Shape;127;p2"/>
          <p:cNvSpPr txBox="1"/>
          <p:nvPr/>
        </p:nvSpPr>
        <p:spPr>
          <a:xfrm>
            <a:off x="452994" y="1663288"/>
            <a:ext cx="9328316" cy="6186269"/>
          </a:xfrm>
          <a:prstGeom prst="rect">
            <a:avLst/>
          </a:prstGeom>
          <a:noFill/>
          <a:ln>
            <a:noFill/>
          </a:ln>
        </p:spPr>
        <p:txBody>
          <a:bodyPr spcFirstLastPara="1" wrap="square" lIns="91425" tIns="45700" rIns="91425" bIns="45700" anchor="t" anchorCtr="0">
            <a:spAutoFit/>
          </a:bodyPr>
          <a:lstStyle/>
          <a:p>
            <a:pPr marL="342900" indent="-342900">
              <a:buFont typeface="Arial"/>
              <a:buChar char="•"/>
            </a:pPr>
            <a:r>
              <a:rPr lang="en-US" sz="2400">
                <a:solidFill>
                  <a:schemeClr val="dk1"/>
                </a:solidFill>
                <a:latin typeface="Trebuchet MS"/>
                <a:sym typeface="Arial"/>
              </a:rPr>
              <a:t>Please note we are </a:t>
            </a:r>
            <a:r>
              <a:rPr lang="en-US" sz="2400" b="1">
                <a:solidFill>
                  <a:schemeClr val="dk1"/>
                </a:solidFill>
                <a:latin typeface="Trebuchet MS"/>
                <a:sym typeface="Arial"/>
              </a:rPr>
              <a:t>recording</a:t>
            </a:r>
            <a:r>
              <a:rPr lang="en-US" sz="2400">
                <a:solidFill>
                  <a:schemeClr val="dk1"/>
                </a:solidFill>
                <a:latin typeface="Trebuchet MS"/>
                <a:sym typeface="Arial"/>
              </a:rPr>
              <a:t> this webinar - you will be sent the slides and the link to the recording, and they will be on NASP's website too.</a:t>
            </a:r>
            <a:endParaRPr lang="en-US" sz="2400" i="1">
              <a:solidFill>
                <a:schemeClr val="dk1"/>
              </a:solidFill>
              <a:latin typeface="Trebuchet MS" panose="020B0603020202020204" pitchFamily="34" charset="0"/>
            </a:endParaRPr>
          </a:p>
          <a:p>
            <a:pPr marL="342900" indent="-342900">
              <a:buFont typeface="Arial"/>
              <a:buChar char="•"/>
            </a:pPr>
            <a:endParaRPr lang="en-US" sz="800">
              <a:solidFill>
                <a:schemeClr val="dk1"/>
              </a:solidFill>
              <a:latin typeface="Trebuchet MS"/>
            </a:endParaRPr>
          </a:p>
          <a:p>
            <a:pPr marL="342900" indent="-342900">
              <a:buClr>
                <a:schemeClr val="dk1"/>
              </a:buClr>
              <a:buSzPts val="2400"/>
              <a:buFont typeface="Arial"/>
              <a:buChar char="•"/>
            </a:pPr>
            <a:r>
              <a:rPr lang="en-US" sz="2400">
                <a:solidFill>
                  <a:schemeClr val="dk1"/>
                </a:solidFill>
                <a:latin typeface="Trebuchet MS"/>
              </a:rPr>
              <a:t>Please submit questions via the </a:t>
            </a:r>
            <a:r>
              <a:rPr lang="en-US" sz="2400" b="1">
                <a:solidFill>
                  <a:schemeClr val="dk1"/>
                </a:solidFill>
                <a:latin typeface="Trebuchet MS"/>
              </a:rPr>
              <a:t>Q&amp;A function. </a:t>
            </a:r>
            <a:r>
              <a:rPr lang="en-US" sz="2400">
                <a:solidFill>
                  <a:schemeClr val="dk1"/>
                </a:solidFill>
                <a:latin typeface="Trebuchet MS"/>
              </a:rPr>
              <a:t>We will hold a Q&amp;A session at the end of presentations. </a:t>
            </a:r>
            <a:endParaRPr lang="en-US" sz="2400" b="1">
              <a:solidFill>
                <a:schemeClr val="dk1"/>
              </a:solidFill>
              <a:latin typeface="Trebuchet MS" panose="020B0603020202020204" pitchFamily="34" charset="0"/>
            </a:endParaRPr>
          </a:p>
          <a:p>
            <a:pPr marL="342900" indent="-342900">
              <a:buClr>
                <a:srgbClr val="000000"/>
              </a:buClr>
              <a:buSzPts val="2400"/>
              <a:buFont typeface="Arial"/>
              <a:buChar char="•"/>
            </a:pPr>
            <a:endParaRPr lang="en-US" sz="800">
              <a:solidFill>
                <a:schemeClr val="dk1"/>
              </a:solidFill>
              <a:latin typeface="Trebuchet MS"/>
            </a:endParaRPr>
          </a:p>
          <a:p>
            <a:pPr marL="342900" indent="-342900">
              <a:buClr>
                <a:schemeClr val="dk1"/>
              </a:buClr>
              <a:buSzPts val="2400"/>
              <a:buFont typeface="Arial"/>
              <a:buChar char="•"/>
            </a:pPr>
            <a:r>
              <a:rPr lang="en-US" sz="2400">
                <a:solidFill>
                  <a:schemeClr val="dk1"/>
                </a:solidFill>
                <a:latin typeface="Trebuchet MS"/>
              </a:rPr>
              <a:t>Please use the </a:t>
            </a:r>
            <a:r>
              <a:rPr lang="en-US" sz="2400" b="1">
                <a:solidFill>
                  <a:schemeClr val="dk1"/>
                </a:solidFill>
                <a:latin typeface="Trebuchet MS"/>
              </a:rPr>
              <a:t>chat function</a:t>
            </a:r>
            <a:r>
              <a:rPr lang="en-US" sz="2400">
                <a:solidFill>
                  <a:schemeClr val="dk1"/>
                </a:solidFill>
                <a:latin typeface="Trebuchet MS"/>
              </a:rPr>
              <a:t> for introducing yourself and networking. If you have any technical issues, please raise these in the chat, and a member of the NASP team will assist. </a:t>
            </a:r>
            <a:endParaRPr lang="en-US" sz="2400">
              <a:solidFill>
                <a:schemeClr val="dk1"/>
              </a:solidFill>
              <a:latin typeface="Trebuchet MS" panose="020B0603020202020204" pitchFamily="34" charset="0"/>
            </a:endParaRPr>
          </a:p>
          <a:p>
            <a:pPr marL="342900" indent="-342900">
              <a:buClr>
                <a:srgbClr val="000000"/>
              </a:buClr>
              <a:buSzPts val="2400"/>
              <a:buFont typeface="Arial"/>
              <a:buChar char="•"/>
            </a:pPr>
            <a:endParaRPr lang="en-US" sz="800">
              <a:solidFill>
                <a:schemeClr val="dk1"/>
              </a:solidFill>
              <a:latin typeface="Trebuchet MS"/>
              <a:cs typeface="Calibri"/>
            </a:endParaRPr>
          </a:p>
          <a:p>
            <a:pPr marL="285750" indent="-285750">
              <a:buClr>
                <a:srgbClr val="000000"/>
              </a:buClr>
              <a:buSzPts val="2400"/>
              <a:buFont typeface="Arial"/>
              <a:buChar char="•"/>
            </a:pPr>
            <a:r>
              <a:rPr lang="en-US" sz="2400" b="1">
                <a:solidFill>
                  <a:schemeClr val="dk1"/>
                </a:solidFill>
                <a:latin typeface="Trebuchet MS"/>
                <a:cs typeface="Calibri"/>
              </a:rPr>
              <a:t>Closed Captions </a:t>
            </a:r>
            <a:r>
              <a:rPr lang="en-US" sz="2400">
                <a:solidFill>
                  <a:schemeClr val="dk1"/>
                </a:solidFill>
                <a:latin typeface="Trebuchet MS"/>
                <a:cs typeface="Calibri"/>
              </a:rPr>
              <a:t>are available </a:t>
            </a:r>
            <a:r>
              <a:rPr lang="en-US" sz="2000">
                <a:solidFill>
                  <a:schemeClr val="dk1"/>
                </a:solidFill>
                <a:latin typeface="Trebuchet MS"/>
                <a:cs typeface="Calibri"/>
              </a:rPr>
              <a:t>(turn these on at the bottom of your screen.)</a:t>
            </a:r>
            <a:endParaRPr lang="en-US" sz="2000" b="1">
              <a:solidFill>
                <a:schemeClr val="dk1"/>
              </a:solidFill>
              <a:latin typeface="Trebuchet MS"/>
              <a:cs typeface="Calibri"/>
            </a:endParaRPr>
          </a:p>
          <a:p>
            <a:pPr marL="285750" indent="-285750">
              <a:buClr>
                <a:srgbClr val="000000"/>
              </a:buClr>
              <a:buSzPts val="2400"/>
              <a:buFont typeface="Arial"/>
              <a:buChar char="•"/>
            </a:pPr>
            <a:endParaRPr lang="en-US" sz="800">
              <a:solidFill>
                <a:schemeClr val="dk1"/>
              </a:solidFill>
              <a:latin typeface="Trebuchet MS"/>
              <a:cs typeface="Calibri"/>
            </a:endParaRPr>
          </a:p>
          <a:p>
            <a:pPr marL="342900" indent="-342900">
              <a:buClr>
                <a:srgbClr val="000000"/>
              </a:buClr>
              <a:buSzPts val="2400"/>
              <a:buFont typeface="Arial"/>
              <a:buChar char="•"/>
            </a:pPr>
            <a:r>
              <a:rPr lang="en-US" sz="2400">
                <a:solidFill>
                  <a:schemeClr val="dk1"/>
                </a:solidFill>
                <a:latin typeface="Trebuchet MS"/>
                <a:cs typeface="Segoe UI"/>
              </a:rPr>
              <a:t>Everyone comes with different experiences and viewpoints. Let’s keep an open mind and learn from one another.</a:t>
            </a:r>
            <a:endParaRPr lang="en-US" sz="2400">
              <a:solidFill>
                <a:schemeClr val="dk1"/>
              </a:solidFill>
              <a:latin typeface="Trebuchet MS"/>
              <a:cs typeface="Calibri"/>
            </a:endParaRPr>
          </a:p>
          <a:p>
            <a:pPr>
              <a:buClr>
                <a:srgbClr val="000000"/>
              </a:buClr>
              <a:buSzPts val="2400"/>
            </a:pPr>
            <a:endParaRPr lang="en-US" sz="2000">
              <a:solidFill>
                <a:schemeClr val="dk1"/>
              </a:solidFill>
              <a:latin typeface="Trebuchet MS"/>
              <a:cs typeface="Calibri"/>
            </a:endParaRPr>
          </a:p>
          <a:p>
            <a:pPr>
              <a:buClr>
                <a:schemeClr val="dk1"/>
              </a:buClr>
              <a:buSzPts val="2400"/>
            </a:pPr>
            <a:br>
              <a:rPr lang="en-US" sz="2400">
                <a:latin typeface="Trebuchet MS"/>
              </a:rPr>
            </a:br>
            <a:endParaRPr lang="en-GB" sz="2400">
              <a:solidFill>
                <a:schemeClr val="dk1"/>
              </a:solidFill>
              <a:latin typeface="Trebuchet MS" panose="020B0603020202020204" pitchFamily="34" charset="0"/>
            </a:endParaRPr>
          </a:p>
        </p:txBody>
      </p:sp>
      <p:sp>
        <p:nvSpPr>
          <p:cNvPr id="4" name="Google Shape;123;p2">
            <a:extLst>
              <a:ext uri="{FF2B5EF4-FFF2-40B4-BE49-F238E27FC236}">
                <a16:creationId xmlns:a16="http://schemas.microsoft.com/office/drawing/2014/main" id="{A8D9EDD4-B558-4F6C-B5DA-DE0B89414DFF}"/>
              </a:ext>
            </a:extLst>
          </p:cNvPr>
          <p:cNvSpPr txBox="1">
            <a:spLocks noGrp="1"/>
          </p:cNvSpPr>
          <p:nvPr>
            <p:ph type="title"/>
          </p:nvPr>
        </p:nvSpPr>
        <p:spPr>
          <a:xfrm>
            <a:off x="2185551" y="176643"/>
            <a:ext cx="7584197" cy="1258262"/>
          </a:xfrm>
          <a:prstGeom prst="rect">
            <a:avLst/>
          </a:prstGeom>
          <a:noFill/>
          <a:ln>
            <a:noFill/>
          </a:ln>
        </p:spPr>
        <p:txBody>
          <a:bodyPr spcFirstLastPara="1" wrap="square" lIns="91425" tIns="45700" rIns="91425" bIns="45700" anchor="ctr" anchorCtr="0">
            <a:noAutofit/>
          </a:bodyPr>
          <a:lstStyle/>
          <a:p>
            <a:pPr>
              <a:buSzPts val="4000"/>
            </a:pPr>
            <a:r>
              <a:rPr lang="en-US">
                <a:solidFill>
                  <a:srgbClr val="00B0F0"/>
                </a:solidFill>
                <a:latin typeface="Trebuchet MS" panose="020B0603020202020204" pitchFamily="34" charset="0"/>
              </a:rPr>
              <a:t>Housekeeping</a:t>
            </a:r>
          </a:p>
        </p:txBody>
      </p:sp>
      <p:pic>
        <p:nvPicPr>
          <p:cNvPr id="2" name="Picture 1" descr="A logo with circles and lines&#10;&#10;Description automatically generated">
            <a:extLst>
              <a:ext uri="{FF2B5EF4-FFF2-40B4-BE49-F238E27FC236}">
                <a16:creationId xmlns:a16="http://schemas.microsoft.com/office/drawing/2014/main" id="{59E8BCDB-98B5-D7A2-EA06-42B6A90F22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2185550" cy="1434905"/>
          </a:xfrm>
          <a:prstGeom prst="rect">
            <a:avLst/>
          </a:prstGeom>
        </p:spPr>
      </p:pic>
    </p:spTree>
    <p:extLst>
      <p:ext uri="{BB962C8B-B14F-4D97-AF65-F5344CB8AC3E}">
        <p14:creationId xmlns:p14="http://schemas.microsoft.com/office/powerpoint/2010/main" val="3615292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58368" y="538846"/>
            <a:ext cx="10881360" cy="1257297"/>
          </a:xfrm>
          <a:prstGeom prst="rect">
            <a:avLst/>
          </a:prstGeom>
          <a:noFill/>
          <a:ln/>
        </p:spPr>
        <p:txBody>
          <a:bodyPr wrap="square" lIns="0" tIns="0" rIns="0" bIns="0" rtlCol="0" anchor="ctr">
            <a:normAutofit/>
          </a:bodyPr>
          <a:lstStyle/>
          <a:p>
            <a:pPr marL="0" indent="0">
              <a:buNone/>
            </a:pPr>
            <a:r>
              <a:rPr lang="en-US" sz="3100" b="1" dirty="0">
                <a:solidFill>
                  <a:srgbClr val="243230"/>
                </a:solidFill>
                <a:latin typeface="Aptos Display" pitchFamily="34" charset="0"/>
                <a:ea typeface="Aptos Display" pitchFamily="34" charset="-122"/>
                <a:cs typeface="Aptos Display" pitchFamily="34" charset="-120"/>
              </a:rPr>
              <a:t>Wellbeing Hub for Global Majority Women in Redbridge: Funded by NHS NEL ICB 2023-26 </a:t>
            </a:r>
            <a:endParaRPr lang="en-US" sz="3100" b="1" dirty="0"/>
          </a:p>
        </p:txBody>
      </p:sp>
      <p:sp>
        <p:nvSpPr>
          <p:cNvPr id="4" name="Shape 2"/>
          <p:cNvSpPr/>
          <p:nvPr/>
        </p:nvSpPr>
        <p:spPr>
          <a:xfrm>
            <a:off x="658368" y="1591056"/>
            <a:ext cx="1874520" cy="0"/>
          </a:xfrm>
          <a:prstGeom prst="line">
            <a:avLst/>
          </a:prstGeom>
          <a:noFill/>
          <a:ln w="38100">
            <a:solidFill>
              <a:srgbClr val="0B5D5B"/>
            </a:solidFill>
            <a:prstDash val="solid"/>
          </a:ln>
        </p:spPr>
        <p:txBody>
          <a:bodyPr/>
          <a:lstStyle/>
          <a:p>
            <a:endParaRPr lang="en-GB"/>
          </a:p>
        </p:txBody>
      </p:sp>
      <p:sp>
        <p:nvSpPr>
          <p:cNvPr id="5" name="Text 3"/>
          <p:cNvSpPr/>
          <p:nvPr/>
        </p:nvSpPr>
        <p:spPr>
          <a:xfrm>
            <a:off x="749808" y="1938527"/>
            <a:ext cx="5257800" cy="1764039"/>
          </a:xfrm>
          <a:prstGeom prst="rect">
            <a:avLst/>
          </a:prstGeom>
          <a:noFill/>
          <a:ln/>
        </p:spPr>
        <p:txBody>
          <a:bodyPr wrap="square" lIns="508" tIns="508" rIns="508" bIns="508" rtlCol="0" anchor="t">
            <a:normAutofit/>
          </a:bodyPr>
          <a:lstStyle/>
          <a:p>
            <a:pPr marL="0" indent="0">
              <a:buNone/>
            </a:pPr>
            <a:r>
              <a:rPr lang="en-US" sz="2600" b="1" dirty="0">
                <a:solidFill>
                  <a:srgbClr val="7030A0"/>
                </a:solidFill>
                <a:latin typeface="Aptos" pitchFamily="34" charset="0"/>
                <a:ea typeface="Aptos" pitchFamily="34" charset="-122"/>
                <a:cs typeface="Aptos" pitchFamily="34" charset="-120"/>
              </a:rPr>
              <a:t>The gap was not only “somewhere to signpost”.</a:t>
            </a:r>
            <a:endParaRPr lang="en-US" sz="2600" dirty="0">
              <a:solidFill>
                <a:srgbClr val="7030A0"/>
              </a:solidFill>
            </a:endParaRPr>
          </a:p>
          <a:p>
            <a:pPr marL="0" indent="0">
              <a:buNone/>
            </a:pPr>
            <a:r>
              <a:rPr lang="en-US" sz="2600" b="1" dirty="0">
                <a:solidFill>
                  <a:srgbClr val="7030A0"/>
                </a:solidFill>
                <a:latin typeface="Aptos" pitchFamily="34" charset="0"/>
                <a:ea typeface="Aptos" pitchFamily="34" charset="-122"/>
                <a:cs typeface="Aptos" pitchFamily="34" charset="-120"/>
              </a:rPr>
              <a:t>It was somewhere to belong</a:t>
            </a:r>
            <a:endParaRPr lang="en-US" sz="2600" dirty="0">
              <a:solidFill>
                <a:srgbClr val="7030A0"/>
              </a:solidFill>
            </a:endParaRPr>
          </a:p>
        </p:txBody>
      </p:sp>
      <p:sp>
        <p:nvSpPr>
          <p:cNvPr id="6" name="Text 4"/>
          <p:cNvSpPr/>
          <p:nvPr/>
        </p:nvSpPr>
        <p:spPr>
          <a:xfrm>
            <a:off x="597274" y="3702566"/>
            <a:ext cx="6643543" cy="2616588"/>
          </a:xfrm>
          <a:prstGeom prst="rect">
            <a:avLst/>
          </a:prstGeom>
          <a:noFill/>
          <a:ln/>
        </p:spPr>
        <p:txBody>
          <a:bodyPr wrap="square" lIns="508" tIns="508" rIns="508" bIns="508" rtlCol="0" anchor="t">
            <a:normAutofit/>
          </a:bodyPr>
          <a:lstStyle/>
          <a:p>
            <a:pPr marL="342900" indent="-342900">
              <a:buFontTx/>
              <a:buChar char="-"/>
            </a:pPr>
            <a:r>
              <a:rPr lang="en-US" sz="2400" b="1" dirty="0">
                <a:solidFill>
                  <a:srgbClr val="243230"/>
                </a:solidFill>
                <a:latin typeface="Aptos" pitchFamily="34" charset="0"/>
                <a:ea typeface="Aptos" pitchFamily="34" charset="-122"/>
                <a:cs typeface="Aptos" pitchFamily="34" charset="-120"/>
              </a:rPr>
              <a:t>Relationship-led partnership</a:t>
            </a:r>
          </a:p>
          <a:p>
            <a:pPr marL="342900" indent="-342900">
              <a:buFontTx/>
              <a:buChar char="-"/>
            </a:pPr>
            <a:endParaRPr lang="en-US" sz="2400" b="1" dirty="0"/>
          </a:p>
          <a:p>
            <a:pPr marL="342900" indent="-342900">
              <a:buFontTx/>
              <a:buChar char="-"/>
            </a:pPr>
            <a:r>
              <a:rPr lang="en-US" sz="2400" b="1" dirty="0">
                <a:solidFill>
                  <a:srgbClr val="243230"/>
                </a:solidFill>
                <a:latin typeface="Aptos" pitchFamily="34" charset="0"/>
                <a:ea typeface="Aptos" pitchFamily="34" charset="-122"/>
                <a:cs typeface="Aptos" pitchFamily="34" charset="-120"/>
              </a:rPr>
              <a:t>Trust, lived experience and belonging at the center</a:t>
            </a:r>
          </a:p>
          <a:p>
            <a:pPr marL="342900" indent="-342900">
              <a:buFontTx/>
              <a:buChar char="-"/>
            </a:pPr>
            <a:endParaRPr lang="en-US" sz="2400" b="1" dirty="0"/>
          </a:p>
          <a:p>
            <a:pPr marL="342900" indent="-342900">
              <a:buFontTx/>
              <a:buChar char="-"/>
            </a:pPr>
            <a:r>
              <a:rPr lang="en-US" sz="2400" b="1" dirty="0">
                <a:solidFill>
                  <a:srgbClr val="243230"/>
                </a:solidFill>
                <a:latin typeface="Aptos" pitchFamily="34" charset="0"/>
                <a:ea typeface="Aptos" pitchFamily="34" charset="-122"/>
                <a:cs typeface="Aptos" pitchFamily="34" charset="-120"/>
              </a:rPr>
              <a:t>EDIB and cultural safety in everyday social prescribing</a:t>
            </a:r>
          </a:p>
          <a:p>
            <a:pPr marL="342900" indent="-342900">
              <a:buFontTx/>
              <a:buChar char="-"/>
            </a:pPr>
            <a:endParaRPr lang="en-US" sz="1950" b="1" dirty="0"/>
          </a:p>
        </p:txBody>
      </p:sp>
      <p:pic>
        <p:nvPicPr>
          <p:cNvPr id="12" name="Picture 11">
            <a:extLst>
              <a:ext uri="{FF2B5EF4-FFF2-40B4-BE49-F238E27FC236}">
                <a16:creationId xmlns:a16="http://schemas.microsoft.com/office/drawing/2014/main" id="{CABB2471-898B-E223-E664-B92E9F221AC9}"/>
              </a:ext>
            </a:extLst>
          </p:cNvPr>
          <p:cNvPicPr>
            <a:picLocks noChangeAspect="1"/>
          </p:cNvPicPr>
          <p:nvPr/>
        </p:nvPicPr>
        <p:blipFill>
          <a:blip r:embed="rId3"/>
          <a:stretch>
            <a:fillRect/>
          </a:stretch>
        </p:blipFill>
        <p:spPr>
          <a:xfrm>
            <a:off x="7393351" y="1604229"/>
            <a:ext cx="3519712" cy="4714925"/>
          </a:xfrm>
          <a:prstGeom prst="rect">
            <a:avLst/>
          </a:prstGeom>
        </p:spPr>
      </p:pic>
    </p:spTree>
    <p:extLst>
      <p:ext uri="{BB962C8B-B14F-4D97-AF65-F5344CB8AC3E}">
        <p14:creationId xmlns:p14="http://schemas.microsoft.com/office/powerpoint/2010/main" val="3227765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1"/>
          <p:cNvSpPr/>
          <p:nvPr/>
        </p:nvSpPr>
        <p:spPr>
          <a:xfrm>
            <a:off x="658368" y="786384"/>
            <a:ext cx="10881360" cy="640080"/>
          </a:xfrm>
          <a:prstGeom prst="rect">
            <a:avLst/>
          </a:prstGeom>
          <a:noFill/>
          <a:ln/>
        </p:spPr>
        <p:txBody>
          <a:bodyPr wrap="square" lIns="0" tIns="0" rIns="0" bIns="0" rtlCol="0" anchor="ctr">
            <a:normAutofit/>
          </a:bodyPr>
          <a:lstStyle/>
          <a:p>
            <a:pPr marL="0" indent="0">
              <a:buNone/>
            </a:pPr>
            <a:r>
              <a:rPr lang="en-US" sz="3100" b="1" dirty="0">
                <a:solidFill>
                  <a:srgbClr val="243230"/>
                </a:solidFill>
                <a:latin typeface="Aptos Display" pitchFamily="34" charset="0"/>
                <a:ea typeface="Aptos Display" pitchFamily="34" charset="-122"/>
                <a:cs typeface="Aptos Display" pitchFamily="34" charset="-120"/>
              </a:rPr>
              <a:t>Lived experience first</a:t>
            </a:r>
            <a:endParaRPr lang="en-US" sz="3100" dirty="0"/>
          </a:p>
        </p:txBody>
      </p:sp>
      <p:sp>
        <p:nvSpPr>
          <p:cNvPr id="4" name="Shape 2"/>
          <p:cNvSpPr/>
          <p:nvPr/>
        </p:nvSpPr>
        <p:spPr>
          <a:xfrm>
            <a:off x="658368" y="1591056"/>
            <a:ext cx="1874520" cy="0"/>
          </a:xfrm>
          <a:prstGeom prst="line">
            <a:avLst/>
          </a:prstGeom>
          <a:noFill/>
          <a:ln w="38100">
            <a:solidFill>
              <a:srgbClr val="0B5D5B"/>
            </a:solidFill>
            <a:prstDash val="solid"/>
          </a:ln>
        </p:spPr>
        <p:txBody>
          <a:bodyPr/>
          <a:lstStyle/>
          <a:p>
            <a:endParaRPr lang="en-GB"/>
          </a:p>
        </p:txBody>
      </p:sp>
      <p:sp>
        <p:nvSpPr>
          <p:cNvPr id="5" name="Text 3"/>
          <p:cNvSpPr/>
          <p:nvPr/>
        </p:nvSpPr>
        <p:spPr>
          <a:xfrm>
            <a:off x="749808" y="1856231"/>
            <a:ext cx="5532120" cy="1327839"/>
          </a:xfrm>
          <a:prstGeom prst="rect">
            <a:avLst/>
          </a:prstGeom>
          <a:noFill/>
          <a:ln/>
        </p:spPr>
        <p:txBody>
          <a:bodyPr wrap="square" lIns="508" tIns="508" rIns="508" bIns="508" rtlCol="0" anchor="t">
            <a:normAutofit fontScale="92500"/>
          </a:bodyPr>
          <a:lstStyle/>
          <a:p>
            <a:pPr marL="0" indent="0">
              <a:buNone/>
            </a:pPr>
            <a:r>
              <a:rPr lang="en-US" sz="2450" b="1" i="1" dirty="0">
                <a:solidFill>
                  <a:srgbClr val="7030A0"/>
                </a:solidFill>
                <a:latin typeface="Aptos" pitchFamily="34" charset="0"/>
                <a:ea typeface="Aptos" pitchFamily="34" charset="-122"/>
                <a:cs typeface="Aptos" pitchFamily="34" charset="-120"/>
              </a:rPr>
              <a:t>“You cannot create services that truly meet people’s needs without listening to the people they are intended to support.</a:t>
            </a:r>
          </a:p>
        </p:txBody>
      </p:sp>
      <p:sp>
        <p:nvSpPr>
          <p:cNvPr id="6" name="Text 4"/>
          <p:cNvSpPr/>
          <p:nvPr/>
        </p:nvSpPr>
        <p:spPr>
          <a:xfrm>
            <a:off x="749808" y="3613837"/>
            <a:ext cx="5468112" cy="2999234"/>
          </a:xfrm>
          <a:prstGeom prst="rect">
            <a:avLst/>
          </a:prstGeom>
          <a:noFill/>
          <a:ln/>
        </p:spPr>
        <p:txBody>
          <a:bodyPr wrap="square" lIns="508" tIns="508" rIns="508" bIns="508" rtlCol="0" anchor="t">
            <a:normAutofit fontScale="70000" lnSpcReduction="20000"/>
          </a:bodyPr>
          <a:lstStyle/>
          <a:p>
            <a:r>
              <a:rPr lang="en-US" sz="3200" b="1" dirty="0">
                <a:solidFill>
                  <a:srgbClr val="243230"/>
                </a:solidFill>
                <a:latin typeface="Aptos" panose="020B0004020202020204" pitchFamily="34" charset="0"/>
                <a:ea typeface="Aptos" pitchFamily="34" charset="-122"/>
                <a:cs typeface="Aptos" pitchFamily="34" charset="-120"/>
              </a:rPr>
              <a:t>• Co-production is part of the conversation, not a final consultation</a:t>
            </a:r>
          </a:p>
          <a:p>
            <a:pPr marL="0" indent="0">
              <a:buNone/>
            </a:pPr>
            <a:endParaRPr lang="en-US" sz="3200" b="1" dirty="0">
              <a:latin typeface="Aptos" panose="020B0004020202020204" pitchFamily="34" charset="0"/>
            </a:endParaRPr>
          </a:p>
          <a:p>
            <a:pPr marL="0" indent="0">
              <a:buNone/>
            </a:pPr>
            <a:r>
              <a:rPr lang="en-US" sz="3200" b="1" dirty="0">
                <a:solidFill>
                  <a:srgbClr val="243230"/>
                </a:solidFill>
                <a:latin typeface="Aptos" panose="020B0004020202020204" pitchFamily="34" charset="0"/>
                <a:ea typeface="Aptos" pitchFamily="34" charset="-122"/>
                <a:cs typeface="Aptos" pitchFamily="34" charset="-120"/>
              </a:rPr>
              <a:t>• Feedback is not paperwork — it is how the space changes</a:t>
            </a:r>
          </a:p>
          <a:p>
            <a:pPr marL="0" indent="0">
              <a:buNone/>
            </a:pPr>
            <a:endParaRPr lang="en-US" sz="3200" b="1" dirty="0">
              <a:latin typeface="Aptos" panose="020B0004020202020204" pitchFamily="34" charset="0"/>
            </a:endParaRPr>
          </a:p>
          <a:p>
            <a:pPr marL="0" indent="0">
              <a:buNone/>
            </a:pPr>
            <a:r>
              <a:rPr lang="en-US" sz="3200" b="1" dirty="0">
                <a:solidFill>
                  <a:srgbClr val="243230"/>
                </a:solidFill>
                <a:latin typeface="Aptos" panose="020B0004020202020204" pitchFamily="34" charset="0"/>
                <a:ea typeface="Aptos" pitchFamily="34" charset="-122"/>
                <a:cs typeface="Aptos" pitchFamily="34" charset="-120"/>
              </a:rPr>
              <a:t>• Community knowledge sits alongside professional knowledge</a:t>
            </a:r>
          </a:p>
          <a:p>
            <a:pPr marL="0" indent="0">
              <a:buNone/>
            </a:pPr>
            <a:endParaRPr lang="en-US" sz="3200" b="1" dirty="0">
              <a:latin typeface="Aptos" panose="020B0004020202020204" pitchFamily="34" charset="0"/>
            </a:endParaRPr>
          </a:p>
          <a:p>
            <a:pPr marL="0" indent="0">
              <a:buNone/>
            </a:pPr>
            <a:r>
              <a:rPr lang="en-US" sz="3200" b="1" dirty="0">
                <a:solidFill>
                  <a:srgbClr val="243230"/>
                </a:solidFill>
                <a:latin typeface="Aptos" panose="020B0004020202020204" pitchFamily="34" charset="0"/>
                <a:ea typeface="Aptos" pitchFamily="34" charset="-122"/>
                <a:cs typeface="Aptos" pitchFamily="34" charset="-120"/>
              </a:rPr>
              <a:t>• Accountability means listening, adapting and sharing power = equity!</a:t>
            </a:r>
            <a:endParaRPr lang="en-US" sz="3200" b="1" dirty="0"/>
          </a:p>
        </p:txBody>
      </p:sp>
      <p:sp>
        <p:nvSpPr>
          <p:cNvPr id="7" name="Text 5"/>
          <p:cNvSpPr/>
          <p:nvPr/>
        </p:nvSpPr>
        <p:spPr>
          <a:xfrm>
            <a:off x="6775267" y="1896073"/>
            <a:ext cx="4530199" cy="2155368"/>
          </a:xfrm>
          <a:prstGeom prst="rect">
            <a:avLst/>
          </a:prstGeom>
          <a:noFill/>
          <a:ln/>
        </p:spPr>
        <p:txBody>
          <a:bodyPr wrap="square" lIns="508" tIns="508" rIns="508" bIns="508" rtlCol="0" anchor="t">
            <a:normAutofit/>
          </a:bodyPr>
          <a:lstStyle/>
          <a:p>
            <a:pPr marL="0" indent="0" algn="ctr">
              <a:buNone/>
            </a:pPr>
            <a:r>
              <a:rPr lang="en-US" sz="2250" b="1" i="1" dirty="0">
                <a:solidFill>
                  <a:srgbClr val="7030A0"/>
                </a:solidFill>
                <a:latin typeface="Aptos" pitchFamily="34" charset="0"/>
                <a:ea typeface="Aptos" pitchFamily="34" charset="-122"/>
                <a:cs typeface="Aptos" pitchFamily="34" charset="-120"/>
              </a:rPr>
              <a:t>“Equity goes deeper than treating everyone equally.</a:t>
            </a:r>
            <a:endParaRPr lang="en-US" sz="2250" i="1" dirty="0">
              <a:solidFill>
                <a:srgbClr val="7030A0"/>
              </a:solidFill>
            </a:endParaRPr>
          </a:p>
          <a:p>
            <a:pPr marL="0" indent="0" algn="ctr">
              <a:buNone/>
            </a:pPr>
            <a:r>
              <a:rPr lang="en-US" sz="2250" b="1" i="1" dirty="0">
                <a:solidFill>
                  <a:srgbClr val="7030A0"/>
                </a:solidFill>
                <a:latin typeface="Aptos" pitchFamily="34" charset="0"/>
                <a:ea typeface="Aptos" pitchFamily="34" charset="-122"/>
                <a:cs typeface="Aptos" pitchFamily="34" charset="-120"/>
              </a:rPr>
              <a:t>It recognises that we do not all start from the same place.”</a:t>
            </a:r>
            <a:endParaRPr lang="en-US" sz="2250" i="1" dirty="0">
              <a:solidFill>
                <a:srgbClr val="7030A0"/>
              </a:solidFill>
            </a:endParaRPr>
          </a:p>
        </p:txBody>
      </p:sp>
      <p:sp>
        <p:nvSpPr>
          <p:cNvPr id="8" name="Text 6"/>
          <p:cNvSpPr/>
          <p:nvPr/>
        </p:nvSpPr>
        <p:spPr>
          <a:xfrm>
            <a:off x="6638543" y="4443984"/>
            <a:ext cx="4803648" cy="2463002"/>
          </a:xfrm>
          <a:prstGeom prst="rect">
            <a:avLst/>
          </a:prstGeom>
          <a:noFill/>
          <a:ln/>
        </p:spPr>
        <p:txBody>
          <a:bodyPr wrap="square" lIns="381" tIns="381" rIns="381" bIns="381" rtlCol="0" anchor="t">
            <a:normAutofit/>
          </a:bodyPr>
          <a:lstStyle/>
          <a:p>
            <a:pPr marL="0" indent="0" algn="ctr">
              <a:buNone/>
            </a:pPr>
            <a:r>
              <a:rPr lang="en-US" sz="2200" b="1" dirty="0">
                <a:solidFill>
                  <a:schemeClr val="bg2"/>
                </a:solidFill>
                <a:latin typeface="Aptos" pitchFamily="34" charset="0"/>
                <a:ea typeface="Aptos" pitchFamily="34" charset="-122"/>
                <a:cs typeface="Aptos" pitchFamily="34" charset="-120"/>
              </a:rPr>
              <a:t>In practice, equity means noticing the barriers created by bias, discrimination and inequality, then adjusting the offer so everyone has a genuine opportunity to take part</a:t>
            </a:r>
            <a:r>
              <a:rPr lang="en-US" sz="2200" dirty="0">
                <a:solidFill>
                  <a:schemeClr val="bg2"/>
                </a:solidFill>
                <a:latin typeface="Aptos" pitchFamily="34" charset="0"/>
                <a:ea typeface="Aptos" pitchFamily="34" charset="-122"/>
                <a:cs typeface="Aptos" pitchFamily="34" charset="-120"/>
              </a:rPr>
              <a:t>.</a:t>
            </a:r>
            <a:endParaRPr lang="en-US" sz="2200" dirty="0">
              <a:solidFill>
                <a:schemeClr val="bg2"/>
              </a:solidFill>
            </a:endParaRPr>
          </a:p>
        </p:txBody>
      </p:sp>
    </p:spTree>
    <p:extLst>
      <p:ext uri="{BB962C8B-B14F-4D97-AF65-F5344CB8AC3E}">
        <p14:creationId xmlns:p14="http://schemas.microsoft.com/office/powerpoint/2010/main" val="4110889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1"/>
          <p:cNvSpPr/>
          <p:nvPr/>
        </p:nvSpPr>
        <p:spPr>
          <a:xfrm>
            <a:off x="658368" y="786384"/>
            <a:ext cx="10881360" cy="640080"/>
          </a:xfrm>
          <a:prstGeom prst="rect">
            <a:avLst/>
          </a:prstGeom>
          <a:noFill/>
          <a:ln/>
        </p:spPr>
        <p:txBody>
          <a:bodyPr wrap="square" lIns="0" tIns="0" rIns="0" bIns="0" rtlCol="0" anchor="ctr">
            <a:normAutofit/>
          </a:bodyPr>
          <a:lstStyle/>
          <a:p>
            <a:pPr marL="0" indent="0">
              <a:buNone/>
            </a:pPr>
            <a:r>
              <a:rPr lang="en-US" sz="3100" b="1" dirty="0">
                <a:solidFill>
                  <a:srgbClr val="243230"/>
                </a:solidFill>
                <a:latin typeface="Aptos Display" pitchFamily="34" charset="0"/>
                <a:ea typeface="Aptos Display" pitchFamily="34" charset="-122"/>
                <a:cs typeface="Aptos Display" pitchFamily="34" charset="-120"/>
              </a:rPr>
              <a:t>Cultural Safety &amp; Co-Production</a:t>
            </a:r>
            <a:endParaRPr lang="en-US" sz="3100" dirty="0"/>
          </a:p>
        </p:txBody>
      </p:sp>
      <p:sp>
        <p:nvSpPr>
          <p:cNvPr id="4" name="Shape 2"/>
          <p:cNvSpPr/>
          <p:nvPr/>
        </p:nvSpPr>
        <p:spPr>
          <a:xfrm>
            <a:off x="658368" y="1591056"/>
            <a:ext cx="1874520" cy="0"/>
          </a:xfrm>
          <a:prstGeom prst="line">
            <a:avLst/>
          </a:prstGeom>
          <a:noFill/>
          <a:ln w="38100">
            <a:solidFill>
              <a:srgbClr val="0B5D5B"/>
            </a:solidFill>
            <a:prstDash val="solid"/>
          </a:ln>
        </p:spPr>
        <p:txBody>
          <a:bodyPr/>
          <a:lstStyle/>
          <a:p>
            <a:endParaRPr lang="en-GB"/>
          </a:p>
        </p:txBody>
      </p:sp>
      <p:sp>
        <p:nvSpPr>
          <p:cNvPr id="5" name="Text 3"/>
          <p:cNvSpPr/>
          <p:nvPr/>
        </p:nvSpPr>
        <p:spPr>
          <a:xfrm>
            <a:off x="749808" y="1883663"/>
            <a:ext cx="5449824" cy="1252723"/>
          </a:xfrm>
          <a:prstGeom prst="rect">
            <a:avLst/>
          </a:prstGeom>
          <a:noFill/>
          <a:ln/>
        </p:spPr>
        <p:txBody>
          <a:bodyPr wrap="square" lIns="508" tIns="508" rIns="508" bIns="508" rtlCol="0" anchor="t">
            <a:normAutofit fontScale="85000" lnSpcReduction="20000"/>
          </a:bodyPr>
          <a:lstStyle/>
          <a:p>
            <a:pPr marL="0" indent="0">
              <a:buNone/>
            </a:pPr>
            <a:r>
              <a:rPr lang="en-US" sz="2380" b="1" dirty="0">
                <a:solidFill>
                  <a:schemeClr val="bg1"/>
                </a:solidFill>
                <a:latin typeface="Aptos" pitchFamily="34" charset="0"/>
                <a:ea typeface="Aptos" pitchFamily="34" charset="-122"/>
                <a:cs typeface="Aptos" pitchFamily="34" charset="-120"/>
              </a:rPr>
              <a:t>Cultural competency can give us useful knowledge.</a:t>
            </a:r>
          </a:p>
          <a:p>
            <a:pPr marL="0" indent="0">
              <a:buNone/>
            </a:pPr>
            <a:endParaRPr lang="en-US" sz="2380" dirty="0">
              <a:solidFill>
                <a:schemeClr val="bg1"/>
              </a:solidFill>
            </a:endParaRPr>
          </a:p>
          <a:p>
            <a:pPr marL="0" indent="0">
              <a:buNone/>
            </a:pPr>
            <a:r>
              <a:rPr lang="en-US" sz="2380" b="1" dirty="0">
                <a:solidFill>
                  <a:schemeClr val="bg1"/>
                </a:solidFill>
                <a:latin typeface="Aptos" pitchFamily="34" charset="0"/>
                <a:ea typeface="Aptos" pitchFamily="34" charset="-122"/>
                <a:cs typeface="Aptos" pitchFamily="34" charset="-120"/>
              </a:rPr>
              <a:t>Cultural safety asks how the person feels when they enter the space.</a:t>
            </a:r>
            <a:endParaRPr lang="en-US" sz="2380" dirty="0">
              <a:solidFill>
                <a:schemeClr val="bg1"/>
              </a:solidFill>
            </a:endParaRPr>
          </a:p>
        </p:txBody>
      </p:sp>
      <p:sp>
        <p:nvSpPr>
          <p:cNvPr id="7" name="Text 5"/>
          <p:cNvSpPr/>
          <p:nvPr/>
        </p:nvSpPr>
        <p:spPr>
          <a:xfrm>
            <a:off x="786384" y="4286576"/>
            <a:ext cx="5961887" cy="1960736"/>
          </a:xfrm>
          <a:prstGeom prst="rect">
            <a:avLst/>
          </a:prstGeom>
          <a:noFill/>
          <a:ln/>
        </p:spPr>
        <p:txBody>
          <a:bodyPr wrap="square" lIns="508" tIns="508" rIns="508" bIns="508" rtlCol="0" anchor="t">
            <a:normAutofit lnSpcReduction="10000"/>
          </a:bodyPr>
          <a:lstStyle/>
          <a:p>
            <a:pPr marL="0" indent="0">
              <a:buNone/>
            </a:pPr>
            <a:r>
              <a:rPr lang="en-US" sz="1850" b="1" dirty="0">
                <a:solidFill>
                  <a:srgbClr val="243230"/>
                </a:solidFill>
                <a:latin typeface="Aptos" pitchFamily="34" charset="0"/>
                <a:ea typeface="Aptos" pitchFamily="34" charset="-122"/>
                <a:cs typeface="Aptos" pitchFamily="34" charset="-120"/>
              </a:rPr>
              <a:t>• Do I feel seen, heard and understood?</a:t>
            </a:r>
          </a:p>
          <a:p>
            <a:pPr marL="0" indent="0">
              <a:buNone/>
            </a:pPr>
            <a:endParaRPr lang="en-US" sz="1850" b="1" dirty="0"/>
          </a:p>
          <a:p>
            <a:pPr marL="0" indent="0">
              <a:buNone/>
            </a:pPr>
            <a:r>
              <a:rPr lang="en-US" sz="1850" b="1" dirty="0">
                <a:solidFill>
                  <a:srgbClr val="243230"/>
                </a:solidFill>
                <a:latin typeface="Aptos" pitchFamily="34" charset="0"/>
                <a:ea typeface="Aptos" pitchFamily="34" charset="-122"/>
                <a:cs typeface="Aptos" pitchFamily="34" charset="-120"/>
              </a:rPr>
              <a:t>• Can I speak openly without judgement?</a:t>
            </a:r>
          </a:p>
          <a:p>
            <a:pPr marL="0" indent="0">
              <a:buNone/>
            </a:pPr>
            <a:endParaRPr lang="en-US" sz="1850" b="1" dirty="0"/>
          </a:p>
          <a:p>
            <a:pPr marL="0" indent="0">
              <a:buNone/>
            </a:pPr>
            <a:r>
              <a:rPr lang="en-US" sz="1850" b="1" dirty="0">
                <a:solidFill>
                  <a:srgbClr val="243230"/>
                </a:solidFill>
                <a:latin typeface="Aptos" pitchFamily="34" charset="0"/>
                <a:ea typeface="Aptos" pitchFamily="34" charset="-122"/>
                <a:cs typeface="Aptos" pitchFamily="34" charset="-120"/>
              </a:rPr>
              <a:t>• Are assumptions being made about me?</a:t>
            </a:r>
          </a:p>
          <a:p>
            <a:pPr marL="0" indent="0">
              <a:buNone/>
            </a:pPr>
            <a:endParaRPr lang="en-US" sz="1850" b="1" dirty="0"/>
          </a:p>
          <a:p>
            <a:pPr marL="0" indent="0">
              <a:buNone/>
            </a:pPr>
            <a:r>
              <a:rPr lang="en-US" sz="1850" b="1" dirty="0">
                <a:solidFill>
                  <a:srgbClr val="243230"/>
                </a:solidFill>
                <a:latin typeface="Aptos" pitchFamily="34" charset="0"/>
                <a:ea typeface="Aptos" pitchFamily="34" charset="-122"/>
                <a:cs typeface="Aptos" pitchFamily="34" charset="-120"/>
              </a:rPr>
              <a:t>• What would make this space feel safe and supportive?</a:t>
            </a:r>
            <a:endParaRPr lang="en-US" sz="1850" b="1" dirty="0"/>
          </a:p>
        </p:txBody>
      </p:sp>
      <p:sp>
        <p:nvSpPr>
          <p:cNvPr id="8" name="Text 6"/>
          <p:cNvSpPr/>
          <p:nvPr/>
        </p:nvSpPr>
        <p:spPr>
          <a:xfrm>
            <a:off x="7070270" y="1591055"/>
            <a:ext cx="4147459" cy="4656251"/>
          </a:xfrm>
          <a:prstGeom prst="rect">
            <a:avLst/>
          </a:prstGeom>
          <a:noFill/>
          <a:ln/>
        </p:spPr>
        <p:txBody>
          <a:bodyPr wrap="square" lIns="508" tIns="508" rIns="508" bIns="508" rtlCol="0" anchor="t">
            <a:normAutofit/>
          </a:bodyPr>
          <a:lstStyle/>
          <a:p>
            <a:pPr marL="0" indent="0" algn="ctr">
              <a:buNone/>
            </a:pPr>
            <a:r>
              <a:rPr lang="en-US" sz="2400" b="1" dirty="0">
                <a:solidFill>
                  <a:srgbClr val="7030A0"/>
                </a:solidFill>
                <a:latin typeface="Aptos" pitchFamily="34" charset="0"/>
                <a:ea typeface="Aptos" pitchFamily="34" charset="-122"/>
                <a:cs typeface="Aptos" pitchFamily="34" charset="-120"/>
              </a:rPr>
              <a:t>Culturally safe practice is not a script.</a:t>
            </a:r>
            <a:endParaRPr lang="en-US" sz="2400" dirty="0">
              <a:solidFill>
                <a:srgbClr val="7030A0"/>
              </a:solidFill>
            </a:endParaRPr>
          </a:p>
          <a:p>
            <a:pPr marL="0" indent="0" algn="ctr">
              <a:buNone/>
            </a:pPr>
            <a:r>
              <a:rPr lang="en-US" sz="2400" b="1" dirty="0">
                <a:solidFill>
                  <a:srgbClr val="7030A0"/>
                </a:solidFill>
                <a:latin typeface="Aptos" pitchFamily="34" charset="0"/>
                <a:ea typeface="Aptos" pitchFamily="34" charset="-122"/>
                <a:cs typeface="Aptos" pitchFamily="34" charset="-120"/>
              </a:rPr>
              <a:t>It is listening, acting and sharing the power to make change happen.</a:t>
            </a:r>
          </a:p>
          <a:p>
            <a:pPr marL="0" indent="0" algn="ctr">
              <a:buNone/>
            </a:pPr>
            <a:endParaRPr lang="en-US" sz="2400" b="1" dirty="0">
              <a:solidFill>
                <a:srgbClr val="7030A0"/>
              </a:solidFill>
              <a:latin typeface="Aptos" pitchFamily="34" charset="0"/>
              <a:ea typeface="Aptos" pitchFamily="34" charset="-122"/>
              <a:cs typeface="Aptos" pitchFamily="34" charset="-120"/>
            </a:endParaRPr>
          </a:p>
          <a:p>
            <a:pPr marL="0" indent="0" algn="ctr">
              <a:buNone/>
            </a:pPr>
            <a:endParaRPr lang="en-US" sz="2400" b="1" dirty="0">
              <a:solidFill>
                <a:srgbClr val="7030A0"/>
              </a:solidFill>
              <a:latin typeface="Aptos" pitchFamily="34" charset="0"/>
              <a:ea typeface="Aptos" pitchFamily="34" charset="-122"/>
              <a:cs typeface="Aptos" pitchFamily="34" charset="-120"/>
            </a:endParaRPr>
          </a:p>
          <a:p>
            <a:pPr marL="0" indent="0" algn="ctr">
              <a:buNone/>
            </a:pPr>
            <a:endParaRPr lang="en-US" sz="2400" b="1" dirty="0">
              <a:solidFill>
                <a:srgbClr val="7030A0"/>
              </a:solidFill>
              <a:latin typeface="Aptos" pitchFamily="34" charset="0"/>
              <a:ea typeface="Aptos" pitchFamily="34" charset="-122"/>
              <a:cs typeface="Aptos" pitchFamily="34" charset="-120"/>
            </a:endParaRPr>
          </a:p>
          <a:p>
            <a:pPr marL="0" indent="0" algn="ctr">
              <a:buNone/>
            </a:pPr>
            <a:r>
              <a:rPr lang="en-US" sz="2400" b="1" dirty="0">
                <a:solidFill>
                  <a:srgbClr val="7030A0"/>
                </a:solidFill>
                <a:latin typeface="Aptos" pitchFamily="34" charset="0"/>
              </a:rPr>
              <a:t>Cultural safety is not something we provide, it is something people experience</a:t>
            </a:r>
          </a:p>
          <a:p>
            <a:pPr marL="0" indent="0">
              <a:buNone/>
            </a:pPr>
            <a:endParaRPr lang="en-US" sz="2400" dirty="0"/>
          </a:p>
        </p:txBody>
      </p:sp>
    </p:spTree>
    <p:extLst>
      <p:ext uri="{BB962C8B-B14F-4D97-AF65-F5344CB8AC3E}">
        <p14:creationId xmlns:p14="http://schemas.microsoft.com/office/powerpoint/2010/main" val="2797267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1"/>
          <p:cNvSpPr/>
          <p:nvPr/>
        </p:nvSpPr>
        <p:spPr>
          <a:xfrm>
            <a:off x="658368" y="786384"/>
            <a:ext cx="10881360" cy="640080"/>
          </a:xfrm>
          <a:prstGeom prst="rect">
            <a:avLst/>
          </a:prstGeom>
          <a:noFill/>
          <a:ln/>
        </p:spPr>
        <p:txBody>
          <a:bodyPr wrap="square" lIns="0" tIns="0" rIns="0" bIns="0" rtlCol="0" anchor="ctr">
            <a:normAutofit/>
          </a:bodyPr>
          <a:lstStyle/>
          <a:p>
            <a:pPr marL="0" indent="0">
              <a:buNone/>
            </a:pPr>
            <a:r>
              <a:rPr lang="en-US" sz="3100" b="1" dirty="0">
                <a:solidFill>
                  <a:srgbClr val="243230"/>
                </a:solidFill>
                <a:latin typeface="Aptos Display" pitchFamily="34" charset="0"/>
                <a:ea typeface="Aptos Display" pitchFamily="34" charset="-122"/>
                <a:cs typeface="Aptos Display" pitchFamily="34" charset="-120"/>
              </a:rPr>
              <a:t>When people are seen, they lead</a:t>
            </a:r>
            <a:endParaRPr lang="en-US" sz="3100" dirty="0"/>
          </a:p>
        </p:txBody>
      </p:sp>
      <p:sp>
        <p:nvSpPr>
          <p:cNvPr id="4" name="Shape 2"/>
          <p:cNvSpPr/>
          <p:nvPr/>
        </p:nvSpPr>
        <p:spPr>
          <a:xfrm>
            <a:off x="658368" y="1591056"/>
            <a:ext cx="1874520" cy="0"/>
          </a:xfrm>
          <a:prstGeom prst="line">
            <a:avLst/>
          </a:prstGeom>
          <a:noFill/>
          <a:ln w="38100">
            <a:solidFill>
              <a:srgbClr val="0B5D5B"/>
            </a:solidFill>
            <a:prstDash val="solid"/>
          </a:ln>
        </p:spPr>
        <p:txBody>
          <a:bodyPr/>
          <a:lstStyle/>
          <a:p>
            <a:endParaRPr lang="en-GB"/>
          </a:p>
        </p:txBody>
      </p:sp>
      <p:sp>
        <p:nvSpPr>
          <p:cNvPr id="5" name="Text 3"/>
          <p:cNvSpPr/>
          <p:nvPr/>
        </p:nvSpPr>
        <p:spPr>
          <a:xfrm>
            <a:off x="786384" y="1938528"/>
            <a:ext cx="5394960" cy="4389120"/>
          </a:xfrm>
          <a:prstGeom prst="rect">
            <a:avLst/>
          </a:prstGeom>
          <a:noFill/>
          <a:ln/>
        </p:spPr>
        <p:txBody>
          <a:bodyPr wrap="square" lIns="508" tIns="508" rIns="508" bIns="508" rtlCol="0" anchor="t">
            <a:normAutofit/>
          </a:bodyPr>
          <a:lstStyle/>
          <a:p>
            <a:pPr marL="0" indent="0">
              <a:buNone/>
            </a:pPr>
            <a:r>
              <a:rPr lang="en-US" sz="1960" b="1" dirty="0">
                <a:solidFill>
                  <a:srgbClr val="243230"/>
                </a:solidFill>
                <a:latin typeface="Aptos" pitchFamily="34" charset="0"/>
                <a:ea typeface="Aptos" pitchFamily="34" charset="-122"/>
                <a:cs typeface="Aptos" pitchFamily="34" charset="-120"/>
              </a:rPr>
              <a:t>• Redbridge Major Community Award</a:t>
            </a:r>
          </a:p>
          <a:p>
            <a:pPr marL="0" indent="0">
              <a:buNone/>
            </a:pPr>
            <a:endParaRPr lang="en-US" sz="1960" b="1" dirty="0"/>
          </a:p>
          <a:p>
            <a:pPr marL="0" indent="0">
              <a:buNone/>
            </a:pPr>
            <a:r>
              <a:rPr lang="en-US" sz="1960" b="1" dirty="0">
                <a:solidFill>
                  <a:srgbClr val="243230"/>
                </a:solidFill>
                <a:latin typeface="Aptos" pitchFamily="34" charset="0"/>
                <a:ea typeface="Aptos" pitchFamily="34" charset="-122"/>
                <a:cs typeface="Aptos" pitchFamily="34" charset="-120"/>
              </a:rPr>
              <a:t>• Black Legacy Health and Wellbeing Award</a:t>
            </a:r>
          </a:p>
          <a:p>
            <a:pPr marL="0" indent="0">
              <a:buNone/>
            </a:pPr>
            <a:endParaRPr lang="en-US" sz="1960" b="1" dirty="0"/>
          </a:p>
          <a:p>
            <a:pPr marL="0" indent="0">
              <a:buNone/>
            </a:pPr>
            <a:r>
              <a:rPr lang="en-US" sz="1960" b="1" dirty="0">
                <a:solidFill>
                  <a:srgbClr val="243230"/>
                </a:solidFill>
                <a:latin typeface="Aptos" pitchFamily="34" charset="0"/>
                <a:ea typeface="Aptos" pitchFamily="34" charset="-122"/>
                <a:cs typeface="Aptos" pitchFamily="34" charset="-120"/>
              </a:rPr>
              <a:t>• Voices in Harmony Book — stories, recipes and poems</a:t>
            </a:r>
          </a:p>
          <a:p>
            <a:pPr marL="0" indent="0">
              <a:buNone/>
            </a:pPr>
            <a:endParaRPr lang="en-US" sz="1960" b="1" dirty="0"/>
          </a:p>
          <a:p>
            <a:pPr marL="0" indent="0">
              <a:buNone/>
            </a:pPr>
            <a:r>
              <a:rPr lang="en-US" sz="1960" b="1" dirty="0">
                <a:solidFill>
                  <a:srgbClr val="243230"/>
                </a:solidFill>
                <a:latin typeface="Aptos" pitchFamily="34" charset="0"/>
                <a:ea typeface="Aptos" pitchFamily="34" charset="-122"/>
                <a:cs typeface="Aptos" pitchFamily="34" charset="-120"/>
              </a:rPr>
              <a:t>• Unheard Now Spoken theatre performances created from the book</a:t>
            </a:r>
          </a:p>
          <a:p>
            <a:pPr marL="0" indent="0">
              <a:buNone/>
            </a:pPr>
            <a:endParaRPr lang="en-US" sz="1960" b="1" dirty="0"/>
          </a:p>
          <a:p>
            <a:pPr marL="0" indent="0">
              <a:buNone/>
            </a:pPr>
            <a:r>
              <a:rPr lang="en-US" sz="1960" b="1" dirty="0">
                <a:solidFill>
                  <a:srgbClr val="243230"/>
                </a:solidFill>
                <a:latin typeface="Aptos" pitchFamily="34" charset="0"/>
                <a:ea typeface="Aptos" pitchFamily="34" charset="-122"/>
                <a:cs typeface="Aptos" pitchFamily="34" charset="-120"/>
              </a:rPr>
              <a:t>• International Women’s Day portrait exhibition at SPACE Ilford</a:t>
            </a:r>
          </a:p>
          <a:p>
            <a:pPr marL="0" indent="0">
              <a:buNone/>
            </a:pPr>
            <a:endParaRPr lang="en-US" sz="1960" b="1" dirty="0"/>
          </a:p>
          <a:p>
            <a:pPr marL="0" indent="0">
              <a:buNone/>
            </a:pPr>
            <a:r>
              <a:rPr lang="en-US" sz="1960" b="1" dirty="0">
                <a:solidFill>
                  <a:srgbClr val="243230"/>
                </a:solidFill>
                <a:latin typeface="Aptos" pitchFamily="34" charset="0"/>
                <a:ea typeface="Aptos" pitchFamily="34" charset="-122"/>
                <a:cs typeface="Aptos" pitchFamily="34" charset="-120"/>
              </a:rPr>
              <a:t>• Women continue meeting after funding ended</a:t>
            </a:r>
            <a:endParaRPr lang="en-US" sz="1960" b="1" dirty="0"/>
          </a:p>
        </p:txBody>
      </p:sp>
      <p:sp>
        <p:nvSpPr>
          <p:cNvPr id="6" name="Text 4"/>
          <p:cNvSpPr/>
          <p:nvPr/>
        </p:nvSpPr>
        <p:spPr>
          <a:xfrm>
            <a:off x="7068462" y="1335677"/>
            <a:ext cx="4434840" cy="1316736"/>
          </a:xfrm>
          <a:prstGeom prst="rect">
            <a:avLst/>
          </a:prstGeom>
          <a:noFill/>
          <a:ln/>
        </p:spPr>
        <p:txBody>
          <a:bodyPr wrap="square" lIns="508" tIns="508" rIns="508" bIns="508" rtlCol="0" anchor="t">
            <a:normAutofit fontScale="85000" lnSpcReduction="10000"/>
          </a:bodyPr>
          <a:lstStyle/>
          <a:p>
            <a:pPr marL="0" indent="0" algn="ctr">
              <a:buNone/>
            </a:pPr>
            <a:r>
              <a:rPr lang="en-US" sz="2550" b="1" dirty="0">
                <a:solidFill>
                  <a:srgbClr val="7030A0"/>
                </a:solidFill>
                <a:latin typeface="Aptos" pitchFamily="34" charset="0"/>
                <a:ea typeface="Aptos" pitchFamily="34" charset="-122"/>
                <a:cs typeface="Aptos" pitchFamily="34" charset="-120"/>
              </a:rPr>
              <a:t>Community assets are not only buildings, directories or organisations.</a:t>
            </a:r>
            <a:endParaRPr lang="en-US" sz="2550" dirty="0">
              <a:solidFill>
                <a:srgbClr val="7030A0"/>
              </a:solidFill>
            </a:endParaRPr>
          </a:p>
          <a:p>
            <a:pPr marL="0" indent="0" algn="ctr">
              <a:buNone/>
            </a:pPr>
            <a:r>
              <a:rPr lang="en-US" sz="2550" b="1" dirty="0">
                <a:solidFill>
                  <a:srgbClr val="7030A0"/>
                </a:solidFill>
                <a:latin typeface="Aptos" pitchFamily="34" charset="0"/>
                <a:ea typeface="Aptos" pitchFamily="34" charset="-122"/>
                <a:cs typeface="Aptos" pitchFamily="34" charset="-120"/>
              </a:rPr>
              <a:t>People are community assets too!</a:t>
            </a:r>
            <a:endParaRPr lang="en-US" sz="2550" dirty="0">
              <a:solidFill>
                <a:srgbClr val="7030A0"/>
              </a:solidFill>
            </a:endParaRPr>
          </a:p>
        </p:txBody>
      </p:sp>
      <p:pic>
        <p:nvPicPr>
          <p:cNvPr id="7" name="Picture 6">
            <a:extLst>
              <a:ext uri="{FF2B5EF4-FFF2-40B4-BE49-F238E27FC236}">
                <a16:creationId xmlns:a16="http://schemas.microsoft.com/office/drawing/2014/main" id="{94519F1A-B0E6-8645-C72D-E0BDCD120E91}"/>
              </a:ext>
            </a:extLst>
          </p:cNvPr>
          <p:cNvPicPr>
            <a:picLocks noChangeAspect="1"/>
          </p:cNvPicPr>
          <p:nvPr/>
        </p:nvPicPr>
        <p:blipFill>
          <a:blip r:embed="rId3"/>
          <a:stretch>
            <a:fillRect/>
          </a:stretch>
        </p:blipFill>
        <p:spPr>
          <a:xfrm>
            <a:off x="6611112" y="3104036"/>
            <a:ext cx="5349541" cy="3009081"/>
          </a:xfrm>
          <a:prstGeom prst="rect">
            <a:avLst/>
          </a:prstGeom>
        </p:spPr>
      </p:pic>
    </p:spTree>
    <p:extLst>
      <p:ext uri="{BB962C8B-B14F-4D97-AF65-F5344CB8AC3E}">
        <p14:creationId xmlns:p14="http://schemas.microsoft.com/office/powerpoint/2010/main" val="2654946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1"/>
          <p:cNvSpPr/>
          <p:nvPr/>
        </p:nvSpPr>
        <p:spPr>
          <a:xfrm>
            <a:off x="658368" y="786384"/>
            <a:ext cx="10881360" cy="640080"/>
          </a:xfrm>
          <a:prstGeom prst="rect">
            <a:avLst/>
          </a:prstGeom>
          <a:noFill/>
          <a:ln/>
        </p:spPr>
        <p:txBody>
          <a:bodyPr wrap="square" lIns="0" tIns="0" rIns="0" bIns="0" rtlCol="0" anchor="ctr">
            <a:normAutofit/>
          </a:bodyPr>
          <a:lstStyle/>
          <a:p>
            <a:pPr marL="0" indent="0">
              <a:buNone/>
            </a:pPr>
            <a:r>
              <a:rPr lang="en-US" sz="3100" b="1" dirty="0">
                <a:solidFill>
                  <a:srgbClr val="243230"/>
                </a:solidFill>
                <a:latin typeface="Aptos Display" pitchFamily="34" charset="0"/>
                <a:ea typeface="Aptos Display" pitchFamily="34" charset="-122"/>
                <a:cs typeface="Aptos Display" pitchFamily="34" charset="-120"/>
              </a:rPr>
              <a:t>Take away messages for SPLWs – ATTENTION</a:t>
            </a:r>
            <a:endParaRPr lang="en-US" sz="3100" dirty="0"/>
          </a:p>
        </p:txBody>
      </p:sp>
      <p:sp>
        <p:nvSpPr>
          <p:cNvPr id="4" name="Shape 2"/>
          <p:cNvSpPr/>
          <p:nvPr/>
        </p:nvSpPr>
        <p:spPr>
          <a:xfrm>
            <a:off x="658368" y="1591056"/>
            <a:ext cx="1874520" cy="0"/>
          </a:xfrm>
          <a:prstGeom prst="line">
            <a:avLst/>
          </a:prstGeom>
          <a:noFill/>
          <a:ln w="38100">
            <a:solidFill>
              <a:srgbClr val="0B5D5B"/>
            </a:solidFill>
            <a:prstDash val="solid"/>
          </a:ln>
        </p:spPr>
        <p:txBody>
          <a:bodyPr/>
          <a:lstStyle/>
          <a:p>
            <a:endParaRPr lang="en-GB"/>
          </a:p>
        </p:txBody>
      </p:sp>
      <p:sp>
        <p:nvSpPr>
          <p:cNvPr id="5" name="Text 3"/>
          <p:cNvSpPr/>
          <p:nvPr/>
        </p:nvSpPr>
        <p:spPr>
          <a:xfrm>
            <a:off x="658368" y="2212194"/>
            <a:ext cx="5522976" cy="4169659"/>
          </a:xfrm>
          <a:prstGeom prst="rect">
            <a:avLst/>
          </a:prstGeom>
          <a:noFill/>
          <a:ln/>
        </p:spPr>
        <p:txBody>
          <a:bodyPr wrap="square" lIns="508" tIns="508" rIns="508" bIns="508" rtlCol="0" anchor="t">
            <a:normAutofit fontScale="92500" lnSpcReduction="20000"/>
          </a:bodyPr>
          <a:lstStyle/>
          <a:p>
            <a:pPr marL="457200" indent="-457200">
              <a:buAutoNum type="arabicPeriod"/>
            </a:pPr>
            <a:r>
              <a:rPr lang="en-US" sz="2000" b="1" dirty="0">
                <a:solidFill>
                  <a:srgbClr val="243230"/>
                </a:solidFill>
                <a:latin typeface="Aptos" pitchFamily="34" charset="0"/>
                <a:ea typeface="Aptos" pitchFamily="34" charset="-122"/>
                <a:cs typeface="Aptos" pitchFamily="34" charset="-120"/>
              </a:rPr>
              <a:t>Reflect on your caseload, spot gaps</a:t>
            </a:r>
          </a:p>
          <a:p>
            <a:pPr marL="457200" indent="-457200">
              <a:buAutoNum type="arabicPeriod"/>
            </a:pPr>
            <a:endParaRPr lang="en-US" sz="2000" b="1" dirty="0">
              <a:solidFill>
                <a:srgbClr val="243230"/>
              </a:solidFill>
              <a:latin typeface="Aptos" pitchFamily="34" charset="0"/>
              <a:ea typeface="Aptos" pitchFamily="34" charset="-122"/>
              <a:cs typeface="Aptos" pitchFamily="34" charset="-120"/>
            </a:endParaRPr>
          </a:p>
          <a:p>
            <a:pPr marL="457200" indent="-457200">
              <a:buAutoNum type="arabicPeriod"/>
            </a:pPr>
            <a:r>
              <a:rPr lang="en-US" sz="2000" b="1" dirty="0">
                <a:solidFill>
                  <a:srgbClr val="243230"/>
                </a:solidFill>
                <a:latin typeface="Aptos" pitchFamily="34" charset="0"/>
              </a:rPr>
              <a:t>Look for strengths, not just needs</a:t>
            </a:r>
          </a:p>
          <a:p>
            <a:pPr marL="457200" indent="-457200">
              <a:buAutoNum type="arabicPeriod"/>
            </a:pPr>
            <a:endParaRPr lang="en-US" sz="2000" b="1" dirty="0">
              <a:solidFill>
                <a:srgbClr val="243230"/>
              </a:solidFill>
              <a:latin typeface="Aptos" pitchFamily="34" charset="0"/>
            </a:endParaRPr>
          </a:p>
          <a:p>
            <a:pPr marL="457200" indent="-457200">
              <a:buAutoNum type="arabicPeriod"/>
            </a:pPr>
            <a:r>
              <a:rPr lang="en-US" sz="2000" b="1" dirty="0">
                <a:solidFill>
                  <a:srgbClr val="243230"/>
                </a:solidFill>
                <a:latin typeface="Aptos" pitchFamily="34" charset="0"/>
              </a:rPr>
              <a:t>Build relationships before pathways</a:t>
            </a:r>
          </a:p>
          <a:p>
            <a:pPr marL="457200" indent="-457200">
              <a:buAutoNum type="arabicPeriod"/>
            </a:pPr>
            <a:endParaRPr lang="en-US" sz="2000" b="1" dirty="0">
              <a:solidFill>
                <a:srgbClr val="243230"/>
              </a:solidFill>
              <a:latin typeface="Aptos" pitchFamily="34" charset="0"/>
            </a:endParaRPr>
          </a:p>
          <a:p>
            <a:pPr marL="457200" indent="-457200">
              <a:buAutoNum type="arabicPeriod"/>
            </a:pPr>
            <a:r>
              <a:rPr lang="en-US" sz="2000" b="1" dirty="0">
                <a:solidFill>
                  <a:srgbClr val="243230"/>
                </a:solidFill>
                <a:latin typeface="Aptos" pitchFamily="34" charset="0"/>
              </a:rPr>
              <a:t>Practice cultural curiosity</a:t>
            </a:r>
          </a:p>
          <a:p>
            <a:pPr marL="457200" indent="-457200">
              <a:buAutoNum type="arabicPeriod"/>
            </a:pPr>
            <a:endParaRPr lang="en-US" sz="2000" b="1" dirty="0">
              <a:solidFill>
                <a:srgbClr val="243230"/>
              </a:solidFill>
              <a:latin typeface="Aptos" pitchFamily="34" charset="0"/>
            </a:endParaRPr>
          </a:p>
          <a:p>
            <a:pPr marL="457200" indent="-457200">
              <a:buAutoNum type="arabicPeriod"/>
            </a:pPr>
            <a:r>
              <a:rPr lang="en-US" sz="2000" b="1" dirty="0">
                <a:solidFill>
                  <a:srgbClr val="243230"/>
                </a:solidFill>
                <a:latin typeface="Aptos" pitchFamily="34" charset="0"/>
              </a:rPr>
              <a:t>Co-produce rather than prescribe</a:t>
            </a:r>
          </a:p>
          <a:p>
            <a:pPr marL="457200" indent="-457200">
              <a:buAutoNum type="arabicPeriod"/>
            </a:pPr>
            <a:endParaRPr lang="en-US" sz="2000" b="1" dirty="0">
              <a:solidFill>
                <a:srgbClr val="243230"/>
              </a:solidFill>
              <a:latin typeface="Aptos" pitchFamily="34" charset="0"/>
            </a:endParaRPr>
          </a:p>
          <a:p>
            <a:pPr marL="457200" indent="-457200">
              <a:buAutoNum type="arabicPeriod"/>
            </a:pPr>
            <a:r>
              <a:rPr lang="en-US" sz="2000" b="1" dirty="0">
                <a:solidFill>
                  <a:srgbClr val="243230"/>
                </a:solidFill>
                <a:latin typeface="Aptos" pitchFamily="34" charset="0"/>
              </a:rPr>
              <a:t>Measure the quiet outcomes </a:t>
            </a:r>
          </a:p>
          <a:p>
            <a:pPr marL="457200" indent="-457200">
              <a:buAutoNum type="arabicPeriod"/>
            </a:pPr>
            <a:endParaRPr lang="en-US" sz="2000" b="1" dirty="0">
              <a:solidFill>
                <a:srgbClr val="243230"/>
              </a:solidFill>
              <a:latin typeface="Aptos" pitchFamily="34" charset="0"/>
            </a:endParaRPr>
          </a:p>
          <a:p>
            <a:pPr marL="457200" indent="-457200">
              <a:buAutoNum type="arabicPeriod"/>
            </a:pPr>
            <a:r>
              <a:rPr lang="en-US" sz="2000" b="1" dirty="0">
                <a:solidFill>
                  <a:srgbClr val="243230"/>
                </a:solidFill>
                <a:latin typeface="Aptos" pitchFamily="34" charset="0"/>
              </a:rPr>
              <a:t>Think about legacy from the start</a:t>
            </a:r>
          </a:p>
          <a:p>
            <a:pPr marL="457200" indent="-457200">
              <a:buAutoNum type="arabicPeriod"/>
            </a:pPr>
            <a:endParaRPr lang="en-US" sz="2000" b="1" dirty="0">
              <a:solidFill>
                <a:srgbClr val="243230"/>
              </a:solidFill>
              <a:latin typeface="Aptos" pitchFamily="34" charset="0"/>
            </a:endParaRPr>
          </a:p>
          <a:p>
            <a:pPr marL="457200" indent="-457200">
              <a:buAutoNum type="arabicPeriod"/>
            </a:pPr>
            <a:r>
              <a:rPr lang="en-US" sz="2000" b="1" dirty="0">
                <a:solidFill>
                  <a:srgbClr val="243230"/>
                </a:solidFill>
                <a:latin typeface="Aptos" pitchFamily="34" charset="0"/>
              </a:rPr>
              <a:t>Create community culture rather than convenience culture</a:t>
            </a:r>
          </a:p>
          <a:p>
            <a:pPr marL="457200" indent="-457200">
              <a:buAutoNum type="arabicPeriod"/>
            </a:pPr>
            <a:endParaRPr lang="en-US" sz="2000" dirty="0"/>
          </a:p>
        </p:txBody>
      </p:sp>
      <p:sp>
        <p:nvSpPr>
          <p:cNvPr id="6" name="Text 4"/>
          <p:cNvSpPr/>
          <p:nvPr/>
        </p:nvSpPr>
        <p:spPr>
          <a:xfrm>
            <a:off x="7204055" y="1763486"/>
            <a:ext cx="3503459" cy="1530964"/>
          </a:xfrm>
          <a:prstGeom prst="rect">
            <a:avLst/>
          </a:prstGeom>
          <a:noFill/>
          <a:ln/>
        </p:spPr>
        <p:txBody>
          <a:bodyPr wrap="square" lIns="508" tIns="508" rIns="508" bIns="508" rtlCol="0" anchor="t">
            <a:normAutofit fontScale="77500" lnSpcReduction="20000"/>
          </a:bodyPr>
          <a:lstStyle/>
          <a:p>
            <a:pPr marL="0" indent="0" algn="ctr">
              <a:buNone/>
            </a:pPr>
            <a:r>
              <a:rPr lang="en-US" sz="2420" b="1" dirty="0">
                <a:solidFill>
                  <a:srgbClr val="7030A0"/>
                </a:solidFill>
                <a:latin typeface="Aptos" pitchFamily="34" charset="0"/>
                <a:ea typeface="Aptos" pitchFamily="34" charset="-122"/>
                <a:cs typeface="Aptos" pitchFamily="34" charset="-120"/>
              </a:rPr>
              <a:t>From isolation to connection</a:t>
            </a:r>
          </a:p>
          <a:p>
            <a:pPr marL="0" indent="0" algn="ctr">
              <a:buNone/>
            </a:pPr>
            <a:endParaRPr lang="en-US" sz="2420" dirty="0">
              <a:solidFill>
                <a:srgbClr val="7030A0"/>
              </a:solidFill>
            </a:endParaRPr>
          </a:p>
          <a:p>
            <a:pPr marL="0" indent="0" algn="ctr">
              <a:buNone/>
            </a:pPr>
            <a:r>
              <a:rPr lang="en-US" sz="2420" b="1" dirty="0">
                <a:solidFill>
                  <a:srgbClr val="7030A0"/>
                </a:solidFill>
                <a:latin typeface="Aptos" pitchFamily="34" charset="0"/>
                <a:ea typeface="Aptos" pitchFamily="34" charset="-122"/>
                <a:cs typeface="Aptos" pitchFamily="34" charset="-120"/>
              </a:rPr>
              <a:t>From receiving support to contributing</a:t>
            </a:r>
          </a:p>
          <a:p>
            <a:pPr marL="0" indent="0" algn="ctr">
              <a:buNone/>
            </a:pPr>
            <a:endParaRPr lang="en-US" sz="2420" dirty="0">
              <a:solidFill>
                <a:srgbClr val="7030A0"/>
              </a:solidFill>
            </a:endParaRPr>
          </a:p>
          <a:p>
            <a:pPr marL="0" indent="0" algn="ctr">
              <a:buNone/>
            </a:pPr>
            <a:r>
              <a:rPr lang="en-US" sz="2420" b="1" dirty="0">
                <a:solidFill>
                  <a:srgbClr val="7030A0"/>
                </a:solidFill>
                <a:latin typeface="Aptos" pitchFamily="34" charset="0"/>
                <a:ea typeface="Aptos" pitchFamily="34" charset="-122"/>
                <a:cs typeface="Aptos" pitchFamily="34" charset="-120"/>
              </a:rPr>
              <a:t>From needs to strengths</a:t>
            </a:r>
            <a:endParaRPr lang="en-US" sz="2420" dirty="0">
              <a:solidFill>
                <a:srgbClr val="7030A0"/>
              </a:solidFill>
            </a:endParaRPr>
          </a:p>
        </p:txBody>
      </p:sp>
      <p:pic>
        <p:nvPicPr>
          <p:cNvPr id="13" name="Kevin Wellbeing Hub">
            <a:hlinkClick r:id="" action="ppaction://media"/>
            <a:extLst>
              <a:ext uri="{FF2B5EF4-FFF2-40B4-BE49-F238E27FC236}">
                <a16:creationId xmlns:a16="http://schemas.microsoft.com/office/drawing/2014/main" id="{4D274FD2-7AEC-D620-A5B7-F7307443267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05953" y="3307187"/>
            <a:ext cx="4899661" cy="2750367"/>
          </a:xfrm>
          <a:prstGeom prst="rect">
            <a:avLst/>
          </a:prstGeom>
        </p:spPr>
      </p:pic>
    </p:spTree>
    <p:extLst>
      <p:ext uri="{BB962C8B-B14F-4D97-AF65-F5344CB8AC3E}">
        <p14:creationId xmlns:p14="http://schemas.microsoft.com/office/powerpoint/2010/main" val="407179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7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egaphone icon">
            <a:extLst>
              <a:ext uri="{FF2B5EF4-FFF2-40B4-BE49-F238E27FC236}">
                <a16:creationId xmlns:a16="http://schemas.microsoft.com/office/drawing/2014/main" id="{E662DDEE-8231-2B4D-819B-310EA40FC74E}"/>
              </a:ext>
            </a:extLst>
          </p:cNvPr>
          <p:cNvPicPr>
            <a:picLocks noChangeAspect="1"/>
          </p:cNvPicPr>
          <p:nvPr/>
        </p:nvPicPr>
        <p:blipFill>
          <a:blip r:embed="rId2"/>
          <a:stretch>
            <a:fillRect/>
          </a:stretch>
        </p:blipFill>
        <p:spPr>
          <a:xfrm>
            <a:off x="9196321" y="4657078"/>
            <a:ext cx="2887328" cy="1807035"/>
          </a:xfrm>
          <a:prstGeom prst="rect">
            <a:avLst/>
          </a:prstGeom>
        </p:spPr>
      </p:pic>
      <p:pic>
        <p:nvPicPr>
          <p:cNvPr id="3" name="Picture 2">
            <a:extLst>
              <a:ext uri="{FF2B5EF4-FFF2-40B4-BE49-F238E27FC236}">
                <a16:creationId xmlns:a16="http://schemas.microsoft.com/office/drawing/2014/main" id="{F53AEBDB-4DE2-E14F-88FE-2E5705B6CC7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20869" y="3061396"/>
            <a:ext cx="5310588" cy="3191363"/>
          </a:xfrm>
          <a:prstGeom prst="rect">
            <a:avLst/>
          </a:prstGeom>
        </p:spPr>
      </p:pic>
      <p:sp>
        <p:nvSpPr>
          <p:cNvPr id="2" name="Subtitle 1">
            <a:extLst>
              <a:ext uri="{FF2B5EF4-FFF2-40B4-BE49-F238E27FC236}">
                <a16:creationId xmlns:a16="http://schemas.microsoft.com/office/drawing/2014/main" id="{B5F4C6D7-ACD5-4E49-8D81-3837F05B06D8}"/>
              </a:ext>
            </a:extLst>
          </p:cNvPr>
          <p:cNvSpPr>
            <a:spLocks noGrp="1"/>
          </p:cNvSpPr>
          <p:nvPr>
            <p:ph type="subTitle" idx="1"/>
          </p:nvPr>
        </p:nvSpPr>
        <p:spPr>
          <a:xfrm>
            <a:off x="632214" y="3833036"/>
            <a:ext cx="5099243" cy="2070789"/>
          </a:xfrm>
        </p:spPr>
        <p:txBody>
          <a:bodyPr/>
          <a:lstStyle/>
          <a:p>
            <a:r>
              <a:rPr lang="en-US" b="1">
                <a:latin typeface="Trebuchet MS" panose="020B0703020202090204" pitchFamily="34" charset="0"/>
              </a:rPr>
              <a:t>Get in touch</a:t>
            </a:r>
          </a:p>
          <a:p>
            <a:r>
              <a:rPr lang="en-US" err="1">
                <a:latin typeface="Trebuchet MS" panose="020B0703020202090204" pitchFamily="34" charset="0"/>
              </a:rPr>
              <a:t>socialprescribingacademy.org.uk</a:t>
            </a:r>
            <a:endParaRPr lang="en-US">
              <a:latin typeface="Trebuchet MS" panose="020B0703020202090204" pitchFamily="34" charset="0"/>
            </a:endParaRPr>
          </a:p>
        </p:txBody>
      </p:sp>
      <p:sp>
        <p:nvSpPr>
          <p:cNvPr id="4" name="Google Shape;123;p2">
            <a:extLst>
              <a:ext uri="{FF2B5EF4-FFF2-40B4-BE49-F238E27FC236}">
                <a16:creationId xmlns:a16="http://schemas.microsoft.com/office/drawing/2014/main" id="{FC4960A5-01B8-040D-0186-67EEF60BEDB2}"/>
              </a:ext>
            </a:extLst>
          </p:cNvPr>
          <p:cNvSpPr txBox="1">
            <a:spLocks/>
          </p:cNvSpPr>
          <p:nvPr/>
        </p:nvSpPr>
        <p:spPr>
          <a:xfrm>
            <a:off x="5942802" y="4239299"/>
            <a:ext cx="7584197" cy="1258262"/>
          </a:xfrm>
          <a:prstGeom prst="rect">
            <a:avLst/>
          </a:prstGeom>
          <a:noFill/>
          <a:ln>
            <a:noFill/>
          </a:ln>
        </p:spPr>
        <p:txBody>
          <a:bodyPr spcFirstLastPara="1" wrap="square" lIns="91425" tIns="45700" rIns="91425" bIns="4570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SzPts val="4000"/>
            </a:pPr>
            <a:r>
              <a:rPr lang="en-US" sz="13800">
                <a:solidFill>
                  <a:srgbClr val="00B0F0"/>
                </a:solidFill>
                <a:latin typeface="Trebuchet MS" panose="020B0603020202020204" pitchFamily="34" charset="0"/>
              </a:rPr>
              <a:t>Q&amp;A</a:t>
            </a:r>
          </a:p>
        </p:txBody>
      </p:sp>
    </p:spTree>
    <p:extLst>
      <p:ext uri="{BB962C8B-B14F-4D97-AF65-F5344CB8AC3E}">
        <p14:creationId xmlns:p14="http://schemas.microsoft.com/office/powerpoint/2010/main" val="3145739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8193C-00AE-8B1C-CD7F-85CD48F3127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4DC3B21-BC80-9444-4346-65CB0EA6CF88}"/>
              </a:ext>
            </a:extLst>
          </p:cNvPr>
          <p:cNvSpPr txBox="1"/>
          <p:nvPr/>
        </p:nvSpPr>
        <p:spPr>
          <a:xfrm>
            <a:off x="9094839" y="5742490"/>
            <a:ext cx="1651819" cy="369332"/>
          </a:xfrm>
          <a:prstGeom prst="rect">
            <a:avLst/>
          </a:prstGeom>
          <a:noFill/>
        </p:spPr>
        <p:txBody>
          <a:bodyPr wrap="square">
            <a:spAutoFit/>
          </a:bodyPr>
          <a:lstStyle/>
          <a:p>
            <a:r>
              <a:rPr lang="en-GB">
                <a:hlinkClick r:id="rId2"/>
              </a:rPr>
              <a:t>Events | NASP</a:t>
            </a:r>
            <a:endParaRPr lang="en-GB"/>
          </a:p>
        </p:txBody>
      </p:sp>
      <p:pic>
        <p:nvPicPr>
          <p:cNvPr id="7" name="Picture 6">
            <a:extLst>
              <a:ext uri="{FF2B5EF4-FFF2-40B4-BE49-F238E27FC236}">
                <a16:creationId xmlns:a16="http://schemas.microsoft.com/office/drawing/2014/main" id="{347704AC-82B8-51F9-FB51-3BD2C4681CD4}"/>
              </a:ext>
            </a:extLst>
          </p:cNvPr>
          <p:cNvPicPr>
            <a:picLocks noChangeAspect="1"/>
          </p:cNvPicPr>
          <p:nvPr/>
        </p:nvPicPr>
        <p:blipFill>
          <a:blip r:embed="rId3"/>
          <a:stretch>
            <a:fillRect/>
          </a:stretch>
        </p:blipFill>
        <p:spPr>
          <a:xfrm>
            <a:off x="8406581" y="2588467"/>
            <a:ext cx="2910348" cy="2910348"/>
          </a:xfrm>
          <a:prstGeom prst="rect">
            <a:avLst/>
          </a:prstGeom>
        </p:spPr>
      </p:pic>
      <p:sp>
        <p:nvSpPr>
          <p:cNvPr id="8" name="Rectangle 7">
            <a:extLst>
              <a:ext uri="{FF2B5EF4-FFF2-40B4-BE49-F238E27FC236}">
                <a16:creationId xmlns:a16="http://schemas.microsoft.com/office/drawing/2014/main" id="{D068B0F9-B690-9D62-8F01-ECB968448F4A}"/>
              </a:ext>
            </a:extLst>
          </p:cNvPr>
          <p:cNvSpPr/>
          <p:nvPr/>
        </p:nvSpPr>
        <p:spPr>
          <a:xfrm>
            <a:off x="8406581" y="2477729"/>
            <a:ext cx="2969341" cy="3180734"/>
          </a:xfrm>
          <a:prstGeom prst="rect">
            <a:avLst/>
          </a:prstGeom>
          <a:noFill/>
          <a:ln w="76200">
            <a:solidFill>
              <a:srgbClr val="92D4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0A90ABB8-F982-C238-21B9-895B973E633D}"/>
              </a:ext>
            </a:extLst>
          </p:cNvPr>
          <p:cNvPicPr>
            <a:picLocks noChangeAspect="1"/>
          </p:cNvPicPr>
          <p:nvPr/>
        </p:nvPicPr>
        <p:blipFill>
          <a:blip r:embed="rId4"/>
          <a:stretch>
            <a:fillRect/>
          </a:stretch>
        </p:blipFill>
        <p:spPr>
          <a:xfrm>
            <a:off x="454547" y="637490"/>
            <a:ext cx="7692043" cy="5473451"/>
          </a:xfrm>
          <a:prstGeom prst="rect">
            <a:avLst/>
          </a:prstGeom>
        </p:spPr>
      </p:pic>
    </p:spTree>
    <p:extLst>
      <p:ext uri="{BB962C8B-B14F-4D97-AF65-F5344CB8AC3E}">
        <p14:creationId xmlns:p14="http://schemas.microsoft.com/office/powerpoint/2010/main" val="2335734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4DE162-168A-3D4C-8EC0-7286CD1E58DA}"/>
              </a:ext>
            </a:extLst>
          </p:cNvPr>
          <p:cNvSpPr>
            <a:spLocks noGrp="1"/>
          </p:cNvSpPr>
          <p:nvPr>
            <p:ph idx="1"/>
          </p:nvPr>
        </p:nvSpPr>
        <p:spPr>
          <a:xfrm>
            <a:off x="593642" y="1435945"/>
            <a:ext cx="11221585" cy="4289407"/>
          </a:xfrm>
        </p:spPr>
        <p:txBody>
          <a:bodyPr vert="horz" lIns="91440" tIns="45720" rIns="91440" bIns="45720" rtlCol="0" anchor="t">
            <a:noAutofit/>
          </a:bodyPr>
          <a:lstStyle/>
          <a:p>
            <a:pPr marL="101600" indent="0">
              <a:buClr>
                <a:srgbClr val="2E3A4D"/>
              </a:buClr>
              <a:buSzPts val="2800"/>
              <a:buNone/>
            </a:pPr>
            <a:r>
              <a:rPr lang="en-GB" sz="2400" b="1" dirty="0">
                <a:solidFill>
                  <a:srgbClr val="000000"/>
                </a:solidFill>
                <a:latin typeface="Trebuchet MS"/>
              </a:rPr>
              <a:t>Chair:</a:t>
            </a:r>
          </a:p>
          <a:p>
            <a:pPr marL="101600" indent="0">
              <a:buClr>
                <a:srgbClr val="2E3A4D"/>
              </a:buClr>
              <a:buSzPts val="2800"/>
              <a:buNone/>
            </a:pPr>
            <a:r>
              <a:rPr lang="en-GB" sz="2400" b="0" i="0" dirty="0">
                <a:solidFill>
                  <a:srgbClr val="000000"/>
                </a:solidFill>
                <a:effectLst/>
              </a:rPr>
              <a:t>Monica Boulton, Strategic Lead for Neighbourhood Health at National Academy for Social Prescribing</a:t>
            </a:r>
            <a:endParaRPr lang="en-GB" sz="2400" b="1" dirty="0">
              <a:solidFill>
                <a:srgbClr val="000000"/>
              </a:solidFill>
            </a:endParaRPr>
          </a:p>
          <a:p>
            <a:pPr marL="101600" indent="0">
              <a:buClr>
                <a:srgbClr val="2E3A4D"/>
              </a:buClr>
              <a:buSzPts val="2800"/>
              <a:buNone/>
            </a:pPr>
            <a:endParaRPr lang="en-GB" sz="1000" b="1" dirty="0">
              <a:solidFill>
                <a:srgbClr val="000000"/>
              </a:solidFill>
              <a:latin typeface="Trebuchet MS"/>
            </a:endParaRPr>
          </a:p>
          <a:p>
            <a:pPr marL="101600" indent="0">
              <a:buClr>
                <a:srgbClr val="2E3A4D"/>
              </a:buClr>
              <a:buSzPts val="2800"/>
              <a:buNone/>
            </a:pPr>
            <a:r>
              <a:rPr lang="en-GB" sz="2400" b="1" dirty="0">
                <a:solidFill>
                  <a:srgbClr val="000000"/>
                </a:solidFill>
                <a:latin typeface="Trebuchet MS"/>
              </a:rPr>
              <a:t>Speakers</a:t>
            </a:r>
            <a:r>
              <a:rPr lang="en-GB" sz="2400" dirty="0">
                <a:solidFill>
                  <a:srgbClr val="000000"/>
                </a:solidFill>
                <a:latin typeface="Trebuchet MS"/>
              </a:rPr>
              <a:t>:</a:t>
            </a:r>
          </a:p>
          <a:p>
            <a:pPr marL="101600" indent="0">
              <a:buSzPts val="2800"/>
              <a:buNone/>
            </a:pPr>
            <a:endParaRPr lang="en-GB" sz="2400" dirty="0">
              <a:solidFill>
                <a:schemeClr val="tx1"/>
              </a:solidFill>
              <a:latin typeface="Trebuchet MS"/>
            </a:endParaRPr>
          </a:p>
          <a:p>
            <a:pPr marL="444500" indent="-342900">
              <a:buFont typeface="Arial"/>
              <a:buChar char="•"/>
            </a:pPr>
            <a:r>
              <a:rPr lang="en-GB" sz="2400" b="1" dirty="0">
                <a:solidFill>
                  <a:schemeClr val="tx1"/>
                </a:solidFill>
                <a:latin typeface="Trebuchet MS"/>
              </a:rPr>
              <a:t>Hannah Beck</a:t>
            </a:r>
            <a:r>
              <a:rPr lang="en-GB" sz="2400" dirty="0">
                <a:solidFill>
                  <a:schemeClr val="tx1"/>
                </a:solidFill>
                <a:latin typeface="Trebuchet MS"/>
              </a:rPr>
              <a:t>, Strategic Projects Manager: Innovation &amp; Culture, NASP</a:t>
            </a:r>
          </a:p>
          <a:p>
            <a:pPr marL="444500" indent="-342900"/>
            <a:r>
              <a:rPr lang="en-GB" sz="2400" b="1" dirty="0">
                <a:solidFill>
                  <a:schemeClr val="tx1"/>
                </a:solidFill>
                <a:latin typeface="Trebuchet MS"/>
              </a:rPr>
              <a:t>Shabana Hussain</a:t>
            </a:r>
            <a:r>
              <a:rPr lang="en-GB" sz="2400" dirty="0">
                <a:solidFill>
                  <a:schemeClr val="tx1"/>
                </a:solidFill>
                <a:latin typeface="Trebuchet MS"/>
              </a:rPr>
              <a:t>, Social Prescriber, Greater Derby PCN </a:t>
            </a:r>
          </a:p>
          <a:p>
            <a:pPr marL="444500" indent="-342900"/>
            <a:r>
              <a:rPr lang="en-GB" sz="2400" b="1" dirty="0">
                <a:solidFill>
                  <a:schemeClr val="tx1"/>
                </a:solidFill>
                <a:latin typeface="Trebuchet MS"/>
              </a:rPr>
              <a:t>Raquel Cerezo Martín</a:t>
            </a:r>
            <a:r>
              <a:rPr lang="en-GB" sz="2400" dirty="0">
                <a:solidFill>
                  <a:schemeClr val="tx1"/>
                </a:solidFill>
                <a:latin typeface="Trebuchet MS"/>
              </a:rPr>
              <a:t>, Social Prescribing Link Worker for Cranbrook Primary Care Network in the London Borough of Redbridge, North East London </a:t>
            </a:r>
            <a:endParaRPr lang="en-GB" sz="2400" dirty="0">
              <a:solidFill>
                <a:schemeClr val="tx1"/>
              </a:solidFill>
            </a:endParaRPr>
          </a:p>
          <a:p>
            <a:pPr marL="101600" indent="0">
              <a:buNone/>
            </a:pPr>
            <a:endParaRPr lang="en-GB" sz="2400" dirty="0">
              <a:latin typeface="Trebuchet MS"/>
            </a:endParaRPr>
          </a:p>
          <a:p>
            <a:pPr marL="101600" indent="0">
              <a:buNone/>
            </a:pPr>
            <a:endParaRPr lang="en-GB" sz="2400" dirty="0">
              <a:latin typeface="Trebuchet MS"/>
            </a:endParaRPr>
          </a:p>
          <a:p>
            <a:pPr marL="101600" indent="0">
              <a:buNone/>
            </a:pPr>
            <a:br>
              <a:rPr lang="en-GB" sz="2400" dirty="0">
                <a:latin typeface="Trebuchet MS"/>
              </a:rPr>
            </a:br>
            <a:endParaRPr lang="en-GB" sz="2400" dirty="0">
              <a:solidFill>
                <a:srgbClr val="000000"/>
              </a:solidFill>
              <a:latin typeface="Trebuchet MS"/>
            </a:endParaRPr>
          </a:p>
          <a:p>
            <a:pPr marL="101600" indent="0">
              <a:buClr>
                <a:srgbClr val="2E3A4D"/>
              </a:buClr>
              <a:buSzPts val="2800"/>
              <a:buNone/>
            </a:pPr>
            <a:endParaRPr lang="en-GB" sz="2400" dirty="0">
              <a:solidFill>
                <a:srgbClr val="000000"/>
              </a:solidFill>
              <a:latin typeface="Trebuchet MS"/>
            </a:endParaRPr>
          </a:p>
        </p:txBody>
      </p:sp>
      <p:sp>
        <p:nvSpPr>
          <p:cNvPr id="3" name="Title 2">
            <a:extLst>
              <a:ext uri="{FF2B5EF4-FFF2-40B4-BE49-F238E27FC236}">
                <a16:creationId xmlns:a16="http://schemas.microsoft.com/office/drawing/2014/main" id="{9651E648-B728-774F-94FA-89A9E72356B2}"/>
              </a:ext>
            </a:extLst>
          </p:cNvPr>
          <p:cNvSpPr>
            <a:spLocks noGrp="1"/>
          </p:cNvSpPr>
          <p:nvPr>
            <p:ph type="title"/>
          </p:nvPr>
        </p:nvSpPr>
        <p:spPr>
          <a:xfrm>
            <a:off x="1994826" y="176643"/>
            <a:ext cx="8868119" cy="1258262"/>
          </a:xfrm>
          <a:noFill/>
        </p:spPr>
        <p:txBody>
          <a:bodyPr/>
          <a:lstStyle/>
          <a:p>
            <a:r>
              <a:rPr lang="en-US">
                <a:solidFill>
                  <a:srgbClr val="00B0F0"/>
                </a:solidFill>
                <a:latin typeface="Trebuchet MS"/>
              </a:rPr>
              <a:t>Overview</a:t>
            </a:r>
            <a:endParaRPr lang="en-US">
              <a:solidFill>
                <a:srgbClr val="00B0F0"/>
              </a:solidFill>
              <a:latin typeface="Trebuchet MS" panose="020B0703020202090204" pitchFamily="34" charset="0"/>
            </a:endParaRPr>
          </a:p>
        </p:txBody>
      </p:sp>
      <p:pic>
        <p:nvPicPr>
          <p:cNvPr id="15" name="Picture 14" descr="Computer screen and book icon">
            <a:extLst>
              <a:ext uri="{FF2B5EF4-FFF2-40B4-BE49-F238E27FC236}">
                <a16:creationId xmlns:a16="http://schemas.microsoft.com/office/drawing/2014/main" id="{F1B374B1-5B64-D746-B3BD-4D499ED600D7}"/>
              </a:ext>
            </a:extLst>
          </p:cNvPr>
          <p:cNvPicPr>
            <a:picLocks noChangeAspect="1"/>
          </p:cNvPicPr>
          <p:nvPr/>
        </p:nvPicPr>
        <p:blipFill>
          <a:blip r:embed="rId2"/>
          <a:stretch>
            <a:fillRect/>
          </a:stretch>
        </p:blipFill>
        <p:spPr>
          <a:xfrm>
            <a:off x="10520795" y="5624070"/>
            <a:ext cx="1568822" cy="979165"/>
          </a:xfrm>
          <a:prstGeom prst="rect">
            <a:avLst/>
          </a:prstGeom>
        </p:spPr>
      </p:pic>
      <p:pic>
        <p:nvPicPr>
          <p:cNvPr id="5" name="Picture 4" descr="A logo with circles and lines&#10;&#10;Description automatically generated">
            <a:extLst>
              <a:ext uri="{FF2B5EF4-FFF2-40B4-BE49-F238E27FC236}">
                <a16:creationId xmlns:a16="http://schemas.microsoft.com/office/drawing/2014/main" id="{2AC39770-24D0-3898-B4CC-BBD3C65034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185550" cy="1434905"/>
          </a:xfrm>
          <a:prstGeom prst="rect">
            <a:avLst/>
          </a:prstGeom>
        </p:spPr>
      </p:pic>
    </p:spTree>
    <p:extLst>
      <p:ext uri="{BB962C8B-B14F-4D97-AF65-F5344CB8AC3E}">
        <p14:creationId xmlns:p14="http://schemas.microsoft.com/office/powerpoint/2010/main" val="1674675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070BB-1365-E6B2-917B-8636077562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D0DD06-CA90-940A-4B6A-7FF994568E2D}"/>
              </a:ext>
            </a:extLst>
          </p:cNvPr>
          <p:cNvSpPr>
            <a:spLocks noGrp="1"/>
          </p:cNvSpPr>
          <p:nvPr>
            <p:ph type="title"/>
          </p:nvPr>
        </p:nvSpPr>
        <p:spPr>
          <a:xfrm>
            <a:off x="455275" y="1871705"/>
            <a:ext cx="9842649" cy="2849648"/>
          </a:xfrm>
          <a:noFill/>
        </p:spPr>
        <p:txBody>
          <a:bodyPr/>
          <a:lstStyle/>
          <a:p>
            <a:r>
              <a:rPr lang="en-US">
                <a:solidFill>
                  <a:srgbClr val="00B0F0"/>
                </a:solidFill>
                <a:latin typeface="Trebuchet MS"/>
              </a:rPr>
              <a:t>Hannah Beck, Strategic Projects Manager: Innovation &amp; Culture, NASP</a:t>
            </a:r>
            <a:endParaRPr lang="en-US" dirty="0">
              <a:solidFill>
                <a:srgbClr val="00B0F0"/>
              </a:solidFill>
              <a:latin typeface="Trebuchet MS"/>
            </a:endParaRPr>
          </a:p>
          <a:p>
            <a:endParaRPr lang="en-US" dirty="0">
              <a:solidFill>
                <a:srgbClr val="00B0F0"/>
              </a:solidFill>
              <a:latin typeface="Trebuchet MS"/>
            </a:endParaRPr>
          </a:p>
          <a:p>
            <a:endParaRPr lang="en-US" dirty="0">
              <a:solidFill>
                <a:srgbClr val="00B0F0"/>
              </a:solidFill>
              <a:latin typeface="Trebuchet MS" panose="020B0703020202090204" pitchFamily="34" charset="0"/>
            </a:endParaRPr>
          </a:p>
        </p:txBody>
      </p:sp>
      <p:pic>
        <p:nvPicPr>
          <p:cNvPr id="15" name="Picture 14" descr="Computer screen and book icon">
            <a:extLst>
              <a:ext uri="{FF2B5EF4-FFF2-40B4-BE49-F238E27FC236}">
                <a16:creationId xmlns:a16="http://schemas.microsoft.com/office/drawing/2014/main" id="{E5698F20-49A0-4320-02A3-DC1B36571E4F}"/>
              </a:ext>
            </a:extLst>
          </p:cNvPr>
          <p:cNvPicPr>
            <a:picLocks noChangeAspect="1"/>
          </p:cNvPicPr>
          <p:nvPr/>
        </p:nvPicPr>
        <p:blipFill>
          <a:blip r:embed="rId2"/>
          <a:stretch>
            <a:fillRect/>
          </a:stretch>
        </p:blipFill>
        <p:spPr>
          <a:xfrm>
            <a:off x="9555480" y="5244547"/>
            <a:ext cx="2449471" cy="1533002"/>
          </a:xfrm>
          <a:prstGeom prst="rect">
            <a:avLst/>
          </a:prstGeom>
        </p:spPr>
      </p:pic>
      <p:pic>
        <p:nvPicPr>
          <p:cNvPr id="5" name="Picture 4" descr="A logo with circles and lines&#10;&#10;Description automatically generated">
            <a:extLst>
              <a:ext uri="{FF2B5EF4-FFF2-40B4-BE49-F238E27FC236}">
                <a16:creationId xmlns:a16="http://schemas.microsoft.com/office/drawing/2014/main" id="{2E6161E8-CF93-1D51-45A0-FA1AD4723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185550" cy="1434905"/>
          </a:xfrm>
          <a:prstGeom prst="rect">
            <a:avLst/>
          </a:prstGeom>
        </p:spPr>
      </p:pic>
    </p:spTree>
    <p:extLst>
      <p:ext uri="{BB962C8B-B14F-4D97-AF65-F5344CB8AC3E}">
        <p14:creationId xmlns:p14="http://schemas.microsoft.com/office/powerpoint/2010/main" val="4238718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8223" y="1831216"/>
            <a:ext cx="4741401" cy="613286"/>
            <a:chOff x="0" y="0"/>
            <a:chExt cx="1615603" cy="208973"/>
          </a:xfrm>
        </p:grpSpPr>
        <p:sp>
          <p:nvSpPr>
            <p:cNvPr id="3" name="Freeform 3"/>
            <p:cNvSpPr/>
            <p:nvPr/>
          </p:nvSpPr>
          <p:spPr>
            <a:xfrm>
              <a:off x="0" y="0"/>
              <a:ext cx="1615603" cy="208973"/>
            </a:xfrm>
            <a:custGeom>
              <a:avLst/>
              <a:gdLst/>
              <a:ahLst/>
              <a:cxnLst/>
              <a:rect l="l" t="t" r="r" b="b"/>
              <a:pathLst>
                <a:path w="1615603" h="208973">
                  <a:moveTo>
                    <a:pt x="25037" y="0"/>
                  </a:moveTo>
                  <a:lnTo>
                    <a:pt x="1590566" y="0"/>
                  </a:lnTo>
                  <a:cubicBezTo>
                    <a:pt x="1604394" y="0"/>
                    <a:pt x="1615603" y="11209"/>
                    <a:pt x="1615603" y="25037"/>
                  </a:cubicBezTo>
                  <a:lnTo>
                    <a:pt x="1615603" y="183937"/>
                  </a:lnTo>
                  <a:cubicBezTo>
                    <a:pt x="1615603" y="197764"/>
                    <a:pt x="1604394" y="208973"/>
                    <a:pt x="1590566" y="208973"/>
                  </a:cubicBezTo>
                  <a:lnTo>
                    <a:pt x="25037" y="208973"/>
                  </a:lnTo>
                  <a:cubicBezTo>
                    <a:pt x="11209" y="208973"/>
                    <a:pt x="0" y="197764"/>
                    <a:pt x="0" y="183937"/>
                  </a:cubicBezTo>
                  <a:lnTo>
                    <a:pt x="0" y="25037"/>
                  </a:lnTo>
                  <a:cubicBezTo>
                    <a:pt x="0" y="11209"/>
                    <a:pt x="11209" y="0"/>
                    <a:pt x="25037" y="0"/>
                  </a:cubicBezTo>
                  <a:close/>
                </a:path>
              </a:pathLst>
            </a:custGeom>
            <a:solidFill>
              <a:srgbClr val="2E3A4D"/>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 name="TextBox 4"/>
            <p:cNvSpPr txBox="1"/>
            <p:nvPr/>
          </p:nvSpPr>
          <p:spPr>
            <a:xfrm>
              <a:off x="0" y="-47625"/>
              <a:ext cx="1615603" cy="25659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5" name="Group 5"/>
          <p:cNvGrpSpPr/>
          <p:nvPr/>
        </p:nvGrpSpPr>
        <p:grpSpPr>
          <a:xfrm>
            <a:off x="11119264" y="1707498"/>
            <a:ext cx="860721" cy="860721"/>
            <a:chOff x="0" y="0"/>
            <a:chExt cx="812800" cy="812800"/>
          </a:xfrm>
        </p:grpSpPr>
        <p:sp>
          <p:nvSpPr>
            <p:cNvPr id="6" name="Freeform 6"/>
            <p:cNvSpPr/>
            <p:nvPr/>
          </p:nvSpPr>
          <p:spPr>
            <a:xfrm>
              <a:off x="24838" y="24838"/>
              <a:ext cx="763124" cy="763124"/>
            </a:xfrm>
            <a:custGeom>
              <a:avLst/>
              <a:gdLst/>
              <a:ahLst/>
              <a:cxnLst/>
              <a:rect l="l" t="t" r="r" b="b"/>
              <a:pathLst>
                <a:path w="763124" h="763124">
                  <a:moveTo>
                    <a:pt x="423963" y="17563"/>
                  </a:moveTo>
                  <a:lnTo>
                    <a:pt x="745561" y="339161"/>
                  </a:lnTo>
                  <a:cubicBezTo>
                    <a:pt x="768978" y="362578"/>
                    <a:pt x="768978" y="400546"/>
                    <a:pt x="745561" y="423963"/>
                  </a:cubicBezTo>
                  <a:lnTo>
                    <a:pt x="423963" y="745561"/>
                  </a:lnTo>
                  <a:cubicBezTo>
                    <a:pt x="400546" y="768978"/>
                    <a:pt x="362578" y="768978"/>
                    <a:pt x="339161" y="745561"/>
                  </a:cubicBezTo>
                  <a:lnTo>
                    <a:pt x="17563" y="423963"/>
                  </a:lnTo>
                  <a:cubicBezTo>
                    <a:pt x="-5854" y="400546"/>
                    <a:pt x="-5854" y="362578"/>
                    <a:pt x="17563" y="339161"/>
                  </a:cubicBezTo>
                  <a:lnTo>
                    <a:pt x="339161" y="17563"/>
                  </a:lnTo>
                  <a:cubicBezTo>
                    <a:pt x="362578" y="-5854"/>
                    <a:pt x="400546" y="-5854"/>
                    <a:pt x="423963" y="17563"/>
                  </a:cubicBezTo>
                  <a:close/>
                </a:path>
              </a:pathLst>
            </a:custGeom>
            <a:solidFill>
              <a:srgbClr val="EF4D8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7" name="TextBox 7"/>
            <p:cNvSpPr txBox="1"/>
            <p:nvPr/>
          </p:nvSpPr>
          <p:spPr>
            <a:xfrm>
              <a:off x="139700" y="92075"/>
              <a:ext cx="533400" cy="5810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8" name="Freeform 8"/>
          <p:cNvSpPr/>
          <p:nvPr/>
        </p:nvSpPr>
        <p:spPr>
          <a:xfrm>
            <a:off x="11408688" y="1976085"/>
            <a:ext cx="281873" cy="281873"/>
          </a:xfrm>
          <a:custGeom>
            <a:avLst/>
            <a:gdLst/>
            <a:ahLst/>
            <a:cxnLst/>
            <a:rect l="l" t="t" r="r" b="b"/>
            <a:pathLst>
              <a:path w="422809" h="422809">
                <a:moveTo>
                  <a:pt x="0" y="0"/>
                </a:moveTo>
                <a:lnTo>
                  <a:pt x="422810" y="0"/>
                </a:lnTo>
                <a:lnTo>
                  <a:pt x="422810" y="422810"/>
                </a:lnTo>
                <a:lnTo>
                  <a:pt x="0" y="42281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9" name="TextBox 9"/>
          <p:cNvSpPr txBox="1"/>
          <p:nvPr/>
        </p:nvSpPr>
        <p:spPr>
          <a:xfrm>
            <a:off x="2236464" y="419391"/>
            <a:ext cx="8084453" cy="54457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ts val="4202"/>
              </a:lnSpc>
            </a:pPr>
            <a:r>
              <a:rPr lang="en-US" sz="4776" spc="-171">
                <a:solidFill>
                  <a:srgbClr val="EF4D84"/>
                </a:solidFill>
                <a:latin typeface="Trebuchet MS"/>
                <a:ea typeface="Trebuchet MS"/>
                <a:cs typeface="Trebuchet MS"/>
                <a:sym typeface="Trebuchet MS"/>
              </a:rPr>
              <a:t>From Access to Belonging ...</a:t>
            </a:r>
          </a:p>
        </p:txBody>
      </p:sp>
      <p:sp>
        <p:nvSpPr>
          <p:cNvPr id="10" name="TextBox 10"/>
          <p:cNvSpPr txBox="1"/>
          <p:nvPr/>
        </p:nvSpPr>
        <p:spPr>
          <a:xfrm>
            <a:off x="6824747" y="2980933"/>
            <a:ext cx="5002838" cy="178265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2065">
                <a:solidFill>
                  <a:srgbClr val="2E2E2E"/>
                </a:solidFill>
                <a:latin typeface="Trebuchet MS"/>
                <a:ea typeface="Trebuchet MS"/>
                <a:cs typeface="Trebuchet MS"/>
                <a:sym typeface="Trebuchet MS"/>
              </a:rPr>
              <a:t>The Link Worker role is built around an equitable principle - a personalised approach. However, it can still reproduce inequality if assumptions shape opportunity, barriers aren’t validated and power isn’t recognised.</a:t>
            </a:r>
          </a:p>
        </p:txBody>
      </p:sp>
      <p:sp>
        <p:nvSpPr>
          <p:cNvPr id="11" name="TextBox 11"/>
          <p:cNvSpPr txBox="1"/>
          <p:nvPr/>
        </p:nvSpPr>
        <p:spPr>
          <a:xfrm>
            <a:off x="6820923" y="2045586"/>
            <a:ext cx="4214766" cy="21986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lnSpc>
                <a:spcPts val="1684"/>
              </a:lnSpc>
            </a:pPr>
            <a:r>
              <a:rPr lang="en-US" sz="1914" spc="-69">
                <a:solidFill>
                  <a:srgbClr val="FFFFFF"/>
                </a:solidFill>
                <a:latin typeface="Trebuchet MS"/>
                <a:ea typeface="Trebuchet MS"/>
                <a:cs typeface="Trebuchet MS"/>
                <a:sym typeface="Trebuchet MS"/>
              </a:rPr>
              <a:t>Social Prescribing - Equitable Approach</a:t>
            </a:r>
          </a:p>
        </p:txBody>
      </p:sp>
      <p:grpSp>
        <p:nvGrpSpPr>
          <p:cNvPr id="12" name="Group 12"/>
          <p:cNvGrpSpPr/>
          <p:nvPr/>
        </p:nvGrpSpPr>
        <p:grpSpPr>
          <a:xfrm>
            <a:off x="3478542" y="1351813"/>
            <a:ext cx="2935981" cy="1862823"/>
            <a:chOff x="0" y="0"/>
            <a:chExt cx="4211964" cy="2672410"/>
          </a:xfrm>
        </p:grpSpPr>
        <p:sp>
          <p:nvSpPr>
            <p:cNvPr id="13" name="Freeform 13"/>
            <p:cNvSpPr/>
            <p:nvPr/>
          </p:nvSpPr>
          <p:spPr>
            <a:xfrm>
              <a:off x="0" y="0"/>
              <a:ext cx="4211963" cy="2672410"/>
            </a:xfrm>
            <a:custGeom>
              <a:avLst/>
              <a:gdLst/>
              <a:ahLst/>
              <a:cxnLst/>
              <a:rect l="l" t="t" r="r" b="b"/>
              <a:pathLst>
                <a:path w="4211963" h="2672410">
                  <a:moveTo>
                    <a:pt x="0" y="0"/>
                  </a:moveTo>
                  <a:lnTo>
                    <a:pt x="4211963" y="0"/>
                  </a:lnTo>
                  <a:lnTo>
                    <a:pt x="4211963" y="2672410"/>
                  </a:lnTo>
                  <a:lnTo>
                    <a:pt x="0" y="2672410"/>
                  </a:lnTo>
                  <a:close/>
                </a:path>
              </a:pathLst>
            </a:custGeom>
            <a:solidFill>
              <a:srgbClr val="8CD5E3"/>
            </a:solidFill>
            <a:ln w="19050" cap="sq">
              <a:solidFill>
                <a:srgbClr val="000000"/>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TextBox 14"/>
            <p:cNvSpPr txBox="1"/>
            <p:nvPr/>
          </p:nvSpPr>
          <p:spPr>
            <a:xfrm>
              <a:off x="0" y="-19050"/>
              <a:ext cx="4211964" cy="2691460"/>
            </a:xfrm>
            <a:prstGeom prst="rect">
              <a:avLst/>
            </a:prstGeom>
          </p:spPr>
          <p:txBody>
            <a:bodyPr lIns="66667" tIns="66667" rIns="66667" bIns="666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51"/>
                </a:lnSpc>
                <a:spcBef>
                  <a:spcPct val="0"/>
                </a:spcBef>
              </a:pPr>
              <a:endParaRPr sz="800"/>
            </a:p>
          </p:txBody>
        </p:sp>
      </p:grpSp>
      <p:sp>
        <p:nvSpPr>
          <p:cNvPr id="15" name="AutoShape 15"/>
          <p:cNvSpPr/>
          <p:nvPr/>
        </p:nvSpPr>
        <p:spPr>
          <a:xfrm>
            <a:off x="3641455" y="2027900"/>
            <a:ext cx="2629537" cy="0"/>
          </a:xfrm>
          <a:prstGeom prst="line">
            <a:avLst/>
          </a:prstGeom>
          <a:ln w="19050" cap="flat">
            <a:solidFill>
              <a:srgbClr val="000000"/>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16" name="Group 16"/>
          <p:cNvGrpSpPr/>
          <p:nvPr/>
        </p:nvGrpSpPr>
        <p:grpSpPr>
          <a:xfrm>
            <a:off x="300001" y="3341472"/>
            <a:ext cx="2935981" cy="1862823"/>
            <a:chOff x="0" y="0"/>
            <a:chExt cx="4211964" cy="2672410"/>
          </a:xfrm>
        </p:grpSpPr>
        <p:sp>
          <p:nvSpPr>
            <p:cNvPr id="17" name="Freeform 17"/>
            <p:cNvSpPr/>
            <p:nvPr/>
          </p:nvSpPr>
          <p:spPr>
            <a:xfrm>
              <a:off x="0" y="0"/>
              <a:ext cx="4211963" cy="2672410"/>
            </a:xfrm>
            <a:custGeom>
              <a:avLst/>
              <a:gdLst/>
              <a:ahLst/>
              <a:cxnLst/>
              <a:rect l="l" t="t" r="r" b="b"/>
              <a:pathLst>
                <a:path w="4211963" h="2672410">
                  <a:moveTo>
                    <a:pt x="0" y="0"/>
                  </a:moveTo>
                  <a:lnTo>
                    <a:pt x="4211963" y="0"/>
                  </a:lnTo>
                  <a:lnTo>
                    <a:pt x="4211963" y="2672410"/>
                  </a:lnTo>
                  <a:lnTo>
                    <a:pt x="0" y="2672410"/>
                  </a:lnTo>
                  <a:close/>
                </a:path>
              </a:pathLst>
            </a:custGeom>
            <a:solidFill>
              <a:srgbClr val="5FC3B1"/>
            </a:solidFill>
            <a:ln w="19050" cap="sq">
              <a:solidFill>
                <a:srgbClr val="000000"/>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8" name="TextBox 18"/>
            <p:cNvSpPr txBox="1"/>
            <p:nvPr/>
          </p:nvSpPr>
          <p:spPr>
            <a:xfrm>
              <a:off x="0" y="-19050"/>
              <a:ext cx="4211964" cy="2691460"/>
            </a:xfrm>
            <a:prstGeom prst="rect">
              <a:avLst/>
            </a:prstGeom>
          </p:spPr>
          <p:txBody>
            <a:bodyPr lIns="66667" tIns="66667" rIns="66667" bIns="666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51"/>
                </a:lnSpc>
                <a:spcBef>
                  <a:spcPct val="0"/>
                </a:spcBef>
              </a:pPr>
              <a:endParaRPr sz="800"/>
            </a:p>
          </p:txBody>
        </p:sp>
      </p:grpSp>
      <p:sp>
        <p:nvSpPr>
          <p:cNvPr id="19" name="AutoShape 19"/>
          <p:cNvSpPr/>
          <p:nvPr/>
        </p:nvSpPr>
        <p:spPr>
          <a:xfrm>
            <a:off x="453223" y="4022958"/>
            <a:ext cx="2629537" cy="0"/>
          </a:xfrm>
          <a:prstGeom prst="line">
            <a:avLst/>
          </a:prstGeom>
          <a:ln w="19050" cap="flat">
            <a:solidFill>
              <a:srgbClr val="000000"/>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20" name="Group 20"/>
          <p:cNvGrpSpPr/>
          <p:nvPr/>
        </p:nvGrpSpPr>
        <p:grpSpPr>
          <a:xfrm>
            <a:off x="301520" y="1324663"/>
            <a:ext cx="2935981" cy="1862823"/>
            <a:chOff x="0" y="0"/>
            <a:chExt cx="4211964" cy="2672410"/>
          </a:xfrm>
        </p:grpSpPr>
        <p:sp>
          <p:nvSpPr>
            <p:cNvPr id="21" name="Freeform 21"/>
            <p:cNvSpPr/>
            <p:nvPr/>
          </p:nvSpPr>
          <p:spPr>
            <a:xfrm>
              <a:off x="0" y="0"/>
              <a:ext cx="4211963" cy="2672410"/>
            </a:xfrm>
            <a:custGeom>
              <a:avLst/>
              <a:gdLst/>
              <a:ahLst/>
              <a:cxnLst/>
              <a:rect l="l" t="t" r="r" b="b"/>
              <a:pathLst>
                <a:path w="4211963" h="2672410">
                  <a:moveTo>
                    <a:pt x="0" y="0"/>
                  </a:moveTo>
                  <a:lnTo>
                    <a:pt x="4211963" y="0"/>
                  </a:lnTo>
                  <a:lnTo>
                    <a:pt x="4211963" y="2672410"/>
                  </a:lnTo>
                  <a:lnTo>
                    <a:pt x="0" y="2672410"/>
                  </a:lnTo>
                  <a:close/>
                </a:path>
              </a:pathLst>
            </a:custGeom>
            <a:solidFill>
              <a:srgbClr val="FF77A5"/>
            </a:solidFill>
            <a:ln w="19050" cap="sq">
              <a:solidFill>
                <a:srgbClr val="000000"/>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2" name="TextBox 22"/>
            <p:cNvSpPr txBox="1"/>
            <p:nvPr/>
          </p:nvSpPr>
          <p:spPr>
            <a:xfrm>
              <a:off x="0" y="-19050"/>
              <a:ext cx="4211964" cy="2691460"/>
            </a:xfrm>
            <a:prstGeom prst="rect">
              <a:avLst/>
            </a:prstGeom>
          </p:spPr>
          <p:txBody>
            <a:bodyPr lIns="66667" tIns="66667" rIns="66667" bIns="666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51"/>
                </a:lnSpc>
                <a:spcBef>
                  <a:spcPct val="0"/>
                </a:spcBef>
              </a:pPr>
              <a:endParaRPr sz="800"/>
            </a:p>
          </p:txBody>
        </p:sp>
      </p:grpSp>
      <p:sp>
        <p:nvSpPr>
          <p:cNvPr id="23" name="AutoShape 23"/>
          <p:cNvSpPr/>
          <p:nvPr/>
        </p:nvSpPr>
        <p:spPr>
          <a:xfrm>
            <a:off x="456261" y="2033603"/>
            <a:ext cx="2629537" cy="0"/>
          </a:xfrm>
          <a:prstGeom prst="line">
            <a:avLst/>
          </a:prstGeom>
          <a:ln w="19050" cap="flat">
            <a:solidFill>
              <a:srgbClr val="000000"/>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24" name="Group 24"/>
          <p:cNvGrpSpPr/>
          <p:nvPr/>
        </p:nvGrpSpPr>
        <p:grpSpPr>
          <a:xfrm>
            <a:off x="3478542" y="3352073"/>
            <a:ext cx="2935981" cy="1862823"/>
            <a:chOff x="0" y="0"/>
            <a:chExt cx="4211964" cy="2672410"/>
          </a:xfrm>
        </p:grpSpPr>
        <p:sp>
          <p:nvSpPr>
            <p:cNvPr id="25" name="Freeform 25"/>
            <p:cNvSpPr/>
            <p:nvPr/>
          </p:nvSpPr>
          <p:spPr>
            <a:xfrm>
              <a:off x="0" y="0"/>
              <a:ext cx="4211963" cy="2672410"/>
            </a:xfrm>
            <a:custGeom>
              <a:avLst/>
              <a:gdLst/>
              <a:ahLst/>
              <a:cxnLst/>
              <a:rect l="l" t="t" r="r" b="b"/>
              <a:pathLst>
                <a:path w="4211963" h="2672410">
                  <a:moveTo>
                    <a:pt x="0" y="0"/>
                  </a:moveTo>
                  <a:lnTo>
                    <a:pt x="4211963" y="0"/>
                  </a:lnTo>
                  <a:lnTo>
                    <a:pt x="4211963" y="2672410"/>
                  </a:lnTo>
                  <a:lnTo>
                    <a:pt x="0" y="2672410"/>
                  </a:lnTo>
                  <a:close/>
                </a:path>
              </a:pathLst>
            </a:custGeom>
            <a:solidFill>
              <a:srgbClr val="FFE582"/>
            </a:solidFill>
            <a:ln w="19050" cap="sq">
              <a:solidFill>
                <a:srgbClr val="000000"/>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6" name="TextBox 26"/>
            <p:cNvSpPr txBox="1"/>
            <p:nvPr/>
          </p:nvSpPr>
          <p:spPr>
            <a:xfrm>
              <a:off x="0" y="-19050"/>
              <a:ext cx="4211964" cy="2691460"/>
            </a:xfrm>
            <a:prstGeom prst="rect">
              <a:avLst/>
            </a:prstGeom>
          </p:spPr>
          <p:txBody>
            <a:bodyPr lIns="66667" tIns="66667" rIns="66667" bIns="666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51"/>
                </a:lnSpc>
                <a:spcBef>
                  <a:spcPct val="0"/>
                </a:spcBef>
              </a:pPr>
              <a:endParaRPr sz="800"/>
            </a:p>
          </p:txBody>
        </p:sp>
      </p:grpSp>
      <p:sp>
        <p:nvSpPr>
          <p:cNvPr id="27" name="AutoShape 27"/>
          <p:cNvSpPr/>
          <p:nvPr/>
        </p:nvSpPr>
        <p:spPr>
          <a:xfrm>
            <a:off x="3641455" y="4028661"/>
            <a:ext cx="2629537" cy="0"/>
          </a:xfrm>
          <a:prstGeom prst="line">
            <a:avLst/>
          </a:prstGeom>
          <a:ln w="19050" cap="flat">
            <a:solidFill>
              <a:srgbClr val="000000"/>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8" name="TextBox 28"/>
          <p:cNvSpPr txBox="1"/>
          <p:nvPr/>
        </p:nvSpPr>
        <p:spPr>
          <a:xfrm>
            <a:off x="3633283" y="1483271"/>
            <a:ext cx="2629537" cy="42223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614"/>
              </a:lnSpc>
            </a:pPr>
            <a:r>
              <a:rPr lang="en-US" sz="2581" b="1">
                <a:solidFill>
                  <a:srgbClr val="000000"/>
                </a:solidFill>
                <a:latin typeface="Trebuchet MS Bold"/>
                <a:ea typeface="Trebuchet MS Bold"/>
                <a:cs typeface="Trebuchet MS Bold"/>
                <a:sym typeface="Trebuchet MS Bold"/>
              </a:rPr>
              <a:t>Diversity</a:t>
            </a:r>
          </a:p>
        </p:txBody>
      </p:sp>
      <p:sp>
        <p:nvSpPr>
          <p:cNvPr id="29" name="TextBox 29"/>
          <p:cNvSpPr txBox="1"/>
          <p:nvPr/>
        </p:nvSpPr>
        <p:spPr>
          <a:xfrm>
            <a:off x="3633283" y="2298274"/>
            <a:ext cx="2629537" cy="50913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37"/>
              </a:lnSpc>
            </a:pPr>
            <a:r>
              <a:rPr lang="en-US" sz="1455" b="1">
                <a:solidFill>
                  <a:srgbClr val="000000"/>
                </a:solidFill>
                <a:latin typeface="Trebuchet MS Bold"/>
                <a:ea typeface="Trebuchet MS Bold"/>
                <a:cs typeface="Trebuchet MS Bold"/>
                <a:sym typeface="Trebuchet MS Bold"/>
              </a:rPr>
              <a:t>Who is present? Who is missing or isn’t represented? </a:t>
            </a:r>
          </a:p>
        </p:txBody>
      </p:sp>
      <p:sp>
        <p:nvSpPr>
          <p:cNvPr id="30" name="TextBox 30"/>
          <p:cNvSpPr txBox="1"/>
          <p:nvPr/>
        </p:nvSpPr>
        <p:spPr>
          <a:xfrm>
            <a:off x="454742" y="3472930"/>
            <a:ext cx="2629537" cy="42223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614"/>
              </a:lnSpc>
            </a:pPr>
            <a:r>
              <a:rPr lang="en-US" sz="2581" b="1">
                <a:solidFill>
                  <a:srgbClr val="000000"/>
                </a:solidFill>
                <a:latin typeface="Trebuchet MS Bold"/>
                <a:ea typeface="Trebuchet MS Bold"/>
                <a:cs typeface="Trebuchet MS Bold"/>
                <a:sym typeface="Trebuchet MS Bold"/>
              </a:rPr>
              <a:t>Inclusion</a:t>
            </a:r>
          </a:p>
        </p:txBody>
      </p:sp>
      <p:sp>
        <p:nvSpPr>
          <p:cNvPr id="31" name="TextBox 31"/>
          <p:cNvSpPr txBox="1"/>
          <p:nvPr/>
        </p:nvSpPr>
        <p:spPr>
          <a:xfrm>
            <a:off x="453223" y="4162658"/>
            <a:ext cx="2629537" cy="76313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37"/>
              </a:lnSpc>
            </a:pPr>
            <a:r>
              <a:rPr lang="en-US" sz="1455" b="1">
                <a:solidFill>
                  <a:srgbClr val="000000"/>
                </a:solidFill>
                <a:latin typeface="Trebuchet MS Bold"/>
                <a:ea typeface="Trebuchet MS Bold"/>
                <a:cs typeface="Trebuchet MS Bold"/>
                <a:sym typeface="Trebuchet MS Bold"/>
              </a:rPr>
              <a:t>Who can participate, be heard and influence what happens?</a:t>
            </a:r>
          </a:p>
        </p:txBody>
      </p:sp>
      <p:sp>
        <p:nvSpPr>
          <p:cNvPr id="32" name="TextBox 32"/>
          <p:cNvSpPr txBox="1"/>
          <p:nvPr/>
        </p:nvSpPr>
        <p:spPr>
          <a:xfrm>
            <a:off x="456261" y="1456122"/>
            <a:ext cx="2629537" cy="42223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614"/>
              </a:lnSpc>
            </a:pPr>
            <a:r>
              <a:rPr lang="en-US" sz="2581" b="1">
                <a:solidFill>
                  <a:srgbClr val="000000"/>
                </a:solidFill>
                <a:latin typeface="Trebuchet MS Bold"/>
                <a:ea typeface="Trebuchet MS Bold"/>
                <a:cs typeface="Trebuchet MS Bold"/>
                <a:sym typeface="Trebuchet MS Bold"/>
              </a:rPr>
              <a:t>Equity</a:t>
            </a:r>
          </a:p>
        </p:txBody>
      </p:sp>
      <p:sp>
        <p:nvSpPr>
          <p:cNvPr id="33" name="TextBox 33"/>
          <p:cNvSpPr txBox="1"/>
          <p:nvPr/>
        </p:nvSpPr>
        <p:spPr>
          <a:xfrm>
            <a:off x="453223" y="2171274"/>
            <a:ext cx="2629537" cy="76313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37"/>
              </a:lnSpc>
            </a:pPr>
            <a:r>
              <a:rPr lang="en-US" sz="1455" b="1">
                <a:solidFill>
                  <a:srgbClr val="000000"/>
                </a:solidFill>
                <a:latin typeface="Trebuchet MS Bold"/>
                <a:ea typeface="Trebuchet MS Bold"/>
                <a:cs typeface="Trebuchet MS Bold"/>
                <a:sym typeface="Trebuchet MS Bold"/>
              </a:rPr>
              <a:t>Who faces barriers to access? What would reduce or remove them?</a:t>
            </a:r>
          </a:p>
        </p:txBody>
      </p:sp>
      <p:sp>
        <p:nvSpPr>
          <p:cNvPr id="34" name="TextBox 34"/>
          <p:cNvSpPr txBox="1"/>
          <p:nvPr/>
        </p:nvSpPr>
        <p:spPr>
          <a:xfrm>
            <a:off x="3633283" y="3483532"/>
            <a:ext cx="2629537" cy="42223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614"/>
              </a:lnSpc>
            </a:pPr>
            <a:r>
              <a:rPr lang="en-US" sz="2581" b="1">
                <a:solidFill>
                  <a:srgbClr val="000000"/>
                </a:solidFill>
                <a:latin typeface="Trebuchet MS Bold"/>
                <a:ea typeface="Trebuchet MS Bold"/>
                <a:cs typeface="Trebuchet MS Bold"/>
                <a:sym typeface="Trebuchet MS Bold"/>
              </a:rPr>
              <a:t>Belonging</a:t>
            </a:r>
          </a:p>
        </p:txBody>
      </p:sp>
      <p:sp>
        <p:nvSpPr>
          <p:cNvPr id="35" name="TextBox 35"/>
          <p:cNvSpPr txBox="1"/>
          <p:nvPr/>
        </p:nvSpPr>
        <p:spPr>
          <a:xfrm>
            <a:off x="3649154" y="4162658"/>
            <a:ext cx="2629537" cy="76313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37"/>
              </a:lnSpc>
            </a:pPr>
            <a:r>
              <a:rPr lang="en-US" sz="1455" b="1">
                <a:solidFill>
                  <a:srgbClr val="000000"/>
                </a:solidFill>
                <a:latin typeface="Trebuchet MS Bold"/>
                <a:ea typeface="Trebuchet MS Bold"/>
                <a:cs typeface="Trebuchet MS Bold"/>
                <a:sym typeface="Trebuchet MS Bold"/>
              </a:rPr>
              <a:t>Who feels safe, respected, valued and able to be their authentic self?</a:t>
            </a:r>
          </a:p>
        </p:txBody>
      </p:sp>
      <p:grpSp>
        <p:nvGrpSpPr>
          <p:cNvPr id="36" name="Group 36"/>
          <p:cNvGrpSpPr/>
          <p:nvPr/>
        </p:nvGrpSpPr>
        <p:grpSpPr>
          <a:xfrm>
            <a:off x="0" y="6642900"/>
            <a:ext cx="6825361" cy="157163"/>
            <a:chOff x="0" y="0"/>
            <a:chExt cx="13650722" cy="314325"/>
          </a:xfrm>
        </p:grpSpPr>
        <p:sp>
          <p:nvSpPr>
            <p:cNvPr id="37" name="Freeform 37"/>
            <p:cNvSpPr/>
            <p:nvPr/>
          </p:nvSpPr>
          <p:spPr>
            <a:xfrm>
              <a:off x="0" y="0"/>
              <a:ext cx="13650722" cy="314325"/>
            </a:xfrm>
            <a:custGeom>
              <a:avLst/>
              <a:gdLst/>
              <a:ahLst/>
              <a:cxnLst/>
              <a:rect l="l" t="t" r="r" b="b"/>
              <a:pathLst>
                <a:path w="13650722" h="314325">
                  <a:moveTo>
                    <a:pt x="0" y="0"/>
                  </a:moveTo>
                  <a:lnTo>
                    <a:pt x="13650722" y="0"/>
                  </a:lnTo>
                  <a:lnTo>
                    <a:pt x="13650722" y="314325"/>
                  </a:lnTo>
                  <a:lnTo>
                    <a:pt x="0" y="314325"/>
                  </a:lnTo>
                  <a:close/>
                </a:path>
              </a:pathLst>
            </a:custGeom>
            <a:solidFill>
              <a:srgbClr val="8CD5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38" name="Group 38"/>
          <p:cNvGrpSpPr/>
          <p:nvPr/>
        </p:nvGrpSpPr>
        <p:grpSpPr>
          <a:xfrm>
            <a:off x="3147238" y="6642900"/>
            <a:ext cx="9044749" cy="157163"/>
            <a:chOff x="0" y="0"/>
            <a:chExt cx="18089499" cy="314325"/>
          </a:xfrm>
        </p:grpSpPr>
        <p:sp>
          <p:nvSpPr>
            <p:cNvPr id="39" name="Freeform 39"/>
            <p:cNvSpPr/>
            <p:nvPr/>
          </p:nvSpPr>
          <p:spPr>
            <a:xfrm>
              <a:off x="0" y="0"/>
              <a:ext cx="18089499" cy="314325"/>
            </a:xfrm>
            <a:custGeom>
              <a:avLst/>
              <a:gdLst/>
              <a:ahLst/>
              <a:cxnLst/>
              <a:rect l="l" t="t" r="r" b="b"/>
              <a:pathLst>
                <a:path w="18089499" h="314325">
                  <a:moveTo>
                    <a:pt x="0" y="0"/>
                  </a:moveTo>
                  <a:lnTo>
                    <a:pt x="18089499" y="0"/>
                  </a:lnTo>
                  <a:lnTo>
                    <a:pt x="18089499" y="314325"/>
                  </a:lnTo>
                  <a:lnTo>
                    <a:pt x="0" y="314325"/>
                  </a:ln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40" name="Freeform 40"/>
          <p:cNvSpPr/>
          <p:nvPr/>
        </p:nvSpPr>
        <p:spPr>
          <a:xfrm>
            <a:off x="298586" y="0"/>
            <a:ext cx="1815294" cy="1191817"/>
          </a:xfrm>
          <a:custGeom>
            <a:avLst/>
            <a:gdLst/>
            <a:ahLst/>
            <a:cxnLst/>
            <a:rect l="l" t="t" r="r" b="b"/>
            <a:pathLst>
              <a:path w="2722941" h="1787726">
                <a:moveTo>
                  <a:pt x="0" y="0"/>
                </a:moveTo>
                <a:lnTo>
                  <a:pt x="2722942" y="0"/>
                </a:lnTo>
                <a:lnTo>
                  <a:pt x="2722942" y="1787726"/>
                </a:lnTo>
                <a:lnTo>
                  <a:pt x="0" y="1787726"/>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1" name="TextBox 41"/>
          <p:cNvSpPr txBox="1"/>
          <p:nvPr/>
        </p:nvSpPr>
        <p:spPr>
          <a:xfrm>
            <a:off x="-13" y="5513346"/>
            <a:ext cx="12192000" cy="70485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spcBef>
                <a:spcPct val="0"/>
              </a:spcBef>
            </a:pPr>
            <a:r>
              <a:rPr lang="en-US" sz="2000" b="1">
                <a:solidFill>
                  <a:srgbClr val="000000"/>
                </a:solidFill>
                <a:latin typeface="Trebuchet MS Bold"/>
                <a:ea typeface="Trebuchet MS Bold"/>
                <a:cs typeface="Trebuchet MS Bold"/>
                <a:sym typeface="Trebuchet MS Bold"/>
              </a:rPr>
              <a:t>Access available is not the same as being accessible | Being present is not always the same as the same as participating | Participating is not necessarily the same as feeling safe or that you belong.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66356" y="-1088377"/>
            <a:ext cx="4925644" cy="7809858"/>
            <a:chOff x="0" y="0"/>
            <a:chExt cx="9851287" cy="15619717"/>
          </a:xfrm>
        </p:grpSpPr>
        <p:sp>
          <p:nvSpPr>
            <p:cNvPr id="3" name="Freeform 3"/>
            <p:cNvSpPr/>
            <p:nvPr/>
          </p:nvSpPr>
          <p:spPr>
            <a:xfrm>
              <a:off x="0" y="0"/>
              <a:ext cx="9851338" cy="15619729"/>
            </a:xfrm>
            <a:custGeom>
              <a:avLst/>
              <a:gdLst/>
              <a:ahLst/>
              <a:cxnLst/>
              <a:rect l="l" t="t" r="r" b="b"/>
              <a:pathLst>
                <a:path w="9851338" h="15619729">
                  <a:moveTo>
                    <a:pt x="0" y="0"/>
                  </a:moveTo>
                  <a:lnTo>
                    <a:pt x="9851338" y="0"/>
                  </a:lnTo>
                  <a:lnTo>
                    <a:pt x="9851338" y="15619729"/>
                  </a:lnTo>
                  <a:lnTo>
                    <a:pt x="0" y="15619729"/>
                  </a:lnTo>
                  <a:close/>
                </a:path>
              </a:pathLst>
            </a:custGeom>
            <a:solidFill>
              <a:srgbClr val="2E3A4D"/>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 name="Group 4"/>
          <p:cNvGrpSpPr/>
          <p:nvPr/>
        </p:nvGrpSpPr>
        <p:grpSpPr>
          <a:xfrm>
            <a:off x="0" y="6642900"/>
            <a:ext cx="6825361" cy="157163"/>
            <a:chOff x="0" y="0"/>
            <a:chExt cx="13650722" cy="314325"/>
          </a:xfrm>
        </p:grpSpPr>
        <p:sp>
          <p:nvSpPr>
            <p:cNvPr id="5" name="Freeform 5"/>
            <p:cNvSpPr/>
            <p:nvPr/>
          </p:nvSpPr>
          <p:spPr>
            <a:xfrm>
              <a:off x="0" y="0"/>
              <a:ext cx="13650722" cy="314325"/>
            </a:xfrm>
            <a:custGeom>
              <a:avLst/>
              <a:gdLst/>
              <a:ahLst/>
              <a:cxnLst/>
              <a:rect l="l" t="t" r="r" b="b"/>
              <a:pathLst>
                <a:path w="13650722" h="314325">
                  <a:moveTo>
                    <a:pt x="0" y="0"/>
                  </a:moveTo>
                  <a:lnTo>
                    <a:pt x="13650722" y="0"/>
                  </a:lnTo>
                  <a:lnTo>
                    <a:pt x="13650722" y="314325"/>
                  </a:lnTo>
                  <a:lnTo>
                    <a:pt x="0" y="314325"/>
                  </a:lnTo>
                  <a:close/>
                </a:path>
              </a:pathLst>
            </a:custGeom>
            <a:solidFill>
              <a:srgbClr val="8CD5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6" name="Group 6"/>
          <p:cNvGrpSpPr/>
          <p:nvPr/>
        </p:nvGrpSpPr>
        <p:grpSpPr>
          <a:xfrm>
            <a:off x="3147238" y="6642900"/>
            <a:ext cx="9044749" cy="157163"/>
            <a:chOff x="0" y="0"/>
            <a:chExt cx="18089499" cy="314325"/>
          </a:xfrm>
        </p:grpSpPr>
        <p:sp>
          <p:nvSpPr>
            <p:cNvPr id="7" name="Freeform 7"/>
            <p:cNvSpPr/>
            <p:nvPr/>
          </p:nvSpPr>
          <p:spPr>
            <a:xfrm>
              <a:off x="0" y="0"/>
              <a:ext cx="18089499" cy="314325"/>
            </a:xfrm>
            <a:custGeom>
              <a:avLst/>
              <a:gdLst/>
              <a:ahLst/>
              <a:cxnLst/>
              <a:rect l="l" t="t" r="r" b="b"/>
              <a:pathLst>
                <a:path w="18089499" h="314325">
                  <a:moveTo>
                    <a:pt x="0" y="0"/>
                  </a:moveTo>
                  <a:lnTo>
                    <a:pt x="18089499" y="0"/>
                  </a:lnTo>
                  <a:lnTo>
                    <a:pt x="18089499" y="314325"/>
                  </a:lnTo>
                  <a:lnTo>
                    <a:pt x="0" y="314325"/>
                  </a:ln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8" name="Freeform 8"/>
          <p:cNvSpPr/>
          <p:nvPr/>
        </p:nvSpPr>
        <p:spPr>
          <a:xfrm>
            <a:off x="298586" y="0"/>
            <a:ext cx="1815294" cy="1191817"/>
          </a:xfrm>
          <a:custGeom>
            <a:avLst/>
            <a:gdLst/>
            <a:ahLst/>
            <a:cxnLst/>
            <a:rect l="l" t="t" r="r" b="b"/>
            <a:pathLst>
              <a:path w="2722941" h="1787726">
                <a:moveTo>
                  <a:pt x="0" y="0"/>
                </a:moveTo>
                <a:lnTo>
                  <a:pt x="2722942" y="0"/>
                </a:lnTo>
                <a:lnTo>
                  <a:pt x="2722942" y="1787726"/>
                </a:lnTo>
                <a:lnTo>
                  <a:pt x="0" y="1787726"/>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9" name="Group 9"/>
          <p:cNvGrpSpPr/>
          <p:nvPr/>
        </p:nvGrpSpPr>
        <p:grpSpPr>
          <a:xfrm>
            <a:off x="298586" y="1463961"/>
            <a:ext cx="6616913" cy="1028700"/>
            <a:chOff x="0" y="0"/>
            <a:chExt cx="2614089" cy="406400"/>
          </a:xfrm>
        </p:grpSpPr>
        <p:sp>
          <p:nvSpPr>
            <p:cNvPr id="10" name="Freeform 10"/>
            <p:cNvSpPr/>
            <p:nvPr/>
          </p:nvSpPr>
          <p:spPr>
            <a:xfrm>
              <a:off x="0" y="0"/>
              <a:ext cx="2614089" cy="406400"/>
            </a:xfrm>
            <a:custGeom>
              <a:avLst/>
              <a:gdLst/>
              <a:ahLst/>
              <a:cxnLst/>
              <a:rect l="l" t="t" r="r" b="b"/>
              <a:pathLst>
                <a:path w="2614089" h="406400">
                  <a:moveTo>
                    <a:pt x="39781" y="0"/>
                  </a:moveTo>
                  <a:lnTo>
                    <a:pt x="2574308" y="0"/>
                  </a:lnTo>
                  <a:cubicBezTo>
                    <a:pt x="2584859" y="0"/>
                    <a:pt x="2594977" y="4191"/>
                    <a:pt x="2602438" y="11651"/>
                  </a:cubicBezTo>
                  <a:cubicBezTo>
                    <a:pt x="2609898" y="19112"/>
                    <a:pt x="2614089" y="29230"/>
                    <a:pt x="2614089" y="39781"/>
                  </a:cubicBezTo>
                  <a:lnTo>
                    <a:pt x="2614089" y="366619"/>
                  </a:lnTo>
                  <a:cubicBezTo>
                    <a:pt x="2614089" y="377170"/>
                    <a:pt x="2609898" y="387288"/>
                    <a:pt x="2602438" y="394749"/>
                  </a:cubicBezTo>
                  <a:cubicBezTo>
                    <a:pt x="2594977" y="402209"/>
                    <a:pt x="2584859" y="406400"/>
                    <a:pt x="2574308" y="406400"/>
                  </a:cubicBezTo>
                  <a:lnTo>
                    <a:pt x="39781" y="406400"/>
                  </a:lnTo>
                  <a:cubicBezTo>
                    <a:pt x="29230" y="406400"/>
                    <a:pt x="19112" y="402209"/>
                    <a:pt x="11651" y="394749"/>
                  </a:cubicBezTo>
                  <a:cubicBezTo>
                    <a:pt x="4191" y="387288"/>
                    <a:pt x="0" y="377170"/>
                    <a:pt x="0" y="366619"/>
                  </a:cubicBezTo>
                  <a:lnTo>
                    <a:pt x="0" y="39781"/>
                  </a:lnTo>
                  <a:cubicBezTo>
                    <a:pt x="0" y="29230"/>
                    <a:pt x="4191" y="19112"/>
                    <a:pt x="11651" y="11651"/>
                  </a:cubicBezTo>
                  <a:cubicBezTo>
                    <a:pt x="19112" y="4191"/>
                    <a:pt x="29230" y="0"/>
                    <a:pt x="39781" y="0"/>
                  </a:cubicBezTo>
                  <a:close/>
                </a:path>
              </a:pathLst>
            </a:custGeom>
            <a:solidFill>
              <a:srgbClr val="00738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1" name="TextBox 11"/>
            <p:cNvSpPr txBox="1"/>
            <p:nvPr/>
          </p:nvSpPr>
          <p:spPr>
            <a:xfrm>
              <a:off x="0" y="-66675"/>
              <a:ext cx="2614089" cy="47307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9"/>
                </a:lnSpc>
              </a:pPr>
              <a:endParaRPr sz="800"/>
            </a:p>
          </p:txBody>
        </p:sp>
      </p:grpSp>
      <p:grpSp>
        <p:nvGrpSpPr>
          <p:cNvPr id="12" name="Group 12"/>
          <p:cNvGrpSpPr/>
          <p:nvPr/>
        </p:nvGrpSpPr>
        <p:grpSpPr>
          <a:xfrm>
            <a:off x="724739" y="1613329"/>
            <a:ext cx="5579995" cy="691395"/>
            <a:chOff x="0" y="0"/>
            <a:chExt cx="11151005" cy="1381677"/>
          </a:xfrm>
        </p:grpSpPr>
        <p:sp>
          <p:nvSpPr>
            <p:cNvPr id="13" name="Freeform 13"/>
            <p:cNvSpPr/>
            <p:nvPr/>
          </p:nvSpPr>
          <p:spPr>
            <a:xfrm>
              <a:off x="0" y="0"/>
              <a:ext cx="11151005" cy="1381677"/>
            </a:xfrm>
            <a:custGeom>
              <a:avLst/>
              <a:gdLst/>
              <a:ahLst/>
              <a:cxnLst/>
              <a:rect l="l" t="t" r="r" b="b"/>
              <a:pathLst>
                <a:path w="11151005" h="1381677">
                  <a:moveTo>
                    <a:pt x="0" y="0"/>
                  </a:moveTo>
                  <a:lnTo>
                    <a:pt x="11151005" y="0"/>
                  </a:lnTo>
                  <a:lnTo>
                    <a:pt x="11151005" y="1381677"/>
                  </a:lnTo>
                  <a:lnTo>
                    <a:pt x="0" y="1381677"/>
                  </a:lnTo>
                  <a:close/>
                </a:path>
              </a:pathLst>
            </a:custGeom>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TextBox 14"/>
            <p:cNvSpPr txBox="1"/>
            <p:nvPr/>
          </p:nvSpPr>
          <p:spPr>
            <a:xfrm>
              <a:off x="0" y="-76200"/>
              <a:ext cx="11151005" cy="1457877"/>
            </a:xfrm>
            <a:prstGeom prst="rect">
              <a:avLst/>
            </a:prstGeom>
          </p:spPr>
          <p:txBody>
            <a:bodyPr lIns="0" tIns="0" rIns="0" bIns="0" rtlCol="0" anchor="t"/>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799"/>
                </a:lnSpc>
              </a:pPr>
              <a:r>
                <a:rPr lang="en-US" sz="1865" b="1">
                  <a:solidFill>
                    <a:srgbClr val="FFFFFF"/>
                  </a:solidFill>
                  <a:latin typeface="Trebuchet MS Bold"/>
                  <a:ea typeface="Trebuchet MS Bold"/>
                  <a:cs typeface="Trebuchet MS Bold"/>
                  <a:sym typeface="Trebuchet MS Bold"/>
                </a:rPr>
                <a:t>This is my thinking, does what I’ve said feel accurate? What else is useful for me to know?</a:t>
              </a:r>
            </a:p>
          </p:txBody>
        </p:sp>
      </p:grpSp>
      <p:sp>
        <p:nvSpPr>
          <p:cNvPr id="15" name="TextBox 15"/>
          <p:cNvSpPr txBox="1"/>
          <p:nvPr/>
        </p:nvSpPr>
        <p:spPr>
          <a:xfrm>
            <a:off x="7571849" y="291228"/>
            <a:ext cx="4326312" cy="98439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716"/>
              </a:lnSpc>
            </a:pPr>
            <a:r>
              <a:rPr lang="en-US" sz="4222" b="1" spc="-152">
                <a:solidFill>
                  <a:srgbClr val="FFFFFF"/>
                </a:solidFill>
                <a:latin typeface="Trebuchet MS Bold"/>
                <a:ea typeface="Trebuchet MS Bold"/>
                <a:cs typeface="Trebuchet MS Bold"/>
                <a:sym typeface="Trebuchet MS Bold"/>
              </a:rPr>
              <a:t>Assumptions </a:t>
            </a:r>
          </a:p>
          <a:p>
            <a:pPr algn="l">
              <a:lnSpc>
                <a:spcPts val="3716"/>
              </a:lnSpc>
            </a:pPr>
            <a:r>
              <a:rPr lang="en-US" sz="4222" spc="-152">
                <a:solidFill>
                  <a:srgbClr val="FFFFFF"/>
                </a:solidFill>
                <a:latin typeface="Trebuchet MS"/>
                <a:ea typeface="Trebuchet MS"/>
                <a:cs typeface="Trebuchet MS"/>
                <a:sym typeface="Trebuchet MS"/>
              </a:rPr>
              <a:t>Shape Opportunity</a:t>
            </a:r>
          </a:p>
        </p:txBody>
      </p:sp>
      <p:sp>
        <p:nvSpPr>
          <p:cNvPr id="16" name="TextBox 16"/>
          <p:cNvSpPr txBox="1"/>
          <p:nvPr/>
        </p:nvSpPr>
        <p:spPr>
          <a:xfrm>
            <a:off x="7556023" y="1555353"/>
            <a:ext cx="4342139" cy="463902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587"/>
              </a:lnSpc>
              <a:spcBef>
                <a:spcPct val="0"/>
              </a:spcBef>
            </a:pPr>
            <a:r>
              <a:rPr lang="en-US" sz="1848" b="1">
                <a:solidFill>
                  <a:srgbClr val="FFFFFF"/>
                </a:solidFill>
                <a:latin typeface="Trebuchet MS Bold"/>
                <a:ea typeface="Trebuchet MS Bold"/>
                <a:cs typeface="Trebuchet MS Bold"/>
                <a:sym typeface="Trebuchet MS Bold"/>
              </a:rPr>
              <a:t>Assumptions are not always obvious stereotypes. </a:t>
            </a:r>
            <a:r>
              <a:rPr lang="en-US" sz="1848">
                <a:solidFill>
                  <a:srgbClr val="FFFFFF"/>
                </a:solidFill>
                <a:latin typeface="Trebuchet MS"/>
                <a:ea typeface="Trebuchet MS"/>
                <a:cs typeface="Trebuchet MS"/>
                <a:sym typeface="Trebuchet MS"/>
              </a:rPr>
              <a:t>They can be small conclusions we make about:</a:t>
            </a:r>
          </a:p>
          <a:p>
            <a:pPr algn="l">
              <a:lnSpc>
                <a:spcPts val="2587"/>
              </a:lnSpc>
              <a:spcBef>
                <a:spcPct val="0"/>
              </a:spcBef>
            </a:pPr>
            <a:endParaRPr lang="en-US" sz="1848">
              <a:solidFill>
                <a:srgbClr val="FFFFFF"/>
              </a:solidFill>
              <a:latin typeface="Trebuchet MS"/>
              <a:ea typeface="Trebuchet MS"/>
              <a:cs typeface="Trebuchet MS"/>
              <a:sym typeface="Trebuchet MS"/>
            </a:endParaRPr>
          </a:p>
          <a:p>
            <a:pPr marL="399023" lvl="1" indent="-199511" algn="l">
              <a:lnSpc>
                <a:spcPts val="2587"/>
              </a:lnSpc>
              <a:buFont typeface="Arial"/>
              <a:buChar char="•"/>
            </a:pPr>
            <a:r>
              <a:rPr lang="en-US" sz="1848">
                <a:solidFill>
                  <a:srgbClr val="FFFFFF"/>
                </a:solidFill>
                <a:latin typeface="Trebuchet MS"/>
                <a:ea typeface="Trebuchet MS"/>
                <a:cs typeface="Trebuchet MS"/>
                <a:sym typeface="Trebuchet MS"/>
              </a:rPr>
              <a:t>What someone will want</a:t>
            </a:r>
          </a:p>
          <a:p>
            <a:pPr marL="399023" lvl="1" indent="-199511" algn="l">
              <a:lnSpc>
                <a:spcPts val="2587"/>
              </a:lnSpc>
              <a:spcBef>
                <a:spcPct val="0"/>
              </a:spcBef>
              <a:buFont typeface="Arial"/>
              <a:buChar char="•"/>
            </a:pPr>
            <a:r>
              <a:rPr lang="en-US" sz="1848">
                <a:solidFill>
                  <a:srgbClr val="FFFFFF"/>
                </a:solidFill>
                <a:latin typeface="Trebuchet MS"/>
                <a:ea typeface="Trebuchet MS"/>
                <a:cs typeface="Trebuchet MS"/>
                <a:sym typeface="Trebuchet MS"/>
              </a:rPr>
              <a:t>What they can manage</a:t>
            </a:r>
          </a:p>
          <a:p>
            <a:pPr marL="399023" lvl="1" indent="-199511" algn="l">
              <a:lnSpc>
                <a:spcPts val="2587"/>
              </a:lnSpc>
              <a:spcBef>
                <a:spcPct val="0"/>
              </a:spcBef>
              <a:buFont typeface="Arial"/>
              <a:buChar char="•"/>
            </a:pPr>
            <a:r>
              <a:rPr lang="en-US" sz="1848">
                <a:solidFill>
                  <a:srgbClr val="FFFFFF"/>
                </a:solidFill>
                <a:latin typeface="Trebuchet MS"/>
                <a:ea typeface="Trebuchet MS"/>
                <a:cs typeface="Trebuchet MS"/>
                <a:sym typeface="Trebuchet MS"/>
              </a:rPr>
              <a:t>What will feel relevant </a:t>
            </a:r>
          </a:p>
          <a:p>
            <a:pPr marL="399023" lvl="1" indent="-199511" algn="l">
              <a:lnSpc>
                <a:spcPts val="2587"/>
              </a:lnSpc>
              <a:spcBef>
                <a:spcPct val="0"/>
              </a:spcBef>
              <a:buFont typeface="Arial"/>
              <a:buChar char="•"/>
            </a:pPr>
            <a:r>
              <a:rPr lang="en-US" sz="1848">
                <a:solidFill>
                  <a:srgbClr val="FFFFFF"/>
                </a:solidFill>
                <a:latin typeface="Trebuchet MS"/>
                <a:ea typeface="Trebuchet MS"/>
                <a:cs typeface="Trebuchet MS"/>
                <a:sym typeface="Trebuchet MS"/>
              </a:rPr>
              <a:t>What their experience is</a:t>
            </a:r>
          </a:p>
          <a:p>
            <a:pPr marL="399023" lvl="1" indent="-199511" algn="l">
              <a:lnSpc>
                <a:spcPts val="2587"/>
              </a:lnSpc>
              <a:spcBef>
                <a:spcPct val="0"/>
              </a:spcBef>
              <a:buFont typeface="Arial"/>
              <a:buChar char="•"/>
            </a:pPr>
            <a:r>
              <a:rPr lang="en-US" sz="1848">
                <a:solidFill>
                  <a:srgbClr val="FFFFFF"/>
                </a:solidFill>
                <a:latin typeface="Trebuchet MS"/>
                <a:ea typeface="Trebuchet MS"/>
                <a:cs typeface="Trebuchet MS"/>
                <a:sym typeface="Trebuchet MS"/>
              </a:rPr>
              <a:t>How much support they will need</a:t>
            </a:r>
          </a:p>
          <a:p>
            <a:pPr algn="l">
              <a:lnSpc>
                <a:spcPts val="2587"/>
              </a:lnSpc>
              <a:spcBef>
                <a:spcPct val="0"/>
              </a:spcBef>
            </a:pPr>
            <a:endParaRPr lang="en-US" sz="1848">
              <a:solidFill>
                <a:srgbClr val="FFFFFF"/>
              </a:solidFill>
              <a:latin typeface="Trebuchet MS"/>
              <a:ea typeface="Trebuchet MS"/>
              <a:cs typeface="Trebuchet MS"/>
              <a:sym typeface="Trebuchet MS"/>
            </a:endParaRPr>
          </a:p>
          <a:p>
            <a:pPr algn="l">
              <a:lnSpc>
                <a:spcPts val="2587"/>
              </a:lnSpc>
              <a:spcBef>
                <a:spcPct val="0"/>
              </a:spcBef>
            </a:pPr>
            <a:r>
              <a:rPr lang="en-US" sz="1848" b="1">
                <a:solidFill>
                  <a:srgbClr val="FFFFFF"/>
                </a:solidFill>
                <a:latin typeface="Trebuchet MS Bold"/>
                <a:ea typeface="Trebuchet MS Bold"/>
                <a:cs typeface="Trebuchet MS Bold"/>
                <a:sym typeface="Trebuchet MS Bold"/>
              </a:rPr>
              <a:t>When an assumption creates a decision, we narrow someone’s opportunities before they have had the chance to shape them.</a:t>
            </a:r>
          </a:p>
        </p:txBody>
      </p:sp>
      <p:grpSp>
        <p:nvGrpSpPr>
          <p:cNvPr id="17" name="Group 17"/>
          <p:cNvGrpSpPr/>
          <p:nvPr/>
        </p:nvGrpSpPr>
        <p:grpSpPr>
          <a:xfrm>
            <a:off x="298586" y="2657761"/>
            <a:ext cx="6616913" cy="1028700"/>
            <a:chOff x="0" y="0"/>
            <a:chExt cx="2614089" cy="406400"/>
          </a:xfrm>
        </p:grpSpPr>
        <p:sp>
          <p:nvSpPr>
            <p:cNvPr id="18" name="Freeform 18"/>
            <p:cNvSpPr/>
            <p:nvPr/>
          </p:nvSpPr>
          <p:spPr>
            <a:xfrm>
              <a:off x="0" y="0"/>
              <a:ext cx="2614089" cy="406400"/>
            </a:xfrm>
            <a:custGeom>
              <a:avLst/>
              <a:gdLst/>
              <a:ahLst/>
              <a:cxnLst/>
              <a:rect l="l" t="t" r="r" b="b"/>
              <a:pathLst>
                <a:path w="2614089" h="406400">
                  <a:moveTo>
                    <a:pt x="39781" y="0"/>
                  </a:moveTo>
                  <a:lnTo>
                    <a:pt x="2574308" y="0"/>
                  </a:lnTo>
                  <a:cubicBezTo>
                    <a:pt x="2584859" y="0"/>
                    <a:pt x="2594977" y="4191"/>
                    <a:pt x="2602438" y="11651"/>
                  </a:cubicBezTo>
                  <a:cubicBezTo>
                    <a:pt x="2609898" y="19112"/>
                    <a:pt x="2614089" y="29230"/>
                    <a:pt x="2614089" y="39781"/>
                  </a:cubicBezTo>
                  <a:lnTo>
                    <a:pt x="2614089" y="366619"/>
                  </a:lnTo>
                  <a:cubicBezTo>
                    <a:pt x="2614089" y="377170"/>
                    <a:pt x="2609898" y="387288"/>
                    <a:pt x="2602438" y="394749"/>
                  </a:cubicBezTo>
                  <a:cubicBezTo>
                    <a:pt x="2594977" y="402209"/>
                    <a:pt x="2584859" y="406400"/>
                    <a:pt x="2574308" y="406400"/>
                  </a:cubicBezTo>
                  <a:lnTo>
                    <a:pt x="39781" y="406400"/>
                  </a:lnTo>
                  <a:cubicBezTo>
                    <a:pt x="29230" y="406400"/>
                    <a:pt x="19112" y="402209"/>
                    <a:pt x="11651" y="394749"/>
                  </a:cubicBezTo>
                  <a:cubicBezTo>
                    <a:pt x="4191" y="387288"/>
                    <a:pt x="0" y="377170"/>
                    <a:pt x="0" y="366619"/>
                  </a:cubicBezTo>
                  <a:lnTo>
                    <a:pt x="0" y="39781"/>
                  </a:lnTo>
                  <a:cubicBezTo>
                    <a:pt x="0" y="29230"/>
                    <a:pt x="4191" y="19112"/>
                    <a:pt x="11651" y="11651"/>
                  </a:cubicBezTo>
                  <a:cubicBezTo>
                    <a:pt x="19112" y="4191"/>
                    <a:pt x="29230" y="0"/>
                    <a:pt x="39781" y="0"/>
                  </a:cubicBezTo>
                  <a:close/>
                </a:path>
              </a:pathLst>
            </a:custGeom>
            <a:solidFill>
              <a:srgbClr val="006EA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9" name="TextBox 19"/>
            <p:cNvSpPr txBox="1"/>
            <p:nvPr/>
          </p:nvSpPr>
          <p:spPr>
            <a:xfrm>
              <a:off x="0" y="-66675"/>
              <a:ext cx="2614089" cy="47307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9"/>
                </a:lnSpc>
              </a:pPr>
              <a:endParaRPr sz="800"/>
            </a:p>
          </p:txBody>
        </p:sp>
      </p:grpSp>
      <p:grpSp>
        <p:nvGrpSpPr>
          <p:cNvPr id="20" name="Group 20"/>
          <p:cNvGrpSpPr/>
          <p:nvPr/>
        </p:nvGrpSpPr>
        <p:grpSpPr>
          <a:xfrm>
            <a:off x="724739" y="2807129"/>
            <a:ext cx="5579995" cy="691395"/>
            <a:chOff x="0" y="0"/>
            <a:chExt cx="11151005" cy="1381677"/>
          </a:xfrm>
        </p:grpSpPr>
        <p:sp>
          <p:nvSpPr>
            <p:cNvPr id="21" name="Freeform 21"/>
            <p:cNvSpPr/>
            <p:nvPr/>
          </p:nvSpPr>
          <p:spPr>
            <a:xfrm>
              <a:off x="0" y="0"/>
              <a:ext cx="11151005" cy="1381677"/>
            </a:xfrm>
            <a:custGeom>
              <a:avLst/>
              <a:gdLst/>
              <a:ahLst/>
              <a:cxnLst/>
              <a:rect l="l" t="t" r="r" b="b"/>
              <a:pathLst>
                <a:path w="11151005" h="1381677">
                  <a:moveTo>
                    <a:pt x="0" y="0"/>
                  </a:moveTo>
                  <a:lnTo>
                    <a:pt x="11151005" y="0"/>
                  </a:lnTo>
                  <a:lnTo>
                    <a:pt x="11151005" y="1381677"/>
                  </a:lnTo>
                  <a:lnTo>
                    <a:pt x="0" y="1381677"/>
                  </a:lnTo>
                  <a:close/>
                </a:path>
              </a:pathLst>
            </a:custGeom>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2" name="TextBox 22"/>
            <p:cNvSpPr txBox="1"/>
            <p:nvPr/>
          </p:nvSpPr>
          <p:spPr>
            <a:xfrm>
              <a:off x="0" y="-76200"/>
              <a:ext cx="11151005" cy="1457877"/>
            </a:xfrm>
            <a:prstGeom prst="rect">
              <a:avLst/>
            </a:prstGeom>
          </p:spPr>
          <p:txBody>
            <a:bodyPr lIns="0" tIns="0" rIns="0" bIns="0" rtlCol="0" anchor="t"/>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799"/>
                </a:lnSpc>
              </a:pPr>
              <a:r>
                <a:rPr lang="en-US" sz="1865" b="1">
                  <a:solidFill>
                    <a:srgbClr val="FFFFFF"/>
                  </a:solidFill>
                  <a:latin typeface="Trebuchet MS Bold"/>
                  <a:ea typeface="Trebuchet MS Bold"/>
                  <a:cs typeface="Trebuchet MS Bold"/>
                  <a:sym typeface="Trebuchet MS Bold"/>
                </a:rPr>
                <a:t>Is there anything you haven’t had chance to tell me yet, that you’d like to share?</a:t>
              </a:r>
            </a:p>
          </p:txBody>
        </p:sp>
      </p:grpSp>
      <p:grpSp>
        <p:nvGrpSpPr>
          <p:cNvPr id="23" name="Group 23"/>
          <p:cNvGrpSpPr/>
          <p:nvPr/>
        </p:nvGrpSpPr>
        <p:grpSpPr>
          <a:xfrm>
            <a:off x="298586" y="3851561"/>
            <a:ext cx="6616913" cy="1028700"/>
            <a:chOff x="0" y="0"/>
            <a:chExt cx="2614089" cy="406400"/>
          </a:xfrm>
        </p:grpSpPr>
        <p:sp>
          <p:nvSpPr>
            <p:cNvPr id="24" name="Freeform 24"/>
            <p:cNvSpPr/>
            <p:nvPr/>
          </p:nvSpPr>
          <p:spPr>
            <a:xfrm>
              <a:off x="0" y="0"/>
              <a:ext cx="2614089" cy="406400"/>
            </a:xfrm>
            <a:custGeom>
              <a:avLst/>
              <a:gdLst/>
              <a:ahLst/>
              <a:cxnLst/>
              <a:rect l="l" t="t" r="r" b="b"/>
              <a:pathLst>
                <a:path w="2614089" h="406400">
                  <a:moveTo>
                    <a:pt x="39781" y="0"/>
                  </a:moveTo>
                  <a:lnTo>
                    <a:pt x="2574308" y="0"/>
                  </a:lnTo>
                  <a:cubicBezTo>
                    <a:pt x="2584859" y="0"/>
                    <a:pt x="2594977" y="4191"/>
                    <a:pt x="2602438" y="11651"/>
                  </a:cubicBezTo>
                  <a:cubicBezTo>
                    <a:pt x="2609898" y="19112"/>
                    <a:pt x="2614089" y="29230"/>
                    <a:pt x="2614089" y="39781"/>
                  </a:cubicBezTo>
                  <a:lnTo>
                    <a:pt x="2614089" y="366619"/>
                  </a:lnTo>
                  <a:cubicBezTo>
                    <a:pt x="2614089" y="377170"/>
                    <a:pt x="2609898" y="387288"/>
                    <a:pt x="2602438" y="394749"/>
                  </a:cubicBezTo>
                  <a:cubicBezTo>
                    <a:pt x="2594977" y="402209"/>
                    <a:pt x="2584859" y="406400"/>
                    <a:pt x="2574308" y="406400"/>
                  </a:cubicBezTo>
                  <a:lnTo>
                    <a:pt x="39781" y="406400"/>
                  </a:lnTo>
                  <a:cubicBezTo>
                    <a:pt x="29230" y="406400"/>
                    <a:pt x="19112" y="402209"/>
                    <a:pt x="11651" y="394749"/>
                  </a:cubicBezTo>
                  <a:cubicBezTo>
                    <a:pt x="4191" y="387288"/>
                    <a:pt x="0" y="377170"/>
                    <a:pt x="0" y="366619"/>
                  </a:cubicBezTo>
                  <a:lnTo>
                    <a:pt x="0" y="39781"/>
                  </a:lnTo>
                  <a:cubicBezTo>
                    <a:pt x="0" y="29230"/>
                    <a:pt x="4191" y="19112"/>
                    <a:pt x="11651" y="11651"/>
                  </a:cubicBezTo>
                  <a:cubicBezTo>
                    <a:pt x="19112" y="4191"/>
                    <a:pt x="29230" y="0"/>
                    <a:pt x="39781" y="0"/>
                  </a:cubicBezTo>
                  <a:close/>
                </a:path>
              </a:pathLst>
            </a:custGeom>
            <a:solidFill>
              <a:srgbClr val="EF4D8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5" name="TextBox 25"/>
            <p:cNvSpPr txBox="1"/>
            <p:nvPr/>
          </p:nvSpPr>
          <p:spPr>
            <a:xfrm>
              <a:off x="0" y="-66675"/>
              <a:ext cx="2614089" cy="47307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9"/>
                </a:lnSpc>
              </a:pPr>
              <a:endParaRPr sz="800"/>
            </a:p>
          </p:txBody>
        </p:sp>
      </p:grpSp>
      <p:grpSp>
        <p:nvGrpSpPr>
          <p:cNvPr id="26" name="Group 26"/>
          <p:cNvGrpSpPr/>
          <p:nvPr/>
        </p:nvGrpSpPr>
        <p:grpSpPr>
          <a:xfrm>
            <a:off x="724739" y="4000929"/>
            <a:ext cx="5921535" cy="691395"/>
            <a:chOff x="0" y="0"/>
            <a:chExt cx="11833537" cy="1381677"/>
          </a:xfrm>
        </p:grpSpPr>
        <p:sp>
          <p:nvSpPr>
            <p:cNvPr id="27" name="Freeform 27"/>
            <p:cNvSpPr/>
            <p:nvPr/>
          </p:nvSpPr>
          <p:spPr>
            <a:xfrm>
              <a:off x="0" y="0"/>
              <a:ext cx="11833537" cy="1381677"/>
            </a:xfrm>
            <a:custGeom>
              <a:avLst/>
              <a:gdLst/>
              <a:ahLst/>
              <a:cxnLst/>
              <a:rect l="l" t="t" r="r" b="b"/>
              <a:pathLst>
                <a:path w="11833537" h="1381677">
                  <a:moveTo>
                    <a:pt x="0" y="0"/>
                  </a:moveTo>
                  <a:lnTo>
                    <a:pt x="11833537" y="0"/>
                  </a:lnTo>
                  <a:lnTo>
                    <a:pt x="11833537" y="1381677"/>
                  </a:lnTo>
                  <a:lnTo>
                    <a:pt x="0" y="1381677"/>
                  </a:lnTo>
                  <a:close/>
                </a:path>
              </a:pathLst>
            </a:custGeom>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8" name="TextBox 28"/>
            <p:cNvSpPr txBox="1"/>
            <p:nvPr/>
          </p:nvSpPr>
          <p:spPr>
            <a:xfrm>
              <a:off x="0" y="-76200"/>
              <a:ext cx="11833537" cy="1457877"/>
            </a:xfrm>
            <a:prstGeom prst="rect">
              <a:avLst/>
            </a:prstGeom>
          </p:spPr>
          <p:txBody>
            <a:bodyPr lIns="0" tIns="0" rIns="0" bIns="0" rtlCol="0" anchor="t"/>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799"/>
                </a:lnSpc>
              </a:pPr>
              <a:r>
                <a:rPr lang="en-US" sz="1865" b="1">
                  <a:solidFill>
                    <a:srgbClr val="FFFFFF"/>
                  </a:solidFill>
                  <a:latin typeface="Trebuchet MS Bold"/>
                  <a:ea typeface="Trebuchet MS Bold"/>
                  <a:cs typeface="Trebuchet MS Bold"/>
                  <a:sym typeface="Trebuchet MS Bold"/>
                </a:rPr>
                <a:t>How do you feel about the current direction? This is one option, Is there anything you’d like to change?</a:t>
              </a:r>
            </a:p>
          </p:txBody>
        </p:sp>
      </p:grpSp>
      <p:grpSp>
        <p:nvGrpSpPr>
          <p:cNvPr id="29" name="Group 29"/>
          <p:cNvGrpSpPr/>
          <p:nvPr/>
        </p:nvGrpSpPr>
        <p:grpSpPr>
          <a:xfrm>
            <a:off x="298586" y="5045361"/>
            <a:ext cx="6616913" cy="1028700"/>
            <a:chOff x="0" y="0"/>
            <a:chExt cx="2614089" cy="406400"/>
          </a:xfrm>
        </p:grpSpPr>
        <p:sp>
          <p:nvSpPr>
            <p:cNvPr id="30" name="Freeform 30"/>
            <p:cNvSpPr/>
            <p:nvPr/>
          </p:nvSpPr>
          <p:spPr>
            <a:xfrm>
              <a:off x="0" y="0"/>
              <a:ext cx="2614089" cy="406400"/>
            </a:xfrm>
            <a:custGeom>
              <a:avLst/>
              <a:gdLst/>
              <a:ahLst/>
              <a:cxnLst/>
              <a:rect l="l" t="t" r="r" b="b"/>
              <a:pathLst>
                <a:path w="2614089" h="406400">
                  <a:moveTo>
                    <a:pt x="39781" y="0"/>
                  </a:moveTo>
                  <a:lnTo>
                    <a:pt x="2574308" y="0"/>
                  </a:lnTo>
                  <a:cubicBezTo>
                    <a:pt x="2584859" y="0"/>
                    <a:pt x="2594977" y="4191"/>
                    <a:pt x="2602438" y="11651"/>
                  </a:cubicBezTo>
                  <a:cubicBezTo>
                    <a:pt x="2609898" y="19112"/>
                    <a:pt x="2614089" y="29230"/>
                    <a:pt x="2614089" y="39781"/>
                  </a:cubicBezTo>
                  <a:lnTo>
                    <a:pt x="2614089" y="366619"/>
                  </a:lnTo>
                  <a:cubicBezTo>
                    <a:pt x="2614089" y="377170"/>
                    <a:pt x="2609898" y="387288"/>
                    <a:pt x="2602438" y="394749"/>
                  </a:cubicBezTo>
                  <a:cubicBezTo>
                    <a:pt x="2594977" y="402209"/>
                    <a:pt x="2584859" y="406400"/>
                    <a:pt x="2574308" y="406400"/>
                  </a:cubicBezTo>
                  <a:lnTo>
                    <a:pt x="39781" y="406400"/>
                  </a:lnTo>
                  <a:cubicBezTo>
                    <a:pt x="29230" y="406400"/>
                    <a:pt x="19112" y="402209"/>
                    <a:pt x="11651" y="394749"/>
                  </a:cubicBezTo>
                  <a:cubicBezTo>
                    <a:pt x="4191" y="387288"/>
                    <a:pt x="0" y="377170"/>
                    <a:pt x="0" y="366619"/>
                  </a:cubicBezTo>
                  <a:lnTo>
                    <a:pt x="0" y="39781"/>
                  </a:lnTo>
                  <a:cubicBezTo>
                    <a:pt x="0" y="29230"/>
                    <a:pt x="4191" y="19112"/>
                    <a:pt x="11651" y="11651"/>
                  </a:cubicBezTo>
                  <a:cubicBezTo>
                    <a:pt x="19112" y="4191"/>
                    <a:pt x="29230" y="0"/>
                    <a:pt x="39781" y="0"/>
                  </a:cubicBezTo>
                  <a:close/>
                </a:path>
              </a:pathLst>
            </a:custGeom>
            <a:solidFill>
              <a:srgbClr val="39AD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1" name="TextBox 31"/>
            <p:cNvSpPr txBox="1"/>
            <p:nvPr/>
          </p:nvSpPr>
          <p:spPr>
            <a:xfrm>
              <a:off x="0" y="-66675"/>
              <a:ext cx="2614089" cy="47307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9"/>
                </a:lnSpc>
              </a:pPr>
              <a:endParaRPr sz="800"/>
            </a:p>
          </p:txBody>
        </p:sp>
      </p:grpSp>
      <p:grpSp>
        <p:nvGrpSpPr>
          <p:cNvPr id="32" name="Group 32"/>
          <p:cNvGrpSpPr/>
          <p:nvPr/>
        </p:nvGrpSpPr>
        <p:grpSpPr>
          <a:xfrm>
            <a:off x="724739" y="5194729"/>
            <a:ext cx="5921535" cy="691395"/>
            <a:chOff x="0" y="0"/>
            <a:chExt cx="11833537" cy="1381677"/>
          </a:xfrm>
        </p:grpSpPr>
        <p:sp>
          <p:nvSpPr>
            <p:cNvPr id="33" name="Freeform 33"/>
            <p:cNvSpPr/>
            <p:nvPr/>
          </p:nvSpPr>
          <p:spPr>
            <a:xfrm>
              <a:off x="0" y="0"/>
              <a:ext cx="11833537" cy="1381677"/>
            </a:xfrm>
            <a:custGeom>
              <a:avLst/>
              <a:gdLst/>
              <a:ahLst/>
              <a:cxnLst/>
              <a:rect l="l" t="t" r="r" b="b"/>
              <a:pathLst>
                <a:path w="11833537" h="1381677">
                  <a:moveTo>
                    <a:pt x="0" y="0"/>
                  </a:moveTo>
                  <a:lnTo>
                    <a:pt x="11833537" y="0"/>
                  </a:lnTo>
                  <a:lnTo>
                    <a:pt x="11833537" y="1381677"/>
                  </a:lnTo>
                  <a:lnTo>
                    <a:pt x="0" y="1381677"/>
                  </a:lnTo>
                  <a:close/>
                </a:path>
              </a:pathLst>
            </a:custGeom>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4" name="TextBox 34"/>
            <p:cNvSpPr txBox="1"/>
            <p:nvPr/>
          </p:nvSpPr>
          <p:spPr>
            <a:xfrm>
              <a:off x="0" y="-76200"/>
              <a:ext cx="11833537" cy="1457877"/>
            </a:xfrm>
            <a:prstGeom prst="rect">
              <a:avLst/>
            </a:prstGeom>
          </p:spPr>
          <p:txBody>
            <a:bodyPr lIns="0" tIns="0" rIns="0" bIns="0" rtlCol="0" anchor="t"/>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799"/>
                </a:lnSpc>
              </a:pPr>
              <a:r>
                <a:rPr lang="en-US" sz="1865" b="1">
                  <a:solidFill>
                    <a:srgbClr val="FFFFFF"/>
                  </a:solidFill>
                  <a:latin typeface="Trebuchet MS Bold"/>
                  <a:ea typeface="Trebuchet MS Bold"/>
                  <a:cs typeface="Trebuchet MS Bold"/>
                  <a:sym typeface="Trebuchet MS Bold"/>
                </a:rPr>
                <a:t>Can you help me better understand </a:t>
              </a:r>
              <a:r>
                <a:rPr lang="en-US" sz="1865" b="1" i="1">
                  <a:solidFill>
                    <a:srgbClr val="FFFFFF"/>
                  </a:solidFill>
                  <a:latin typeface="Trebuchet MS Bold Italics"/>
                  <a:ea typeface="Trebuchet MS Bold Italics"/>
                  <a:cs typeface="Trebuchet MS Bold Italics"/>
                  <a:sym typeface="Trebuchet MS Bold Italics"/>
                </a:rPr>
                <a:t>xyz</a:t>
              </a:r>
              <a:r>
                <a:rPr lang="en-US" sz="1865" b="1">
                  <a:solidFill>
                    <a:srgbClr val="FFFFFF"/>
                  </a:solidFill>
                  <a:latin typeface="Trebuchet MS Bold"/>
                  <a:ea typeface="Trebuchet MS Bold"/>
                  <a:cs typeface="Trebuchet MS Bold"/>
                  <a:sym typeface="Trebuchet MS Bold"/>
                </a:rPr>
                <a:t>? What do you think about support with </a:t>
              </a:r>
              <a:r>
                <a:rPr lang="en-US" sz="1865" b="1" i="1">
                  <a:solidFill>
                    <a:srgbClr val="FFFFFF"/>
                  </a:solidFill>
                  <a:latin typeface="Trebuchet MS Bold Italics"/>
                  <a:ea typeface="Trebuchet MS Bold Italics"/>
                  <a:cs typeface="Trebuchet MS Bold Italics"/>
                  <a:sym typeface="Trebuchet MS Bold Italics"/>
                </a:rPr>
                <a:t>xyz</a:t>
              </a:r>
              <a:r>
                <a:rPr lang="en-US" sz="1865" b="1">
                  <a:solidFill>
                    <a:srgbClr val="FFFFFF"/>
                  </a:solidFill>
                  <a:latin typeface="Trebuchet MS Bold"/>
                  <a:ea typeface="Trebuchet MS Bold"/>
                  <a:cs typeface="Trebuchet MS Bold"/>
                  <a:sym typeface="Trebuchet MS Bold"/>
                </a:rPr>
                <a:t>?</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642900"/>
            <a:ext cx="6825361" cy="157163"/>
            <a:chOff x="0" y="0"/>
            <a:chExt cx="13650722" cy="314325"/>
          </a:xfrm>
        </p:grpSpPr>
        <p:sp>
          <p:nvSpPr>
            <p:cNvPr id="3" name="Freeform 3"/>
            <p:cNvSpPr/>
            <p:nvPr/>
          </p:nvSpPr>
          <p:spPr>
            <a:xfrm>
              <a:off x="0" y="0"/>
              <a:ext cx="13650722" cy="314325"/>
            </a:xfrm>
            <a:custGeom>
              <a:avLst/>
              <a:gdLst/>
              <a:ahLst/>
              <a:cxnLst/>
              <a:rect l="l" t="t" r="r" b="b"/>
              <a:pathLst>
                <a:path w="13650722" h="314325">
                  <a:moveTo>
                    <a:pt x="0" y="0"/>
                  </a:moveTo>
                  <a:lnTo>
                    <a:pt x="13650722" y="0"/>
                  </a:lnTo>
                  <a:lnTo>
                    <a:pt x="13650722" y="314325"/>
                  </a:lnTo>
                  <a:lnTo>
                    <a:pt x="0" y="314325"/>
                  </a:lnTo>
                  <a:close/>
                </a:path>
              </a:pathLst>
            </a:custGeom>
            <a:solidFill>
              <a:srgbClr val="8CD5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 name="Group 4"/>
          <p:cNvGrpSpPr/>
          <p:nvPr/>
        </p:nvGrpSpPr>
        <p:grpSpPr>
          <a:xfrm>
            <a:off x="3147238" y="6642900"/>
            <a:ext cx="9044749" cy="157163"/>
            <a:chOff x="0" y="0"/>
            <a:chExt cx="18089499" cy="314325"/>
          </a:xfrm>
        </p:grpSpPr>
        <p:sp>
          <p:nvSpPr>
            <p:cNvPr id="5" name="Freeform 5"/>
            <p:cNvSpPr/>
            <p:nvPr/>
          </p:nvSpPr>
          <p:spPr>
            <a:xfrm>
              <a:off x="0" y="0"/>
              <a:ext cx="18089499" cy="314325"/>
            </a:xfrm>
            <a:custGeom>
              <a:avLst/>
              <a:gdLst/>
              <a:ahLst/>
              <a:cxnLst/>
              <a:rect l="l" t="t" r="r" b="b"/>
              <a:pathLst>
                <a:path w="18089499" h="314325">
                  <a:moveTo>
                    <a:pt x="0" y="0"/>
                  </a:moveTo>
                  <a:lnTo>
                    <a:pt x="18089499" y="0"/>
                  </a:lnTo>
                  <a:lnTo>
                    <a:pt x="18089499" y="314325"/>
                  </a:lnTo>
                  <a:lnTo>
                    <a:pt x="0" y="314325"/>
                  </a:ln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6" name="Freeform 6"/>
          <p:cNvSpPr/>
          <p:nvPr/>
        </p:nvSpPr>
        <p:spPr>
          <a:xfrm>
            <a:off x="298586" y="0"/>
            <a:ext cx="1815294" cy="1191817"/>
          </a:xfrm>
          <a:custGeom>
            <a:avLst/>
            <a:gdLst/>
            <a:ahLst/>
            <a:cxnLst/>
            <a:rect l="l" t="t" r="r" b="b"/>
            <a:pathLst>
              <a:path w="2722941" h="1787726">
                <a:moveTo>
                  <a:pt x="0" y="0"/>
                </a:moveTo>
                <a:lnTo>
                  <a:pt x="2722942" y="0"/>
                </a:lnTo>
                <a:lnTo>
                  <a:pt x="2722942" y="1787726"/>
                </a:lnTo>
                <a:lnTo>
                  <a:pt x="0" y="1787726"/>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7" name="TextBox 7"/>
          <p:cNvSpPr txBox="1"/>
          <p:nvPr/>
        </p:nvSpPr>
        <p:spPr>
          <a:xfrm>
            <a:off x="3005932" y="211741"/>
            <a:ext cx="7094918" cy="12161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734"/>
              </a:lnSpc>
            </a:pPr>
            <a:r>
              <a:rPr lang="en-US" sz="4264" b="1">
                <a:solidFill>
                  <a:srgbClr val="EF4D84"/>
                </a:solidFill>
                <a:latin typeface="Trebuchet MS Bold"/>
                <a:ea typeface="Trebuchet MS Bold"/>
                <a:cs typeface="Trebuchet MS Bold"/>
                <a:sym typeface="Trebuchet MS Bold"/>
              </a:rPr>
              <a:t>Barriers Need Validation, </a:t>
            </a:r>
            <a:r>
              <a:rPr lang="en-US" sz="4264">
                <a:solidFill>
                  <a:srgbClr val="EF4D84"/>
                </a:solidFill>
                <a:latin typeface="Trebuchet MS"/>
                <a:ea typeface="Trebuchet MS"/>
                <a:cs typeface="Trebuchet MS"/>
                <a:sym typeface="Trebuchet MS"/>
              </a:rPr>
              <a:t>Not Just Solutions</a:t>
            </a:r>
          </a:p>
        </p:txBody>
      </p:sp>
      <p:grpSp>
        <p:nvGrpSpPr>
          <p:cNvPr id="8" name="Group 8"/>
          <p:cNvGrpSpPr/>
          <p:nvPr/>
        </p:nvGrpSpPr>
        <p:grpSpPr>
          <a:xfrm>
            <a:off x="-531101" y="5939672"/>
            <a:ext cx="14168985" cy="858925"/>
            <a:chOff x="0" y="0"/>
            <a:chExt cx="5597624" cy="339328"/>
          </a:xfrm>
        </p:grpSpPr>
        <p:sp>
          <p:nvSpPr>
            <p:cNvPr id="9" name="Freeform 9"/>
            <p:cNvSpPr/>
            <p:nvPr/>
          </p:nvSpPr>
          <p:spPr>
            <a:xfrm>
              <a:off x="0" y="0"/>
              <a:ext cx="5597624" cy="339328"/>
            </a:xfrm>
            <a:custGeom>
              <a:avLst/>
              <a:gdLst/>
              <a:ahLst/>
              <a:cxnLst/>
              <a:rect l="l" t="t" r="r" b="b"/>
              <a:pathLst>
                <a:path w="5597624" h="339328">
                  <a:moveTo>
                    <a:pt x="0" y="0"/>
                  </a:moveTo>
                  <a:lnTo>
                    <a:pt x="5597624" y="0"/>
                  </a:lnTo>
                  <a:lnTo>
                    <a:pt x="5597624" y="339328"/>
                  </a:lnTo>
                  <a:lnTo>
                    <a:pt x="0" y="339328"/>
                  </a:lnTo>
                  <a:close/>
                </a:path>
              </a:pathLst>
            </a:custGeom>
            <a:solidFill>
              <a:srgbClr val="2E3A4D"/>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0" name="TextBox 10"/>
            <p:cNvSpPr txBox="1"/>
            <p:nvPr/>
          </p:nvSpPr>
          <p:spPr>
            <a:xfrm>
              <a:off x="0" y="-47625"/>
              <a:ext cx="5597624" cy="38695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465"/>
                </a:lnSpc>
              </a:pPr>
              <a:endParaRPr sz="800"/>
            </a:p>
          </p:txBody>
        </p:sp>
      </p:grpSp>
      <p:sp>
        <p:nvSpPr>
          <p:cNvPr id="11" name="TextBox 11"/>
          <p:cNvSpPr txBox="1"/>
          <p:nvPr/>
        </p:nvSpPr>
        <p:spPr>
          <a:xfrm>
            <a:off x="468584" y="6156103"/>
            <a:ext cx="11566834" cy="42114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561"/>
              </a:lnSpc>
              <a:spcBef>
                <a:spcPct val="0"/>
              </a:spcBef>
            </a:pPr>
            <a:r>
              <a:rPr lang="en-US" sz="2543">
                <a:solidFill>
                  <a:srgbClr val="FFFFFF"/>
                </a:solidFill>
                <a:latin typeface="Trebuchet MS"/>
                <a:ea typeface="Trebuchet MS"/>
                <a:cs typeface="Trebuchet MS"/>
                <a:sym typeface="Trebuchet MS"/>
              </a:rPr>
              <a:t>Validation = “This is real, it matters, and I see it”</a:t>
            </a:r>
          </a:p>
        </p:txBody>
      </p:sp>
      <p:graphicFrame>
        <p:nvGraphicFramePr>
          <p:cNvPr id="12" name="Table 12"/>
          <p:cNvGraphicFramePr>
            <a:graphicFrameLocks noGrp="1"/>
          </p:cNvGraphicFramePr>
          <p:nvPr/>
        </p:nvGraphicFramePr>
        <p:xfrm>
          <a:off x="152782" y="1687605"/>
          <a:ext cx="11886437" cy="3924322"/>
        </p:xfrm>
        <a:graphic>
          <a:graphicData uri="http://schemas.openxmlformats.org/drawingml/2006/table">
            <a:tbl>
              <a:tblPr/>
              <a:tblGrid>
                <a:gridCol w="2312815">
                  <a:extLst>
                    <a:ext uri="{9D8B030D-6E8A-4147-A177-3AD203B41FA5}">
                      <a16:colId xmlns:a16="http://schemas.microsoft.com/office/drawing/2014/main" val="20000"/>
                    </a:ext>
                  </a:extLst>
                </a:gridCol>
                <a:gridCol w="2950978">
                  <a:extLst>
                    <a:ext uri="{9D8B030D-6E8A-4147-A177-3AD203B41FA5}">
                      <a16:colId xmlns:a16="http://schemas.microsoft.com/office/drawing/2014/main" val="20001"/>
                    </a:ext>
                  </a:extLst>
                </a:gridCol>
                <a:gridCol w="3214127">
                  <a:extLst>
                    <a:ext uri="{9D8B030D-6E8A-4147-A177-3AD203B41FA5}">
                      <a16:colId xmlns:a16="http://schemas.microsoft.com/office/drawing/2014/main" val="20002"/>
                    </a:ext>
                  </a:extLst>
                </a:gridCol>
                <a:gridCol w="3408517">
                  <a:extLst>
                    <a:ext uri="{9D8B030D-6E8A-4147-A177-3AD203B41FA5}">
                      <a16:colId xmlns:a16="http://schemas.microsoft.com/office/drawing/2014/main" val="20003"/>
                    </a:ext>
                  </a:extLst>
                </a:gridCol>
              </a:tblGrid>
              <a:tr h="1146724">
                <a:tc>
                  <a:txBody>
                    <a:bodyPr/>
                    <a:lstStyle/>
                    <a:p>
                      <a:pPr algn="ctr">
                        <a:lnSpc>
                          <a:spcPts val="3639"/>
                        </a:lnSpc>
                        <a:defRPr/>
                      </a:pPr>
                      <a:r>
                        <a:rPr lang="en-US" sz="1700" b="1">
                          <a:solidFill>
                            <a:srgbClr val="000000"/>
                          </a:solidFill>
                          <a:latin typeface="Trebuchet MS Bold"/>
                          <a:ea typeface="Trebuchet MS Bold"/>
                          <a:cs typeface="Trebuchet MS Bold"/>
                          <a:sym typeface="Trebuchet MS Bold"/>
                        </a:rPr>
                        <a:t>They name it</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FFE582"/>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Listen without immediately reassuring or reframing. </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FFF5CD"/>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Reflect back what they’ve said, acknowledge the impact.</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FFF5CD"/>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Let the barrier influence what happens next. Ask before moving into solutions.</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FFF5CD"/>
                    </a:solidFill>
                  </a:tcPr>
                </a:tc>
                <a:extLst>
                  <a:ext uri="{0D108BD9-81ED-4DB2-BD59-A6C34878D82A}">
                    <a16:rowId xmlns:a16="http://schemas.microsoft.com/office/drawing/2014/main" val="10000"/>
                  </a:ext>
                </a:extLst>
              </a:tr>
              <a:tr h="1153182">
                <a:tc>
                  <a:txBody>
                    <a:bodyPr/>
                    <a:lstStyle/>
                    <a:p>
                      <a:pPr algn="ctr">
                        <a:lnSpc>
                          <a:spcPts val="3639"/>
                        </a:lnSpc>
                        <a:defRPr/>
                      </a:pPr>
                      <a:r>
                        <a:rPr lang="en-US" sz="1700" b="1">
                          <a:solidFill>
                            <a:srgbClr val="FFFFFF"/>
                          </a:solidFill>
                          <a:latin typeface="Trebuchet MS Bold"/>
                          <a:ea typeface="Trebuchet MS Bold"/>
                          <a:cs typeface="Trebuchet MS Bold"/>
                          <a:sym typeface="Trebuchet MS Bold"/>
                        </a:rPr>
                        <a:t>You identify it</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007381"/>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Make the potential barrier visible without assuming.</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ABDCCC"/>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Understand the impact and help position the barrier accurately.</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ABDCCC"/>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Agree the type of response they’d like to explore with you.</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ABDCCC"/>
                    </a:solidFill>
                  </a:tcPr>
                </a:tc>
                <a:extLst>
                  <a:ext uri="{0D108BD9-81ED-4DB2-BD59-A6C34878D82A}">
                    <a16:rowId xmlns:a16="http://schemas.microsoft.com/office/drawing/2014/main" val="10001"/>
                  </a:ext>
                </a:extLst>
              </a:tr>
              <a:tr h="1344397">
                <a:tc>
                  <a:txBody>
                    <a:bodyPr/>
                    <a:lstStyle/>
                    <a:p>
                      <a:pPr algn="ctr">
                        <a:lnSpc>
                          <a:spcPts val="3639"/>
                        </a:lnSpc>
                        <a:defRPr/>
                      </a:pPr>
                      <a:r>
                        <a:rPr lang="en-US" sz="1700" b="1">
                          <a:solidFill>
                            <a:srgbClr val="000000"/>
                          </a:solidFill>
                          <a:latin typeface="Trebuchet MS Bold"/>
                          <a:ea typeface="Trebuchet MS Bold"/>
                          <a:cs typeface="Trebuchet MS Bold"/>
                          <a:sym typeface="Trebuchet MS Bold"/>
                        </a:rPr>
                        <a:t>It can’t be removed</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8CD5E3"/>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Be honest about the limitation and name where it sits.</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DAF9FF"/>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Return control to the individual on what they’d like to happen next.</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DAF9FF"/>
                    </a:solidFill>
                  </a:tcPr>
                </a:tc>
                <a:tc>
                  <a:txBody>
                    <a:bodyPr/>
                    <a:lstStyle/>
                    <a:p>
                      <a:pPr algn="ctr">
                        <a:lnSpc>
                          <a:spcPts val="3079"/>
                        </a:lnSpc>
                        <a:defRPr/>
                      </a:pPr>
                      <a:r>
                        <a:rPr lang="en-US" sz="1500" b="1">
                          <a:solidFill>
                            <a:srgbClr val="2E3A4D"/>
                          </a:solidFill>
                          <a:latin typeface="Trebuchet MS Bold"/>
                          <a:ea typeface="Trebuchet MS Bold"/>
                          <a:cs typeface="Trebuchet MS Bold"/>
                          <a:sym typeface="Trebuchet MS Bold"/>
                        </a:rPr>
                        <a:t>Expose structural issues and surface the barrier.</a:t>
                      </a:r>
                      <a:endParaRPr lang="en-US" sz="700"/>
                    </a:p>
                  </a:txBody>
                  <a:tcPr marL="127000" marR="127000" marT="127000" marB="127000" anchor="ctr">
                    <a:lnL w="9525" cap="flat" cmpd="sng" algn="ctr">
                      <a:solidFill>
                        <a:srgbClr val="536925"/>
                      </a:solidFill>
                      <a:prstDash val="solid"/>
                      <a:round/>
                      <a:headEnd type="none" w="med" len="med"/>
                      <a:tailEnd type="none" w="med" len="med"/>
                    </a:lnL>
                    <a:lnR w="9525" cap="flat" cmpd="sng" algn="ctr">
                      <a:solidFill>
                        <a:srgbClr val="536925"/>
                      </a:solidFill>
                      <a:prstDash val="solid"/>
                      <a:round/>
                      <a:headEnd type="none" w="med" len="med"/>
                      <a:tailEnd type="none" w="med" len="med"/>
                    </a:lnR>
                    <a:lnT w="9525" cap="flat" cmpd="sng" algn="ctr">
                      <a:solidFill>
                        <a:srgbClr val="536925"/>
                      </a:solidFill>
                      <a:prstDash val="solid"/>
                      <a:round/>
                      <a:headEnd type="none" w="med" len="med"/>
                      <a:tailEnd type="none" w="med" len="med"/>
                    </a:lnT>
                    <a:lnB w="9525" cap="flat" cmpd="sng" algn="ctr">
                      <a:solidFill>
                        <a:srgbClr val="536925"/>
                      </a:solidFill>
                      <a:prstDash val="solid"/>
                      <a:round/>
                      <a:headEnd type="none" w="med" len="med"/>
                      <a:tailEnd type="none" w="med" len="med"/>
                    </a:lnB>
                    <a:solidFill>
                      <a:srgbClr val="DAF9FF"/>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642900"/>
            <a:ext cx="6825361" cy="157163"/>
            <a:chOff x="0" y="0"/>
            <a:chExt cx="13650722" cy="314325"/>
          </a:xfrm>
        </p:grpSpPr>
        <p:sp>
          <p:nvSpPr>
            <p:cNvPr id="3" name="Freeform 3"/>
            <p:cNvSpPr/>
            <p:nvPr/>
          </p:nvSpPr>
          <p:spPr>
            <a:xfrm>
              <a:off x="0" y="0"/>
              <a:ext cx="13650722" cy="314325"/>
            </a:xfrm>
            <a:custGeom>
              <a:avLst/>
              <a:gdLst/>
              <a:ahLst/>
              <a:cxnLst/>
              <a:rect l="l" t="t" r="r" b="b"/>
              <a:pathLst>
                <a:path w="13650722" h="314325">
                  <a:moveTo>
                    <a:pt x="0" y="0"/>
                  </a:moveTo>
                  <a:lnTo>
                    <a:pt x="13650722" y="0"/>
                  </a:lnTo>
                  <a:lnTo>
                    <a:pt x="13650722" y="314325"/>
                  </a:lnTo>
                  <a:lnTo>
                    <a:pt x="0" y="314325"/>
                  </a:lnTo>
                  <a:close/>
                </a:path>
              </a:pathLst>
            </a:custGeom>
            <a:solidFill>
              <a:srgbClr val="8CD5E3"/>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 name="Group 4"/>
          <p:cNvGrpSpPr/>
          <p:nvPr/>
        </p:nvGrpSpPr>
        <p:grpSpPr>
          <a:xfrm>
            <a:off x="3147238" y="6642900"/>
            <a:ext cx="9044749" cy="157163"/>
            <a:chOff x="0" y="0"/>
            <a:chExt cx="18089499" cy="314325"/>
          </a:xfrm>
        </p:grpSpPr>
        <p:sp>
          <p:nvSpPr>
            <p:cNvPr id="5" name="Freeform 5"/>
            <p:cNvSpPr/>
            <p:nvPr/>
          </p:nvSpPr>
          <p:spPr>
            <a:xfrm>
              <a:off x="0" y="0"/>
              <a:ext cx="18089499" cy="314325"/>
            </a:xfrm>
            <a:custGeom>
              <a:avLst/>
              <a:gdLst/>
              <a:ahLst/>
              <a:cxnLst/>
              <a:rect l="l" t="t" r="r" b="b"/>
              <a:pathLst>
                <a:path w="18089499" h="314325">
                  <a:moveTo>
                    <a:pt x="0" y="0"/>
                  </a:moveTo>
                  <a:lnTo>
                    <a:pt x="18089499" y="0"/>
                  </a:lnTo>
                  <a:lnTo>
                    <a:pt x="18089499" y="314325"/>
                  </a:lnTo>
                  <a:lnTo>
                    <a:pt x="0" y="314325"/>
                  </a:lnTo>
                  <a:close/>
                </a:path>
              </a:pathLst>
            </a:custGeom>
            <a:solidFill>
              <a:srgbClr val="5FC3B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6" name="Freeform 6"/>
          <p:cNvSpPr/>
          <p:nvPr/>
        </p:nvSpPr>
        <p:spPr>
          <a:xfrm>
            <a:off x="298586" y="0"/>
            <a:ext cx="1815294" cy="1191817"/>
          </a:xfrm>
          <a:custGeom>
            <a:avLst/>
            <a:gdLst/>
            <a:ahLst/>
            <a:cxnLst/>
            <a:rect l="l" t="t" r="r" b="b"/>
            <a:pathLst>
              <a:path w="2722941" h="1787726">
                <a:moveTo>
                  <a:pt x="0" y="0"/>
                </a:moveTo>
                <a:lnTo>
                  <a:pt x="2722942" y="0"/>
                </a:lnTo>
                <a:lnTo>
                  <a:pt x="2722942" y="1787726"/>
                </a:lnTo>
                <a:lnTo>
                  <a:pt x="0" y="1787726"/>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7" name="Group 7"/>
          <p:cNvGrpSpPr/>
          <p:nvPr/>
        </p:nvGrpSpPr>
        <p:grpSpPr>
          <a:xfrm>
            <a:off x="298585" y="1501340"/>
            <a:ext cx="3355139" cy="4648841"/>
            <a:chOff x="0" y="0"/>
            <a:chExt cx="1381872" cy="1914705"/>
          </a:xfrm>
        </p:grpSpPr>
        <p:sp>
          <p:nvSpPr>
            <p:cNvPr id="8" name="Freeform 8"/>
            <p:cNvSpPr/>
            <p:nvPr/>
          </p:nvSpPr>
          <p:spPr>
            <a:xfrm>
              <a:off x="0" y="0"/>
              <a:ext cx="1381872" cy="1914705"/>
            </a:xfrm>
            <a:custGeom>
              <a:avLst/>
              <a:gdLst/>
              <a:ahLst/>
              <a:cxnLst/>
              <a:rect l="l" t="t" r="r" b="b"/>
              <a:pathLst>
                <a:path w="1381872" h="1914705">
                  <a:moveTo>
                    <a:pt x="153832" y="0"/>
                  </a:moveTo>
                  <a:lnTo>
                    <a:pt x="1228040" y="0"/>
                  </a:lnTo>
                  <a:cubicBezTo>
                    <a:pt x="1312999" y="0"/>
                    <a:pt x="1381872" y="68873"/>
                    <a:pt x="1381872" y="153832"/>
                  </a:cubicBezTo>
                  <a:lnTo>
                    <a:pt x="1381872" y="1760873"/>
                  </a:lnTo>
                  <a:cubicBezTo>
                    <a:pt x="1381872" y="1801672"/>
                    <a:pt x="1365664" y="1840799"/>
                    <a:pt x="1336815" y="1869649"/>
                  </a:cubicBezTo>
                  <a:cubicBezTo>
                    <a:pt x="1307966" y="1898498"/>
                    <a:pt x="1268838" y="1914705"/>
                    <a:pt x="1228040" y="1914705"/>
                  </a:cubicBezTo>
                  <a:lnTo>
                    <a:pt x="153832" y="1914705"/>
                  </a:lnTo>
                  <a:cubicBezTo>
                    <a:pt x="113033" y="1914705"/>
                    <a:pt x="73905" y="1898498"/>
                    <a:pt x="45056" y="1869649"/>
                  </a:cubicBezTo>
                  <a:cubicBezTo>
                    <a:pt x="16207" y="1840799"/>
                    <a:pt x="0" y="1801672"/>
                    <a:pt x="0" y="1760873"/>
                  </a:cubicBezTo>
                  <a:lnTo>
                    <a:pt x="0" y="153832"/>
                  </a:lnTo>
                  <a:cubicBezTo>
                    <a:pt x="0" y="113033"/>
                    <a:pt x="16207" y="73905"/>
                    <a:pt x="45056" y="45056"/>
                  </a:cubicBezTo>
                  <a:cubicBezTo>
                    <a:pt x="73905" y="16207"/>
                    <a:pt x="113033" y="0"/>
                    <a:pt x="153832" y="0"/>
                  </a:cubicBezTo>
                  <a:close/>
                </a:path>
              </a:pathLst>
            </a:custGeom>
            <a:solidFill>
              <a:srgbClr val="007381"/>
            </a:solidFill>
            <a:ln w="28575" cap="rnd">
              <a:solidFill>
                <a:srgbClr val="007381"/>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9" name="TextBox 9"/>
            <p:cNvSpPr txBox="1"/>
            <p:nvPr/>
          </p:nvSpPr>
          <p:spPr>
            <a:xfrm>
              <a:off x="0" y="-47625"/>
              <a:ext cx="1381872" cy="196233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10" name="Group 10"/>
          <p:cNvGrpSpPr/>
          <p:nvPr/>
        </p:nvGrpSpPr>
        <p:grpSpPr>
          <a:xfrm>
            <a:off x="4175441" y="1501340"/>
            <a:ext cx="3355139" cy="4648841"/>
            <a:chOff x="0" y="0"/>
            <a:chExt cx="1381872" cy="1914705"/>
          </a:xfrm>
        </p:grpSpPr>
        <p:sp>
          <p:nvSpPr>
            <p:cNvPr id="11" name="Freeform 11"/>
            <p:cNvSpPr/>
            <p:nvPr/>
          </p:nvSpPr>
          <p:spPr>
            <a:xfrm>
              <a:off x="0" y="0"/>
              <a:ext cx="1381872" cy="1914705"/>
            </a:xfrm>
            <a:custGeom>
              <a:avLst/>
              <a:gdLst/>
              <a:ahLst/>
              <a:cxnLst/>
              <a:rect l="l" t="t" r="r" b="b"/>
              <a:pathLst>
                <a:path w="1381872" h="1914705">
                  <a:moveTo>
                    <a:pt x="153832" y="0"/>
                  </a:moveTo>
                  <a:lnTo>
                    <a:pt x="1228040" y="0"/>
                  </a:lnTo>
                  <a:cubicBezTo>
                    <a:pt x="1312999" y="0"/>
                    <a:pt x="1381872" y="68873"/>
                    <a:pt x="1381872" y="153832"/>
                  </a:cubicBezTo>
                  <a:lnTo>
                    <a:pt x="1381872" y="1760873"/>
                  </a:lnTo>
                  <a:cubicBezTo>
                    <a:pt x="1381872" y="1801672"/>
                    <a:pt x="1365664" y="1840799"/>
                    <a:pt x="1336815" y="1869649"/>
                  </a:cubicBezTo>
                  <a:cubicBezTo>
                    <a:pt x="1307966" y="1898498"/>
                    <a:pt x="1268838" y="1914705"/>
                    <a:pt x="1228040" y="1914705"/>
                  </a:cubicBezTo>
                  <a:lnTo>
                    <a:pt x="153832" y="1914705"/>
                  </a:lnTo>
                  <a:cubicBezTo>
                    <a:pt x="113033" y="1914705"/>
                    <a:pt x="73905" y="1898498"/>
                    <a:pt x="45056" y="1869649"/>
                  </a:cubicBezTo>
                  <a:cubicBezTo>
                    <a:pt x="16207" y="1840799"/>
                    <a:pt x="0" y="1801672"/>
                    <a:pt x="0" y="1760873"/>
                  </a:cubicBezTo>
                  <a:lnTo>
                    <a:pt x="0" y="153832"/>
                  </a:lnTo>
                  <a:cubicBezTo>
                    <a:pt x="0" y="113033"/>
                    <a:pt x="16207" y="73905"/>
                    <a:pt x="45056" y="45056"/>
                  </a:cubicBezTo>
                  <a:cubicBezTo>
                    <a:pt x="73905" y="16207"/>
                    <a:pt x="113033" y="0"/>
                    <a:pt x="153832" y="0"/>
                  </a:cubicBezTo>
                  <a:close/>
                </a:path>
              </a:pathLst>
            </a:custGeom>
            <a:solidFill>
              <a:srgbClr val="2E3A4D"/>
            </a:solidFill>
            <a:ln w="28575" cap="rnd">
              <a:solidFill>
                <a:srgbClr val="2B2929"/>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2" name="TextBox 12"/>
            <p:cNvSpPr txBox="1"/>
            <p:nvPr/>
          </p:nvSpPr>
          <p:spPr>
            <a:xfrm>
              <a:off x="0" y="-47625"/>
              <a:ext cx="1381872" cy="196233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sp>
        <p:nvSpPr>
          <p:cNvPr id="13" name="Freeform 13"/>
          <p:cNvSpPr/>
          <p:nvPr/>
        </p:nvSpPr>
        <p:spPr>
          <a:xfrm>
            <a:off x="2694080" y="3711834"/>
            <a:ext cx="1714434" cy="634341"/>
          </a:xfrm>
          <a:custGeom>
            <a:avLst/>
            <a:gdLst/>
            <a:ahLst/>
            <a:cxnLst/>
            <a:rect l="l" t="t" r="r" b="b"/>
            <a:pathLst>
              <a:path w="2571651" h="951511">
                <a:moveTo>
                  <a:pt x="0" y="0"/>
                </a:moveTo>
                <a:lnTo>
                  <a:pt x="2571651" y="0"/>
                </a:lnTo>
                <a:lnTo>
                  <a:pt x="2571651" y="951511"/>
                </a:lnTo>
                <a:lnTo>
                  <a:pt x="0" y="95151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TextBox 14"/>
          <p:cNvSpPr txBox="1"/>
          <p:nvPr/>
        </p:nvSpPr>
        <p:spPr>
          <a:xfrm>
            <a:off x="4408514" y="2395731"/>
            <a:ext cx="2888994" cy="338554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Explain your role, limits &amp; processes</a:t>
            </a:r>
          </a:p>
          <a:p>
            <a:pPr algn="l">
              <a:lnSpc>
                <a:spcPts val="2391"/>
              </a:lnSpc>
            </a:pPr>
            <a:endParaRPr lang="en-US" sz="2135">
              <a:solidFill>
                <a:srgbClr val="FFFFFF"/>
              </a:solidFill>
              <a:latin typeface="Trebuchet MS"/>
              <a:ea typeface="Trebuchet MS"/>
              <a:cs typeface="Trebuchet MS"/>
              <a:sym typeface="Trebuchet MS"/>
            </a:endParaRPr>
          </a:p>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Agree and confirm what is recorded </a:t>
            </a:r>
          </a:p>
          <a:p>
            <a:pPr algn="l">
              <a:lnSpc>
                <a:spcPts val="2391"/>
              </a:lnSpc>
            </a:pPr>
            <a:endParaRPr lang="en-US" sz="2135">
              <a:solidFill>
                <a:srgbClr val="FFFFFF"/>
              </a:solidFill>
              <a:latin typeface="Trebuchet MS"/>
              <a:ea typeface="Trebuchet MS"/>
              <a:cs typeface="Trebuchet MS"/>
              <a:sym typeface="Trebuchet MS"/>
            </a:endParaRPr>
          </a:p>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De-shame and normalise</a:t>
            </a:r>
          </a:p>
          <a:p>
            <a:pPr algn="l">
              <a:lnSpc>
                <a:spcPts val="2391"/>
              </a:lnSpc>
            </a:pPr>
            <a:endParaRPr lang="en-US" sz="2135">
              <a:solidFill>
                <a:srgbClr val="FFFFFF"/>
              </a:solidFill>
              <a:latin typeface="Trebuchet MS"/>
              <a:ea typeface="Trebuchet MS"/>
              <a:cs typeface="Trebuchet MS"/>
              <a:sym typeface="Trebuchet MS"/>
            </a:endParaRPr>
          </a:p>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Explain your role, limits &amp; processes</a:t>
            </a:r>
          </a:p>
        </p:txBody>
      </p:sp>
      <p:grpSp>
        <p:nvGrpSpPr>
          <p:cNvPr id="15" name="Group 15"/>
          <p:cNvGrpSpPr/>
          <p:nvPr/>
        </p:nvGrpSpPr>
        <p:grpSpPr>
          <a:xfrm>
            <a:off x="7887943" y="4759301"/>
            <a:ext cx="3975620" cy="1412899"/>
            <a:chOff x="0" y="0"/>
            <a:chExt cx="1785100" cy="634408"/>
          </a:xfrm>
        </p:grpSpPr>
        <p:sp>
          <p:nvSpPr>
            <p:cNvPr id="16" name="Freeform 16"/>
            <p:cNvSpPr/>
            <p:nvPr/>
          </p:nvSpPr>
          <p:spPr>
            <a:xfrm>
              <a:off x="0" y="0"/>
              <a:ext cx="1785101" cy="634408"/>
            </a:xfrm>
            <a:custGeom>
              <a:avLst/>
              <a:gdLst/>
              <a:ahLst/>
              <a:cxnLst/>
              <a:rect l="l" t="t" r="r" b="b"/>
              <a:pathLst>
                <a:path w="1785101" h="634408">
                  <a:moveTo>
                    <a:pt x="0" y="0"/>
                  </a:moveTo>
                  <a:lnTo>
                    <a:pt x="1785101" y="0"/>
                  </a:lnTo>
                  <a:lnTo>
                    <a:pt x="1785101" y="634408"/>
                  </a:lnTo>
                  <a:lnTo>
                    <a:pt x="0" y="634408"/>
                  </a:lnTo>
                  <a:close/>
                </a:path>
              </a:pathLst>
            </a:custGeom>
            <a:ln w="85725" cap="sq">
              <a:solidFill>
                <a:srgbClr val="007381"/>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7" name="TextBox 17"/>
            <p:cNvSpPr txBox="1"/>
            <p:nvPr/>
          </p:nvSpPr>
          <p:spPr>
            <a:xfrm>
              <a:off x="0" y="-66675"/>
              <a:ext cx="1785100" cy="701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99"/>
                </a:lnSpc>
              </a:pPr>
              <a:endParaRPr sz="800"/>
            </a:p>
          </p:txBody>
        </p:sp>
      </p:grpSp>
      <p:sp>
        <p:nvSpPr>
          <p:cNvPr id="18" name="TextBox 18"/>
          <p:cNvSpPr txBox="1"/>
          <p:nvPr/>
        </p:nvSpPr>
        <p:spPr>
          <a:xfrm>
            <a:off x="1316413" y="394729"/>
            <a:ext cx="11017896" cy="6138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734"/>
              </a:lnSpc>
            </a:pPr>
            <a:r>
              <a:rPr lang="en-US" sz="4264" b="1">
                <a:solidFill>
                  <a:srgbClr val="EF4D84"/>
                </a:solidFill>
                <a:latin typeface="Trebuchet MS Bold"/>
                <a:ea typeface="Trebuchet MS Bold"/>
                <a:cs typeface="Trebuchet MS Bold"/>
                <a:sym typeface="Trebuchet MS Bold"/>
              </a:rPr>
              <a:t>Cultural Safety: </a:t>
            </a:r>
            <a:r>
              <a:rPr lang="en-US" sz="4264">
                <a:solidFill>
                  <a:srgbClr val="EF4D84"/>
                </a:solidFill>
                <a:latin typeface="Trebuchet MS"/>
                <a:ea typeface="Trebuchet MS"/>
                <a:cs typeface="Trebuchet MS"/>
                <a:sym typeface="Trebuchet MS"/>
              </a:rPr>
              <a:t>Power in Practice</a:t>
            </a:r>
          </a:p>
        </p:txBody>
      </p:sp>
      <p:sp>
        <p:nvSpPr>
          <p:cNvPr id="19" name="TextBox 19"/>
          <p:cNvSpPr txBox="1"/>
          <p:nvPr/>
        </p:nvSpPr>
        <p:spPr>
          <a:xfrm>
            <a:off x="332473" y="1797093"/>
            <a:ext cx="3321252" cy="37920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249"/>
              </a:lnSpc>
            </a:pPr>
            <a:r>
              <a:rPr lang="en-US" sz="2425" b="1">
                <a:solidFill>
                  <a:srgbClr val="FFFFFF"/>
                </a:solidFill>
                <a:latin typeface="Trebuchet MS Bold"/>
                <a:ea typeface="Trebuchet MS Bold"/>
                <a:cs typeface="Trebuchet MS Bold"/>
                <a:sym typeface="Trebuchet MS Bold"/>
              </a:rPr>
              <a:t>Power Exists:</a:t>
            </a:r>
          </a:p>
        </p:txBody>
      </p:sp>
      <p:sp>
        <p:nvSpPr>
          <p:cNvPr id="20" name="TextBox 20"/>
          <p:cNvSpPr txBox="1"/>
          <p:nvPr/>
        </p:nvSpPr>
        <p:spPr>
          <a:xfrm>
            <a:off x="523687" y="2509467"/>
            <a:ext cx="2888994" cy="338554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Navigational literacy</a:t>
            </a:r>
          </a:p>
          <a:p>
            <a:pPr algn="l">
              <a:lnSpc>
                <a:spcPts val="2391"/>
              </a:lnSpc>
            </a:pPr>
            <a:endParaRPr lang="en-US" sz="2135">
              <a:solidFill>
                <a:srgbClr val="FFFFFF"/>
              </a:solidFill>
              <a:latin typeface="Trebuchet MS"/>
              <a:ea typeface="Trebuchet MS"/>
              <a:cs typeface="Trebuchet MS"/>
              <a:sym typeface="Trebuchet MS"/>
            </a:endParaRPr>
          </a:p>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Records and documentation</a:t>
            </a:r>
          </a:p>
          <a:p>
            <a:pPr algn="l">
              <a:lnSpc>
                <a:spcPts val="2391"/>
              </a:lnSpc>
            </a:pPr>
            <a:endParaRPr lang="en-US" sz="2135">
              <a:solidFill>
                <a:srgbClr val="FFFFFF"/>
              </a:solidFill>
              <a:latin typeface="Trebuchet MS"/>
              <a:ea typeface="Trebuchet MS"/>
              <a:cs typeface="Trebuchet MS"/>
              <a:sym typeface="Trebuchet MS"/>
            </a:endParaRPr>
          </a:p>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Emotional regulation</a:t>
            </a:r>
          </a:p>
          <a:p>
            <a:pPr algn="l">
              <a:lnSpc>
                <a:spcPts val="2391"/>
              </a:lnSpc>
            </a:pPr>
            <a:endParaRPr lang="en-US" sz="2135">
              <a:solidFill>
                <a:srgbClr val="FFFFFF"/>
              </a:solidFill>
              <a:latin typeface="Trebuchet MS"/>
              <a:ea typeface="Trebuchet MS"/>
              <a:cs typeface="Trebuchet MS"/>
              <a:sym typeface="Trebuchet MS"/>
            </a:endParaRPr>
          </a:p>
          <a:p>
            <a:pPr marL="461071" lvl="1" indent="-230536" algn="l">
              <a:lnSpc>
                <a:spcPts val="2391"/>
              </a:lnSpc>
              <a:buFont typeface="Arial"/>
              <a:buChar char="•"/>
            </a:pPr>
            <a:r>
              <a:rPr lang="en-US" sz="2135">
                <a:solidFill>
                  <a:srgbClr val="FFFFFF"/>
                </a:solidFill>
                <a:latin typeface="Trebuchet MS"/>
                <a:ea typeface="Trebuchet MS"/>
                <a:cs typeface="Trebuchet MS"/>
                <a:sym typeface="Trebuchet MS"/>
              </a:rPr>
              <a:t>Representing the system</a:t>
            </a:r>
          </a:p>
        </p:txBody>
      </p:sp>
      <p:sp>
        <p:nvSpPr>
          <p:cNvPr id="21" name="TextBox 21"/>
          <p:cNvSpPr txBox="1"/>
          <p:nvPr/>
        </p:nvSpPr>
        <p:spPr>
          <a:xfrm>
            <a:off x="4209328" y="1797093"/>
            <a:ext cx="3321252" cy="37920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249"/>
              </a:lnSpc>
            </a:pPr>
            <a:r>
              <a:rPr lang="en-US" sz="2425" b="1">
                <a:solidFill>
                  <a:srgbClr val="FFFFFF"/>
                </a:solidFill>
                <a:latin typeface="Trebuchet MS Bold"/>
                <a:ea typeface="Trebuchet MS Bold"/>
                <a:cs typeface="Trebuchet MS Bold"/>
                <a:sym typeface="Trebuchet MS Bold"/>
              </a:rPr>
              <a:t>Recognising Power:</a:t>
            </a:r>
          </a:p>
        </p:txBody>
      </p:sp>
      <p:sp>
        <p:nvSpPr>
          <p:cNvPr id="22" name="TextBox 22"/>
          <p:cNvSpPr txBox="1"/>
          <p:nvPr/>
        </p:nvSpPr>
        <p:spPr>
          <a:xfrm>
            <a:off x="8111788" y="4980749"/>
            <a:ext cx="3751775" cy="100027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564"/>
              </a:lnSpc>
              <a:spcBef>
                <a:spcPct val="0"/>
              </a:spcBef>
            </a:pPr>
            <a:r>
              <a:rPr lang="en-US" sz="2289">
                <a:solidFill>
                  <a:srgbClr val="007381"/>
                </a:solidFill>
                <a:latin typeface="Trebuchet MS"/>
                <a:ea typeface="Trebuchet MS"/>
                <a:cs typeface="Trebuchet MS"/>
                <a:sym typeface="Trebuchet MS"/>
              </a:rPr>
              <a:t>Power that is </a:t>
            </a:r>
            <a:r>
              <a:rPr lang="en-US" sz="2289" b="1">
                <a:solidFill>
                  <a:srgbClr val="007381"/>
                </a:solidFill>
                <a:latin typeface="Trebuchet MS Bold"/>
                <a:ea typeface="Trebuchet MS Bold"/>
                <a:cs typeface="Trebuchet MS Bold"/>
                <a:sym typeface="Trebuchet MS Bold"/>
              </a:rPr>
              <a:t>recognised </a:t>
            </a:r>
            <a:r>
              <a:rPr lang="en-US" sz="2289">
                <a:solidFill>
                  <a:srgbClr val="007381"/>
                </a:solidFill>
                <a:latin typeface="Trebuchet MS"/>
                <a:ea typeface="Trebuchet MS"/>
                <a:cs typeface="Trebuchet MS"/>
                <a:sym typeface="Trebuchet MS"/>
              </a:rPr>
              <a:t>can be</a:t>
            </a:r>
            <a:r>
              <a:rPr lang="en-US" sz="2289" b="1">
                <a:solidFill>
                  <a:srgbClr val="007381"/>
                </a:solidFill>
                <a:latin typeface="Trebuchet MS Bold"/>
                <a:ea typeface="Trebuchet MS Bold"/>
                <a:cs typeface="Trebuchet MS Bold"/>
                <a:sym typeface="Trebuchet MS Bold"/>
              </a:rPr>
              <a:t> shared. </a:t>
            </a:r>
            <a:r>
              <a:rPr lang="en-US" sz="2289">
                <a:solidFill>
                  <a:srgbClr val="007381"/>
                </a:solidFill>
                <a:latin typeface="Trebuchet MS"/>
                <a:ea typeface="Trebuchet MS"/>
                <a:cs typeface="Trebuchet MS"/>
                <a:sym typeface="Trebuchet MS"/>
              </a:rPr>
              <a:t>Power that is</a:t>
            </a:r>
            <a:r>
              <a:rPr lang="en-US" sz="2289" b="1">
                <a:solidFill>
                  <a:srgbClr val="007381"/>
                </a:solidFill>
                <a:latin typeface="Trebuchet MS Bold"/>
                <a:ea typeface="Trebuchet MS Bold"/>
                <a:cs typeface="Trebuchet MS Bold"/>
                <a:sym typeface="Trebuchet MS Bold"/>
              </a:rPr>
              <a:t> denied </a:t>
            </a:r>
            <a:r>
              <a:rPr lang="en-US" sz="2289">
                <a:solidFill>
                  <a:srgbClr val="007381"/>
                </a:solidFill>
                <a:latin typeface="Trebuchet MS"/>
                <a:ea typeface="Trebuchet MS"/>
                <a:cs typeface="Trebuchet MS"/>
                <a:sym typeface="Trebuchet MS"/>
              </a:rPr>
              <a:t>remains</a:t>
            </a:r>
            <a:r>
              <a:rPr lang="en-US" sz="2289" b="1">
                <a:solidFill>
                  <a:srgbClr val="007381"/>
                </a:solidFill>
                <a:latin typeface="Trebuchet MS Bold"/>
                <a:ea typeface="Trebuchet MS Bold"/>
                <a:cs typeface="Trebuchet MS Bold"/>
                <a:sym typeface="Trebuchet MS Bold"/>
              </a:rPr>
              <a:t> hidden.</a:t>
            </a:r>
          </a:p>
        </p:txBody>
      </p:sp>
      <p:sp>
        <p:nvSpPr>
          <p:cNvPr id="23" name="TextBox 23"/>
          <p:cNvSpPr txBox="1"/>
          <p:nvPr/>
        </p:nvSpPr>
        <p:spPr>
          <a:xfrm>
            <a:off x="7887943" y="1916532"/>
            <a:ext cx="4105425" cy="237286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2065">
                <a:solidFill>
                  <a:srgbClr val="2E2E2E"/>
                </a:solidFill>
                <a:latin typeface="Trebuchet MS"/>
                <a:ea typeface="Trebuchet MS"/>
                <a:cs typeface="Trebuchet MS"/>
                <a:sym typeface="Trebuchet MS"/>
              </a:rPr>
              <a:t>Cultural safety focuses on recognising the power imbalances and privileges between places, people and policies. </a:t>
            </a:r>
          </a:p>
          <a:p>
            <a:pPr algn="l">
              <a:lnSpc>
                <a:spcPts val="2333"/>
              </a:lnSpc>
            </a:pPr>
            <a:endParaRPr lang="en-US" sz="2065">
              <a:solidFill>
                <a:srgbClr val="2E2E2E"/>
              </a:solidFill>
              <a:latin typeface="Trebuchet MS"/>
              <a:ea typeface="Trebuchet MS"/>
              <a:cs typeface="Trebuchet MS"/>
              <a:sym typeface="Trebuchet MS"/>
            </a:endParaRPr>
          </a:p>
          <a:p>
            <a:pPr algn="l">
              <a:lnSpc>
                <a:spcPts val="2333"/>
              </a:lnSpc>
            </a:pPr>
            <a:r>
              <a:rPr lang="en-US" sz="2065">
                <a:solidFill>
                  <a:srgbClr val="2E2E2E"/>
                </a:solidFill>
                <a:latin typeface="Trebuchet MS"/>
                <a:ea typeface="Trebuchet MS"/>
                <a:cs typeface="Trebuchet MS"/>
                <a:sym typeface="Trebuchet MS"/>
              </a:rPr>
              <a:t>It’s about self-reflection and self-awareness of the potential impact of our own culture on others.</a:t>
            </a:r>
          </a:p>
        </p:txBody>
      </p:sp>
    </p:spTree>
    <p:extLst>
      <p:ext uri="{BB962C8B-B14F-4D97-AF65-F5344CB8AC3E}">
        <p14:creationId xmlns:p14="http://schemas.microsoft.com/office/powerpoint/2010/main" val="1084368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A237CE-A85A-6A02-4702-5ADA0CDB236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50874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idebar images 2">
  <a:themeElements>
    <a:clrScheme name="Custom 6">
      <a:dk1>
        <a:sysClr val="windowText" lastClr="000000"/>
      </a:dk1>
      <a:lt1>
        <a:sysClr val="window" lastClr="FFFFFF"/>
      </a:lt1>
      <a:dk2>
        <a:srgbClr val="2C3C43"/>
      </a:dk2>
      <a:lt2>
        <a:srgbClr val="EBEBEB"/>
      </a:lt2>
      <a:accent1>
        <a:srgbClr val="1E9AD6"/>
      </a:accent1>
      <a:accent2>
        <a:srgbClr val="16A796"/>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Dark Gradient">
  <a:themeElements>
    <a:clrScheme name="Dark Gradient">
      <a:dk1>
        <a:sysClr val="windowText" lastClr="000000"/>
      </a:dk1>
      <a:lt1>
        <a:sysClr val="window" lastClr="FFFFFF"/>
      </a:lt1>
      <a:dk2>
        <a:srgbClr val="0B0C12"/>
      </a:dk2>
      <a:lt2>
        <a:srgbClr val="ECF0FB"/>
      </a:lt2>
      <a:accent1>
        <a:srgbClr val="4970FF"/>
      </a:accent1>
      <a:accent2>
        <a:srgbClr val="712ED5"/>
      </a:accent2>
      <a:accent3>
        <a:srgbClr val="00C4B6"/>
      </a:accent3>
      <a:accent4>
        <a:srgbClr val="3633D1"/>
      </a:accent4>
      <a:accent5>
        <a:srgbClr val="4AB1FE"/>
      </a:accent5>
      <a:accent6>
        <a:srgbClr val="9E2FD5"/>
      </a:accent6>
      <a:hlink>
        <a:srgbClr val="4970FF"/>
      </a:hlink>
      <a:folHlink>
        <a:srgbClr val="8E24FF"/>
      </a:folHlink>
    </a:clrScheme>
    <a:fontScheme name="Custom 53">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 gradient" id="{E11C298A-C952-4C7C-AD82-FDE632A020A2}" vid="{C429265E-EED5-40F2-8F51-E02F8E47A731}"/>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1364a245-e493-41ed-bb8d-07b284efa9d7" xsi:nil="true"/>
    <Session xmlns="1364a245-e493-41ed-bb8d-07b284efa9d7" xsi:nil="true"/>
    <TaxCatchAll xmlns="369a6785-7c20-4394-a076-f65286349692" xsi:nil="true"/>
    <lcf76f155ced4ddcb4097134ff3c332f xmlns="1364a245-e493-41ed-bb8d-07b284efa9d7">
      <Terms xmlns="http://schemas.microsoft.com/office/infopath/2007/PartnerControls"/>
    </lcf76f155ced4ddcb4097134ff3c332f>
    <Session_x0028__x002f_5_x0029_ xmlns="1364a245-e493-41ed-bb8d-07b284efa9d7" xsi:nil="true"/>
    <ApplicationNo_x002e_ xmlns="1364a245-e493-41ed-bb8d-07b284efa9d7" xsi:nil="true"/>
    <datetimr xmlns="1364a245-e493-41ed-bb8d-07b284efa9d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1E39600B21014991592B10C4BE6E14" ma:contentTypeVersion="25" ma:contentTypeDescription="Create a new document." ma:contentTypeScope="" ma:versionID="81a85617b62ada1b8e9784d065654cbc">
  <xsd:schema xmlns:xsd="http://www.w3.org/2001/XMLSchema" xmlns:xs="http://www.w3.org/2001/XMLSchema" xmlns:p="http://schemas.microsoft.com/office/2006/metadata/properties" xmlns:ns2="1364a245-e493-41ed-bb8d-07b284efa9d7" xmlns:ns3="369a6785-7c20-4394-a076-f65286349692" targetNamespace="http://schemas.microsoft.com/office/2006/metadata/properties" ma:root="true" ma:fieldsID="ade5e1e528c1e98e3855148c50d8add4" ns2:_="" ns3:_="">
    <xsd:import namespace="1364a245-e493-41ed-bb8d-07b284efa9d7"/>
    <xsd:import namespace="369a6785-7c20-4394-a076-f652863496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Session_x0028__x002f_5_x0029_" minOccurs="0"/>
                <xsd:element ref="ns2:Session" minOccurs="0"/>
                <xsd:element ref="ns2:MediaServiceSearchProperties" minOccurs="0"/>
                <xsd:element ref="ns2:Notes" minOccurs="0"/>
                <xsd:element ref="ns2:ApplicationNo_x002e_" minOccurs="0"/>
                <xsd:element ref="ns2:MediaServiceBillingMetadata" minOccurs="0"/>
                <xsd:element ref="ns2:datetim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64a245-e493-41ed-bb8d-07b284efa9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3e4efc2-323b-47dd-8bdf-129af66e908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Session_x0028__x002f_5_x0029_" ma:index="24" nillable="true" ma:displayName="Session (/5)" ma:format="Dropdown" ma:internalName="Session_x0028__x002f_5_x0029_">
      <xsd:simpleType>
        <xsd:restriction base="dms:Text">
          <xsd:maxLength value="255"/>
        </xsd:restriction>
      </xsd:simpleType>
    </xsd:element>
    <xsd:element name="Session" ma:index="25" nillable="true" ma:displayName="Session" ma:format="Dropdown" ma:internalName="Session">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Notes" ma:index="27" nillable="true" ma:displayName="Notes" ma:description="Reason useful cross-sector" ma:format="Dropdown" ma:internalName="Notes">
      <xsd:simpleType>
        <xsd:restriction base="dms:Note">
          <xsd:maxLength value="255"/>
        </xsd:restriction>
      </xsd:simpleType>
    </xsd:element>
    <xsd:element name="ApplicationNo_x002e_" ma:index="28" nillable="true" ma:displayName="Application No." ma:format="Dropdown" ma:internalName="ApplicationNo_x002e_" ma:percentage="FALSE">
      <xsd:simpleType>
        <xsd:restriction base="dms:Number"/>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datetimr" ma:index="30" nillable="true" ma:displayName="datetimr" ma:format="DateOnly" ma:internalName="datetimr">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69a6785-7c20-4394-a076-f6528634969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afd2c15-7117-4a99-a4ad-7db48f8eacbd}" ma:internalName="TaxCatchAll" ma:showField="CatchAllData" ma:web="369a6785-7c20-4394-a076-f652863496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F34044-BF23-4E8E-AD64-077D1367BDAC}">
  <ds:schemaRefs>
    <ds:schemaRef ds:uri="1364a245-e493-41ed-bb8d-07b284efa9d7"/>
    <ds:schemaRef ds:uri="369a6785-7c20-4394-a076-f6528634969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57C9D22-5A18-4D9A-9A29-7E7685AAA977}">
  <ds:schemaRefs>
    <ds:schemaRef ds:uri="http://schemas.microsoft.com/sharepoint/v3/contenttype/forms"/>
  </ds:schemaRefs>
</ds:datastoreItem>
</file>

<file path=customXml/itemProps3.xml><?xml version="1.0" encoding="utf-8"?>
<ds:datastoreItem xmlns:ds="http://schemas.openxmlformats.org/officeDocument/2006/customXml" ds:itemID="{772EEFC4-A186-484B-BD27-BDC454388BC2}">
  <ds:schemaRefs>
    <ds:schemaRef ds:uri="1364a245-e493-41ed-bb8d-07b284efa9d7"/>
    <ds:schemaRef ds:uri="369a6785-7c20-4394-a076-f652863496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2896</Words>
  <Application>Microsoft Office PowerPoint</Application>
  <PresentationFormat>Widescreen</PresentationFormat>
  <Paragraphs>273</Paragraphs>
  <Slides>26</Slides>
  <Notes>10</Notes>
  <HiddenSlides>0</HiddenSlides>
  <MMClips>1</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26</vt:i4>
      </vt:variant>
    </vt:vector>
  </HeadingPairs>
  <TitlesOfParts>
    <vt:vector size="46" baseType="lpstr">
      <vt:lpstr>Aptos</vt:lpstr>
      <vt:lpstr>Aptos Display</vt:lpstr>
      <vt:lpstr>Arial</vt:lpstr>
      <vt:lpstr>Arial Nova Cond</vt:lpstr>
      <vt:lpstr>Arial Nova Light</vt:lpstr>
      <vt:lpstr>Calibri</vt:lpstr>
      <vt:lpstr>Calibri Light</vt:lpstr>
      <vt:lpstr>DM Sans</vt:lpstr>
      <vt:lpstr>DM Sans Bold</vt:lpstr>
      <vt:lpstr>Inter Bold</vt:lpstr>
      <vt:lpstr>Trebuchet MS</vt:lpstr>
      <vt:lpstr>Trebuchet MS Bold</vt:lpstr>
      <vt:lpstr>Trebuchet MS Bold Italics</vt:lpstr>
      <vt:lpstr>Wingdings</vt:lpstr>
      <vt:lpstr>Wingdings 3</vt:lpstr>
      <vt:lpstr>Office Theme</vt:lpstr>
      <vt:lpstr>1_Office Theme</vt:lpstr>
      <vt:lpstr>Sidebar images 2</vt:lpstr>
      <vt:lpstr>Office Theme</vt:lpstr>
      <vt:lpstr>Dark Gradient</vt:lpstr>
      <vt:lpstr>NASP Webinar: Embedding EDIB and cultural safety in everyday practice  </vt:lpstr>
      <vt:lpstr>Housekeeping</vt:lpstr>
      <vt:lpstr>Overview</vt:lpstr>
      <vt:lpstr>Hannah Beck, Strategic Projects Manager: Innovation &amp; Culture, NASP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Shabana Hussain, Social Prescriber, Greater Derby PCN  </vt:lpstr>
      <vt:lpstr>Cultural Competency &amp; Co-Production</vt:lpstr>
      <vt:lpstr>What is culture?</vt:lpstr>
      <vt:lpstr>Cultural Competency </vt:lpstr>
      <vt:lpstr>Cultural Competence Continuum </vt:lpstr>
      <vt:lpstr>Achieving cultural competence in your role </vt:lpstr>
      <vt:lpstr>Co-Production</vt:lpstr>
      <vt:lpstr> Raquel Cerezo Martín, Social Prescribing Link Worker for Cranbrook Primary Care Network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 Webinar: RNIB and SignHealth talk sensory impairments  and social prescribing</dc:title>
  <dc:creator>Ceriann Bailey-Rush</dc:creator>
  <cp:lastModifiedBy>Audrey Briggs</cp:lastModifiedBy>
  <cp:revision>58</cp:revision>
  <dcterms:created xsi:type="dcterms:W3CDTF">2024-05-29T10:15:32Z</dcterms:created>
  <dcterms:modified xsi:type="dcterms:W3CDTF">2026-08-26T13:32:43Z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0x010100391E39600B21014991592B10C4BE6E14</vt:lpwstr>
  </property>
  <property fmtid="{D5CDD505-2E9C-101B-9397-08002B2CF9AE}" pid="3" name="MediaServiceImageTags">
    <vt:lpwstr/>
  </property>
</Properties>
</file>