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0" r:id="rId1"/>
  </p:sldMasterIdLst>
  <p:notesMasterIdLst>
    <p:notesMasterId r:id="rId13"/>
  </p:notesMasterIdLst>
  <p:sldIdLst>
    <p:sldId id="489" r:id="rId2"/>
    <p:sldId id="2147473443" r:id="rId3"/>
    <p:sldId id="2147473444" r:id="rId4"/>
    <p:sldId id="2147473446" r:id="rId5"/>
    <p:sldId id="3410" r:id="rId6"/>
    <p:sldId id="2147473448" r:id="rId7"/>
    <p:sldId id="304" r:id="rId8"/>
    <p:sldId id="306" r:id="rId9"/>
    <p:sldId id="308" r:id="rId10"/>
    <p:sldId id="311" r:id="rId11"/>
    <p:sldId id="312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CC7CE"/>
    <a:srgbClr val="F4F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F1AA222-C997-C244-9076-14FC92F8E9EA}" v="12" dt="2026-06-24T14:28:09.28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614" autoAdjust="0"/>
    <p:restoredTop sz="91250" autoAdjust="0"/>
  </p:normalViewPr>
  <p:slideViewPr>
    <p:cSldViewPr snapToGrid="0">
      <p:cViewPr varScale="1">
        <p:scale>
          <a:sx n="74" d="100"/>
          <a:sy n="74" d="100"/>
        </p:scale>
        <p:origin x="192" y="4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g Mundra" userId="e97d57dc5b99617e" providerId="LiveId" clId="{116B87AB-4E76-5AFA-B617-54C27DE6C4DD}"/>
    <pc:docChg chg="undo custSel addSld delSld modSld sldOrd">
      <pc:chgData name="Jag Mundra" userId="e97d57dc5b99617e" providerId="LiveId" clId="{116B87AB-4E76-5AFA-B617-54C27DE6C4DD}" dt="2026-06-24T14:29:47.879" v="294" actId="1036"/>
      <pc:docMkLst>
        <pc:docMk/>
      </pc:docMkLst>
      <pc:sldChg chg="add del setBg">
        <pc:chgData name="Jag Mundra" userId="e97d57dc5b99617e" providerId="LiveId" clId="{116B87AB-4E76-5AFA-B617-54C27DE6C4DD}" dt="2026-06-24T14:25:48.265" v="134"/>
        <pc:sldMkLst>
          <pc:docMk/>
          <pc:sldMk cId="276047777" sldId="301"/>
        </pc:sldMkLst>
      </pc:sldChg>
      <pc:sldChg chg="delSp add mod">
        <pc:chgData name="Jag Mundra" userId="e97d57dc5b99617e" providerId="LiveId" clId="{116B87AB-4E76-5AFA-B617-54C27DE6C4DD}" dt="2026-06-24T14:24:46.749" v="130" actId="478"/>
        <pc:sldMkLst>
          <pc:docMk/>
          <pc:sldMk cId="4097354125" sldId="304"/>
        </pc:sldMkLst>
        <pc:spChg chg="del">
          <ac:chgData name="Jag Mundra" userId="e97d57dc5b99617e" providerId="LiveId" clId="{116B87AB-4E76-5AFA-B617-54C27DE6C4DD}" dt="2026-06-24T14:24:46.749" v="130" actId="478"/>
          <ac:spMkLst>
            <pc:docMk/>
            <pc:sldMk cId="4097354125" sldId="304"/>
            <ac:spMk id="6" creationId="{9EACA605-F788-4348-0B29-5BB6362FF32D}"/>
          </ac:spMkLst>
        </pc:spChg>
      </pc:sldChg>
      <pc:sldChg chg="modSp add mod ord">
        <pc:chgData name="Jag Mundra" userId="e97d57dc5b99617e" providerId="LiveId" clId="{116B87AB-4E76-5AFA-B617-54C27DE6C4DD}" dt="2026-06-24T14:25:35.220" v="132" actId="20578"/>
        <pc:sldMkLst>
          <pc:docMk/>
          <pc:sldMk cId="611037867" sldId="306"/>
        </pc:sldMkLst>
        <pc:spChg chg="mod">
          <ac:chgData name="Jag Mundra" userId="e97d57dc5b99617e" providerId="LiveId" clId="{116B87AB-4E76-5AFA-B617-54C27DE6C4DD}" dt="2026-06-17T07:17:25.390" v="67" actId="1035"/>
          <ac:spMkLst>
            <pc:docMk/>
            <pc:sldMk cId="611037867" sldId="306"/>
            <ac:spMk id="13" creationId="{E0423994-3D3B-E3FC-6ED8-52BABBBD7F2F}"/>
          </ac:spMkLst>
        </pc:spChg>
        <pc:spChg chg="mod">
          <ac:chgData name="Jag Mundra" userId="e97d57dc5b99617e" providerId="LiveId" clId="{116B87AB-4E76-5AFA-B617-54C27DE6C4DD}" dt="2026-06-17T07:17:25.390" v="67" actId="1035"/>
          <ac:spMkLst>
            <pc:docMk/>
            <pc:sldMk cId="611037867" sldId="306"/>
            <ac:spMk id="14" creationId="{8F5B4E21-CF7C-53F1-BE67-24C6D437D0A5}"/>
          </ac:spMkLst>
        </pc:spChg>
        <pc:picChg chg="mod">
          <ac:chgData name="Jag Mundra" userId="e97d57dc5b99617e" providerId="LiveId" clId="{116B87AB-4E76-5AFA-B617-54C27DE6C4DD}" dt="2026-06-17T07:17:32.904" v="73" actId="1035"/>
          <ac:picMkLst>
            <pc:docMk/>
            <pc:sldMk cId="611037867" sldId="306"/>
            <ac:picMk id="21" creationId="{0FEE6904-C766-CE82-F555-A0F983CA23B3}"/>
          </ac:picMkLst>
        </pc:picChg>
        <pc:picChg chg="mod">
          <ac:chgData name="Jag Mundra" userId="e97d57dc5b99617e" providerId="LiveId" clId="{116B87AB-4E76-5AFA-B617-54C27DE6C4DD}" dt="2026-06-17T07:17:32.904" v="73" actId="1035"/>
          <ac:picMkLst>
            <pc:docMk/>
            <pc:sldMk cId="611037867" sldId="306"/>
            <ac:picMk id="23" creationId="{88320516-03CB-0D3E-82B2-76B45C5EED81}"/>
          </ac:picMkLst>
        </pc:picChg>
      </pc:sldChg>
      <pc:sldChg chg="add">
        <pc:chgData name="Jag Mundra" userId="e97d57dc5b99617e" providerId="LiveId" clId="{116B87AB-4E76-5AFA-B617-54C27DE6C4DD}" dt="2026-06-24T14:25:19.368" v="131"/>
        <pc:sldMkLst>
          <pc:docMk/>
          <pc:sldMk cId="115070212" sldId="308"/>
        </pc:sldMkLst>
      </pc:sldChg>
      <pc:sldChg chg="delSp modSp add mod">
        <pc:chgData name="Jag Mundra" userId="e97d57dc5b99617e" providerId="LiveId" clId="{116B87AB-4E76-5AFA-B617-54C27DE6C4DD}" dt="2026-06-24T14:24:33.638" v="128" actId="1035"/>
        <pc:sldMkLst>
          <pc:docMk/>
          <pc:sldMk cId="1228926384" sldId="311"/>
        </pc:sldMkLst>
        <pc:spChg chg="del">
          <ac:chgData name="Jag Mundra" userId="e97d57dc5b99617e" providerId="LiveId" clId="{116B87AB-4E76-5AFA-B617-54C27DE6C4DD}" dt="2026-06-24T14:24:30.668" v="125" actId="478"/>
          <ac:spMkLst>
            <pc:docMk/>
            <pc:sldMk cId="1228926384" sldId="311"/>
            <ac:spMk id="2" creationId="{1943608B-E133-1FAB-7640-A7603F979DAB}"/>
          </ac:spMkLst>
        </pc:spChg>
        <pc:spChg chg="mod">
          <ac:chgData name="Jag Mundra" userId="e97d57dc5b99617e" providerId="LiveId" clId="{116B87AB-4E76-5AFA-B617-54C27DE6C4DD}" dt="2026-06-24T14:24:33.638" v="128" actId="1035"/>
          <ac:spMkLst>
            <pc:docMk/>
            <pc:sldMk cId="1228926384" sldId="311"/>
            <ac:spMk id="3" creationId="{11D39A6C-8254-E9E2-98D9-1C64E6075C31}"/>
          </ac:spMkLst>
        </pc:spChg>
        <pc:spChg chg="mod">
          <ac:chgData name="Jag Mundra" userId="e97d57dc5b99617e" providerId="LiveId" clId="{116B87AB-4E76-5AFA-B617-54C27DE6C4DD}" dt="2026-06-24T14:24:33.638" v="128" actId="1035"/>
          <ac:spMkLst>
            <pc:docMk/>
            <pc:sldMk cId="1228926384" sldId="311"/>
            <ac:spMk id="5" creationId="{7EF174A5-2C71-F519-D01F-E9D5A41D00F8}"/>
          </ac:spMkLst>
        </pc:spChg>
        <pc:spChg chg="mod">
          <ac:chgData name="Jag Mundra" userId="e97d57dc5b99617e" providerId="LiveId" clId="{116B87AB-4E76-5AFA-B617-54C27DE6C4DD}" dt="2026-06-24T14:24:00.418" v="90" actId="1036"/>
          <ac:spMkLst>
            <pc:docMk/>
            <pc:sldMk cId="1228926384" sldId="311"/>
            <ac:spMk id="8" creationId="{89A4CB82-233E-8CB8-F6B2-A75871FF5D85}"/>
          </ac:spMkLst>
        </pc:spChg>
      </pc:sldChg>
      <pc:sldChg chg="modSp add mod">
        <pc:chgData name="Jag Mundra" userId="e97d57dc5b99617e" providerId="LiveId" clId="{116B87AB-4E76-5AFA-B617-54C27DE6C4DD}" dt="2026-06-24T14:24:41.167" v="129" actId="1035"/>
        <pc:sldMkLst>
          <pc:docMk/>
          <pc:sldMk cId="3568158538" sldId="312"/>
        </pc:sldMkLst>
        <pc:spChg chg="mod">
          <ac:chgData name="Jag Mundra" userId="e97d57dc5b99617e" providerId="LiveId" clId="{116B87AB-4E76-5AFA-B617-54C27DE6C4DD}" dt="2026-06-24T14:24:41.167" v="129" actId="1035"/>
          <ac:spMkLst>
            <pc:docMk/>
            <pc:sldMk cId="3568158538" sldId="312"/>
            <ac:spMk id="2" creationId="{E3A02CAA-7B04-9742-66FE-519EBEC7D028}"/>
          </ac:spMkLst>
        </pc:spChg>
        <pc:spChg chg="mod">
          <ac:chgData name="Jag Mundra" userId="e97d57dc5b99617e" providerId="LiveId" clId="{116B87AB-4E76-5AFA-B617-54C27DE6C4DD}" dt="2026-06-24T14:24:41.167" v="129" actId="1035"/>
          <ac:spMkLst>
            <pc:docMk/>
            <pc:sldMk cId="3568158538" sldId="312"/>
            <ac:spMk id="3" creationId="{49B97F40-5B2F-7D93-3261-55C68477EAAD}"/>
          </ac:spMkLst>
        </pc:spChg>
        <pc:spChg chg="mod">
          <ac:chgData name="Jag Mundra" userId="e97d57dc5b99617e" providerId="LiveId" clId="{116B87AB-4E76-5AFA-B617-54C27DE6C4DD}" dt="2026-06-24T14:24:41.167" v="129" actId="1035"/>
          <ac:spMkLst>
            <pc:docMk/>
            <pc:sldMk cId="3568158538" sldId="312"/>
            <ac:spMk id="5" creationId="{04127080-216D-1E83-A983-E4AF8881B508}"/>
          </ac:spMkLst>
        </pc:spChg>
        <pc:spChg chg="mod">
          <ac:chgData name="Jag Mundra" userId="e97d57dc5b99617e" providerId="LiveId" clId="{116B87AB-4E76-5AFA-B617-54C27DE6C4DD}" dt="2026-06-24T14:24:22.884" v="124" actId="1035"/>
          <ac:spMkLst>
            <pc:docMk/>
            <pc:sldMk cId="3568158538" sldId="312"/>
            <ac:spMk id="8" creationId="{C74697E2-6D02-6092-B7A8-057EA1AE0065}"/>
          </ac:spMkLst>
        </pc:spChg>
      </pc:sldChg>
      <pc:sldChg chg="modSp add mod ord">
        <pc:chgData name="Jag Mundra" userId="e97d57dc5b99617e" providerId="LiveId" clId="{116B87AB-4E76-5AFA-B617-54C27DE6C4DD}" dt="2026-06-17T07:10:17.396" v="54" actId="14100"/>
        <pc:sldMkLst>
          <pc:docMk/>
          <pc:sldMk cId="4228439997" sldId="3410"/>
        </pc:sldMkLst>
        <pc:spChg chg="mod">
          <ac:chgData name="Jag Mundra" userId="e97d57dc5b99617e" providerId="LiveId" clId="{116B87AB-4E76-5AFA-B617-54C27DE6C4DD}" dt="2026-06-17T07:10:17.396" v="54" actId="14100"/>
          <ac:spMkLst>
            <pc:docMk/>
            <pc:sldMk cId="4228439997" sldId="3410"/>
            <ac:spMk id="12" creationId="{6DEF31D9-E9BF-085A-D263-264EE6D443B6}"/>
          </ac:spMkLst>
        </pc:spChg>
        <pc:spChg chg="mod">
          <ac:chgData name="Jag Mundra" userId="e97d57dc5b99617e" providerId="LiveId" clId="{116B87AB-4E76-5AFA-B617-54C27DE6C4DD}" dt="2026-06-17T07:08:32.145" v="45" actId="1076"/>
          <ac:spMkLst>
            <pc:docMk/>
            <pc:sldMk cId="4228439997" sldId="3410"/>
            <ac:spMk id="58" creationId="{40249409-1886-4D67-C70A-475DF1A92CF6}"/>
          </ac:spMkLst>
        </pc:spChg>
        <pc:picChg chg="mod">
          <ac:chgData name="Jag Mundra" userId="e97d57dc5b99617e" providerId="LiveId" clId="{116B87AB-4E76-5AFA-B617-54C27DE6C4DD}" dt="2026-06-17T07:08:19.409" v="38" actId="1076"/>
          <ac:picMkLst>
            <pc:docMk/>
            <pc:sldMk cId="4228439997" sldId="3410"/>
            <ac:picMk id="3" creationId="{D7FA5F24-CF6F-BEEC-34B2-67883262D1B2}"/>
          </ac:picMkLst>
        </pc:picChg>
        <pc:picChg chg="mod">
          <ac:chgData name="Jag Mundra" userId="e97d57dc5b99617e" providerId="LiveId" clId="{116B87AB-4E76-5AFA-B617-54C27DE6C4DD}" dt="2026-06-17T07:08:16.691" v="37" actId="1076"/>
          <ac:picMkLst>
            <pc:docMk/>
            <pc:sldMk cId="4228439997" sldId="3410"/>
            <ac:picMk id="11" creationId="{B20E66C2-E55A-ABEC-1138-2766EBCF02BA}"/>
          </ac:picMkLst>
        </pc:picChg>
      </pc:sldChg>
      <pc:sldChg chg="modSp mod ord">
        <pc:chgData name="Jag Mundra" userId="e97d57dc5b99617e" providerId="LiveId" clId="{116B87AB-4E76-5AFA-B617-54C27DE6C4DD}" dt="2026-06-24T14:28:54.304" v="218" actId="20577"/>
        <pc:sldMkLst>
          <pc:docMk/>
          <pc:sldMk cId="653147979" sldId="2147473444"/>
        </pc:sldMkLst>
        <pc:spChg chg="mod">
          <ac:chgData name="Jag Mundra" userId="e97d57dc5b99617e" providerId="LiveId" clId="{116B87AB-4E76-5AFA-B617-54C27DE6C4DD}" dt="2026-06-24T14:28:54.304" v="218" actId="20577"/>
          <ac:spMkLst>
            <pc:docMk/>
            <pc:sldMk cId="653147979" sldId="2147473444"/>
            <ac:spMk id="16" creationId="{08D79A61-21F2-7EF8-049F-0D73F6C7DF9B}"/>
          </ac:spMkLst>
        </pc:spChg>
      </pc:sldChg>
      <pc:sldChg chg="modSp mod">
        <pc:chgData name="Jag Mundra" userId="e97d57dc5b99617e" providerId="LiveId" clId="{116B87AB-4E76-5AFA-B617-54C27DE6C4DD}" dt="2026-06-24T14:29:47.879" v="294" actId="1036"/>
        <pc:sldMkLst>
          <pc:docMk/>
          <pc:sldMk cId="47817530" sldId="2147473446"/>
        </pc:sldMkLst>
        <pc:spChg chg="mod">
          <ac:chgData name="Jag Mundra" userId="e97d57dc5b99617e" providerId="LiveId" clId="{116B87AB-4E76-5AFA-B617-54C27DE6C4DD}" dt="2026-06-24T14:29:47.879" v="294" actId="1036"/>
          <ac:spMkLst>
            <pc:docMk/>
            <pc:sldMk cId="47817530" sldId="2147473446"/>
            <ac:spMk id="16" creationId="{BFFE9875-DEC1-9007-ABDF-D262C5ACA74B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22ED7C-058D-44BC-9603-CA230EB5F6FB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5E32F0-4BC6-4BEE-91BA-0CA4B9F776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6345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r-outcomes.com/measures/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F5D810-6CF5-46CE-A94B-4F30A5337C2C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11609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6E4ABD-0F72-27AE-BB08-F020055E85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3A4BA4E-72A7-2D1D-92BB-3FA1EFA1320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3099A5B-BAF5-D984-44E0-E99AEE6C78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83BAC7-90CD-DFFD-33BA-FA09B76B66A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949D45-0C80-1647-993A-C0D696327CE4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0283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53D736-758A-E494-2A37-D77D118D60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266CA9B-658F-A7DF-9E7E-CC7728BEC86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C26EC93-ADCB-E307-7E82-6302E2D22AA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sz="1200" dirty="0">
                <a:solidFill>
                  <a:schemeClr val="tx1"/>
                </a:solidFill>
                <a:hlinkClick r:id="rId3"/>
              </a:rPr>
              <a:t>https://r-outcomes.com/measures/</a:t>
            </a:r>
            <a:r>
              <a:rPr lang="en-GB" sz="1200" dirty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6EB7F7-ACCE-C1D8-5029-88D1820BD12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949D45-0C80-1647-993A-C0D696327CE4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3533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550ACB-BE90-0933-7DEA-0F81555D93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A1D9314-EB1D-5C31-4348-E5ED6FCE027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CE16DDD-BB26-3AF3-F349-03685D544D1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20D8C3-A5C5-711D-F13D-A80A63F0300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949D45-0C80-1647-993A-C0D696327CE4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6045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A44BF4-F70E-054F-EF7A-E39DE523F6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C56F7CC-2530-82A9-58F5-48B900C94C2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1617CB7-79B3-097C-64E4-BDFA5ABEAED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95527A-5602-EF08-122A-A4347AF779E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949D45-0C80-1647-993A-C0D696327CE4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2795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5027DA-8580-E226-E764-5A1ABED5D6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2CF58F3-5AFD-AA54-B19A-FD5E0F84E73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F71FF7C-0D2D-D8EF-661F-8E05789FFC6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b="1" dirty="0"/>
              <a:t>Use full EQ-5D scores (all 5 questions) to get a more accurate QALY estimate </a:t>
            </a:r>
            <a:r>
              <a:rPr lang="en-GB" sz="1200" dirty="0"/>
              <a:t>- </a:t>
            </a:r>
            <a:r>
              <a:rPr lang="en-GB" dirty="0"/>
              <a:t>https://score.awellhealth.com/calculations/eq5d_5l? </a:t>
            </a:r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7F4BED-F3DA-AD4B-5C3A-F8782A3F83F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6BF9DD1-9F4B-4339-BFE9-C4C236EDBEA1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07839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72EC0B-F347-E025-E585-7E57F0C45C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6A3C020-7963-81B0-FFD4-7CCE7128DC5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F6C49A2-BFF7-4AFC-C669-2DDF7578B3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E50545-0415-C1D1-E8A2-3C4DFEC1EA4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6BF9DD1-9F4B-4339-BFE9-C4C236EDBEA1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85660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29013" y="6446837"/>
            <a:ext cx="4822804" cy="365125"/>
          </a:xfrm>
        </p:spPr>
        <p:txBody>
          <a:bodyPr/>
          <a:lstStyle>
            <a:lvl1pPr algn="l">
              <a:defRPr sz="1000">
                <a:latin typeface="Aptos Display" panose="020B0004020202020204" pitchFamily="34" charset="0"/>
              </a:defRPr>
            </a:lvl1pPr>
          </a:lstStyle>
          <a:p>
            <a:r>
              <a:rPr lang="en-GB" dirty="0"/>
              <a:t>© 2024 Jag Mundra.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B1B51-B447-47E3-9B4C-66537A8EF11A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FCFA57DC-7A65-DE80-4AF9-0024CFEE14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2882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 2024 Jag Mundra.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B1B51-B447-47E3-9B4C-66537A8EF1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9094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 2024 Jag Mundra.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B1B51-B447-47E3-9B4C-66537A8EF1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1268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 2024 Jag Mundra.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B1B51-B447-47E3-9B4C-66537A8EF1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0140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 2024 Jag Mundra.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B1B51-B447-47E3-9B4C-66537A8EF1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4259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 2024 Jag Mundra.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B1B51-B447-47E3-9B4C-66537A8EF1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7911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 2024 Jag Mundra. All rights reserved.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B1B51-B447-47E3-9B4C-66537A8EF1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4015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 2024 Jag Mundra. All rights reserved.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B1B51-B447-47E3-9B4C-66537A8EF1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4687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© 2024 Jag Mundra. All rights reserved.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B1B51-B447-47E3-9B4C-66537A8EF1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0042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GB"/>
              <a:t>© 2024 Jag Mundra.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90B1B51-B447-47E3-9B4C-66537A8EF1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9081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 2024 Jag Mundra.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B1B51-B447-47E3-9B4C-66537A8EF1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5839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en-GB"/>
              <a:t>© 2024 Jag Mundra.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290B1B51-B447-47E3-9B4C-66537A8EF1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782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1" r:id="rId1"/>
    <p:sldLayoutId id="2147483812" r:id="rId2"/>
    <p:sldLayoutId id="2147483813" r:id="rId3"/>
    <p:sldLayoutId id="2147483814" r:id="rId4"/>
    <p:sldLayoutId id="2147483815" r:id="rId5"/>
    <p:sldLayoutId id="2147483816" r:id="rId6"/>
    <p:sldLayoutId id="2147483817" r:id="rId7"/>
    <p:sldLayoutId id="2147483818" r:id="rId8"/>
    <p:sldLayoutId id="2147483819" r:id="rId9"/>
    <p:sldLayoutId id="2147483820" r:id="rId10"/>
    <p:sldLayoutId id="2147483821" r:id="rId11"/>
  </p:sldLayoutIdLst>
  <p:hf sldNum="0"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journalslibrary.nihr.ac.uk/hta/HTA19140" TargetMode="External"/><Relationship Id="rId4" Type="http://schemas.openxmlformats.org/officeDocument/2006/relationships/hyperlink" Target="https://www.sciencedirect.com/science/article/pii/S1098301512041617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gov.uk/government/publications/green-book-supplementary-guidance-wellbeing" TargetMode="External"/><Relationship Id="rId4" Type="http://schemas.openxmlformats.org/officeDocument/2006/relationships/hyperlink" Target="https://www.gov.uk/government/publications/quantifying-and-valuing-the-wellbeing-impacts-of-culture-and-sport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qualitysafety.bmj.com/content/27/12/989" TargetMode="External"/><Relationship Id="rId4" Type="http://schemas.openxmlformats.org/officeDocument/2006/relationships/hyperlink" Target="https://bmjopenquality.bmj.com/content/8/2/e000411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ciencedirect.com/science/article/pii/S1098301512041617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journalslibrary.nihr.ac.uk/hta/HTA19140" TargetMode="External"/><Relationship Id="rId4" Type="http://schemas.openxmlformats.org/officeDocument/2006/relationships/hyperlink" Target="https://www.gov.uk/government/publications/the-green-book-appraisal-and-evaluation-in-central-government/the-green-book-2020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CE2C44A-E537-AA36-C25E-0D737C4A2E7A}"/>
              </a:ext>
            </a:extLst>
          </p:cNvPr>
          <p:cNvSpPr/>
          <p:nvPr/>
        </p:nvSpPr>
        <p:spPr>
          <a:xfrm>
            <a:off x="0" y="-4"/>
            <a:ext cx="12192000" cy="640080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F024B23-98D6-EE1D-FAEA-2BED796B4FD0}"/>
              </a:ext>
            </a:extLst>
          </p:cNvPr>
          <p:cNvSpPr txBox="1"/>
          <p:nvPr/>
        </p:nvSpPr>
        <p:spPr>
          <a:xfrm>
            <a:off x="1196755" y="1136347"/>
            <a:ext cx="9836335" cy="41319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n-GB" sz="5500" b="1" i="0" dirty="0">
                <a:solidFill>
                  <a:srgbClr val="002060"/>
                </a:solidFill>
                <a:effectLst/>
                <a:latin typeface="Aptos Display" panose="020B0004020202020204" pitchFamily="34" charset="0"/>
              </a:rPr>
              <a:t>Simple </a:t>
            </a:r>
            <a:r>
              <a:rPr lang="en-GB" sz="5500" b="1" dirty="0">
                <a:solidFill>
                  <a:srgbClr val="002060"/>
                </a:solidFill>
                <a:latin typeface="Aptos Display" panose="020B0004020202020204" pitchFamily="34" charset="0"/>
              </a:rPr>
              <a:t>Ways </a:t>
            </a:r>
            <a:r>
              <a:rPr lang="en-GB" sz="5500" b="1" i="0" dirty="0">
                <a:solidFill>
                  <a:srgbClr val="002060"/>
                </a:solidFill>
                <a:effectLst/>
                <a:latin typeface="Aptos Display" panose="020B0004020202020204" pitchFamily="34" charset="0"/>
              </a:rPr>
              <a:t>to Measure and Improve Population Health</a:t>
            </a:r>
          </a:p>
          <a:p>
            <a:pPr>
              <a:spcAft>
                <a:spcPts val="1800"/>
              </a:spcAft>
            </a:pPr>
            <a:r>
              <a:rPr lang="en-GB" sz="3500" dirty="0">
                <a:solidFill>
                  <a:srgbClr val="002060"/>
                </a:solidFill>
                <a:latin typeface="Aptos Display" panose="020B0004020202020204" pitchFamily="34" charset="0"/>
              </a:rPr>
              <a:t>Jag Mundra</a:t>
            </a:r>
          </a:p>
          <a:p>
            <a:pPr>
              <a:spcAft>
                <a:spcPts val="300"/>
              </a:spcAft>
            </a:pPr>
            <a:r>
              <a:rPr lang="en-GB" sz="3500" dirty="0">
                <a:solidFill>
                  <a:srgbClr val="002060"/>
                </a:solidFill>
                <a:latin typeface="Aptos Display" panose="020B0004020202020204" pitchFamily="34" charset="0"/>
              </a:rPr>
              <a:t>Feb 26</a:t>
            </a:r>
          </a:p>
          <a:p>
            <a:endParaRPr lang="en-GB" sz="5000" dirty="0">
              <a:solidFill>
                <a:srgbClr val="002060"/>
              </a:solidFill>
              <a:latin typeface="Aptos Display" panose="020B00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BADCD50-3F94-7AC6-4FCF-91F0312A3551}"/>
              </a:ext>
            </a:extLst>
          </p:cNvPr>
          <p:cNvSpPr/>
          <p:nvPr/>
        </p:nvSpPr>
        <p:spPr>
          <a:xfrm>
            <a:off x="138219" y="6475227"/>
            <a:ext cx="6804836" cy="28932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>
                <a:latin typeface="Aptos Display" panose="020B0004020202020204" pitchFamily="34" charset="0"/>
              </a:rPr>
              <a:t>j.mundra@nhs.net</a:t>
            </a:r>
          </a:p>
        </p:txBody>
      </p:sp>
    </p:spTree>
    <p:extLst>
      <p:ext uri="{BB962C8B-B14F-4D97-AF65-F5344CB8AC3E}">
        <p14:creationId xmlns:p14="http://schemas.microsoft.com/office/powerpoint/2010/main" val="29293704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874A45-18A2-1D3C-69E3-A11B5A31FE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reeform 3">
            <a:extLst>
              <a:ext uri="{FF2B5EF4-FFF2-40B4-BE49-F238E27FC236}">
                <a16:creationId xmlns:a16="http://schemas.microsoft.com/office/drawing/2014/main" id="{2C3B9B6B-BE4B-8556-8DFF-33E96F1E078F}"/>
              </a:ext>
            </a:extLst>
          </p:cNvPr>
          <p:cNvSpPr/>
          <p:nvPr/>
        </p:nvSpPr>
        <p:spPr>
          <a:xfrm rot="16200000">
            <a:off x="5230586" y="-5230586"/>
            <a:ext cx="1730831" cy="12191998"/>
          </a:xfrm>
          <a:prstGeom prst="rect">
            <a:avLst/>
          </a:prstGeom>
          <a:solidFill>
            <a:srgbClr val="007381"/>
          </a:solidFill>
        </p:spPr>
        <p:txBody>
          <a:bodyPr/>
          <a:lstStyle/>
          <a:p>
            <a:endParaRPr lang="en-GB" sz="1200"/>
          </a:p>
        </p:txBody>
      </p:sp>
      <p:sp>
        <p:nvSpPr>
          <p:cNvPr id="19" name="TextBox 4">
            <a:extLst>
              <a:ext uri="{FF2B5EF4-FFF2-40B4-BE49-F238E27FC236}">
                <a16:creationId xmlns:a16="http://schemas.microsoft.com/office/drawing/2014/main" id="{E7CB635E-B16A-1A56-7550-574717537D83}"/>
              </a:ext>
            </a:extLst>
          </p:cNvPr>
          <p:cNvSpPr txBox="1"/>
          <p:nvPr/>
        </p:nvSpPr>
        <p:spPr>
          <a:xfrm rot="16200000">
            <a:off x="443047" y="3860490"/>
            <a:ext cx="6429845" cy="5459258"/>
          </a:xfrm>
          <a:prstGeom prst="rect">
            <a:avLst/>
          </a:prstGeom>
        </p:spPr>
        <p:txBody>
          <a:bodyPr lIns="33867" tIns="33867" rIns="33867" bIns="33867" rtlCol="0" anchor="ctr"/>
          <a:lstStyle/>
          <a:p>
            <a:pPr algn="ctr">
              <a:lnSpc>
                <a:spcPts val="1481"/>
              </a:lnSpc>
            </a:pPr>
            <a:endParaRPr sz="1200"/>
          </a:p>
        </p:txBody>
      </p:sp>
      <p:sp>
        <p:nvSpPr>
          <p:cNvPr id="58" name="Freeform 2">
            <a:extLst>
              <a:ext uri="{FF2B5EF4-FFF2-40B4-BE49-F238E27FC236}">
                <a16:creationId xmlns:a16="http://schemas.microsoft.com/office/drawing/2014/main" id="{CAA9C778-3570-80E5-0B52-04DF347CE011}"/>
              </a:ext>
            </a:extLst>
          </p:cNvPr>
          <p:cNvSpPr/>
          <p:nvPr/>
        </p:nvSpPr>
        <p:spPr>
          <a:xfrm>
            <a:off x="123668" y="178726"/>
            <a:ext cx="2151645" cy="1210199"/>
          </a:xfrm>
          <a:custGeom>
            <a:avLst/>
            <a:gdLst/>
            <a:ahLst/>
            <a:cxnLst/>
            <a:rect l="l" t="t" r="r" b="b"/>
            <a:pathLst>
              <a:path w="6858000" h="3771900">
                <a:moveTo>
                  <a:pt x="0" y="0"/>
                </a:moveTo>
                <a:lnTo>
                  <a:pt x="6858000" y="0"/>
                </a:lnTo>
                <a:lnTo>
                  <a:pt x="6858000" y="3771900"/>
                </a:lnTo>
                <a:lnTo>
                  <a:pt x="0" y="377190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GB" sz="1200"/>
          </a:p>
        </p:txBody>
      </p:sp>
      <p:sp>
        <p:nvSpPr>
          <p:cNvPr id="4" name="TextBox 12">
            <a:extLst>
              <a:ext uri="{FF2B5EF4-FFF2-40B4-BE49-F238E27FC236}">
                <a16:creationId xmlns:a16="http://schemas.microsoft.com/office/drawing/2014/main" id="{29190D26-A340-2732-A367-090B9D5F0D44}"/>
              </a:ext>
            </a:extLst>
          </p:cNvPr>
          <p:cNvSpPr txBox="1"/>
          <p:nvPr/>
        </p:nvSpPr>
        <p:spPr>
          <a:xfrm>
            <a:off x="2491256" y="298181"/>
            <a:ext cx="8890203" cy="1077218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GB" sz="3500" b="1" dirty="0">
                <a:solidFill>
                  <a:schemeClr val="bg1"/>
                </a:solidFill>
                <a:latin typeface="Trebuchet MS" panose="020B0603020202020204" pitchFamily="34" charset="0"/>
              </a:rPr>
              <a:t>How to Measure Health Gain (and Cost per QALY) Using One Simple Question</a:t>
            </a:r>
            <a:endParaRPr lang="en-GB" sz="3500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EF174A5-2C71-F519-D01F-E9D5A41D00F8}"/>
              </a:ext>
            </a:extLst>
          </p:cNvPr>
          <p:cNvSpPr txBox="1"/>
          <p:nvPr/>
        </p:nvSpPr>
        <p:spPr>
          <a:xfrm>
            <a:off x="914485" y="1937209"/>
            <a:ext cx="4170133" cy="37239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4000"/>
              </a:lnSpc>
              <a:spcBef>
                <a:spcPts val="300"/>
              </a:spcBef>
              <a:spcAft>
                <a:spcPts val="900"/>
              </a:spcAft>
            </a:pPr>
            <a:r>
              <a:rPr lang="en-GB" sz="1900" b="1" dirty="0">
                <a:solidFill>
                  <a:srgbClr val="002060"/>
                </a:solidFill>
              </a:rPr>
              <a:t>What this is about?</a:t>
            </a:r>
          </a:p>
          <a:p>
            <a:pPr marL="285750" indent="-285750">
              <a:lnSpc>
                <a:spcPct val="114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rgbClr val="002060"/>
                </a:solidFill>
              </a:rPr>
              <a:t>A </a:t>
            </a:r>
            <a:r>
              <a:rPr lang="en-GB" sz="1400" b="1" dirty="0">
                <a:solidFill>
                  <a:srgbClr val="002060"/>
                </a:solidFill>
              </a:rPr>
              <a:t>QALY</a:t>
            </a:r>
            <a:r>
              <a:rPr lang="en-GB" sz="1400" dirty="0">
                <a:solidFill>
                  <a:srgbClr val="002060"/>
                </a:solidFill>
              </a:rPr>
              <a:t> = </a:t>
            </a:r>
            <a:r>
              <a:rPr lang="en-GB" sz="1400" b="1" dirty="0">
                <a:solidFill>
                  <a:srgbClr val="002060"/>
                </a:solidFill>
              </a:rPr>
              <a:t>one year of perfect health </a:t>
            </a:r>
            <a:r>
              <a:rPr lang="en-GB" sz="1400" dirty="0">
                <a:solidFill>
                  <a:srgbClr val="002060"/>
                </a:solidFill>
              </a:rPr>
              <a:t>(a quality adjusted life year)</a:t>
            </a:r>
          </a:p>
          <a:p>
            <a:pPr marL="285750" indent="-285750">
              <a:lnSpc>
                <a:spcPct val="114000"/>
              </a:lnSpc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rgbClr val="002060"/>
                </a:solidFill>
              </a:rPr>
              <a:t>The Treasury and the NHS uses cost-per-QALY to judge value.</a:t>
            </a:r>
          </a:p>
          <a:p>
            <a:pPr>
              <a:spcBef>
                <a:spcPts val="300"/>
              </a:spcBef>
              <a:spcAft>
                <a:spcPts val="900"/>
              </a:spcAft>
            </a:pPr>
            <a:r>
              <a:rPr lang="en-GB" sz="1900" b="1" dirty="0">
                <a:solidFill>
                  <a:srgbClr val="002060"/>
                </a:solidFill>
              </a:rPr>
              <a:t>Why this matters?</a:t>
            </a:r>
          </a:p>
          <a:p>
            <a:pPr marL="28575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rgbClr val="002060"/>
                </a:solidFill>
              </a:rPr>
              <a:t>The NHS typically spends </a:t>
            </a:r>
            <a:r>
              <a:rPr lang="en-GB" sz="1400" b="1" dirty="0">
                <a:solidFill>
                  <a:srgbClr val="002060"/>
                </a:solidFill>
              </a:rPr>
              <a:t>£13,000</a:t>
            </a:r>
            <a:r>
              <a:rPr lang="en-GB" sz="1400" dirty="0">
                <a:solidFill>
                  <a:srgbClr val="002060"/>
                </a:solidFill>
              </a:rPr>
              <a:t> to gain one QALY.</a:t>
            </a:r>
          </a:p>
          <a:p>
            <a:pPr marL="28575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rgbClr val="002060"/>
                </a:solidFill>
              </a:rPr>
              <a:t>If your programme is </a:t>
            </a:r>
            <a:r>
              <a:rPr lang="en-GB" sz="1400" b="1" dirty="0">
                <a:solidFill>
                  <a:srgbClr val="002060"/>
                </a:solidFill>
              </a:rPr>
              <a:t>£1,000 per QALY</a:t>
            </a:r>
            <a:r>
              <a:rPr lang="en-GB" sz="1400" dirty="0">
                <a:solidFill>
                  <a:srgbClr val="002060"/>
                </a:solidFill>
              </a:rPr>
              <a:t>, that’s about </a:t>
            </a:r>
            <a:r>
              <a:rPr lang="en-GB" sz="1400" b="1" dirty="0">
                <a:solidFill>
                  <a:srgbClr val="002060"/>
                </a:solidFill>
              </a:rPr>
              <a:t>13× better value</a:t>
            </a:r>
            <a:r>
              <a:rPr lang="en-GB" sz="1400" dirty="0">
                <a:solidFill>
                  <a:srgbClr val="002060"/>
                </a:solidFill>
              </a:rPr>
              <a:t> than the NHS average.</a:t>
            </a:r>
          </a:p>
          <a:p>
            <a:pPr marL="28575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rgbClr val="002060"/>
                </a:solidFill>
              </a:rPr>
              <a:t>This lets you show its impact and value using the NHS’s own framework.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1D39A6C-8254-E9E2-98D9-1C64E6075C31}"/>
              </a:ext>
            </a:extLst>
          </p:cNvPr>
          <p:cNvSpPr txBox="1"/>
          <p:nvPr/>
        </p:nvSpPr>
        <p:spPr>
          <a:xfrm>
            <a:off x="6269785" y="1937209"/>
            <a:ext cx="5097819" cy="39318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900" b="1" dirty="0">
                <a:solidFill>
                  <a:srgbClr val="002060"/>
                </a:solidFill>
              </a:rPr>
              <a:t>How to estimate QALYs using EQ-VAS</a:t>
            </a:r>
          </a:p>
          <a:p>
            <a:pPr>
              <a:spcBef>
                <a:spcPts val="300"/>
              </a:spcBef>
              <a:spcAft>
                <a:spcPts val="900"/>
              </a:spcAft>
            </a:pPr>
            <a:r>
              <a:rPr lang="en-GB" sz="1900" dirty="0">
                <a:solidFill>
                  <a:srgbClr val="002060"/>
                </a:solidFill>
              </a:rPr>
              <a:t>(one quick health question)</a:t>
            </a:r>
          </a:p>
          <a:p>
            <a:pPr marL="342900" indent="-342900"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en-GB" sz="1400" b="1" dirty="0">
                <a:solidFill>
                  <a:srgbClr val="002060"/>
                </a:solidFill>
              </a:rPr>
              <a:t>Ask one question - </a:t>
            </a:r>
            <a:r>
              <a:rPr lang="en-GB" sz="1400" dirty="0">
                <a:solidFill>
                  <a:srgbClr val="002060"/>
                </a:solidFill>
              </a:rPr>
              <a:t>“How good or bad is your health today?</a:t>
            </a:r>
            <a:br>
              <a:rPr lang="en-GB" sz="1400" dirty="0">
                <a:solidFill>
                  <a:srgbClr val="002060"/>
                </a:solidFill>
              </a:rPr>
            </a:br>
            <a:r>
              <a:rPr lang="en-GB" sz="1400" dirty="0">
                <a:solidFill>
                  <a:srgbClr val="002060"/>
                </a:solidFill>
              </a:rPr>
              <a:t>(0 = worst health you can imagine, 100 = best)”</a:t>
            </a:r>
          </a:p>
          <a:p>
            <a:pPr marL="342900" indent="-342900"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en-GB" sz="1400" b="1" dirty="0">
                <a:solidFill>
                  <a:srgbClr val="002060"/>
                </a:solidFill>
              </a:rPr>
              <a:t>Get two scores - </a:t>
            </a:r>
            <a:r>
              <a:rPr lang="en-GB" sz="1400" dirty="0">
                <a:solidFill>
                  <a:srgbClr val="002060"/>
                </a:solidFill>
              </a:rPr>
              <a:t>Before = </a:t>
            </a:r>
            <a:r>
              <a:rPr lang="en-GB" sz="1400" b="1" dirty="0">
                <a:solidFill>
                  <a:srgbClr val="002060"/>
                </a:solidFill>
              </a:rPr>
              <a:t>60</a:t>
            </a:r>
            <a:r>
              <a:rPr lang="en-GB" sz="1400" dirty="0">
                <a:solidFill>
                  <a:srgbClr val="002060"/>
                </a:solidFill>
              </a:rPr>
              <a:t>, After = </a:t>
            </a:r>
            <a:r>
              <a:rPr lang="en-GB" sz="1400" b="1" dirty="0">
                <a:solidFill>
                  <a:srgbClr val="002060"/>
                </a:solidFill>
              </a:rPr>
              <a:t>80</a:t>
            </a:r>
            <a:endParaRPr lang="en-GB" sz="1400" dirty="0">
              <a:solidFill>
                <a:srgbClr val="002060"/>
              </a:solidFill>
            </a:endParaRPr>
          </a:p>
          <a:p>
            <a:pPr marL="342900" indent="-342900"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en-GB" sz="1400" b="1" dirty="0">
                <a:solidFill>
                  <a:srgbClr val="002060"/>
                </a:solidFill>
              </a:rPr>
              <a:t>Convert to ‘out of 1’ health - </a:t>
            </a:r>
            <a:r>
              <a:rPr lang="en-GB" sz="1400" dirty="0">
                <a:solidFill>
                  <a:srgbClr val="002060"/>
                </a:solidFill>
              </a:rPr>
              <a:t>60 → </a:t>
            </a:r>
            <a:r>
              <a:rPr lang="en-GB" sz="1400" b="1" dirty="0">
                <a:solidFill>
                  <a:srgbClr val="002060"/>
                </a:solidFill>
              </a:rPr>
              <a:t>0.60</a:t>
            </a:r>
            <a:r>
              <a:rPr lang="en-GB" sz="1400" dirty="0">
                <a:solidFill>
                  <a:srgbClr val="002060"/>
                </a:solidFill>
              </a:rPr>
              <a:t>, 80 → </a:t>
            </a:r>
            <a:r>
              <a:rPr lang="en-GB" sz="1400" b="1" dirty="0">
                <a:solidFill>
                  <a:srgbClr val="002060"/>
                </a:solidFill>
              </a:rPr>
              <a:t>0.80</a:t>
            </a:r>
            <a:endParaRPr lang="en-GB" sz="1400" dirty="0">
              <a:solidFill>
                <a:srgbClr val="002060"/>
              </a:solidFill>
            </a:endParaRPr>
          </a:p>
          <a:p>
            <a:pPr marL="342900" indent="-342900"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en-GB" sz="1400" b="1" dirty="0">
                <a:solidFill>
                  <a:srgbClr val="002060"/>
                </a:solidFill>
              </a:rPr>
              <a:t>Find the improvement - </a:t>
            </a:r>
            <a:r>
              <a:rPr lang="en-GB" sz="1400" dirty="0">
                <a:solidFill>
                  <a:srgbClr val="002060"/>
                </a:solidFill>
              </a:rPr>
              <a:t>Difference = </a:t>
            </a:r>
            <a:r>
              <a:rPr lang="en-GB" sz="1400" b="1" dirty="0">
                <a:solidFill>
                  <a:srgbClr val="002060"/>
                </a:solidFill>
              </a:rPr>
              <a:t>0.20</a:t>
            </a:r>
          </a:p>
          <a:p>
            <a:pPr marL="342900" indent="-342900"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en-GB" sz="1400" b="1" dirty="0">
                <a:solidFill>
                  <a:srgbClr val="002060"/>
                </a:solidFill>
              </a:rPr>
              <a:t>How long does the benefit last - </a:t>
            </a:r>
            <a:r>
              <a:rPr lang="en-GB" sz="1400" dirty="0">
                <a:solidFill>
                  <a:srgbClr val="002060"/>
                </a:solidFill>
              </a:rPr>
              <a:t>6 months = → </a:t>
            </a:r>
            <a:r>
              <a:rPr lang="en-GB" sz="1400" b="1" dirty="0">
                <a:solidFill>
                  <a:srgbClr val="002060"/>
                </a:solidFill>
              </a:rPr>
              <a:t>0.20 × 0.5 </a:t>
            </a:r>
            <a:r>
              <a:rPr lang="en-GB" sz="1400" dirty="0">
                <a:solidFill>
                  <a:srgbClr val="002060"/>
                </a:solidFill>
              </a:rPr>
              <a:t>(years) </a:t>
            </a:r>
            <a:r>
              <a:rPr lang="en-GB" sz="1400" b="1" dirty="0">
                <a:solidFill>
                  <a:srgbClr val="002060"/>
                </a:solidFill>
              </a:rPr>
              <a:t>= 0.10 QALYs</a:t>
            </a:r>
            <a:endParaRPr lang="en-GB" sz="1400" dirty="0">
              <a:solidFill>
                <a:srgbClr val="002060"/>
              </a:solidFill>
            </a:endParaRPr>
          </a:p>
          <a:p>
            <a:pPr marL="342900" indent="-342900">
              <a:spcBef>
                <a:spcPts val="3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GB" sz="1400" b="1" dirty="0">
                <a:solidFill>
                  <a:srgbClr val="002060"/>
                </a:solidFill>
              </a:rPr>
              <a:t>Work out cost per QALY </a:t>
            </a:r>
            <a:r>
              <a:rPr lang="en-GB" sz="1400" dirty="0">
                <a:solidFill>
                  <a:srgbClr val="002060"/>
                </a:solidFill>
              </a:rPr>
              <a:t>– e.g. if the cost per person is £100, then divide by 0.10 = </a:t>
            </a:r>
            <a:r>
              <a:rPr lang="en-GB" sz="1400" b="1" dirty="0">
                <a:solidFill>
                  <a:srgbClr val="002060"/>
                </a:solidFill>
              </a:rPr>
              <a:t>£1,000 per QALY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GB" sz="1400" b="1" dirty="0">
                <a:solidFill>
                  <a:srgbClr val="002060"/>
                </a:solidFill>
              </a:rPr>
              <a:t>Note: </a:t>
            </a:r>
            <a:r>
              <a:rPr lang="en-GB" sz="1400" dirty="0">
                <a:solidFill>
                  <a:srgbClr val="002060"/>
                </a:solidFill>
              </a:rPr>
              <a:t>EQ-VAS can estimate QALYs, but it’s an approximate second-best method versus EQ-5D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9A4CB82-233E-8CB8-F6B2-A75871FF5D85}"/>
              </a:ext>
            </a:extLst>
          </p:cNvPr>
          <p:cNvSpPr txBox="1"/>
          <p:nvPr/>
        </p:nvSpPr>
        <p:spPr>
          <a:xfrm>
            <a:off x="974091" y="5878170"/>
            <a:ext cx="1061909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200" b="1" dirty="0">
                <a:solidFill>
                  <a:srgbClr val="002060"/>
                </a:solidFill>
              </a:rPr>
              <a:t>EQ-VAS can approximate for QALYs </a:t>
            </a:r>
            <a:r>
              <a:rPr lang="en-GB" sz="1200" dirty="0">
                <a:solidFill>
                  <a:srgbClr val="002060"/>
                </a:solidFill>
              </a:rPr>
              <a:t>- </a:t>
            </a:r>
            <a:r>
              <a:rPr lang="en-GB" sz="1200" dirty="0">
                <a:solidFill>
                  <a:srgbClr val="002060"/>
                </a:solidFill>
                <a:hlinkClick r:id="rId4"/>
              </a:rPr>
              <a:t>https://www.sciencedirect.com/science/article/pii/S1098301512041617</a:t>
            </a:r>
            <a:r>
              <a:rPr lang="en-GB" sz="1200" dirty="0">
                <a:solidFill>
                  <a:srgbClr val="002060"/>
                </a:solidFill>
              </a:rPr>
              <a:t> </a:t>
            </a:r>
          </a:p>
          <a:p>
            <a:r>
              <a:rPr lang="en-GB" sz="1200" b="1" dirty="0">
                <a:solidFill>
                  <a:srgbClr val="002060"/>
                </a:solidFill>
              </a:rPr>
              <a:t>Each £13,000 spent by the NHS yields one QALY </a:t>
            </a:r>
            <a:r>
              <a:rPr lang="en-GB" sz="1200" dirty="0">
                <a:solidFill>
                  <a:srgbClr val="002060"/>
                </a:solidFill>
              </a:rPr>
              <a:t>- </a:t>
            </a:r>
            <a:r>
              <a:rPr lang="en-GB" sz="1200" dirty="0">
                <a:solidFill>
                  <a:srgbClr val="002060"/>
                </a:solidFill>
                <a:hlinkClick r:id="rId5"/>
              </a:rPr>
              <a:t>https://www.journalslibrary.nihr.ac.uk/hta/HTA19140</a:t>
            </a:r>
            <a:r>
              <a:rPr lang="en-GB" sz="1200" dirty="0">
                <a:solidFill>
                  <a:srgbClr val="00206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2892638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2D0923-C298-80FA-E1E2-EBDAEE9028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reeform 3">
            <a:extLst>
              <a:ext uri="{FF2B5EF4-FFF2-40B4-BE49-F238E27FC236}">
                <a16:creationId xmlns:a16="http://schemas.microsoft.com/office/drawing/2014/main" id="{635C0636-9BAF-D7F0-0B1F-03155DF471F9}"/>
              </a:ext>
            </a:extLst>
          </p:cNvPr>
          <p:cNvSpPr/>
          <p:nvPr/>
        </p:nvSpPr>
        <p:spPr>
          <a:xfrm rot="16200000">
            <a:off x="5230586" y="-5230586"/>
            <a:ext cx="1730831" cy="12191998"/>
          </a:xfrm>
          <a:prstGeom prst="rect">
            <a:avLst/>
          </a:prstGeom>
          <a:solidFill>
            <a:srgbClr val="007381"/>
          </a:solidFill>
        </p:spPr>
        <p:txBody>
          <a:bodyPr/>
          <a:lstStyle/>
          <a:p>
            <a:endParaRPr lang="en-GB" sz="1200"/>
          </a:p>
        </p:txBody>
      </p:sp>
      <p:sp>
        <p:nvSpPr>
          <p:cNvPr id="58" name="Freeform 2">
            <a:extLst>
              <a:ext uri="{FF2B5EF4-FFF2-40B4-BE49-F238E27FC236}">
                <a16:creationId xmlns:a16="http://schemas.microsoft.com/office/drawing/2014/main" id="{288F2CBB-14E3-B1A4-449E-CA72872B5FB4}"/>
              </a:ext>
            </a:extLst>
          </p:cNvPr>
          <p:cNvSpPr/>
          <p:nvPr/>
        </p:nvSpPr>
        <p:spPr>
          <a:xfrm>
            <a:off x="123668" y="178726"/>
            <a:ext cx="2151645" cy="1210199"/>
          </a:xfrm>
          <a:custGeom>
            <a:avLst/>
            <a:gdLst/>
            <a:ahLst/>
            <a:cxnLst/>
            <a:rect l="l" t="t" r="r" b="b"/>
            <a:pathLst>
              <a:path w="6858000" h="3771900">
                <a:moveTo>
                  <a:pt x="0" y="0"/>
                </a:moveTo>
                <a:lnTo>
                  <a:pt x="6858000" y="0"/>
                </a:lnTo>
                <a:lnTo>
                  <a:pt x="6858000" y="3771900"/>
                </a:lnTo>
                <a:lnTo>
                  <a:pt x="0" y="377190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GB" sz="120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3A02CAA-7B04-9742-66FE-519EBEC7D028}"/>
              </a:ext>
            </a:extLst>
          </p:cNvPr>
          <p:cNvSpPr txBox="1"/>
          <p:nvPr/>
        </p:nvSpPr>
        <p:spPr>
          <a:xfrm>
            <a:off x="652103" y="1852116"/>
            <a:ext cx="7355237" cy="36933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en-GB" sz="2400" dirty="0">
                <a:solidFill>
                  <a:schemeClr val="bg1"/>
                </a:solidFill>
                <a:latin typeface="Trebuchet MS" panose="020B0603020202020204" pitchFamily="34" charset="0"/>
              </a:rPr>
              <a:t>Text here</a:t>
            </a:r>
          </a:p>
        </p:txBody>
      </p:sp>
      <p:sp>
        <p:nvSpPr>
          <p:cNvPr id="4" name="TextBox 12">
            <a:extLst>
              <a:ext uri="{FF2B5EF4-FFF2-40B4-BE49-F238E27FC236}">
                <a16:creationId xmlns:a16="http://schemas.microsoft.com/office/drawing/2014/main" id="{6FFE7863-CCAB-FB3D-FA2D-982894DD31B7}"/>
              </a:ext>
            </a:extLst>
          </p:cNvPr>
          <p:cNvSpPr txBox="1"/>
          <p:nvPr/>
        </p:nvSpPr>
        <p:spPr>
          <a:xfrm>
            <a:off x="2491256" y="298181"/>
            <a:ext cx="8890203" cy="1077218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GB" sz="3500" b="1" dirty="0">
                <a:solidFill>
                  <a:schemeClr val="bg1"/>
                </a:solidFill>
                <a:latin typeface="Trebuchet MS" panose="020B0603020202020204" pitchFamily="34" charset="0"/>
              </a:rPr>
              <a:t>How to Measure Wellbeing Gain (and Cost per WELLBY) Using One Simple Question</a:t>
            </a:r>
            <a:endParaRPr lang="en-GB" sz="3500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4127080-216D-1E83-A983-E4AF8881B508}"/>
              </a:ext>
            </a:extLst>
          </p:cNvPr>
          <p:cNvSpPr txBox="1"/>
          <p:nvPr/>
        </p:nvSpPr>
        <p:spPr>
          <a:xfrm>
            <a:off x="914484" y="1937209"/>
            <a:ext cx="4708550" cy="37648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4000"/>
              </a:lnSpc>
              <a:spcBef>
                <a:spcPts val="300"/>
              </a:spcBef>
              <a:spcAft>
                <a:spcPts val="900"/>
              </a:spcAft>
            </a:pPr>
            <a:r>
              <a:rPr lang="en-GB" sz="1900" b="1" dirty="0">
                <a:solidFill>
                  <a:srgbClr val="002060"/>
                </a:solidFill>
              </a:rPr>
              <a:t>What this is about?</a:t>
            </a:r>
          </a:p>
          <a:p>
            <a:pPr marL="285750" indent="-285750">
              <a:lnSpc>
                <a:spcPct val="114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rgbClr val="002060"/>
                </a:solidFill>
              </a:rPr>
              <a:t>A </a:t>
            </a:r>
            <a:r>
              <a:rPr lang="en-GB" sz="1400" b="1" dirty="0">
                <a:solidFill>
                  <a:srgbClr val="002060"/>
                </a:solidFill>
              </a:rPr>
              <a:t>WELLBY</a:t>
            </a:r>
            <a:r>
              <a:rPr lang="en-GB" sz="1400" dirty="0">
                <a:solidFill>
                  <a:srgbClr val="002060"/>
                </a:solidFill>
              </a:rPr>
              <a:t> = </a:t>
            </a:r>
            <a:r>
              <a:rPr lang="en-GB" sz="1400" b="1" dirty="0">
                <a:solidFill>
                  <a:srgbClr val="002060"/>
                </a:solidFill>
              </a:rPr>
              <a:t>a one-point increase in life satisfaction </a:t>
            </a:r>
            <a:r>
              <a:rPr lang="en-GB" sz="1400" dirty="0">
                <a:solidFill>
                  <a:srgbClr val="002060"/>
                </a:solidFill>
              </a:rPr>
              <a:t>sustained for one year.</a:t>
            </a:r>
          </a:p>
          <a:p>
            <a:pPr marL="285750" indent="-285750">
              <a:lnSpc>
                <a:spcPct val="114000"/>
              </a:lnSpc>
              <a:spcBef>
                <a:spcPts val="300"/>
              </a:spcBef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rgbClr val="002060"/>
                </a:solidFill>
              </a:rPr>
              <a:t>The Treasury’s Green Book now uses WELLBYs in cost-benefit analysis.</a:t>
            </a:r>
          </a:p>
          <a:p>
            <a:pPr>
              <a:lnSpc>
                <a:spcPct val="114000"/>
              </a:lnSpc>
              <a:spcBef>
                <a:spcPts val="300"/>
              </a:spcBef>
              <a:spcAft>
                <a:spcPts val="900"/>
              </a:spcAft>
            </a:pPr>
            <a:r>
              <a:rPr lang="en-GB" sz="1900" b="1" dirty="0">
                <a:solidFill>
                  <a:srgbClr val="002060"/>
                </a:solidFill>
              </a:rPr>
              <a:t>Why this matters?</a:t>
            </a:r>
          </a:p>
          <a:p>
            <a:pPr marL="28575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rgbClr val="002060"/>
                </a:solidFill>
              </a:rPr>
              <a:t>Government guidance values 1 WELLBY at roughly </a:t>
            </a:r>
            <a:r>
              <a:rPr lang="en-GB" sz="1400" b="1" dirty="0">
                <a:solidFill>
                  <a:srgbClr val="002060"/>
                </a:solidFill>
              </a:rPr>
              <a:t>£13,000</a:t>
            </a:r>
          </a:p>
          <a:p>
            <a:pPr marL="28575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rgbClr val="002060"/>
                </a:solidFill>
              </a:rPr>
              <a:t>If your programme produces WELLBYs for £400, that is </a:t>
            </a:r>
            <a:r>
              <a:rPr lang="en-GB" sz="1400" b="1" dirty="0">
                <a:solidFill>
                  <a:srgbClr val="002060"/>
                </a:solidFill>
              </a:rPr>
              <a:t>≈30× better value </a:t>
            </a:r>
            <a:r>
              <a:rPr lang="en-GB" sz="1400" dirty="0">
                <a:solidFill>
                  <a:srgbClr val="002060"/>
                </a:solidFill>
              </a:rPr>
              <a:t>than the benchmark.</a:t>
            </a:r>
          </a:p>
          <a:p>
            <a:pPr marL="28575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rgbClr val="002060"/>
                </a:solidFill>
              </a:rPr>
              <a:t>WELLBYs let you show wellbeing return on investment, not just health impact.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9B97F40-5B2F-7D93-3261-55C68477EAAD}"/>
              </a:ext>
            </a:extLst>
          </p:cNvPr>
          <p:cNvSpPr txBox="1"/>
          <p:nvPr/>
        </p:nvSpPr>
        <p:spPr>
          <a:xfrm>
            <a:off x="6797740" y="1937209"/>
            <a:ext cx="4498706" cy="31162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900" b="1" dirty="0">
                <a:solidFill>
                  <a:srgbClr val="002060"/>
                </a:solidFill>
              </a:rPr>
              <a:t>How to estimate WELLBYs using ONS4</a:t>
            </a:r>
          </a:p>
          <a:p>
            <a:pPr>
              <a:spcBef>
                <a:spcPts val="300"/>
              </a:spcBef>
              <a:spcAft>
                <a:spcPts val="900"/>
              </a:spcAft>
            </a:pPr>
            <a:r>
              <a:rPr lang="en-GB" sz="1900" dirty="0">
                <a:solidFill>
                  <a:srgbClr val="002060"/>
                </a:solidFill>
              </a:rPr>
              <a:t>(one quick wellbeing question)</a:t>
            </a:r>
          </a:p>
          <a:p>
            <a:pPr marL="342900" indent="-342900"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en-GB" sz="1400" b="1" dirty="0">
                <a:solidFill>
                  <a:srgbClr val="002060"/>
                </a:solidFill>
              </a:rPr>
              <a:t>Ask one question - </a:t>
            </a:r>
            <a:r>
              <a:rPr lang="en-GB" sz="1400" dirty="0">
                <a:solidFill>
                  <a:srgbClr val="002060"/>
                </a:solidFill>
              </a:rPr>
              <a:t>“Overall, how satisfied are you with your life nowadays?” (0 = not at all, 10 = completely)</a:t>
            </a:r>
          </a:p>
          <a:p>
            <a:pPr marL="342900" indent="-342900"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en-GB" sz="1400" b="1" dirty="0">
                <a:solidFill>
                  <a:srgbClr val="002060"/>
                </a:solidFill>
              </a:rPr>
              <a:t>Get two scores - </a:t>
            </a:r>
            <a:r>
              <a:rPr lang="en-GB" sz="1400" dirty="0">
                <a:solidFill>
                  <a:srgbClr val="002060"/>
                </a:solidFill>
              </a:rPr>
              <a:t>Before = </a:t>
            </a:r>
            <a:r>
              <a:rPr lang="en-GB" sz="1400" b="1" dirty="0">
                <a:solidFill>
                  <a:srgbClr val="002060"/>
                </a:solidFill>
              </a:rPr>
              <a:t>6.5</a:t>
            </a:r>
            <a:r>
              <a:rPr lang="en-GB" sz="1400" dirty="0">
                <a:solidFill>
                  <a:srgbClr val="002060"/>
                </a:solidFill>
              </a:rPr>
              <a:t>, After = </a:t>
            </a:r>
            <a:r>
              <a:rPr lang="en-GB" sz="1400" b="1" dirty="0">
                <a:solidFill>
                  <a:srgbClr val="002060"/>
                </a:solidFill>
              </a:rPr>
              <a:t>7</a:t>
            </a:r>
            <a:endParaRPr lang="en-GB" sz="1400" dirty="0">
              <a:solidFill>
                <a:srgbClr val="002060"/>
              </a:solidFill>
            </a:endParaRPr>
          </a:p>
          <a:p>
            <a:pPr marL="342900" indent="-342900"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en-GB" sz="1400" b="1" dirty="0">
                <a:solidFill>
                  <a:srgbClr val="002060"/>
                </a:solidFill>
              </a:rPr>
              <a:t>Find the improvement - </a:t>
            </a:r>
            <a:r>
              <a:rPr lang="en-GB" sz="1400" dirty="0"/>
              <a:t>7.0 − 6.5 = </a:t>
            </a:r>
            <a:r>
              <a:rPr lang="en-GB" sz="1400" b="1" dirty="0"/>
              <a:t>+0.5</a:t>
            </a:r>
          </a:p>
          <a:p>
            <a:pPr marL="342900" indent="-342900"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en-GB" sz="1400" b="1" dirty="0">
                <a:solidFill>
                  <a:srgbClr val="002060"/>
                </a:solidFill>
              </a:rPr>
              <a:t>How long does the benefit last - </a:t>
            </a:r>
            <a:r>
              <a:rPr lang="en-GB" sz="1400" dirty="0">
                <a:solidFill>
                  <a:srgbClr val="002060"/>
                </a:solidFill>
              </a:rPr>
              <a:t>6 months = → </a:t>
            </a:r>
            <a:r>
              <a:rPr lang="en-GB" sz="1400" b="1" dirty="0">
                <a:solidFill>
                  <a:srgbClr val="002060"/>
                </a:solidFill>
              </a:rPr>
              <a:t>0.5 × 0.5 </a:t>
            </a:r>
            <a:r>
              <a:rPr lang="en-GB" sz="1400" dirty="0">
                <a:solidFill>
                  <a:srgbClr val="002060"/>
                </a:solidFill>
              </a:rPr>
              <a:t>(years) </a:t>
            </a:r>
            <a:r>
              <a:rPr lang="en-GB" sz="1400" b="1" dirty="0">
                <a:solidFill>
                  <a:srgbClr val="002060"/>
                </a:solidFill>
              </a:rPr>
              <a:t>= 0.25 WELLBYs</a:t>
            </a:r>
            <a:endParaRPr lang="en-GB" sz="1400" dirty="0">
              <a:solidFill>
                <a:srgbClr val="002060"/>
              </a:solidFill>
            </a:endParaRPr>
          </a:p>
          <a:p>
            <a:pPr marL="342900" indent="-342900">
              <a:spcBef>
                <a:spcPts val="3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GB" sz="1400" b="1" dirty="0">
                <a:solidFill>
                  <a:srgbClr val="002060"/>
                </a:solidFill>
              </a:rPr>
              <a:t>Work out cost per WELLBY </a:t>
            </a:r>
            <a:r>
              <a:rPr lang="en-GB" sz="1400" dirty="0">
                <a:solidFill>
                  <a:srgbClr val="002060"/>
                </a:solidFill>
              </a:rPr>
              <a:t>– if the cost per person is £100 then divide by 0.25 = </a:t>
            </a:r>
            <a:r>
              <a:rPr lang="en-GB" sz="1400" b="1" dirty="0">
                <a:solidFill>
                  <a:srgbClr val="002060"/>
                </a:solidFill>
              </a:rPr>
              <a:t>£400 per WELLBY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74697E2-6D02-6092-B7A8-057EA1AE0065}"/>
              </a:ext>
            </a:extLst>
          </p:cNvPr>
          <p:cNvSpPr txBox="1"/>
          <p:nvPr/>
        </p:nvSpPr>
        <p:spPr>
          <a:xfrm>
            <a:off x="974091" y="5849592"/>
            <a:ext cx="1061909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200" b="1" dirty="0">
                <a:solidFill>
                  <a:srgbClr val="002060"/>
                </a:solidFill>
              </a:rPr>
              <a:t>Using WELLBYs for economic value </a:t>
            </a:r>
            <a:r>
              <a:rPr lang="en-GB" sz="1200" dirty="0">
                <a:solidFill>
                  <a:srgbClr val="002060"/>
                </a:solidFill>
              </a:rPr>
              <a:t>- </a:t>
            </a:r>
            <a:r>
              <a:rPr lang="en-GB" sz="1200" dirty="0">
                <a:solidFill>
                  <a:srgbClr val="002060"/>
                </a:solidFill>
                <a:hlinkClick r:id="rId4"/>
              </a:rPr>
              <a:t>https://www.gov.uk/government/publications/quantifying-and-valuing-the-wellbeing-impacts-of-culture-and-sport</a:t>
            </a:r>
            <a:r>
              <a:rPr lang="en-GB" sz="1200" dirty="0">
                <a:solidFill>
                  <a:srgbClr val="002060"/>
                </a:solidFill>
              </a:rPr>
              <a:t> </a:t>
            </a:r>
          </a:p>
          <a:p>
            <a:r>
              <a:rPr lang="en-GB" sz="1200" b="1" dirty="0">
                <a:solidFill>
                  <a:srgbClr val="002060"/>
                </a:solidFill>
              </a:rPr>
              <a:t>The Treasury values 1 WELLBY at £13,000 </a:t>
            </a:r>
            <a:r>
              <a:rPr lang="en-GB" sz="1200" dirty="0">
                <a:solidFill>
                  <a:srgbClr val="002060"/>
                </a:solidFill>
              </a:rPr>
              <a:t>- </a:t>
            </a:r>
            <a:r>
              <a:rPr lang="en-GB" sz="1200" dirty="0">
                <a:solidFill>
                  <a:srgbClr val="002060"/>
                </a:solidFill>
                <a:hlinkClick r:id="rId5"/>
              </a:rPr>
              <a:t>https://www.gov.uk/government/publications/green-book-supplementary-guidance-wellbeing</a:t>
            </a:r>
            <a:r>
              <a:rPr lang="en-GB" sz="1200" dirty="0">
                <a:solidFill>
                  <a:srgbClr val="00206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6815853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D9C768-5DCF-557A-26C7-4F0EBD7356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22EE804D-742F-78F6-492D-2A619FD48A5A}"/>
              </a:ext>
            </a:extLst>
          </p:cNvPr>
          <p:cNvSpPr txBox="1"/>
          <p:nvPr/>
        </p:nvSpPr>
        <p:spPr>
          <a:xfrm>
            <a:off x="482059" y="331901"/>
            <a:ext cx="8541361" cy="6309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400">
              <a:defRPr/>
            </a:pPr>
            <a:r>
              <a:rPr lang="en-GB" sz="3500" b="1" dirty="0">
                <a:solidFill>
                  <a:srgbClr val="002060"/>
                </a:solidFill>
                <a:latin typeface="Aptos Display" panose="020B0004020202020204" pitchFamily="34" charset="0"/>
              </a:rPr>
              <a:t>Each Measure Drives the Next</a:t>
            </a:r>
            <a:endParaRPr lang="en-GB" sz="3500" dirty="0">
              <a:solidFill>
                <a:srgbClr val="002060"/>
              </a:solidFill>
              <a:latin typeface="Aptos Display" panose="020B0004020202020204" pitchFamily="34" charset="0"/>
            </a:endParaRPr>
          </a:p>
        </p:txBody>
      </p:sp>
      <p:graphicFrame>
        <p:nvGraphicFramePr>
          <p:cNvPr id="3" name="Table 11">
            <a:extLst>
              <a:ext uri="{FF2B5EF4-FFF2-40B4-BE49-F238E27FC236}">
                <a16:creationId xmlns:a16="http://schemas.microsoft.com/office/drawing/2014/main" id="{044C3630-7AE8-5AD9-20C9-082BD57FB8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0723596"/>
              </p:ext>
            </p:extLst>
          </p:nvPr>
        </p:nvGraphicFramePr>
        <p:xfrm>
          <a:off x="1030359" y="1771408"/>
          <a:ext cx="7654484" cy="361248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827242">
                  <a:extLst>
                    <a:ext uri="{9D8B030D-6E8A-4147-A177-3AD203B41FA5}">
                      <a16:colId xmlns:a16="http://schemas.microsoft.com/office/drawing/2014/main" val="3477647739"/>
                    </a:ext>
                  </a:extLst>
                </a:gridCol>
                <a:gridCol w="3827242">
                  <a:extLst>
                    <a:ext uri="{9D8B030D-6E8A-4147-A177-3AD203B41FA5}">
                      <a16:colId xmlns:a16="http://schemas.microsoft.com/office/drawing/2014/main" val="2344887742"/>
                    </a:ext>
                  </a:extLst>
                </a:gridCol>
              </a:tblGrid>
              <a:tr h="1806243">
                <a:tc>
                  <a:txBody>
                    <a:bodyPr/>
                    <a:lstStyle/>
                    <a:p>
                      <a:pPr lvl="0" algn="l">
                        <a:spcBef>
                          <a:spcPts val="300"/>
                        </a:spcBef>
                      </a:pPr>
                      <a:r>
                        <a:rPr lang="en-GB" sz="2700" b="1" kern="1200" dirty="0">
                          <a:solidFill>
                            <a:srgbClr val="002060"/>
                          </a:solidFill>
                          <a:latin typeface="Aptos Display" panose="020B0004020202020204" pitchFamily="34" charset="0"/>
                          <a:ea typeface="+mn-ea"/>
                          <a:cs typeface="+mn-cs"/>
                        </a:rPr>
                        <a:t>Activity</a:t>
                      </a:r>
                    </a:p>
                    <a:p>
                      <a:pPr lvl="0" algn="l">
                        <a:spcBef>
                          <a:spcPts val="300"/>
                        </a:spcBef>
                      </a:pPr>
                      <a:r>
                        <a:rPr lang="en-GB" sz="1800" b="0" kern="1200" dirty="0">
                          <a:solidFill>
                            <a:srgbClr val="002060"/>
                          </a:solidFill>
                          <a:latin typeface="Aptos Display" panose="020B0004020202020204" pitchFamily="34" charset="0"/>
                          <a:ea typeface="+mn-ea"/>
                          <a:cs typeface="+mn-cs"/>
                        </a:rPr>
                        <a:t>&gt;1 Month</a:t>
                      </a:r>
                    </a:p>
                    <a:p>
                      <a:pPr lvl="0" algn="l">
                        <a:spcBef>
                          <a:spcPts val="600"/>
                        </a:spcBef>
                      </a:pPr>
                      <a:r>
                        <a:rPr lang="en-GB" sz="1500" b="0" i="0" kern="1200" dirty="0">
                          <a:solidFill>
                            <a:srgbClr val="002060"/>
                          </a:solidFill>
                          <a:latin typeface="Aptos Display" panose="020B0004020202020204" pitchFamily="34" charset="0"/>
                          <a:ea typeface="+mn-ea"/>
                          <a:cs typeface="+mn-cs"/>
                        </a:rPr>
                        <a:t>Track uptake rates </a:t>
                      </a:r>
                    </a:p>
                    <a:p>
                      <a:pPr lvl="0" algn="l">
                        <a:spcBef>
                          <a:spcPts val="600"/>
                        </a:spcBef>
                      </a:pPr>
                      <a:r>
                        <a:rPr lang="en-GB" sz="1500" b="1" i="0" kern="1200" dirty="0">
                          <a:solidFill>
                            <a:srgbClr val="002060"/>
                          </a:solidFill>
                          <a:latin typeface="Aptos Display" panose="020B0004020202020204" pitchFamily="34" charset="0"/>
                          <a:ea typeface="+mn-ea"/>
                          <a:cs typeface="+mn-cs"/>
                        </a:rPr>
                        <a:t>Good is &gt; 20%</a:t>
                      </a:r>
                    </a:p>
                  </a:txBody>
                  <a:tcPr marL="288000" marR="216000" marT="216000" marB="2160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spcBef>
                          <a:spcPts val="300"/>
                        </a:spcBef>
                      </a:pPr>
                      <a:r>
                        <a:rPr lang="en-GB" sz="2700" b="1" kern="1200" dirty="0">
                          <a:solidFill>
                            <a:srgbClr val="002060"/>
                          </a:solidFill>
                          <a:latin typeface="Aptos Display" panose="020B0004020202020204" pitchFamily="34" charset="0"/>
                          <a:ea typeface="+mn-ea"/>
                          <a:cs typeface="+mn-cs"/>
                        </a:rPr>
                        <a:t>Behaviour</a:t>
                      </a:r>
                    </a:p>
                    <a:p>
                      <a:pPr lvl="0" algn="l">
                        <a:spcBef>
                          <a:spcPts val="300"/>
                        </a:spcBef>
                      </a:pPr>
                      <a:r>
                        <a:rPr lang="en-GB" sz="1800" b="0" kern="1200" dirty="0">
                          <a:solidFill>
                            <a:srgbClr val="002060"/>
                          </a:solidFill>
                          <a:latin typeface="Aptos Display" panose="020B0004020202020204" pitchFamily="34" charset="0"/>
                          <a:ea typeface="+mn-ea"/>
                          <a:cs typeface="+mn-cs"/>
                        </a:rPr>
                        <a:t>3+ Months</a:t>
                      </a:r>
                    </a:p>
                    <a:p>
                      <a:pPr lvl="0" algn="l">
                        <a:spcBef>
                          <a:spcPts val="600"/>
                        </a:spcBef>
                      </a:pPr>
                      <a:r>
                        <a:rPr lang="en-GB" sz="1500" b="0" i="0" kern="1200" dirty="0">
                          <a:solidFill>
                            <a:srgbClr val="002060"/>
                          </a:solidFill>
                          <a:latin typeface="Aptos Display" panose="020B0004020202020204" pitchFamily="34" charset="0"/>
                          <a:ea typeface="+mn-ea"/>
                          <a:cs typeface="+mn-cs"/>
                        </a:rPr>
                        <a:t>Activation, mood, diet, activity </a:t>
                      </a:r>
                      <a:r>
                        <a:rPr lang="en-GB" sz="1500" b="0" i="0" kern="1200">
                          <a:solidFill>
                            <a:srgbClr val="002060"/>
                          </a:solidFill>
                          <a:latin typeface="Aptos Display" panose="020B0004020202020204" pitchFamily="34" charset="0"/>
                          <a:ea typeface="+mn-ea"/>
                          <a:cs typeface="+mn-cs"/>
                        </a:rPr>
                        <a:t>&amp; loneliness</a:t>
                      </a:r>
                      <a:r>
                        <a:rPr lang="en-GB" sz="1500" b="1" i="0" kern="1200">
                          <a:solidFill>
                            <a:srgbClr val="002060"/>
                          </a:solidFill>
                          <a:latin typeface="Aptos Display" panose="020B00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en-GB" sz="1500" b="1" i="0" kern="1200" dirty="0">
                        <a:solidFill>
                          <a:srgbClr val="002060"/>
                        </a:solidFill>
                        <a:latin typeface="Aptos Display" panose="020B0004020202020204" pitchFamily="34" charset="0"/>
                        <a:ea typeface="+mn-ea"/>
                        <a:cs typeface="+mn-cs"/>
                      </a:endParaRPr>
                    </a:p>
                    <a:p>
                      <a:pPr lvl="0" algn="l">
                        <a:spcBef>
                          <a:spcPts val="600"/>
                        </a:spcBef>
                      </a:pPr>
                      <a:r>
                        <a:rPr lang="en-GB" sz="1500" b="1" i="0" kern="1200" dirty="0">
                          <a:solidFill>
                            <a:srgbClr val="002060"/>
                          </a:solidFill>
                          <a:latin typeface="Aptos Display" panose="020B0004020202020204" pitchFamily="34" charset="0"/>
                          <a:ea typeface="+mn-ea"/>
                          <a:cs typeface="+mn-cs"/>
                        </a:rPr>
                        <a:t>Good is &gt; 10% change</a:t>
                      </a:r>
                    </a:p>
                  </a:txBody>
                  <a:tcPr marL="288000" marR="216000" marT="216000" marB="2160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0545857"/>
                  </a:ext>
                </a:extLst>
              </a:tr>
              <a:tr h="1806243">
                <a:tc>
                  <a:txBody>
                    <a:bodyPr/>
                    <a:lstStyle/>
                    <a:p>
                      <a:pPr lvl="0" algn="l">
                        <a:spcBef>
                          <a:spcPts val="300"/>
                        </a:spcBef>
                      </a:pPr>
                      <a:r>
                        <a:rPr lang="en-GB" sz="2700" b="1" kern="1200" dirty="0">
                          <a:solidFill>
                            <a:srgbClr val="002060"/>
                          </a:solidFill>
                          <a:latin typeface="Aptos Display" panose="020B0004020202020204" pitchFamily="34" charset="0"/>
                          <a:ea typeface="+mn-ea"/>
                          <a:cs typeface="+mn-cs"/>
                        </a:rPr>
                        <a:t>Demand</a:t>
                      </a:r>
                    </a:p>
                    <a:p>
                      <a:pPr lvl="0" algn="l">
                        <a:spcBef>
                          <a:spcPts val="300"/>
                        </a:spcBef>
                      </a:pPr>
                      <a:r>
                        <a:rPr lang="en-GB" sz="1800" b="0" kern="1200" dirty="0">
                          <a:solidFill>
                            <a:srgbClr val="002060"/>
                          </a:solidFill>
                          <a:latin typeface="Aptos Display" panose="020B0004020202020204" pitchFamily="34" charset="0"/>
                          <a:ea typeface="+mn-ea"/>
                          <a:cs typeface="+mn-cs"/>
                        </a:rPr>
                        <a:t>12+ Months</a:t>
                      </a:r>
                    </a:p>
                    <a:p>
                      <a:pPr algn="l">
                        <a:spcBef>
                          <a:spcPts val="600"/>
                        </a:spcBef>
                      </a:pPr>
                      <a:r>
                        <a:rPr lang="en-GB" sz="1500" b="0" i="0" kern="1200" dirty="0">
                          <a:solidFill>
                            <a:srgbClr val="002060"/>
                          </a:solidFill>
                          <a:latin typeface="Aptos Display" panose="020B0004020202020204" pitchFamily="34" charset="0"/>
                          <a:ea typeface="+mn-ea"/>
                          <a:cs typeface="+mn-cs"/>
                        </a:rPr>
                        <a:t>GP visits, outpatients, admissions </a:t>
                      </a:r>
                    </a:p>
                    <a:p>
                      <a:pPr algn="l">
                        <a:spcBef>
                          <a:spcPts val="600"/>
                        </a:spcBef>
                      </a:pPr>
                      <a:r>
                        <a:rPr lang="en-GB" sz="1500" b="1" i="0" kern="1200" dirty="0">
                          <a:solidFill>
                            <a:srgbClr val="002060"/>
                          </a:solidFill>
                          <a:latin typeface="Aptos Display" panose="020B0004020202020204" pitchFamily="34" charset="0"/>
                          <a:ea typeface="+mn-ea"/>
                          <a:cs typeface="+mn-cs"/>
                        </a:rPr>
                        <a:t>Good is &gt; 5% change</a:t>
                      </a:r>
                    </a:p>
                  </a:txBody>
                  <a:tcPr marL="288000" marR="216000" marT="216000" marB="2160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</a:pPr>
                      <a:r>
                        <a:rPr lang="en-GB" sz="2700" b="1" dirty="0">
                          <a:solidFill>
                            <a:srgbClr val="002060"/>
                          </a:solidFill>
                          <a:latin typeface="Aptos Display" panose="020B0004020202020204" pitchFamily="34" charset="0"/>
                        </a:rPr>
                        <a:t>Health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kern="1200" dirty="0">
                          <a:solidFill>
                            <a:srgbClr val="002060"/>
                          </a:solidFill>
                          <a:latin typeface="Aptos Display" panose="020B0004020202020204" pitchFamily="34" charset="0"/>
                          <a:ea typeface="+mn-ea"/>
                          <a:cs typeface="+mn-cs"/>
                        </a:rPr>
                        <a:t>6+ Months</a:t>
                      </a:r>
                      <a:endParaRPr lang="en-GB" sz="1800" b="0" dirty="0">
                        <a:solidFill>
                          <a:srgbClr val="002060"/>
                        </a:solidFill>
                        <a:latin typeface="Aptos Display" panose="020B0004020202020204" pitchFamily="34" charset="0"/>
                      </a:endParaRPr>
                    </a:p>
                    <a:p>
                      <a:pPr algn="l">
                        <a:spcBef>
                          <a:spcPts val="600"/>
                        </a:spcBef>
                      </a:pPr>
                      <a:r>
                        <a:rPr lang="en-GB" sz="1500" b="0" i="0" kern="1200" dirty="0">
                          <a:solidFill>
                            <a:srgbClr val="002060"/>
                          </a:solidFill>
                          <a:latin typeface="Aptos Display" panose="020B0004020202020204" pitchFamily="34" charset="0"/>
                          <a:ea typeface="+mn-ea"/>
                          <a:cs typeface="+mn-cs"/>
                        </a:rPr>
                        <a:t>BMI, HbA1c, and blood pressure. </a:t>
                      </a:r>
                    </a:p>
                    <a:p>
                      <a:pPr algn="l">
                        <a:spcBef>
                          <a:spcPts val="600"/>
                        </a:spcBef>
                      </a:pPr>
                      <a:r>
                        <a:rPr lang="en-GB" sz="1500" b="1" i="0" kern="1200" dirty="0">
                          <a:solidFill>
                            <a:srgbClr val="002060"/>
                          </a:solidFill>
                          <a:latin typeface="Aptos Display" panose="020B0004020202020204" pitchFamily="34" charset="0"/>
                          <a:ea typeface="+mn-ea"/>
                          <a:cs typeface="+mn-cs"/>
                        </a:rPr>
                        <a:t>Good is &gt; 7% change</a:t>
                      </a:r>
                    </a:p>
                  </a:txBody>
                  <a:tcPr marL="288000" marR="216000" marT="216000" marB="2160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6108561"/>
                  </a:ext>
                </a:extLst>
              </a:tr>
            </a:tbl>
          </a:graphicData>
        </a:graphic>
      </p:graphicFrame>
      <p:sp>
        <p:nvSpPr>
          <p:cNvPr id="4" name="Arrow: Right 3">
            <a:extLst>
              <a:ext uri="{FF2B5EF4-FFF2-40B4-BE49-F238E27FC236}">
                <a16:creationId xmlns:a16="http://schemas.microsoft.com/office/drawing/2014/main" id="{F4430F13-8F0A-9A72-127A-383DC4261786}"/>
              </a:ext>
            </a:extLst>
          </p:cNvPr>
          <p:cNvSpPr/>
          <p:nvPr/>
        </p:nvSpPr>
        <p:spPr>
          <a:xfrm>
            <a:off x="4403833" y="1498627"/>
            <a:ext cx="754291" cy="684008"/>
          </a:xfrm>
          <a:prstGeom prst="rightArrow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id="{E15C4BB8-2FDE-3DED-1A95-45E3DB9B55B1}"/>
              </a:ext>
            </a:extLst>
          </p:cNvPr>
          <p:cNvSpPr/>
          <p:nvPr/>
        </p:nvSpPr>
        <p:spPr>
          <a:xfrm rot="5400000">
            <a:off x="8274940" y="3318440"/>
            <a:ext cx="713147" cy="723472"/>
          </a:xfrm>
          <a:prstGeom prst="rightArrow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59BA9A60-C405-0E44-2C03-1D14A1563A21}"/>
              </a:ext>
            </a:extLst>
          </p:cNvPr>
          <p:cNvSpPr/>
          <p:nvPr/>
        </p:nvSpPr>
        <p:spPr>
          <a:xfrm rot="10800000">
            <a:off x="4403833" y="4988846"/>
            <a:ext cx="754291" cy="684008"/>
          </a:xfrm>
          <a:prstGeom prst="rightArrow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002D7F8E-6EE7-E640-AB77-E864A93E6A6C}"/>
              </a:ext>
            </a:extLst>
          </p:cNvPr>
          <p:cNvSpPr/>
          <p:nvPr/>
        </p:nvSpPr>
        <p:spPr>
          <a:xfrm rot="16200000">
            <a:off x="715828" y="3319511"/>
            <a:ext cx="713147" cy="723475"/>
          </a:xfrm>
          <a:prstGeom prst="rightArrow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495BD9D-C102-1C55-8277-707B4683DD7F}"/>
              </a:ext>
            </a:extLst>
          </p:cNvPr>
          <p:cNvSpPr/>
          <p:nvPr/>
        </p:nvSpPr>
        <p:spPr>
          <a:xfrm>
            <a:off x="138219" y="6475227"/>
            <a:ext cx="6804836" cy="28932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>
                <a:latin typeface="Aptos Display" panose="020B0004020202020204" pitchFamily="34" charset="0"/>
              </a:rPr>
              <a:t>j.mundra@nhs.net</a:t>
            </a:r>
          </a:p>
        </p:txBody>
      </p:sp>
      <p:sp>
        <p:nvSpPr>
          <p:cNvPr id="11" name="Speech Bubble: Rectangle 10">
            <a:extLst>
              <a:ext uri="{FF2B5EF4-FFF2-40B4-BE49-F238E27FC236}">
                <a16:creationId xmlns:a16="http://schemas.microsoft.com/office/drawing/2014/main" id="{775EF1B7-DA78-1CC0-ECE0-E982E53F136F}"/>
              </a:ext>
            </a:extLst>
          </p:cNvPr>
          <p:cNvSpPr/>
          <p:nvPr/>
        </p:nvSpPr>
        <p:spPr>
          <a:xfrm>
            <a:off x="9593473" y="2541654"/>
            <a:ext cx="1875664" cy="1851670"/>
          </a:xfrm>
          <a:prstGeom prst="wedgeRectCallout">
            <a:avLst>
              <a:gd name="adj1" fmla="val -70647"/>
              <a:gd name="adj2" fmla="val -24956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tIns="180000" rIns="216000" bIns="180000" rtlCol="0" anchor="ctr"/>
          <a:lstStyle/>
          <a:p>
            <a:pPr algn="ctr"/>
            <a:r>
              <a:rPr lang="en-GB" dirty="0">
                <a:solidFill>
                  <a:srgbClr val="002060"/>
                </a:solidFill>
                <a:latin typeface="Aptos Display" panose="020B0004020202020204" pitchFamily="34" charset="0"/>
              </a:rPr>
              <a:t>The aim is to find out if what we’re doing is working in the </a:t>
            </a:r>
            <a:r>
              <a:rPr lang="en-GB" b="1" dirty="0">
                <a:solidFill>
                  <a:srgbClr val="002060"/>
                </a:solidFill>
                <a:latin typeface="Aptos Display" panose="020B0004020202020204" pitchFamily="34" charset="0"/>
              </a:rPr>
              <a:t>shortest possible time</a:t>
            </a:r>
          </a:p>
        </p:txBody>
      </p:sp>
    </p:spTree>
    <p:extLst>
      <p:ext uri="{BB962C8B-B14F-4D97-AF65-F5344CB8AC3E}">
        <p14:creationId xmlns:p14="http://schemas.microsoft.com/office/powerpoint/2010/main" val="32391648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ABCFC5-176A-88B8-11B6-A03434B0B3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80FEC4CC-875F-772B-6E3B-4884C53E6C50}"/>
              </a:ext>
            </a:extLst>
          </p:cNvPr>
          <p:cNvSpPr txBox="1"/>
          <p:nvPr/>
        </p:nvSpPr>
        <p:spPr>
          <a:xfrm>
            <a:off x="482059" y="331901"/>
            <a:ext cx="10291044" cy="6309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400">
              <a:defRPr/>
            </a:pPr>
            <a:r>
              <a:rPr lang="en-GB" sz="3500" b="1" dirty="0">
                <a:solidFill>
                  <a:srgbClr val="002060"/>
                </a:solidFill>
                <a:latin typeface="Aptos Display" panose="020B0004020202020204" pitchFamily="34" charset="0"/>
              </a:rPr>
              <a:t>A Simple Behaviour Metric… Citizen Activation</a:t>
            </a:r>
            <a:endParaRPr lang="en-GB" sz="3500" dirty="0">
              <a:solidFill>
                <a:srgbClr val="002060"/>
              </a:solidFill>
              <a:latin typeface="Aptos Display" panose="020B00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CE5D0EF-BB47-8E64-895F-D1EA5465A150}"/>
              </a:ext>
            </a:extLst>
          </p:cNvPr>
          <p:cNvSpPr txBox="1"/>
          <p:nvPr/>
        </p:nvSpPr>
        <p:spPr>
          <a:xfrm>
            <a:off x="998688" y="2090172"/>
            <a:ext cx="3898484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>
              <a:spcAft>
                <a:spcPts val="600"/>
              </a:spcAft>
            </a:pPr>
            <a:r>
              <a:rPr lang="en-GB" sz="3000" b="1" dirty="0">
                <a:solidFill>
                  <a:srgbClr val="002060"/>
                </a:solidFill>
                <a:effectLst/>
                <a:latin typeface="Aptos Display" panose="020B0004020202020204" pitchFamily="34" charset="0"/>
              </a:rPr>
              <a:t>How confident are you managing your health?</a:t>
            </a:r>
            <a:br>
              <a:rPr lang="en-GB" sz="3000" b="1" dirty="0">
                <a:solidFill>
                  <a:srgbClr val="002060"/>
                </a:solidFill>
                <a:effectLst/>
                <a:latin typeface="Aptos Display" panose="020B0004020202020204" pitchFamily="34" charset="0"/>
              </a:rPr>
            </a:br>
            <a:endParaRPr lang="en-GB" sz="3000" b="1" dirty="0">
              <a:solidFill>
                <a:srgbClr val="002060"/>
              </a:solidFill>
              <a:effectLst/>
              <a:latin typeface="Aptos Display" panose="020B00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3E3CF93-23BA-D331-423C-EAA3B26480D6}"/>
              </a:ext>
            </a:extLst>
          </p:cNvPr>
          <p:cNvSpPr txBox="1"/>
          <p:nvPr/>
        </p:nvSpPr>
        <p:spPr>
          <a:xfrm>
            <a:off x="3779738" y="3756823"/>
            <a:ext cx="720000" cy="7848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n-GB" sz="1500" b="1" dirty="0">
                <a:solidFill>
                  <a:srgbClr val="002060"/>
                </a:solidFill>
                <a:latin typeface="Aptos Display" panose="020B0004020202020204" pitchFamily="34" charset="0"/>
              </a:rPr>
              <a:t>1</a:t>
            </a:r>
          </a:p>
          <a:p>
            <a:pPr algn="ctr" fontAlgn="base"/>
            <a:r>
              <a:rPr lang="en-GB" sz="1500" dirty="0">
                <a:solidFill>
                  <a:srgbClr val="002060"/>
                </a:solidFill>
                <a:latin typeface="Aptos Display" panose="020B0004020202020204" pitchFamily="34" charset="0"/>
              </a:rPr>
              <a:t>Not at</a:t>
            </a:r>
          </a:p>
          <a:p>
            <a:pPr algn="ctr" fontAlgn="base"/>
            <a:r>
              <a:rPr lang="en-GB" sz="1500" dirty="0">
                <a:solidFill>
                  <a:srgbClr val="002060"/>
                </a:solidFill>
                <a:latin typeface="Aptos Display" panose="020B0004020202020204" pitchFamily="34" charset="0"/>
              </a:rPr>
              <a:t>all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F621275-54CE-4CB4-74F2-9F609183C605}"/>
              </a:ext>
            </a:extLst>
          </p:cNvPr>
          <p:cNvSpPr txBox="1"/>
          <p:nvPr/>
        </p:nvSpPr>
        <p:spPr>
          <a:xfrm>
            <a:off x="2095381" y="3756823"/>
            <a:ext cx="842762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n-GB" sz="1500" b="1" dirty="0">
                <a:solidFill>
                  <a:srgbClr val="002060"/>
                </a:solidFill>
                <a:latin typeface="Aptos Display" panose="020B0004020202020204" pitchFamily="34" charset="0"/>
              </a:rPr>
              <a:t>3</a:t>
            </a:r>
            <a:endParaRPr lang="en-GB" sz="1500" dirty="0">
              <a:solidFill>
                <a:srgbClr val="002060"/>
              </a:solidFill>
              <a:latin typeface="Aptos Display" panose="020B0004020202020204" pitchFamily="34" charset="0"/>
            </a:endParaRPr>
          </a:p>
          <a:p>
            <a:pPr algn="ctr" fontAlgn="base"/>
            <a:r>
              <a:rPr lang="en-GB" sz="1500" dirty="0">
                <a:solidFill>
                  <a:srgbClr val="002060"/>
                </a:solidFill>
                <a:latin typeface="Aptos Display" panose="020B0004020202020204" pitchFamily="34" charset="0"/>
              </a:rPr>
              <a:t>Quite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4BB844D-B0D8-61C1-D0E9-823B7BF9EE4F}"/>
              </a:ext>
            </a:extLst>
          </p:cNvPr>
          <p:cNvSpPr txBox="1"/>
          <p:nvPr/>
        </p:nvSpPr>
        <p:spPr>
          <a:xfrm>
            <a:off x="2968250" y="3756823"/>
            <a:ext cx="720000" cy="7848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n-GB" sz="1500" b="1" dirty="0">
                <a:solidFill>
                  <a:srgbClr val="002060"/>
                </a:solidFill>
                <a:latin typeface="Aptos Display" panose="020B0004020202020204" pitchFamily="34" charset="0"/>
              </a:rPr>
              <a:t>2</a:t>
            </a:r>
            <a:endParaRPr lang="en-GB" sz="1500" dirty="0">
              <a:solidFill>
                <a:srgbClr val="002060"/>
              </a:solidFill>
              <a:latin typeface="Aptos Display" panose="020B0004020202020204" pitchFamily="34" charset="0"/>
            </a:endParaRPr>
          </a:p>
          <a:p>
            <a:pPr algn="ctr" fontAlgn="base"/>
            <a:r>
              <a:rPr lang="en-GB" sz="1500" dirty="0">
                <a:solidFill>
                  <a:srgbClr val="002060"/>
                </a:solidFill>
                <a:latin typeface="Aptos Display" panose="020B0004020202020204" pitchFamily="34" charset="0"/>
              </a:rPr>
              <a:t>Not</a:t>
            </a:r>
          </a:p>
          <a:p>
            <a:pPr algn="ctr" fontAlgn="base"/>
            <a:r>
              <a:rPr lang="en-GB" sz="1500" dirty="0">
                <a:solidFill>
                  <a:srgbClr val="002060"/>
                </a:solidFill>
                <a:latin typeface="Aptos Display" panose="020B0004020202020204" pitchFamily="34" charset="0"/>
              </a:rPr>
              <a:t>Very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A9836D2-C5B3-E1E6-D8E2-E66387BE4E62}"/>
              </a:ext>
            </a:extLst>
          </p:cNvPr>
          <p:cNvSpPr txBox="1"/>
          <p:nvPr/>
        </p:nvSpPr>
        <p:spPr>
          <a:xfrm>
            <a:off x="1345274" y="3756823"/>
            <a:ext cx="720000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500" b="1" dirty="0">
                <a:solidFill>
                  <a:srgbClr val="002060"/>
                </a:solidFill>
                <a:latin typeface="Aptos Display" panose="020B0004020202020204" pitchFamily="34" charset="0"/>
              </a:rPr>
              <a:t>4</a:t>
            </a:r>
            <a:endParaRPr lang="en-GB" sz="1500" dirty="0">
              <a:solidFill>
                <a:srgbClr val="002060"/>
              </a:solidFill>
              <a:latin typeface="Aptos Display" panose="020B0004020202020204" pitchFamily="34" charset="0"/>
            </a:endParaRPr>
          </a:p>
          <a:p>
            <a:pPr algn="ctr"/>
            <a:r>
              <a:rPr lang="en-GB" sz="1500" dirty="0">
                <a:solidFill>
                  <a:srgbClr val="002060"/>
                </a:solidFill>
                <a:latin typeface="Aptos Display" panose="020B0004020202020204" pitchFamily="34" charset="0"/>
              </a:rPr>
              <a:t>Very</a:t>
            </a:r>
          </a:p>
        </p:txBody>
      </p:sp>
      <p:pic>
        <p:nvPicPr>
          <p:cNvPr id="15" name="Picture 14" descr="A group of smiley faces&#10;&#10;AI-generated content may be incorrect.">
            <a:extLst>
              <a:ext uri="{FF2B5EF4-FFF2-40B4-BE49-F238E27FC236}">
                <a16:creationId xmlns:a16="http://schemas.microsoft.com/office/drawing/2014/main" id="{DA040E53-5829-9F8C-831F-8B310E741E9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32257" t="37388" r="11579" b="52400"/>
          <a:stretch>
            <a:fillRect/>
          </a:stretch>
        </p:blipFill>
        <p:spPr>
          <a:xfrm>
            <a:off x="1267934" y="3201143"/>
            <a:ext cx="3201324" cy="585081"/>
          </a:xfrm>
          <a:prstGeom prst="rect">
            <a:avLst/>
          </a:prstGeom>
        </p:spPr>
      </p:pic>
      <p:sp>
        <p:nvSpPr>
          <p:cNvPr id="16" name="Speech Bubble: Rectangle 15">
            <a:extLst>
              <a:ext uri="{FF2B5EF4-FFF2-40B4-BE49-F238E27FC236}">
                <a16:creationId xmlns:a16="http://schemas.microsoft.com/office/drawing/2014/main" id="{08D79A61-21F2-7EF8-049F-0D73F6C7DF9B}"/>
              </a:ext>
            </a:extLst>
          </p:cNvPr>
          <p:cNvSpPr/>
          <p:nvPr/>
        </p:nvSpPr>
        <p:spPr>
          <a:xfrm>
            <a:off x="5627581" y="1415961"/>
            <a:ext cx="5739748" cy="4437314"/>
          </a:xfrm>
          <a:prstGeom prst="wedgeRectCallout">
            <a:avLst>
              <a:gd name="adj1" fmla="val -33874"/>
              <a:gd name="adj2" fmla="val -17837"/>
            </a:avLst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216000" rIns="288000" bIns="216000" rtlCol="0" anchor="ctr">
            <a:spAutoFit/>
          </a:bodyPr>
          <a:lstStyle/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02060"/>
                </a:solidFill>
                <a:latin typeface="Aptos Display" panose="020B0004020202020204" pitchFamily="34" charset="0"/>
              </a:rPr>
              <a:t>Activation is a person’s confidence in managing their own health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02060"/>
                </a:solidFill>
                <a:latin typeface="Aptos Display" panose="020B0004020202020204" pitchFamily="34" charset="0"/>
              </a:rPr>
              <a:t>A </a:t>
            </a:r>
            <a:r>
              <a:rPr lang="en-GB" sz="2000" b="1" dirty="0">
                <a:solidFill>
                  <a:srgbClr val="002060"/>
                </a:solidFill>
                <a:latin typeface="Aptos Display" panose="020B0004020202020204" pitchFamily="34" charset="0"/>
              </a:rPr>
              <a:t>single question</a:t>
            </a:r>
            <a:r>
              <a:rPr lang="en-GB" sz="2000" baseline="30000" dirty="0">
                <a:solidFill>
                  <a:srgbClr val="002060"/>
                </a:solidFill>
                <a:latin typeface="Aptos Display" panose="020B0004020202020204" pitchFamily="34" charset="0"/>
              </a:rPr>
              <a:t>1</a:t>
            </a:r>
            <a:r>
              <a:rPr lang="en-GB" sz="2000" b="1" dirty="0">
                <a:solidFill>
                  <a:srgbClr val="002060"/>
                </a:solidFill>
                <a:latin typeface="Aptos Display" panose="020B0004020202020204" pitchFamily="34" charset="0"/>
              </a:rPr>
              <a:t> </a:t>
            </a:r>
            <a:r>
              <a:rPr lang="en-GB" sz="2000" dirty="0">
                <a:solidFill>
                  <a:srgbClr val="002060"/>
                </a:solidFill>
                <a:latin typeface="Aptos Display" panose="020B0004020202020204" pitchFamily="34" charset="0"/>
              </a:rPr>
              <a:t>lets </a:t>
            </a:r>
            <a:r>
              <a:rPr lang="en-GB" sz="2000" b="1" dirty="0">
                <a:solidFill>
                  <a:srgbClr val="002060"/>
                </a:solidFill>
                <a:latin typeface="Aptos Display" panose="020B0004020202020204" pitchFamily="34" charset="0"/>
              </a:rPr>
              <a:t>any role </a:t>
            </a:r>
            <a:r>
              <a:rPr lang="en-GB" sz="2000" dirty="0">
                <a:solidFill>
                  <a:srgbClr val="002060"/>
                </a:solidFill>
                <a:latin typeface="Aptos Display" panose="020B0004020202020204" pitchFamily="34" charset="0"/>
              </a:rPr>
              <a:t>talk about activation and capture it </a:t>
            </a:r>
            <a:r>
              <a:rPr lang="en-GB" sz="2000" b="1" dirty="0">
                <a:solidFill>
                  <a:srgbClr val="002060"/>
                </a:solidFill>
                <a:latin typeface="Aptos Display" panose="020B0004020202020204" pitchFamily="34" charset="0"/>
              </a:rPr>
              <a:t>routinely</a:t>
            </a:r>
            <a:endParaRPr lang="en-GB" sz="2000" dirty="0">
              <a:solidFill>
                <a:srgbClr val="002060"/>
              </a:solidFill>
              <a:latin typeface="Aptos Display" panose="020B0004020202020204" pitchFamily="34" charset="0"/>
            </a:endParaRP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02060"/>
                </a:solidFill>
                <a:latin typeface="Aptos Display" panose="020B0004020202020204" pitchFamily="34" charset="0"/>
              </a:rPr>
              <a:t>A one-point rise links to </a:t>
            </a:r>
            <a:r>
              <a:rPr lang="en-GB" sz="2000" b="1" dirty="0">
                <a:solidFill>
                  <a:srgbClr val="002060"/>
                </a:solidFill>
                <a:latin typeface="Aptos Display" panose="020B0004020202020204" pitchFamily="34" charset="0"/>
              </a:rPr>
              <a:t>4</a:t>
            </a:r>
            <a:r>
              <a:rPr lang="en-GB" sz="2000" dirty="0">
                <a:solidFill>
                  <a:srgbClr val="002060"/>
                </a:solidFill>
                <a:latin typeface="Aptos Display" panose="020B0004020202020204" pitchFamily="34" charset="0"/>
              </a:rPr>
              <a:t> fewer GP contacts and </a:t>
            </a:r>
            <a:r>
              <a:rPr lang="en-GB" sz="2000" b="1" dirty="0">
                <a:solidFill>
                  <a:srgbClr val="002060"/>
                </a:solidFill>
                <a:latin typeface="Aptos Display" panose="020B0004020202020204" pitchFamily="34" charset="0"/>
              </a:rPr>
              <a:t>£327 </a:t>
            </a:r>
            <a:r>
              <a:rPr lang="en-GB" sz="2000" dirty="0">
                <a:solidFill>
                  <a:srgbClr val="002060"/>
                </a:solidFill>
                <a:latin typeface="Aptos Display" panose="020B0004020202020204" pitchFamily="34" charset="0"/>
              </a:rPr>
              <a:t>lower NHS demand per year</a:t>
            </a:r>
            <a:r>
              <a:rPr lang="en-GB" sz="2000" baseline="30000" dirty="0">
                <a:solidFill>
                  <a:srgbClr val="002060"/>
                </a:solidFill>
                <a:latin typeface="Aptos Display" panose="020B0004020202020204" pitchFamily="34" charset="0"/>
              </a:rPr>
              <a:t>2 </a:t>
            </a:r>
            <a:endParaRPr lang="en-GB" sz="2000" dirty="0">
              <a:solidFill>
                <a:srgbClr val="002060"/>
              </a:solidFill>
              <a:latin typeface="Aptos Display" panose="020B0004020202020204" pitchFamily="34" charset="0"/>
            </a:endParaRP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02060"/>
                </a:solidFill>
                <a:latin typeface="Aptos Display" panose="020B0004020202020204" pitchFamily="34" charset="0"/>
              </a:rPr>
              <a:t>Demand reductions are</a:t>
            </a:r>
            <a:r>
              <a:rPr lang="en-GB" sz="2000" b="1" dirty="0">
                <a:solidFill>
                  <a:srgbClr val="002060"/>
                </a:solidFill>
                <a:latin typeface="Aptos Display" panose="020B0004020202020204" pitchFamily="34" charset="0"/>
              </a:rPr>
              <a:t> more credible </a:t>
            </a:r>
            <a:r>
              <a:rPr lang="en-GB" sz="2000" dirty="0">
                <a:solidFill>
                  <a:srgbClr val="002060"/>
                </a:solidFill>
                <a:latin typeface="Aptos Display" panose="020B0004020202020204" pitchFamily="34" charset="0"/>
              </a:rPr>
              <a:t>when activation improves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02060"/>
                </a:solidFill>
                <a:latin typeface="Aptos Display" panose="020B0004020202020204" pitchFamily="34" charset="0"/>
              </a:rPr>
              <a:t>Capture in clinical system via SNOMED code - 962851000000103 | Patient Activation Measure Level (observable entity) |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212CDF5-22F3-AB7D-51BA-5A053B0AEE52}"/>
              </a:ext>
            </a:extLst>
          </p:cNvPr>
          <p:cNvSpPr txBox="1"/>
          <p:nvPr/>
        </p:nvSpPr>
        <p:spPr>
          <a:xfrm>
            <a:off x="1267934" y="5015579"/>
            <a:ext cx="3711906" cy="906366"/>
          </a:xfrm>
          <a:prstGeom prst="rect">
            <a:avLst/>
          </a:prstGeom>
          <a:noFill/>
        </p:spPr>
        <p:txBody>
          <a:bodyPr wrap="square" lIns="180000" tIns="144000" rIns="180000" bIns="144000">
            <a:spAutoFit/>
          </a:bodyPr>
          <a:lstStyle/>
          <a:p>
            <a:pPr marL="228600" indent="-228600">
              <a:buFont typeface="+mj-lt"/>
              <a:buAutoNum type="arabicPeriod"/>
              <a:defRPr/>
            </a:pPr>
            <a:r>
              <a:rPr lang="en-GB" sz="1000" dirty="0">
                <a:solidFill>
                  <a:srgbClr val="002060"/>
                </a:solidFill>
                <a:latin typeface="Aptos" panose="020B00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Health Confidence Score, Benson et al.</a:t>
            </a:r>
            <a:endParaRPr lang="en-GB" sz="1000" dirty="0">
              <a:solidFill>
                <a:srgbClr val="002060"/>
              </a:solidFill>
              <a:latin typeface="Aptos" panose="020B0004020202020204" pitchFamily="34" charset="0"/>
            </a:endParaRPr>
          </a:p>
          <a:p>
            <a:pPr marL="228600" indent="-228600">
              <a:buFont typeface="+mj-lt"/>
              <a:buAutoNum type="arabicPeriod"/>
              <a:defRPr/>
            </a:pPr>
            <a:r>
              <a:rPr lang="en-GB" sz="1000" dirty="0">
                <a:solidFill>
                  <a:srgbClr val="002060"/>
                </a:solidFill>
                <a:latin typeface="Aptos" panose="020B00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Barker et al., BMJQS (2018) </a:t>
            </a:r>
            <a:r>
              <a:rPr lang="en-GB" sz="1000" dirty="0">
                <a:solidFill>
                  <a:srgbClr val="002060"/>
                </a:solidFill>
                <a:latin typeface="Aptos" panose="020B0004020202020204" pitchFamily="34" charset="0"/>
              </a:rPr>
              <a:t>&amp; NAPC, Mundra et al., Calderdale Evaluation (2023)</a:t>
            </a:r>
          </a:p>
          <a:p>
            <a:pPr marL="228600" indent="-228600">
              <a:buFont typeface="+mj-lt"/>
              <a:buAutoNum type="arabicPeriod"/>
              <a:defRPr/>
            </a:pPr>
            <a:endParaRPr lang="en-GB" sz="1000" dirty="0">
              <a:solidFill>
                <a:srgbClr val="002060"/>
              </a:solidFill>
              <a:latin typeface="Aptos Display" panose="020B00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9839475-EC28-5F5F-8DA2-AF8FC3C2E444}"/>
              </a:ext>
            </a:extLst>
          </p:cNvPr>
          <p:cNvSpPr/>
          <p:nvPr/>
        </p:nvSpPr>
        <p:spPr>
          <a:xfrm>
            <a:off x="138219" y="6475227"/>
            <a:ext cx="6804836" cy="28932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>
                <a:latin typeface="Aptos Display" panose="020B0004020202020204" pitchFamily="34" charset="0"/>
              </a:rPr>
              <a:t>j.mundra@nhs.net</a:t>
            </a:r>
          </a:p>
        </p:txBody>
      </p:sp>
    </p:spTree>
    <p:extLst>
      <p:ext uri="{BB962C8B-B14F-4D97-AF65-F5344CB8AC3E}">
        <p14:creationId xmlns:p14="http://schemas.microsoft.com/office/powerpoint/2010/main" val="6531479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E9C17C-1D0E-3CDD-FC37-E84654488A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FB245593-CFFC-F994-18E5-9E09A21957D1}"/>
              </a:ext>
            </a:extLst>
          </p:cNvPr>
          <p:cNvSpPr txBox="1"/>
          <p:nvPr/>
        </p:nvSpPr>
        <p:spPr>
          <a:xfrm>
            <a:off x="1113404" y="2083514"/>
            <a:ext cx="3898484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>
              <a:spcAft>
                <a:spcPts val="600"/>
              </a:spcAft>
            </a:pPr>
            <a:r>
              <a:rPr lang="en-GB" sz="3000" b="1" dirty="0">
                <a:solidFill>
                  <a:srgbClr val="002060"/>
                </a:solidFill>
                <a:effectLst/>
                <a:latin typeface="Aptos Display" panose="020B0004020202020204" pitchFamily="34" charset="0"/>
              </a:rPr>
              <a:t>How good or bad is your health today?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1872027-BE97-2FD1-CBA8-DBA2A7D961EE}"/>
              </a:ext>
            </a:extLst>
          </p:cNvPr>
          <p:cNvSpPr txBox="1"/>
          <p:nvPr/>
        </p:nvSpPr>
        <p:spPr>
          <a:xfrm>
            <a:off x="998688" y="3208851"/>
            <a:ext cx="4127916" cy="677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n-GB" sz="1900" dirty="0">
                <a:solidFill>
                  <a:srgbClr val="002060"/>
                </a:solidFill>
                <a:latin typeface="Aptos Display" panose="020B0004020202020204" pitchFamily="34" charset="0"/>
              </a:rPr>
              <a:t>0 = the worst health you can imagine</a:t>
            </a:r>
          </a:p>
          <a:p>
            <a:pPr algn="ctr" fontAlgn="base"/>
            <a:r>
              <a:rPr lang="en-GB" sz="1900" dirty="0">
                <a:solidFill>
                  <a:srgbClr val="002060"/>
                </a:solidFill>
                <a:latin typeface="Aptos Display" panose="020B0004020202020204" pitchFamily="34" charset="0"/>
              </a:rPr>
              <a:t>100 = the best health you can imagine</a:t>
            </a:r>
          </a:p>
        </p:txBody>
      </p:sp>
      <p:sp>
        <p:nvSpPr>
          <p:cNvPr id="16" name="Speech Bubble: Rectangle 15">
            <a:extLst>
              <a:ext uri="{FF2B5EF4-FFF2-40B4-BE49-F238E27FC236}">
                <a16:creationId xmlns:a16="http://schemas.microsoft.com/office/drawing/2014/main" id="{BFFE9875-DEC1-9007-ABDF-D262C5ACA74B}"/>
              </a:ext>
            </a:extLst>
          </p:cNvPr>
          <p:cNvSpPr/>
          <p:nvPr/>
        </p:nvSpPr>
        <p:spPr>
          <a:xfrm>
            <a:off x="5726832" y="1344164"/>
            <a:ext cx="5739748" cy="4652758"/>
          </a:xfrm>
          <a:prstGeom prst="wedgeRectCallout">
            <a:avLst>
              <a:gd name="adj1" fmla="val -33874"/>
              <a:gd name="adj2" fmla="val -17837"/>
            </a:avLst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216000" rIns="288000" bIns="216000" rtlCol="0" anchor="ctr">
            <a:spAutoFit/>
          </a:bodyPr>
          <a:lstStyle/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2060"/>
                </a:solidFill>
                <a:latin typeface="Aptos Display" panose="020B0004020202020204" pitchFamily="34" charset="0"/>
              </a:rPr>
              <a:t>Very </a:t>
            </a:r>
            <a:r>
              <a:rPr lang="en-GB" b="1" dirty="0">
                <a:solidFill>
                  <a:srgbClr val="002060"/>
                </a:solidFill>
                <a:latin typeface="Aptos Display" panose="020B0004020202020204" pitchFamily="34" charset="0"/>
              </a:rPr>
              <a:t>easy to ask </a:t>
            </a:r>
            <a:r>
              <a:rPr lang="en-GB" dirty="0">
                <a:solidFill>
                  <a:srgbClr val="002060"/>
                </a:solidFill>
                <a:latin typeface="Aptos Display" panose="020B0004020202020204" pitchFamily="34" charset="0"/>
              </a:rPr>
              <a:t>and answer routinely (EQ-VAS, part of EQ-5D)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2060"/>
                </a:solidFill>
                <a:latin typeface="Aptos Display" panose="020B0004020202020204" pitchFamily="34" charset="0"/>
              </a:rPr>
              <a:t>Can be used to estimate QALYs¹ (quality-adjusted life years) or how much money it costs to give someone </a:t>
            </a:r>
            <a:r>
              <a:rPr lang="en-GB" b="1" dirty="0">
                <a:solidFill>
                  <a:srgbClr val="002060"/>
                </a:solidFill>
                <a:latin typeface="Aptos Display" panose="020B0004020202020204" pitchFamily="34" charset="0"/>
              </a:rPr>
              <a:t>one extra year of life in good health</a:t>
            </a:r>
            <a:r>
              <a:rPr lang="en-GB" dirty="0">
                <a:solidFill>
                  <a:srgbClr val="002060"/>
                </a:solidFill>
                <a:latin typeface="Aptos Display" panose="020B0004020202020204" pitchFamily="34" charset="0"/>
              </a:rPr>
              <a:t>.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2060"/>
                </a:solidFill>
                <a:latin typeface="Aptos Display" panose="020B0004020202020204" pitchFamily="34" charset="0"/>
              </a:rPr>
              <a:t>Links outcomes to cost-effectiveness and value for money using the </a:t>
            </a:r>
            <a:r>
              <a:rPr lang="en-GB" b="1" dirty="0">
                <a:solidFill>
                  <a:srgbClr val="002060"/>
                </a:solidFill>
                <a:latin typeface="Aptos Display" panose="020B0004020202020204" pitchFamily="34" charset="0"/>
              </a:rPr>
              <a:t>gold-standard</a:t>
            </a:r>
            <a:r>
              <a:rPr lang="en-GB" dirty="0">
                <a:solidFill>
                  <a:srgbClr val="002060"/>
                </a:solidFill>
                <a:latin typeface="Aptos Display" panose="020B0004020202020204" pitchFamily="34" charset="0"/>
              </a:rPr>
              <a:t> approach</a:t>
            </a:r>
            <a:r>
              <a:rPr lang="en-GB" baseline="30000" dirty="0">
                <a:solidFill>
                  <a:srgbClr val="002060"/>
                </a:solidFill>
                <a:latin typeface="Aptos Display" panose="020B0004020202020204" pitchFamily="34" charset="0"/>
              </a:rPr>
              <a:t>2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2060"/>
                </a:solidFill>
                <a:latin typeface="Aptos Display" panose="020B0004020202020204" pitchFamily="34" charset="0"/>
              </a:rPr>
              <a:t>NICE’s implied NHS opportunity cost is ~£13,000 per QALY³ - If your intervention is below this, it is high-value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2060"/>
                </a:solidFill>
                <a:latin typeface="Aptos Display" panose="020B0004020202020204" pitchFamily="34" charset="0"/>
              </a:rPr>
              <a:t>Capture in clinical system via SNOMED code 736535009 | </a:t>
            </a:r>
            <a:r>
              <a:rPr lang="en-GB" dirty="0" err="1">
                <a:solidFill>
                  <a:srgbClr val="002060"/>
                </a:solidFill>
                <a:latin typeface="Aptos Display" panose="020B0004020202020204" pitchFamily="34" charset="0"/>
              </a:rPr>
              <a:t>EuroQol</a:t>
            </a:r>
            <a:r>
              <a:rPr lang="en-GB" dirty="0">
                <a:solidFill>
                  <a:srgbClr val="002060"/>
                </a:solidFill>
                <a:latin typeface="Aptos Display" panose="020B0004020202020204" pitchFamily="34" charset="0"/>
              </a:rPr>
              <a:t> visual analogue score (observable entity) |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DD66CF1-752D-4078-E1DA-3BB06294E42B}"/>
              </a:ext>
            </a:extLst>
          </p:cNvPr>
          <p:cNvSpPr txBox="1"/>
          <p:nvPr/>
        </p:nvSpPr>
        <p:spPr>
          <a:xfrm>
            <a:off x="1402114" y="4503464"/>
            <a:ext cx="3495058" cy="1675807"/>
          </a:xfrm>
          <a:prstGeom prst="rect">
            <a:avLst/>
          </a:prstGeom>
          <a:noFill/>
        </p:spPr>
        <p:txBody>
          <a:bodyPr wrap="square" lIns="180000" tIns="144000" rIns="180000" bIns="144000">
            <a:spAutoFit/>
          </a:bodyPr>
          <a:lstStyle/>
          <a:p>
            <a:pPr marL="228600" indent="-228600">
              <a:buFont typeface="+mj-lt"/>
              <a:buAutoNum type="arabicPeriod"/>
            </a:pPr>
            <a:r>
              <a:rPr lang="en-GB" sz="1000" dirty="0">
                <a:solidFill>
                  <a:srgbClr val="002060"/>
                </a:solidFill>
                <a:latin typeface="Aptos" panose="020B00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Mapping to Obtain EQ-5D Utility Values, Longworth and Rowen (2013)</a:t>
            </a:r>
            <a:endParaRPr lang="en-GB" sz="1000" dirty="0">
              <a:solidFill>
                <a:srgbClr val="002060"/>
              </a:solidFill>
              <a:latin typeface="Aptos" panose="020B0004020202020204" pitchFamily="34" charset="0"/>
            </a:endParaRPr>
          </a:p>
          <a:p>
            <a:pPr marL="228600" indent="-228600">
              <a:buFont typeface="+mj-lt"/>
              <a:buAutoNum type="arabicPeriod"/>
            </a:pPr>
            <a:r>
              <a:rPr lang="en-GB" sz="1000" dirty="0">
                <a:solidFill>
                  <a:srgbClr val="002060"/>
                </a:solidFill>
                <a:latin typeface="Aptos" panose="020B00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 Green Book: appraisal and evaluation in central government, HM Treasury (2024).</a:t>
            </a:r>
            <a:endParaRPr lang="en-GB" sz="1000" dirty="0">
              <a:solidFill>
                <a:srgbClr val="002060"/>
              </a:solidFill>
              <a:latin typeface="Aptos" panose="020B0004020202020204" pitchFamily="34" charset="0"/>
            </a:endParaRPr>
          </a:p>
          <a:p>
            <a:pPr marL="228600" indent="-228600">
              <a:buFont typeface="+mj-lt"/>
              <a:buAutoNum type="arabicPeriod"/>
            </a:pPr>
            <a:r>
              <a:rPr lang="en-GB" sz="1000" dirty="0">
                <a:solidFill>
                  <a:srgbClr val="002060"/>
                </a:solidFill>
                <a:latin typeface="Aptos" panose="020B00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Methods for the Estimation of the NICE Cost-Effectiveness Threshold, Claxton et al. (2015)</a:t>
            </a:r>
            <a:endParaRPr lang="en-GB" sz="1000" dirty="0">
              <a:solidFill>
                <a:srgbClr val="002060"/>
              </a:solidFill>
              <a:latin typeface="Aptos" panose="020B0004020202020204" pitchFamily="34" charset="0"/>
            </a:endParaRPr>
          </a:p>
          <a:p>
            <a:endParaRPr lang="en-GB" sz="1000" dirty="0">
              <a:solidFill>
                <a:schemeClr val="accent1">
                  <a:lumMod val="50000"/>
                </a:schemeClr>
              </a:solidFill>
              <a:latin typeface="Aptos" panose="020B0004020202020204" pitchFamily="34" charset="0"/>
            </a:endParaRPr>
          </a:p>
          <a:p>
            <a:pPr marL="228600" indent="-228600">
              <a:buFont typeface="+mj-lt"/>
              <a:buAutoNum type="arabicPeriod"/>
              <a:defRPr/>
            </a:pPr>
            <a:endParaRPr lang="en-GB" sz="1000" dirty="0">
              <a:solidFill>
                <a:schemeClr val="accent1">
                  <a:lumMod val="50000"/>
                </a:schemeClr>
              </a:solidFill>
              <a:latin typeface="Aptos" panose="020B0004020202020204" pitchFamily="34" charset="0"/>
            </a:endParaRPr>
          </a:p>
          <a:p>
            <a:pPr marL="228600" indent="-228600">
              <a:buFont typeface="+mj-lt"/>
              <a:buAutoNum type="arabicPeriod"/>
              <a:defRPr/>
            </a:pPr>
            <a:endParaRPr lang="en-GB" sz="1000" dirty="0">
              <a:solidFill>
                <a:srgbClr val="002060"/>
              </a:solidFill>
              <a:latin typeface="Aptos Display" panose="020B00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2B507EA-FB5A-740B-CFE6-9BB5575A2E70}"/>
              </a:ext>
            </a:extLst>
          </p:cNvPr>
          <p:cNvSpPr txBox="1"/>
          <p:nvPr/>
        </p:nvSpPr>
        <p:spPr>
          <a:xfrm>
            <a:off x="482059" y="331901"/>
            <a:ext cx="8541361" cy="6309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400">
              <a:defRPr/>
            </a:pPr>
            <a:r>
              <a:rPr lang="en-GB" sz="3500" b="1" dirty="0">
                <a:solidFill>
                  <a:srgbClr val="002060"/>
                </a:solidFill>
                <a:latin typeface="Aptos Display" panose="020B0004020202020204" pitchFamily="34" charset="0"/>
              </a:rPr>
              <a:t>A Simple Health Metric… EQ-VAS</a:t>
            </a:r>
            <a:endParaRPr lang="en-GB" sz="3500" dirty="0">
              <a:solidFill>
                <a:srgbClr val="002060"/>
              </a:solidFill>
              <a:latin typeface="Aptos Display" panose="020B00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AD372A5-926C-F0AF-66A8-D0176EA1A1B8}"/>
              </a:ext>
            </a:extLst>
          </p:cNvPr>
          <p:cNvSpPr/>
          <p:nvPr/>
        </p:nvSpPr>
        <p:spPr>
          <a:xfrm>
            <a:off x="138219" y="6475227"/>
            <a:ext cx="6804836" cy="28932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>
                <a:latin typeface="Aptos Display" panose="020B0004020202020204" pitchFamily="34" charset="0"/>
              </a:rPr>
              <a:t>j.mundra@nhs.net</a:t>
            </a:r>
          </a:p>
        </p:txBody>
      </p:sp>
    </p:spTree>
    <p:extLst>
      <p:ext uri="{BB962C8B-B14F-4D97-AF65-F5344CB8AC3E}">
        <p14:creationId xmlns:p14="http://schemas.microsoft.com/office/powerpoint/2010/main" val="478175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9F7015-D96F-3E33-B79A-6E53AD4BA5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reeform 3">
            <a:extLst>
              <a:ext uri="{FF2B5EF4-FFF2-40B4-BE49-F238E27FC236}">
                <a16:creationId xmlns:a16="http://schemas.microsoft.com/office/drawing/2014/main" id="{EC1AF2DD-94C1-DE73-8592-79C350AE67CB}"/>
              </a:ext>
            </a:extLst>
          </p:cNvPr>
          <p:cNvSpPr/>
          <p:nvPr/>
        </p:nvSpPr>
        <p:spPr>
          <a:xfrm rot="16200000">
            <a:off x="5230584" y="-5259209"/>
            <a:ext cx="1730831" cy="12191998"/>
          </a:xfrm>
          <a:prstGeom prst="rect">
            <a:avLst/>
          </a:prstGeom>
          <a:solidFill>
            <a:srgbClr val="007381"/>
          </a:solidFill>
        </p:spPr>
        <p:txBody>
          <a:bodyPr/>
          <a:lstStyle/>
          <a:p>
            <a:endParaRPr lang="en-GB" sz="1200"/>
          </a:p>
        </p:txBody>
      </p:sp>
      <p:sp>
        <p:nvSpPr>
          <p:cNvPr id="19" name="TextBox 4">
            <a:extLst>
              <a:ext uri="{FF2B5EF4-FFF2-40B4-BE49-F238E27FC236}">
                <a16:creationId xmlns:a16="http://schemas.microsoft.com/office/drawing/2014/main" id="{4B9B8AA3-48F8-5032-1113-F3CDDD09E3CA}"/>
              </a:ext>
            </a:extLst>
          </p:cNvPr>
          <p:cNvSpPr txBox="1"/>
          <p:nvPr/>
        </p:nvSpPr>
        <p:spPr>
          <a:xfrm rot="16200000">
            <a:off x="443047" y="3860490"/>
            <a:ext cx="6429845" cy="5459258"/>
          </a:xfrm>
          <a:prstGeom prst="rect">
            <a:avLst/>
          </a:prstGeom>
        </p:spPr>
        <p:txBody>
          <a:bodyPr lIns="33867" tIns="33867" rIns="33867" bIns="33867" rtlCol="0" anchor="ctr"/>
          <a:lstStyle/>
          <a:p>
            <a:pPr algn="ctr">
              <a:lnSpc>
                <a:spcPts val="1481"/>
              </a:lnSpc>
            </a:pPr>
            <a:endParaRPr sz="1200"/>
          </a:p>
        </p:txBody>
      </p:sp>
      <p:sp>
        <p:nvSpPr>
          <p:cNvPr id="58" name="Freeform 2">
            <a:extLst>
              <a:ext uri="{FF2B5EF4-FFF2-40B4-BE49-F238E27FC236}">
                <a16:creationId xmlns:a16="http://schemas.microsoft.com/office/drawing/2014/main" id="{40249409-1886-4D67-C70A-475DF1A92CF6}"/>
              </a:ext>
            </a:extLst>
          </p:cNvPr>
          <p:cNvSpPr/>
          <p:nvPr/>
        </p:nvSpPr>
        <p:spPr>
          <a:xfrm>
            <a:off x="169806" y="298181"/>
            <a:ext cx="2151645" cy="1210199"/>
          </a:xfrm>
          <a:custGeom>
            <a:avLst/>
            <a:gdLst/>
            <a:ahLst/>
            <a:cxnLst/>
            <a:rect l="l" t="t" r="r" b="b"/>
            <a:pathLst>
              <a:path w="6858000" h="3771900">
                <a:moveTo>
                  <a:pt x="0" y="0"/>
                </a:moveTo>
                <a:lnTo>
                  <a:pt x="6858000" y="0"/>
                </a:lnTo>
                <a:lnTo>
                  <a:pt x="6858000" y="3771900"/>
                </a:lnTo>
                <a:lnTo>
                  <a:pt x="0" y="37719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GB" sz="120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6EA17BC-3755-3BF9-E004-9BAB7B58C174}"/>
              </a:ext>
            </a:extLst>
          </p:cNvPr>
          <p:cNvSpPr txBox="1"/>
          <p:nvPr/>
        </p:nvSpPr>
        <p:spPr>
          <a:xfrm>
            <a:off x="652103" y="1866404"/>
            <a:ext cx="7355237" cy="36933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en-GB" sz="2400" dirty="0">
                <a:solidFill>
                  <a:schemeClr val="bg1"/>
                </a:solidFill>
                <a:latin typeface="Trebuchet MS" panose="020B0603020202020204" pitchFamily="34" charset="0"/>
              </a:rPr>
              <a:t>Text here</a:t>
            </a:r>
          </a:p>
        </p:txBody>
      </p:sp>
      <p:sp>
        <p:nvSpPr>
          <p:cNvPr id="4" name="TextBox 12">
            <a:extLst>
              <a:ext uri="{FF2B5EF4-FFF2-40B4-BE49-F238E27FC236}">
                <a16:creationId xmlns:a16="http://schemas.microsoft.com/office/drawing/2014/main" id="{004DFEDD-B653-AF69-F596-336F1CBC4E3E}"/>
              </a:ext>
            </a:extLst>
          </p:cNvPr>
          <p:cNvSpPr txBox="1"/>
          <p:nvPr/>
        </p:nvSpPr>
        <p:spPr>
          <a:xfrm>
            <a:off x="2491256" y="298181"/>
            <a:ext cx="8890203" cy="1077218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GB" sz="3500" b="1" dirty="0">
                <a:solidFill>
                  <a:schemeClr val="bg1"/>
                </a:solidFill>
                <a:latin typeface="Trebuchet MS" panose="020B0603020202020204" pitchFamily="34" charset="0"/>
              </a:rPr>
              <a:t>Programme Cost per Quality Adjusted Life Year</a:t>
            </a:r>
          </a:p>
        </p:txBody>
      </p:sp>
      <p:pic>
        <p:nvPicPr>
          <p:cNvPr id="11" name="Picture 10" descr="A screen shot of a chart&#10;&#10;AI-generated content may be incorrect.">
            <a:extLst>
              <a:ext uri="{FF2B5EF4-FFF2-40B4-BE49-F238E27FC236}">
                <a16:creationId xmlns:a16="http://schemas.microsoft.com/office/drawing/2014/main" id="{B20E66C2-E55A-ABEC-1138-2766EBCF02B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734"/>
          <a:stretch>
            <a:fillRect/>
          </a:stretch>
        </p:blipFill>
        <p:spPr>
          <a:xfrm>
            <a:off x="386171" y="1968190"/>
            <a:ext cx="7444035" cy="4165643"/>
          </a:xfrm>
          <a:prstGeom prst="rect">
            <a:avLst/>
          </a:prstGeom>
        </p:spPr>
      </p:pic>
      <p:sp>
        <p:nvSpPr>
          <p:cNvPr id="12" name="Speech Bubble: Rectangle 11">
            <a:extLst>
              <a:ext uri="{FF2B5EF4-FFF2-40B4-BE49-F238E27FC236}">
                <a16:creationId xmlns:a16="http://schemas.microsoft.com/office/drawing/2014/main" id="{6DEF31D9-E9BF-085A-D263-264EE6D443B6}"/>
              </a:ext>
            </a:extLst>
          </p:cNvPr>
          <p:cNvSpPr/>
          <p:nvPr/>
        </p:nvSpPr>
        <p:spPr>
          <a:xfrm>
            <a:off x="8372375" y="2408201"/>
            <a:ext cx="3009084" cy="2872926"/>
          </a:xfrm>
          <a:prstGeom prst="wedgeRectCallout">
            <a:avLst>
              <a:gd name="adj1" fmla="val -47716"/>
              <a:gd name="adj2" fmla="val -22651"/>
            </a:avLst>
          </a:prstGeom>
          <a:solidFill>
            <a:srgbClr val="D2EEE9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tIns="216000" rIns="252000" bIns="216000" rtlCol="0" anchor="t"/>
          <a:lstStyle/>
          <a:p>
            <a:r>
              <a:rPr lang="en-GB" sz="1400" dirty="0">
                <a:solidFill>
                  <a:schemeClr val="tx1"/>
                </a:solidFill>
                <a:latin typeface="Aptos Display" panose="020B0004020202020204" pitchFamily="34" charset="0"/>
              </a:rPr>
              <a:t>A QALY is how much it costs to generate one year of good-quality life. </a:t>
            </a:r>
          </a:p>
          <a:p>
            <a:endParaRPr lang="en-GB" sz="1400" dirty="0">
              <a:solidFill>
                <a:schemeClr val="tx1"/>
              </a:solidFill>
              <a:latin typeface="Aptos Display" panose="020B0004020202020204" pitchFamily="34" charset="0"/>
            </a:endParaRPr>
          </a:p>
          <a:p>
            <a:r>
              <a:rPr lang="en-GB" sz="1400" dirty="0">
                <a:solidFill>
                  <a:schemeClr val="tx1"/>
                </a:solidFill>
                <a:latin typeface="Aptos Display" panose="020B0004020202020204" pitchFamily="34" charset="0"/>
              </a:rPr>
              <a:t>The NHS delivers about £13,000 per QALY, so lower costs indicate strong value.</a:t>
            </a:r>
          </a:p>
          <a:p>
            <a:endParaRPr lang="en-GB" sz="1400" dirty="0">
              <a:solidFill>
                <a:schemeClr val="tx1"/>
              </a:solidFill>
              <a:latin typeface="Aptos Display" panose="020B0004020202020204" pitchFamily="34" charset="0"/>
            </a:endParaRPr>
          </a:p>
          <a:p>
            <a:r>
              <a:rPr lang="en-GB" sz="1400" dirty="0">
                <a:solidFill>
                  <a:schemeClr val="tx1"/>
                </a:solidFill>
                <a:latin typeface="Aptos Display" panose="020B0004020202020204" pitchFamily="34" charset="0"/>
              </a:rPr>
              <a:t>If benefits last 12 months the cost per QALY is £410 - about </a:t>
            </a:r>
            <a:r>
              <a:rPr lang="en-GB" sz="1400" b="1" dirty="0">
                <a:solidFill>
                  <a:schemeClr val="tx1"/>
                </a:solidFill>
                <a:latin typeface="Aptos Display" panose="020B0004020202020204" pitchFamily="34" charset="0"/>
              </a:rPr>
              <a:t>32 times lower than the NHS benchmark</a:t>
            </a:r>
            <a:r>
              <a:rPr lang="en-GB" sz="1400" dirty="0">
                <a:solidFill>
                  <a:schemeClr val="tx1"/>
                </a:solidFill>
                <a:latin typeface="Aptos Display" panose="020B0004020202020204" pitchFamily="34" charset="0"/>
              </a:rPr>
              <a:t>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7FA5F24-CF6F-BEEC-34B2-67883262D1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95668" y="5627754"/>
            <a:ext cx="1400662" cy="506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843999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1DCAAD-565A-7F7B-D029-FC8E7EA03F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EF4B0B6-CFC6-9969-F044-78F7963AC6E6}"/>
              </a:ext>
            </a:extLst>
          </p:cNvPr>
          <p:cNvSpPr txBox="1"/>
          <p:nvPr/>
        </p:nvSpPr>
        <p:spPr>
          <a:xfrm>
            <a:off x="482059" y="331901"/>
            <a:ext cx="10933654" cy="6309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400">
              <a:defRPr/>
            </a:pPr>
            <a:r>
              <a:rPr lang="en-GB" sz="3500" b="1" dirty="0">
                <a:solidFill>
                  <a:srgbClr val="002060"/>
                </a:solidFill>
                <a:latin typeface="Aptos Display" panose="020B0004020202020204" pitchFamily="34" charset="0"/>
              </a:rPr>
              <a:t>NNHIP Neighbourhood Index – Patient Questionnaire</a:t>
            </a:r>
            <a:endParaRPr lang="en-GB" sz="3500" dirty="0">
              <a:solidFill>
                <a:srgbClr val="002060"/>
              </a:solidFill>
              <a:latin typeface="Aptos Display" panose="020B00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F383846-F848-0CEB-3F40-934DB7789A4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6420"/>
          <a:stretch>
            <a:fillRect/>
          </a:stretch>
        </p:blipFill>
        <p:spPr>
          <a:xfrm>
            <a:off x="942278" y="962843"/>
            <a:ext cx="10307444" cy="5429545"/>
          </a:xfrm>
          <a:prstGeom prst="rect">
            <a:avLst/>
          </a:prstGeom>
        </p:spPr>
      </p:pic>
      <p:sp>
        <p:nvSpPr>
          <p:cNvPr id="2" name="Arrow: Right 1">
            <a:extLst>
              <a:ext uri="{FF2B5EF4-FFF2-40B4-BE49-F238E27FC236}">
                <a16:creationId xmlns:a16="http://schemas.microsoft.com/office/drawing/2014/main" id="{B8A854E8-C222-A18C-2CFC-65A2429BABD6}"/>
              </a:ext>
            </a:extLst>
          </p:cNvPr>
          <p:cNvSpPr/>
          <p:nvPr/>
        </p:nvSpPr>
        <p:spPr>
          <a:xfrm>
            <a:off x="460219" y="1807780"/>
            <a:ext cx="482059" cy="399393"/>
          </a:xfrm>
          <a:prstGeom prst="right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0BCC25FA-2BB2-EF26-065E-45F5A903E921}"/>
              </a:ext>
            </a:extLst>
          </p:cNvPr>
          <p:cNvSpPr/>
          <p:nvPr/>
        </p:nvSpPr>
        <p:spPr>
          <a:xfrm>
            <a:off x="460218" y="4020208"/>
            <a:ext cx="482059" cy="399393"/>
          </a:xfrm>
          <a:prstGeom prst="right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12711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468131-65E1-8FFA-2363-33763FD91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reeform 3">
            <a:extLst>
              <a:ext uri="{FF2B5EF4-FFF2-40B4-BE49-F238E27FC236}">
                <a16:creationId xmlns:a16="http://schemas.microsoft.com/office/drawing/2014/main" id="{1AC2B9F3-874A-87B0-326D-406F2CFD8472}"/>
              </a:ext>
            </a:extLst>
          </p:cNvPr>
          <p:cNvSpPr/>
          <p:nvPr/>
        </p:nvSpPr>
        <p:spPr>
          <a:xfrm rot="16200000">
            <a:off x="5230586" y="-5230586"/>
            <a:ext cx="1730831" cy="12191998"/>
          </a:xfrm>
          <a:prstGeom prst="rect">
            <a:avLst/>
          </a:prstGeom>
          <a:solidFill>
            <a:srgbClr val="007381"/>
          </a:solidFill>
        </p:spPr>
        <p:txBody>
          <a:bodyPr/>
          <a:lstStyle/>
          <a:p>
            <a:endParaRPr lang="en-GB" sz="1200"/>
          </a:p>
        </p:txBody>
      </p:sp>
      <p:sp>
        <p:nvSpPr>
          <p:cNvPr id="19" name="TextBox 4">
            <a:extLst>
              <a:ext uri="{FF2B5EF4-FFF2-40B4-BE49-F238E27FC236}">
                <a16:creationId xmlns:a16="http://schemas.microsoft.com/office/drawing/2014/main" id="{661BD7C2-B264-64F1-661F-B2C1EB809EBB}"/>
              </a:ext>
            </a:extLst>
          </p:cNvPr>
          <p:cNvSpPr txBox="1"/>
          <p:nvPr/>
        </p:nvSpPr>
        <p:spPr>
          <a:xfrm rot="16200000">
            <a:off x="443047" y="3860490"/>
            <a:ext cx="6429845" cy="5459258"/>
          </a:xfrm>
          <a:prstGeom prst="rect">
            <a:avLst/>
          </a:prstGeom>
        </p:spPr>
        <p:txBody>
          <a:bodyPr lIns="33867" tIns="33867" rIns="33867" bIns="33867" rtlCol="0" anchor="ctr"/>
          <a:lstStyle/>
          <a:p>
            <a:pPr algn="ctr">
              <a:lnSpc>
                <a:spcPts val="1481"/>
              </a:lnSpc>
            </a:pPr>
            <a:endParaRPr sz="1200"/>
          </a:p>
        </p:txBody>
      </p:sp>
      <p:sp>
        <p:nvSpPr>
          <p:cNvPr id="58" name="Freeform 2">
            <a:extLst>
              <a:ext uri="{FF2B5EF4-FFF2-40B4-BE49-F238E27FC236}">
                <a16:creationId xmlns:a16="http://schemas.microsoft.com/office/drawing/2014/main" id="{13E5A9D4-7CE4-1810-DFD1-607CE0133645}"/>
              </a:ext>
            </a:extLst>
          </p:cNvPr>
          <p:cNvSpPr/>
          <p:nvPr/>
        </p:nvSpPr>
        <p:spPr>
          <a:xfrm>
            <a:off x="123668" y="178726"/>
            <a:ext cx="2151645" cy="1210199"/>
          </a:xfrm>
          <a:custGeom>
            <a:avLst/>
            <a:gdLst/>
            <a:ahLst/>
            <a:cxnLst/>
            <a:rect l="l" t="t" r="r" b="b"/>
            <a:pathLst>
              <a:path w="6858000" h="3771900">
                <a:moveTo>
                  <a:pt x="0" y="0"/>
                </a:moveTo>
                <a:lnTo>
                  <a:pt x="6858000" y="0"/>
                </a:lnTo>
                <a:lnTo>
                  <a:pt x="6858000" y="3771900"/>
                </a:lnTo>
                <a:lnTo>
                  <a:pt x="0" y="37719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GB" sz="120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48AAA94-E43E-800E-4677-E927936E2EBA}"/>
              </a:ext>
            </a:extLst>
          </p:cNvPr>
          <p:cNvSpPr txBox="1"/>
          <p:nvPr/>
        </p:nvSpPr>
        <p:spPr>
          <a:xfrm>
            <a:off x="652103" y="1866404"/>
            <a:ext cx="7355237" cy="36933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en-GB" sz="2400" dirty="0">
                <a:solidFill>
                  <a:schemeClr val="bg1"/>
                </a:solidFill>
                <a:latin typeface="Trebuchet MS" panose="020B0603020202020204" pitchFamily="34" charset="0"/>
              </a:rPr>
              <a:t>Text here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79C228E-F0A5-7F70-BF94-84330676773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" r="91"/>
          <a:stretch>
            <a:fillRect/>
          </a:stretch>
        </p:blipFill>
        <p:spPr>
          <a:xfrm>
            <a:off x="739587" y="2252463"/>
            <a:ext cx="10702996" cy="3867570"/>
          </a:xfrm>
          <a:prstGeom prst="rect">
            <a:avLst/>
          </a:prstGeom>
        </p:spPr>
      </p:pic>
      <p:sp>
        <p:nvSpPr>
          <p:cNvPr id="4" name="TextBox 12">
            <a:extLst>
              <a:ext uri="{FF2B5EF4-FFF2-40B4-BE49-F238E27FC236}">
                <a16:creationId xmlns:a16="http://schemas.microsoft.com/office/drawing/2014/main" id="{3849A193-388A-C4CB-633B-D0187553D653}"/>
              </a:ext>
            </a:extLst>
          </p:cNvPr>
          <p:cNvSpPr txBox="1"/>
          <p:nvPr/>
        </p:nvSpPr>
        <p:spPr>
          <a:xfrm>
            <a:off x="2491256" y="298181"/>
            <a:ext cx="8890203" cy="1077218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GB" sz="3500" b="1" dirty="0">
                <a:solidFill>
                  <a:schemeClr val="bg1"/>
                </a:solidFill>
                <a:latin typeface="Trebuchet MS" panose="020B0603020202020204" pitchFamily="34" charset="0"/>
              </a:rPr>
              <a:t>Core Questions to Measure Impact and Value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8BA8BA6-F774-A9BD-1C97-54B5E328B1E5}"/>
              </a:ext>
            </a:extLst>
          </p:cNvPr>
          <p:cNvSpPr/>
          <p:nvPr/>
        </p:nvSpPr>
        <p:spPr>
          <a:xfrm>
            <a:off x="138218" y="6535515"/>
            <a:ext cx="8483268" cy="1714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100" b="1" dirty="0">
                <a:solidFill>
                  <a:srgbClr val="002060"/>
                </a:solidFill>
                <a:latin typeface="Aptos Display" panose="020B0004020202020204" pitchFamily="34" charset="0"/>
              </a:rPr>
              <a:t>For the full spreadsheet and references contact</a:t>
            </a:r>
            <a:r>
              <a:rPr lang="en-GB" sz="1100" dirty="0">
                <a:solidFill>
                  <a:srgbClr val="002060"/>
                </a:solidFill>
                <a:latin typeface="Aptos Display" panose="020B0004020202020204" pitchFamily="34" charset="0"/>
              </a:rPr>
              <a:t> - jag.mundra@nasp.info</a:t>
            </a:r>
          </a:p>
        </p:txBody>
      </p:sp>
    </p:spTree>
    <p:extLst>
      <p:ext uri="{BB962C8B-B14F-4D97-AF65-F5344CB8AC3E}">
        <p14:creationId xmlns:p14="http://schemas.microsoft.com/office/powerpoint/2010/main" val="409735412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03D8D3-9708-86F4-0BAD-CCCCC4259B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reeform 3">
            <a:extLst>
              <a:ext uri="{FF2B5EF4-FFF2-40B4-BE49-F238E27FC236}">
                <a16:creationId xmlns:a16="http://schemas.microsoft.com/office/drawing/2014/main" id="{DF64AEF6-FD83-0653-9682-601BF9E16C69}"/>
              </a:ext>
            </a:extLst>
          </p:cNvPr>
          <p:cNvSpPr/>
          <p:nvPr/>
        </p:nvSpPr>
        <p:spPr>
          <a:xfrm rot="16200000">
            <a:off x="5230586" y="-5230586"/>
            <a:ext cx="1730831" cy="12191998"/>
          </a:xfrm>
          <a:prstGeom prst="rect">
            <a:avLst/>
          </a:prstGeom>
          <a:solidFill>
            <a:srgbClr val="007381"/>
          </a:solidFill>
        </p:spPr>
        <p:txBody>
          <a:bodyPr/>
          <a:lstStyle/>
          <a:p>
            <a:endParaRPr lang="en-GB" sz="1200" dirty="0"/>
          </a:p>
        </p:txBody>
      </p:sp>
      <p:sp>
        <p:nvSpPr>
          <p:cNvPr id="19" name="TextBox 4">
            <a:extLst>
              <a:ext uri="{FF2B5EF4-FFF2-40B4-BE49-F238E27FC236}">
                <a16:creationId xmlns:a16="http://schemas.microsoft.com/office/drawing/2014/main" id="{32E44F7B-C8EB-1379-3471-4D2B4697BFF5}"/>
              </a:ext>
            </a:extLst>
          </p:cNvPr>
          <p:cNvSpPr txBox="1"/>
          <p:nvPr/>
        </p:nvSpPr>
        <p:spPr>
          <a:xfrm rot="16200000">
            <a:off x="443047" y="3860490"/>
            <a:ext cx="6429845" cy="5459258"/>
          </a:xfrm>
          <a:prstGeom prst="rect">
            <a:avLst/>
          </a:prstGeom>
        </p:spPr>
        <p:txBody>
          <a:bodyPr lIns="33867" tIns="33867" rIns="33867" bIns="33867" rtlCol="0" anchor="ctr"/>
          <a:lstStyle/>
          <a:p>
            <a:pPr algn="ctr">
              <a:lnSpc>
                <a:spcPts val="1481"/>
              </a:lnSpc>
            </a:pPr>
            <a:endParaRPr sz="1200"/>
          </a:p>
        </p:txBody>
      </p:sp>
      <p:sp>
        <p:nvSpPr>
          <p:cNvPr id="15" name="TextBox 12">
            <a:extLst>
              <a:ext uri="{FF2B5EF4-FFF2-40B4-BE49-F238E27FC236}">
                <a16:creationId xmlns:a16="http://schemas.microsoft.com/office/drawing/2014/main" id="{F299A5F7-C006-D850-F1D5-50E9B13F6470}"/>
              </a:ext>
            </a:extLst>
          </p:cNvPr>
          <p:cNvSpPr txBox="1"/>
          <p:nvPr/>
        </p:nvSpPr>
        <p:spPr>
          <a:xfrm>
            <a:off x="2491256" y="298181"/>
            <a:ext cx="8890203" cy="161582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GB" sz="3500" b="1" dirty="0">
                <a:solidFill>
                  <a:schemeClr val="bg1"/>
                </a:solidFill>
                <a:latin typeface="Trebuchet MS" panose="020B0603020202020204" pitchFamily="34" charset="0"/>
              </a:rPr>
              <a:t>Post-Survey Questions to Evidence Impact and Value</a:t>
            </a:r>
          </a:p>
          <a:p>
            <a:endParaRPr lang="en-GB" sz="3500" b="1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58" name="Freeform 2">
            <a:extLst>
              <a:ext uri="{FF2B5EF4-FFF2-40B4-BE49-F238E27FC236}">
                <a16:creationId xmlns:a16="http://schemas.microsoft.com/office/drawing/2014/main" id="{BD7706C1-0098-AA09-1807-665AB4DF8151}"/>
              </a:ext>
            </a:extLst>
          </p:cNvPr>
          <p:cNvSpPr/>
          <p:nvPr/>
        </p:nvSpPr>
        <p:spPr>
          <a:xfrm>
            <a:off x="123668" y="178726"/>
            <a:ext cx="2151645" cy="1210199"/>
          </a:xfrm>
          <a:custGeom>
            <a:avLst/>
            <a:gdLst/>
            <a:ahLst/>
            <a:cxnLst/>
            <a:rect l="l" t="t" r="r" b="b"/>
            <a:pathLst>
              <a:path w="6858000" h="3771900">
                <a:moveTo>
                  <a:pt x="0" y="0"/>
                </a:moveTo>
                <a:lnTo>
                  <a:pt x="6858000" y="0"/>
                </a:lnTo>
                <a:lnTo>
                  <a:pt x="6858000" y="3771900"/>
                </a:lnTo>
                <a:lnTo>
                  <a:pt x="0" y="37719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GB" sz="120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A20B478-50D6-8B6A-1D82-5BAD32A4008A}"/>
              </a:ext>
            </a:extLst>
          </p:cNvPr>
          <p:cNvSpPr txBox="1"/>
          <p:nvPr/>
        </p:nvSpPr>
        <p:spPr>
          <a:xfrm>
            <a:off x="652103" y="1866404"/>
            <a:ext cx="7355237" cy="36933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en-GB" sz="2400" dirty="0">
                <a:solidFill>
                  <a:schemeClr val="bg1"/>
                </a:solidFill>
                <a:latin typeface="Trebuchet MS" panose="020B0603020202020204" pitchFamily="34" charset="0"/>
              </a:rPr>
              <a:t>Text here</a:t>
            </a:r>
          </a:p>
        </p:txBody>
      </p:sp>
      <p:sp>
        <p:nvSpPr>
          <p:cNvPr id="13" name="Speech Bubble: Rectangle 12">
            <a:extLst>
              <a:ext uri="{FF2B5EF4-FFF2-40B4-BE49-F238E27FC236}">
                <a16:creationId xmlns:a16="http://schemas.microsoft.com/office/drawing/2014/main" id="{E0423994-3D3B-E3FC-6ED8-52BABBBD7F2F}"/>
              </a:ext>
            </a:extLst>
          </p:cNvPr>
          <p:cNvSpPr/>
          <p:nvPr/>
        </p:nvSpPr>
        <p:spPr>
          <a:xfrm>
            <a:off x="1302966" y="5767158"/>
            <a:ext cx="3965322" cy="484604"/>
          </a:xfrm>
          <a:prstGeom prst="wedgeRectCallout">
            <a:avLst>
              <a:gd name="adj1" fmla="val -21576"/>
              <a:gd name="adj2" fmla="val -81715"/>
            </a:avLst>
          </a:prstGeom>
          <a:solidFill>
            <a:srgbClr val="8CD5E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rgbClr val="002060"/>
                </a:solidFill>
              </a:rPr>
              <a:t>People reporting less healthcare use or  time off sick shows </a:t>
            </a:r>
            <a:r>
              <a:rPr lang="en-GB" sz="1100" b="1" dirty="0">
                <a:solidFill>
                  <a:srgbClr val="002060"/>
                </a:solidFill>
              </a:rPr>
              <a:t>real</a:t>
            </a:r>
            <a:r>
              <a:rPr lang="en-GB" sz="1100" dirty="0">
                <a:solidFill>
                  <a:srgbClr val="002060"/>
                </a:solidFill>
              </a:rPr>
              <a:t> </a:t>
            </a:r>
            <a:r>
              <a:rPr lang="en-GB" sz="1100" b="1" dirty="0">
                <a:solidFill>
                  <a:srgbClr val="002060"/>
                </a:solidFill>
              </a:rPr>
              <a:t>impact</a:t>
            </a:r>
            <a:r>
              <a:rPr lang="en-GB" sz="1100" dirty="0">
                <a:solidFill>
                  <a:srgbClr val="002060"/>
                </a:solidFill>
              </a:rPr>
              <a:t> and can be used to </a:t>
            </a:r>
            <a:r>
              <a:rPr lang="en-GB" sz="1100" b="1" dirty="0">
                <a:solidFill>
                  <a:srgbClr val="002060"/>
                </a:solidFill>
              </a:rPr>
              <a:t>forecast likely savings</a:t>
            </a:r>
            <a:r>
              <a:rPr lang="en-GB" sz="1100" dirty="0">
                <a:solidFill>
                  <a:srgbClr val="002060"/>
                </a:solidFill>
              </a:rPr>
              <a:t>.</a:t>
            </a:r>
          </a:p>
        </p:txBody>
      </p:sp>
      <p:sp>
        <p:nvSpPr>
          <p:cNvPr id="14" name="Speech Bubble: Rectangle 13">
            <a:extLst>
              <a:ext uri="{FF2B5EF4-FFF2-40B4-BE49-F238E27FC236}">
                <a16:creationId xmlns:a16="http://schemas.microsoft.com/office/drawing/2014/main" id="{8F5B4E21-CF7C-53F1-BE67-24C6D437D0A5}"/>
              </a:ext>
            </a:extLst>
          </p:cNvPr>
          <p:cNvSpPr/>
          <p:nvPr/>
        </p:nvSpPr>
        <p:spPr>
          <a:xfrm>
            <a:off x="7185047" y="5767158"/>
            <a:ext cx="3965322" cy="484604"/>
          </a:xfrm>
          <a:prstGeom prst="wedgeRectCallout">
            <a:avLst>
              <a:gd name="adj1" fmla="val -21152"/>
              <a:gd name="adj2" fmla="val -79984"/>
            </a:avLst>
          </a:prstGeom>
          <a:solidFill>
            <a:srgbClr val="8CD5E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rgbClr val="002060"/>
                </a:solidFill>
              </a:rPr>
              <a:t>High intent to continue or pay shows </a:t>
            </a:r>
            <a:r>
              <a:rPr lang="en-GB" sz="1100" b="1" dirty="0">
                <a:solidFill>
                  <a:srgbClr val="002060"/>
                </a:solidFill>
              </a:rPr>
              <a:t>lasting behaviour change </a:t>
            </a:r>
            <a:r>
              <a:rPr lang="en-GB" sz="1100" dirty="0">
                <a:solidFill>
                  <a:srgbClr val="002060"/>
                </a:solidFill>
              </a:rPr>
              <a:t>and potential for greater, </a:t>
            </a:r>
            <a:r>
              <a:rPr lang="en-GB" sz="1100" b="1" dirty="0">
                <a:solidFill>
                  <a:srgbClr val="002060"/>
                </a:solidFill>
              </a:rPr>
              <a:t>self-sustaining ROI</a:t>
            </a:r>
            <a:r>
              <a:rPr lang="en-GB" sz="1100" dirty="0">
                <a:solidFill>
                  <a:srgbClr val="002060"/>
                </a:solidFill>
              </a:rPr>
              <a:t>.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0FEE6904-C766-CE82-F555-A0F983CA23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6741" y="1988215"/>
            <a:ext cx="5459259" cy="3524407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88320516-03CB-0D3E-82B2-76B45C5EED8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57560" y="1988214"/>
            <a:ext cx="5420295" cy="3524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103786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90D81D-9196-1195-FE14-C94B013F1C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reeform 3">
            <a:extLst>
              <a:ext uri="{FF2B5EF4-FFF2-40B4-BE49-F238E27FC236}">
                <a16:creationId xmlns:a16="http://schemas.microsoft.com/office/drawing/2014/main" id="{4FB4F0CB-E0AD-19F5-3C8F-2020BA464070}"/>
              </a:ext>
            </a:extLst>
          </p:cNvPr>
          <p:cNvSpPr/>
          <p:nvPr/>
        </p:nvSpPr>
        <p:spPr>
          <a:xfrm rot="16200000">
            <a:off x="5230586" y="-5230586"/>
            <a:ext cx="1730831" cy="12191998"/>
          </a:xfrm>
          <a:prstGeom prst="rect">
            <a:avLst/>
          </a:prstGeom>
          <a:solidFill>
            <a:srgbClr val="007381"/>
          </a:solidFill>
        </p:spPr>
        <p:txBody>
          <a:bodyPr/>
          <a:lstStyle/>
          <a:p>
            <a:endParaRPr lang="en-GB" sz="1200"/>
          </a:p>
        </p:txBody>
      </p:sp>
      <p:sp>
        <p:nvSpPr>
          <p:cNvPr id="19" name="TextBox 4">
            <a:extLst>
              <a:ext uri="{FF2B5EF4-FFF2-40B4-BE49-F238E27FC236}">
                <a16:creationId xmlns:a16="http://schemas.microsoft.com/office/drawing/2014/main" id="{47A767C8-D7D8-7D5A-0C76-E9B27ACE86B8}"/>
              </a:ext>
            </a:extLst>
          </p:cNvPr>
          <p:cNvSpPr txBox="1"/>
          <p:nvPr/>
        </p:nvSpPr>
        <p:spPr>
          <a:xfrm rot="16200000">
            <a:off x="443047" y="3860490"/>
            <a:ext cx="6429845" cy="5459258"/>
          </a:xfrm>
          <a:prstGeom prst="rect">
            <a:avLst/>
          </a:prstGeom>
        </p:spPr>
        <p:txBody>
          <a:bodyPr lIns="33867" tIns="33867" rIns="33867" bIns="33867" rtlCol="0" anchor="ctr"/>
          <a:lstStyle/>
          <a:p>
            <a:pPr algn="ctr">
              <a:lnSpc>
                <a:spcPts val="1481"/>
              </a:lnSpc>
            </a:pPr>
            <a:endParaRPr sz="1200"/>
          </a:p>
        </p:txBody>
      </p:sp>
      <p:sp>
        <p:nvSpPr>
          <p:cNvPr id="58" name="Freeform 2">
            <a:extLst>
              <a:ext uri="{FF2B5EF4-FFF2-40B4-BE49-F238E27FC236}">
                <a16:creationId xmlns:a16="http://schemas.microsoft.com/office/drawing/2014/main" id="{DD4B5F12-B99C-94F8-5217-88A4443067FD}"/>
              </a:ext>
            </a:extLst>
          </p:cNvPr>
          <p:cNvSpPr/>
          <p:nvPr/>
        </p:nvSpPr>
        <p:spPr>
          <a:xfrm>
            <a:off x="123668" y="178726"/>
            <a:ext cx="2151645" cy="1210199"/>
          </a:xfrm>
          <a:custGeom>
            <a:avLst/>
            <a:gdLst/>
            <a:ahLst/>
            <a:cxnLst/>
            <a:rect l="l" t="t" r="r" b="b"/>
            <a:pathLst>
              <a:path w="6858000" h="3771900">
                <a:moveTo>
                  <a:pt x="0" y="0"/>
                </a:moveTo>
                <a:lnTo>
                  <a:pt x="6858000" y="0"/>
                </a:lnTo>
                <a:lnTo>
                  <a:pt x="6858000" y="3771900"/>
                </a:lnTo>
                <a:lnTo>
                  <a:pt x="0" y="37719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GB" sz="120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F67295C-8CB2-328E-0A9C-E7BA80D28BE7}"/>
              </a:ext>
            </a:extLst>
          </p:cNvPr>
          <p:cNvSpPr txBox="1"/>
          <p:nvPr/>
        </p:nvSpPr>
        <p:spPr>
          <a:xfrm>
            <a:off x="652103" y="1866404"/>
            <a:ext cx="7355237" cy="36933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en-GB" sz="2400" dirty="0">
                <a:solidFill>
                  <a:schemeClr val="bg1"/>
                </a:solidFill>
                <a:latin typeface="Trebuchet MS" panose="020B0603020202020204" pitchFamily="34" charset="0"/>
              </a:rPr>
              <a:t>Text here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7644322-3170-95A6-884C-9EEDB8C08B2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40284"/>
          <a:stretch>
            <a:fillRect/>
          </a:stretch>
        </p:blipFill>
        <p:spPr>
          <a:xfrm>
            <a:off x="676606" y="2147336"/>
            <a:ext cx="6487129" cy="3921891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E961FD7B-ECB0-A51B-A075-423DB9C8E96E}"/>
              </a:ext>
            </a:extLst>
          </p:cNvPr>
          <p:cNvSpPr/>
          <p:nvPr/>
        </p:nvSpPr>
        <p:spPr>
          <a:xfrm>
            <a:off x="7885651" y="2546197"/>
            <a:ext cx="3629743" cy="278514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300" dirty="0">
                <a:solidFill>
                  <a:srgbClr val="002060"/>
                </a:solidFill>
                <a:latin typeface="Aptos Narrow" panose="020B0004020202020204" pitchFamily="34" charset="0"/>
              </a:rPr>
              <a:t>Planned analyses - link exercise, diet, social connection, and workability to BMI, healthcare use and workforce outcomes.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0063742-1C90-B1E6-5F26-326657FDA9D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46957" y="1952410"/>
            <a:ext cx="4633141" cy="4263832"/>
          </a:xfrm>
          <a:prstGeom prst="rect">
            <a:avLst/>
          </a:prstGeom>
        </p:spPr>
      </p:pic>
      <p:sp>
        <p:nvSpPr>
          <p:cNvPr id="3" name="TextBox 12">
            <a:extLst>
              <a:ext uri="{FF2B5EF4-FFF2-40B4-BE49-F238E27FC236}">
                <a16:creationId xmlns:a16="http://schemas.microsoft.com/office/drawing/2014/main" id="{B18B157A-6E22-99B9-62A0-EEF5DEDF2A1A}"/>
              </a:ext>
            </a:extLst>
          </p:cNvPr>
          <p:cNvSpPr txBox="1"/>
          <p:nvPr/>
        </p:nvSpPr>
        <p:spPr>
          <a:xfrm>
            <a:off x="2491256" y="298181"/>
            <a:ext cx="8890203" cy="1077218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GB" sz="3500" b="1" dirty="0">
                <a:solidFill>
                  <a:schemeClr val="bg1"/>
                </a:solidFill>
                <a:latin typeface="Trebuchet MS" panose="020B0603020202020204" pitchFamily="34" charset="0"/>
              </a:rPr>
              <a:t>Additional Questions to Measure Impact and Future Value</a:t>
            </a:r>
          </a:p>
        </p:txBody>
      </p:sp>
    </p:spTree>
    <p:extLst>
      <p:ext uri="{BB962C8B-B14F-4D97-AF65-F5344CB8AC3E}">
        <p14:creationId xmlns:p14="http://schemas.microsoft.com/office/powerpoint/2010/main" val="11507021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Retrospect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9223</TotalTime>
  <Words>1155</Words>
  <Application>Microsoft Macintosh PowerPoint</Application>
  <PresentationFormat>Widescreen</PresentationFormat>
  <Paragraphs>121</Paragraphs>
  <Slides>11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Aptos</vt:lpstr>
      <vt:lpstr>Aptos Display</vt:lpstr>
      <vt:lpstr>Aptos Narrow</vt:lpstr>
      <vt:lpstr>Arial</vt:lpstr>
      <vt:lpstr>Calibri</vt:lpstr>
      <vt:lpstr>Calibri Light</vt:lpstr>
      <vt:lpstr>Trebuchet MS</vt:lpstr>
      <vt:lpstr>Retrospect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. </dc:title>
  <dc:creator>Jag Mundra</dc:creator>
  <cp:lastModifiedBy>Jag Mundra</cp:lastModifiedBy>
  <cp:revision>12</cp:revision>
  <dcterms:created xsi:type="dcterms:W3CDTF">2024-10-25T13:18:03Z</dcterms:created>
  <dcterms:modified xsi:type="dcterms:W3CDTF">2026-06-24T14:29:54Z</dcterms:modified>
</cp:coreProperties>
</file>