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s/slide28.xml" ContentType="application/vnd.openxmlformats-officedocument.presentationml.slide+xml"/>
  <Override PartName="/ppt/changesInfos/changesInfo1.xml" ContentType="application/vnd.ms-powerpoint.changesinfo+xml"/>
  <Override PartName="/ppt/revisionInfo.xml" ContentType="application/vnd.ms-powerpoint.revisioninfo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41.xml" ContentType="application/vnd.openxmlformats-officedocument.presentationml.slideLayout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679" r:id="rId3"/>
  </p:sldMasterIdLst>
  <p:notesMasterIdLst>
    <p:notesMasterId r:id="rId35"/>
  </p:notesMasterIdLst>
  <p:sldIdLst>
    <p:sldId id="2521" r:id="rId4"/>
    <p:sldId id="289" r:id="rId5"/>
    <p:sldId id="260" r:id="rId6"/>
    <p:sldId id="2147473443" r:id="rId7"/>
    <p:sldId id="2147473446" r:id="rId8"/>
    <p:sldId id="2147473445" r:id="rId9"/>
    <p:sldId id="2147473442" r:id="rId10"/>
    <p:sldId id="2145708103" r:id="rId11"/>
    <p:sldId id="826" r:id="rId12"/>
    <p:sldId id="764" r:id="rId13"/>
    <p:sldId id="258" r:id="rId14"/>
    <p:sldId id="857" r:id="rId15"/>
    <p:sldId id="892" r:id="rId16"/>
    <p:sldId id="832" r:id="rId17"/>
    <p:sldId id="881" r:id="rId18"/>
    <p:sldId id="902" r:id="rId19"/>
    <p:sldId id="901" r:id="rId20"/>
    <p:sldId id="256" r:id="rId21"/>
    <p:sldId id="825" r:id="rId22"/>
    <p:sldId id="2145708104" r:id="rId23"/>
    <p:sldId id="2145708105" r:id="rId24"/>
    <p:sldId id="2145708106" r:id="rId25"/>
    <p:sldId id="2145708107" r:id="rId26"/>
    <p:sldId id="2145708110" r:id="rId27"/>
    <p:sldId id="2145708108" r:id="rId28"/>
    <p:sldId id="2145708109" r:id="rId29"/>
    <p:sldId id="2145708111" r:id="rId30"/>
    <p:sldId id="2145708112" r:id="rId31"/>
    <p:sldId id="2145708113" r:id="rId32"/>
    <p:sldId id="259" r:id="rId33"/>
    <p:sldId id="26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3F4D"/>
    <a:srgbClr val="ECF1FF"/>
    <a:srgbClr val="EB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DC503D-8EFE-A519-3169-45805FB8B2A9}" v="1754" dt="2026-02-24T11:51:39.177"/>
    <p1510:client id="{33D739FA-31CA-4C7E-9FFF-0D2793C4217E}" v="1" dt="2026-02-24T11:02:50.434"/>
    <p1510:client id="{8D0627A1-2A27-4184-ADEF-769946EDD0FE}" v="1" dt="2026-02-24T10:59:57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ustomXml" Target="../customXml/item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riann Bailey-Rush" userId="S::ceriann.bailey-rush@nasp.info::9cc2560a-d095-4e6b-b32b-f89d7922925b" providerId="AD" clId="Web-{8D0627A1-2A27-4184-ADEF-769946EDD0FE}"/>
    <pc:docChg chg="delSld">
      <pc:chgData name="Ceriann Bailey-Rush" userId="S::ceriann.bailey-rush@nasp.info::9cc2560a-d095-4e6b-b32b-f89d7922925b" providerId="AD" clId="Web-{8D0627A1-2A27-4184-ADEF-769946EDD0FE}" dt="2026-02-24T10:59:57.883" v="0"/>
      <pc:docMkLst>
        <pc:docMk/>
      </pc:docMkLst>
      <pc:sldChg chg="del">
        <pc:chgData name="Ceriann Bailey-Rush" userId="S::ceriann.bailey-rush@nasp.info::9cc2560a-d095-4e6b-b32b-f89d7922925b" providerId="AD" clId="Web-{8D0627A1-2A27-4184-ADEF-769946EDD0FE}" dt="2026-02-24T10:59:57.883" v="0"/>
        <pc:sldMkLst>
          <pc:docMk/>
          <pc:sldMk cId="2525416432" sldId="2145708102"/>
        </pc:sldMkLst>
      </pc:sldChg>
    </pc:docChg>
  </pc:docChgLst>
  <pc:docChgLst>
    <pc:chgData name="Ceriann Bailey-Rush" userId="S::ceriann.bailey-rush@nasp.info::9cc2560a-d095-4e6b-b32b-f89d7922925b" providerId="AD" clId="Web-{33D739FA-31CA-4C7E-9FFF-0D2793C4217E}"/>
    <pc:docChg chg="modSld">
      <pc:chgData name="Ceriann Bailey-Rush" userId="S::ceriann.bailey-rush@nasp.info::9cc2560a-d095-4e6b-b32b-f89d7922925b" providerId="AD" clId="Web-{33D739FA-31CA-4C7E-9FFF-0D2793C4217E}" dt="2026-02-24T11:02:50.434" v="0" actId="20577"/>
      <pc:docMkLst>
        <pc:docMk/>
      </pc:docMkLst>
      <pc:sldChg chg="modSp">
        <pc:chgData name="Ceriann Bailey-Rush" userId="S::ceriann.bailey-rush@nasp.info::9cc2560a-d095-4e6b-b32b-f89d7922925b" providerId="AD" clId="Web-{33D739FA-31CA-4C7E-9FFF-0D2793C4217E}" dt="2026-02-24T11:02:50.434" v="0" actId="20577"/>
        <pc:sldMkLst>
          <pc:docMk/>
          <pc:sldMk cId="1497469500" sldId="902"/>
        </pc:sldMkLst>
        <pc:spChg chg="mod">
          <ac:chgData name="Ceriann Bailey-Rush" userId="S::ceriann.bailey-rush@nasp.info::9cc2560a-d095-4e6b-b32b-f89d7922925b" providerId="AD" clId="Web-{33D739FA-31CA-4C7E-9FFF-0D2793C4217E}" dt="2026-02-24T11:02:50.434" v="0" actId="20577"/>
          <ac:spMkLst>
            <pc:docMk/>
            <pc:sldMk cId="1497469500" sldId="902"/>
            <ac:spMk id="2" creationId="{0428D45F-08A0-712E-F18B-51AC998CA7C0}"/>
          </ac:spMkLst>
        </pc:spChg>
      </pc:sldChg>
    </pc:docChg>
  </pc:docChgLst>
  <pc:docChgLst>
    <pc:chgData name="Monica Boulton" userId="S::monica.boulton@nasp.info::1eba198f-03e4-47d0-a342-fbd75821814c" providerId="AD" clId="Web-{31DC503D-8EFE-A519-3169-45805FB8B2A9}"/>
    <pc:docChg chg="addSld delSld modSld sldOrd">
      <pc:chgData name="Monica Boulton" userId="S::monica.boulton@nasp.info::1eba198f-03e4-47d0-a342-fbd75821814c" providerId="AD" clId="Web-{31DC503D-8EFE-A519-3169-45805FB8B2A9}" dt="2026-02-24T11:51:39.177" v="990" actId="1076"/>
      <pc:docMkLst>
        <pc:docMk/>
      </pc:docMkLst>
      <pc:sldChg chg="modSp">
        <pc:chgData name="Monica Boulton" userId="S::monica.boulton@nasp.info::1eba198f-03e4-47d0-a342-fbd75821814c" providerId="AD" clId="Web-{31DC503D-8EFE-A519-3169-45805FB8B2A9}" dt="2026-02-24T08:30:25.525" v="311" actId="1076"/>
        <pc:sldMkLst>
          <pc:docMk/>
          <pc:sldMk cId="1674675261" sldId="260"/>
        </pc:sldMkLst>
        <pc:spChg chg="mod">
          <ac:chgData name="Monica Boulton" userId="S::monica.boulton@nasp.info::1eba198f-03e4-47d0-a342-fbd75821814c" providerId="AD" clId="Web-{31DC503D-8EFE-A519-3169-45805FB8B2A9}" dt="2026-02-24T08:30:25.525" v="311" actId="1076"/>
          <ac:spMkLst>
            <pc:docMk/>
            <pc:sldMk cId="1674675261" sldId="260"/>
            <ac:spMk id="2" creationId="{3E4DE162-168A-3D4C-8EC0-7286CD1E58DA}"/>
          </ac:spMkLst>
        </pc:spChg>
      </pc:sldChg>
      <pc:sldChg chg="addSp modSp add">
        <pc:chgData name="Monica Boulton" userId="S::monica.boulton@nasp.info::1eba198f-03e4-47d0-a342-fbd75821814c" providerId="AD" clId="Web-{31DC503D-8EFE-A519-3169-45805FB8B2A9}" dt="2026-02-24T11:15:34.088" v="923" actId="1076"/>
        <pc:sldMkLst>
          <pc:docMk/>
          <pc:sldMk cId="2041633239" sldId="265"/>
        </pc:sldMkLst>
        <pc:spChg chg="add mod">
          <ac:chgData name="Monica Boulton" userId="S::monica.boulton@nasp.info::1eba198f-03e4-47d0-a342-fbd75821814c" providerId="AD" clId="Web-{31DC503D-8EFE-A519-3169-45805FB8B2A9}" dt="2026-02-24T11:15:34.088" v="923" actId="1076"/>
          <ac:spMkLst>
            <pc:docMk/>
            <pc:sldMk cId="2041633239" sldId="265"/>
            <ac:spMk id="5" creationId="{BC05193F-3CA9-A407-C6A5-35BCC09F35EB}"/>
          </ac:spMkLst>
        </pc:spChg>
      </pc:sldChg>
      <pc:sldChg chg="addSp modSp add ord">
        <pc:chgData name="Monica Boulton" userId="S::monica.boulton@nasp.info::1eba198f-03e4-47d0-a342-fbd75821814c" providerId="AD" clId="Web-{31DC503D-8EFE-A519-3169-45805FB8B2A9}" dt="2026-02-24T11:02:22.637" v="629"/>
        <pc:sldMkLst>
          <pc:docMk/>
          <pc:sldMk cId="3076321929" sldId="2147473442"/>
        </pc:sldMkLst>
        <pc:spChg chg="mod">
          <ac:chgData name="Monica Boulton" userId="S::monica.boulton@nasp.info::1eba198f-03e4-47d0-a342-fbd75821814c" providerId="AD" clId="Web-{31DC503D-8EFE-A519-3169-45805FB8B2A9}" dt="2026-02-24T10:38:49.670" v="342" actId="1076"/>
          <ac:spMkLst>
            <pc:docMk/>
            <pc:sldMk cId="3076321929" sldId="2147473442"/>
            <ac:spMk id="2" creationId="{E67EA027-5756-8ACA-FE83-FBBB0E0DFDF8}"/>
          </ac:spMkLst>
        </pc:spChg>
        <pc:spChg chg="mod">
          <ac:chgData name="Monica Boulton" userId="S::monica.boulton@nasp.info::1eba198f-03e4-47d0-a342-fbd75821814c" providerId="AD" clId="Web-{31DC503D-8EFE-A519-3169-45805FB8B2A9}" dt="2026-02-24T08:29:37.993" v="307" actId="1076"/>
          <ac:spMkLst>
            <pc:docMk/>
            <pc:sldMk cId="3076321929" sldId="2147473442"/>
            <ac:spMk id="3" creationId="{21017270-075D-A038-C673-139CDB98DAF6}"/>
          </ac:spMkLst>
        </pc:spChg>
        <pc:spChg chg="mod">
          <ac:chgData name="Monica Boulton" userId="S::monica.boulton@nasp.info::1eba198f-03e4-47d0-a342-fbd75821814c" providerId="AD" clId="Web-{31DC503D-8EFE-A519-3169-45805FB8B2A9}" dt="2026-02-24T10:38:51.655" v="343" actId="1076"/>
          <ac:spMkLst>
            <pc:docMk/>
            <pc:sldMk cId="3076321929" sldId="2147473442"/>
            <ac:spMk id="4" creationId="{0372593C-A844-3E43-2403-EA25658FFDB2}"/>
          </ac:spMkLst>
        </pc:spChg>
        <pc:spChg chg="mod">
          <ac:chgData name="Monica Boulton" userId="S::monica.boulton@nasp.info::1eba198f-03e4-47d0-a342-fbd75821814c" providerId="AD" clId="Web-{31DC503D-8EFE-A519-3169-45805FB8B2A9}" dt="2026-02-24T08:27:32.850" v="276" actId="1076"/>
          <ac:spMkLst>
            <pc:docMk/>
            <pc:sldMk cId="3076321929" sldId="2147473442"/>
            <ac:spMk id="5" creationId="{993698C2-6C3C-25E4-DBF0-821646876341}"/>
          </ac:spMkLst>
        </pc:spChg>
        <pc:spChg chg="add mod">
          <ac:chgData name="Monica Boulton" userId="S::monica.boulton@nasp.info::1eba198f-03e4-47d0-a342-fbd75821814c" providerId="AD" clId="Web-{31DC503D-8EFE-A519-3169-45805FB8B2A9}" dt="2026-02-24T08:29:18.430" v="302" actId="1076"/>
          <ac:spMkLst>
            <pc:docMk/>
            <pc:sldMk cId="3076321929" sldId="2147473442"/>
            <ac:spMk id="8" creationId="{E12BFA23-5129-AF55-94ED-CBBA57411930}"/>
          </ac:spMkLst>
        </pc:spChg>
      </pc:sldChg>
      <pc:sldChg chg="addSp modSp new">
        <pc:chgData name="Monica Boulton" userId="S::monica.boulton@nasp.info::1eba198f-03e4-47d0-a342-fbd75821814c" providerId="AD" clId="Web-{31DC503D-8EFE-A519-3169-45805FB8B2A9}" dt="2026-02-24T08:33:17.810" v="339" actId="1076"/>
        <pc:sldMkLst>
          <pc:docMk/>
          <pc:sldMk cId="2876753257" sldId="2147473443"/>
        </pc:sldMkLst>
        <pc:spChg chg="mod">
          <ac:chgData name="Monica Boulton" userId="S::monica.boulton@nasp.info::1eba198f-03e4-47d0-a342-fbd75821814c" providerId="AD" clId="Web-{31DC503D-8EFE-A519-3169-45805FB8B2A9}" dt="2026-02-24T08:33:17.810" v="339" actId="1076"/>
          <ac:spMkLst>
            <pc:docMk/>
            <pc:sldMk cId="2876753257" sldId="2147473443"/>
            <ac:spMk id="2" creationId="{4E67DCAB-70FF-CE45-DC2D-6414C28E5386}"/>
          </ac:spMkLst>
        </pc:spChg>
        <pc:spChg chg="mod">
          <ac:chgData name="Monica Boulton" userId="S::monica.boulton@nasp.info::1eba198f-03e4-47d0-a342-fbd75821814c" providerId="AD" clId="Web-{31DC503D-8EFE-A519-3169-45805FB8B2A9}" dt="2026-02-24T08:33:15.810" v="338" actId="1076"/>
          <ac:spMkLst>
            <pc:docMk/>
            <pc:sldMk cId="2876753257" sldId="2147473443"/>
            <ac:spMk id="3" creationId="{1E55F611-C582-1980-13F6-D2F80C917500}"/>
          </ac:spMkLst>
        </pc:spChg>
        <pc:picChg chg="add mod">
          <ac:chgData name="Monica Boulton" userId="S::monica.boulton@nasp.info::1eba198f-03e4-47d0-a342-fbd75821814c" providerId="AD" clId="Web-{31DC503D-8EFE-A519-3169-45805FB8B2A9}" dt="2026-02-24T08:32:35.010" v="331" actId="1076"/>
          <ac:picMkLst>
            <pc:docMk/>
            <pc:sldMk cId="2876753257" sldId="2147473443"/>
            <ac:picMk id="5" creationId="{6F21A708-6148-0FC3-1C96-21DAA67114B1}"/>
          </ac:picMkLst>
        </pc:picChg>
      </pc:sldChg>
      <pc:sldChg chg="addSp delSp modSp new del">
        <pc:chgData name="Monica Boulton" userId="S::monica.boulton@nasp.info::1eba198f-03e4-47d0-a342-fbd75821814c" providerId="AD" clId="Web-{31DC503D-8EFE-A519-3169-45805FB8B2A9}" dt="2026-02-24T10:48:05.699" v="375"/>
        <pc:sldMkLst>
          <pc:docMk/>
          <pc:sldMk cId="243765355" sldId="2147473444"/>
        </pc:sldMkLst>
        <pc:picChg chg="add del mod">
          <ac:chgData name="Monica Boulton" userId="S::monica.boulton@nasp.info::1eba198f-03e4-47d0-a342-fbd75821814c" providerId="AD" clId="Web-{31DC503D-8EFE-A519-3169-45805FB8B2A9}" dt="2026-02-24T10:44:14.399" v="351"/>
          <ac:picMkLst>
            <pc:docMk/>
            <pc:sldMk cId="243765355" sldId="2147473444"/>
            <ac:picMk id="2" creationId="{3C23F2ED-C301-7337-0859-AFA00318E013}"/>
          </ac:picMkLst>
        </pc:picChg>
      </pc:sldChg>
      <pc:sldChg chg="addSp delSp modSp add ord replId">
        <pc:chgData name="Monica Boulton" userId="S::monica.boulton@nasp.info::1eba198f-03e4-47d0-a342-fbd75821814c" providerId="AD" clId="Web-{31DC503D-8EFE-A519-3169-45805FB8B2A9}" dt="2026-02-24T11:51:39.177" v="990" actId="1076"/>
        <pc:sldMkLst>
          <pc:docMk/>
          <pc:sldMk cId="1797120949" sldId="2147473445"/>
        </pc:sldMkLst>
        <pc:spChg chg="mod">
          <ac:chgData name="Monica Boulton" userId="S::monica.boulton@nasp.info::1eba198f-03e4-47d0-a342-fbd75821814c" providerId="AD" clId="Web-{31DC503D-8EFE-A519-3169-45805FB8B2A9}" dt="2026-02-24T11:02:03.997" v="624" actId="1076"/>
          <ac:spMkLst>
            <pc:docMk/>
            <pc:sldMk cId="1797120949" sldId="2147473445"/>
            <ac:spMk id="2" creationId="{A8259D3B-7A4B-BAD3-0D8E-915F676B8D29}"/>
          </ac:spMkLst>
        </pc:spChg>
        <pc:spChg chg="del">
          <ac:chgData name="Monica Boulton" userId="S::monica.boulton@nasp.info::1eba198f-03e4-47d0-a342-fbd75821814c" providerId="AD" clId="Web-{31DC503D-8EFE-A519-3169-45805FB8B2A9}" dt="2026-02-24T10:44:06.367" v="346"/>
          <ac:spMkLst>
            <pc:docMk/>
            <pc:sldMk cId="1797120949" sldId="2147473445"/>
            <ac:spMk id="3" creationId="{929582CC-C7F9-2CFC-EA0F-6462D9C6DA69}"/>
          </ac:spMkLst>
        </pc:spChg>
        <pc:spChg chg="del">
          <ac:chgData name="Monica Boulton" userId="S::monica.boulton@nasp.info::1eba198f-03e4-47d0-a342-fbd75821814c" providerId="AD" clId="Web-{31DC503D-8EFE-A519-3169-45805FB8B2A9}" dt="2026-02-24T10:44:07.117" v="347"/>
          <ac:spMkLst>
            <pc:docMk/>
            <pc:sldMk cId="1797120949" sldId="2147473445"/>
            <ac:spMk id="4" creationId="{80427D62-584F-CD2D-6947-CABAA07E0862}"/>
          </ac:spMkLst>
        </pc:spChg>
        <pc:spChg chg="del">
          <ac:chgData name="Monica Boulton" userId="S::monica.boulton@nasp.info::1eba198f-03e4-47d0-a342-fbd75821814c" providerId="AD" clId="Web-{31DC503D-8EFE-A519-3169-45805FB8B2A9}" dt="2026-02-24T10:44:09.852" v="349"/>
          <ac:spMkLst>
            <pc:docMk/>
            <pc:sldMk cId="1797120949" sldId="2147473445"/>
            <ac:spMk id="5" creationId="{5BB667C2-37DE-70AA-A9C0-3F4F43C0F1BF}"/>
          </ac:spMkLst>
        </pc:spChg>
        <pc:spChg chg="del">
          <ac:chgData name="Monica Boulton" userId="S::monica.boulton@nasp.info::1eba198f-03e4-47d0-a342-fbd75821814c" providerId="AD" clId="Web-{31DC503D-8EFE-A519-3169-45805FB8B2A9}" dt="2026-02-24T10:44:08.946" v="348"/>
          <ac:spMkLst>
            <pc:docMk/>
            <pc:sldMk cId="1797120949" sldId="2147473445"/>
            <ac:spMk id="8" creationId="{1A0011A1-03B1-BE4C-9C22-612C0A933010}"/>
          </ac:spMkLst>
        </pc:spChg>
        <pc:spChg chg="add mod">
          <ac:chgData name="Monica Boulton" userId="S::monica.boulton@nasp.info::1eba198f-03e4-47d0-a342-fbd75821814c" providerId="AD" clId="Web-{31DC503D-8EFE-A519-3169-45805FB8B2A9}" dt="2026-02-24T11:02:07.418" v="626" actId="1076"/>
          <ac:spMkLst>
            <pc:docMk/>
            <pc:sldMk cId="1797120949" sldId="2147473445"/>
            <ac:spMk id="15" creationId="{1BCED143-10EE-81F7-B2C3-A107E2966CDA}"/>
          </ac:spMkLst>
        </pc:spChg>
        <pc:spChg chg="add del">
          <ac:chgData name="Monica Boulton" userId="S::monica.boulton@nasp.info::1eba198f-03e4-47d0-a342-fbd75821814c" providerId="AD" clId="Web-{31DC503D-8EFE-A519-3169-45805FB8B2A9}" dt="2026-02-24T11:04:11.248" v="631"/>
          <ac:spMkLst>
            <pc:docMk/>
            <pc:sldMk cId="1797120949" sldId="2147473445"/>
            <ac:spMk id="16" creationId="{AEE2E3DB-794D-E401-2842-DA4FFD83F5AE}"/>
          </ac:spMkLst>
        </pc:spChg>
        <pc:spChg chg="add del">
          <ac:chgData name="Monica Boulton" userId="S::monica.boulton@nasp.info::1eba198f-03e4-47d0-a342-fbd75821814c" providerId="AD" clId="Web-{31DC503D-8EFE-A519-3169-45805FB8B2A9}" dt="2026-02-24T11:04:17.514" v="633"/>
          <ac:spMkLst>
            <pc:docMk/>
            <pc:sldMk cId="1797120949" sldId="2147473445"/>
            <ac:spMk id="17" creationId="{FF33991D-4CCB-D653-B3FF-2C6BE4AAC67F}"/>
          </ac:spMkLst>
        </pc:spChg>
        <pc:spChg chg="add del">
          <ac:chgData name="Monica Boulton" userId="S::monica.boulton@nasp.info::1eba198f-03e4-47d0-a342-fbd75821814c" providerId="AD" clId="Web-{31DC503D-8EFE-A519-3169-45805FB8B2A9}" dt="2026-02-24T11:04:20.670" v="635"/>
          <ac:spMkLst>
            <pc:docMk/>
            <pc:sldMk cId="1797120949" sldId="2147473445"/>
            <ac:spMk id="18" creationId="{A4B3BB93-23B2-BD71-06BD-4A5268D2FF3A}"/>
          </ac:spMkLst>
        </pc:spChg>
        <pc:spChg chg="add mod">
          <ac:chgData name="Monica Boulton" userId="S::monica.boulton@nasp.info::1eba198f-03e4-47d0-a342-fbd75821814c" providerId="AD" clId="Web-{31DC503D-8EFE-A519-3169-45805FB8B2A9}" dt="2026-02-24T11:51:39.177" v="990" actId="1076"/>
          <ac:spMkLst>
            <pc:docMk/>
            <pc:sldMk cId="1797120949" sldId="2147473445"/>
            <ac:spMk id="19" creationId="{7B376E1B-AAAD-25B9-12EB-90C28BB93863}"/>
          </ac:spMkLst>
        </pc:spChg>
        <pc:picChg chg="add mod">
          <ac:chgData name="Monica Boulton" userId="S::monica.boulton@nasp.info::1eba198f-03e4-47d0-a342-fbd75821814c" providerId="AD" clId="Web-{31DC503D-8EFE-A519-3169-45805FB8B2A9}" dt="2026-02-24T11:02:12.481" v="628" actId="1076"/>
          <ac:picMkLst>
            <pc:docMk/>
            <pc:sldMk cId="1797120949" sldId="2147473445"/>
            <ac:picMk id="9" creationId="{398D34C7-0AAF-B257-C58A-0785336DD239}"/>
          </ac:picMkLst>
        </pc:picChg>
        <pc:picChg chg="add mod">
          <ac:chgData name="Monica Boulton" userId="S::monica.boulton@nasp.info::1eba198f-03e4-47d0-a342-fbd75821814c" providerId="AD" clId="Web-{31DC503D-8EFE-A519-3169-45805FB8B2A9}" dt="2026-02-24T11:02:10.262" v="627" actId="1076"/>
          <ac:picMkLst>
            <pc:docMk/>
            <pc:sldMk cId="1797120949" sldId="2147473445"/>
            <ac:picMk id="10" creationId="{15D18852-474E-81AB-9F09-2B325A92C008}"/>
          </ac:picMkLst>
        </pc:picChg>
        <pc:picChg chg="add del mod">
          <ac:chgData name="Monica Boulton" userId="S::monica.boulton@nasp.info::1eba198f-03e4-47d0-a342-fbd75821814c" providerId="AD" clId="Web-{31DC503D-8EFE-A519-3169-45805FB8B2A9}" dt="2026-02-24T11:00:48.825" v="601"/>
          <ac:picMkLst>
            <pc:docMk/>
            <pc:sldMk cId="1797120949" sldId="2147473445"/>
            <ac:picMk id="11" creationId="{E47884AD-F675-5C39-A542-8B0398139315}"/>
          </ac:picMkLst>
        </pc:picChg>
        <pc:picChg chg="add mod">
          <ac:chgData name="Monica Boulton" userId="S::monica.boulton@nasp.info::1eba198f-03e4-47d0-a342-fbd75821814c" providerId="AD" clId="Web-{31DC503D-8EFE-A519-3169-45805FB8B2A9}" dt="2026-02-24T11:02:05.122" v="625" actId="1076"/>
          <ac:picMkLst>
            <pc:docMk/>
            <pc:sldMk cId="1797120949" sldId="2147473445"/>
            <ac:picMk id="13" creationId="{2A0D4B77-3B25-8F8F-24B5-E46126615AE0}"/>
          </ac:picMkLst>
        </pc:picChg>
      </pc:sldChg>
      <pc:sldChg chg="addSp delSp modSp add replId">
        <pc:chgData name="Monica Boulton" userId="S::monica.boulton@nasp.info::1eba198f-03e4-47d0-a342-fbd75821814c" providerId="AD" clId="Web-{31DC503D-8EFE-A519-3169-45805FB8B2A9}" dt="2026-02-24T11:11:33.486" v="808" actId="1076"/>
        <pc:sldMkLst>
          <pc:docMk/>
          <pc:sldMk cId="4250867700" sldId="2147473446"/>
        </pc:sldMkLst>
        <pc:spChg chg="del mod">
          <ac:chgData name="Monica Boulton" userId="S::monica.boulton@nasp.info::1eba198f-03e4-47d0-a342-fbd75821814c" providerId="AD" clId="Web-{31DC503D-8EFE-A519-3169-45805FB8B2A9}" dt="2026-02-24T10:48:13.262" v="378"/>
          <ac:spMkLst>
            <pc:docMk/>
            <pc:sldMk cId="4250867700" sldId="2147473446"/>
            <ac:spMk id="2" creationId="{E6BD45C9-BCB8-4641-2B39-1718BB9585E3}"/>
          </ac:spMkLst>
        </pc:spChg>
        <pc:spChg chg="del">
          <ac:chgData name="Monica Boulton" userId="S::monica.boulton@nasp.info::1eba198f-03e4-47d0-a342-fbd75821814c" providerId="AD" clId="Web-{31DC503D-8EFE-A519-3169-45805FB8B2A9}" dt="2026-02-24T10:48:11.746" v="377"/>
          <ac:spMkLst>
            <pc:docMk/>
            <pc:sldMk cId="4250867700" sldId="2147473446"/>
            <ac:spMk id="3" creationId="{72A03D67-2402-1AFB-F98B-FFD2F0FCBD05}"/>
          </ac:spMkLst>
        </pc:spChg>
        <pc:spChg chg="add del mod">
          <ac:chgData name="Monica Boulton" userId="S::monica.boulton@nasp.info::1eba198f-03e4-47d0-a342-fbd75821814c" providerId="AD" clId="Web-{31DC503D-8EFE-A519-3169-45805FB8B2A9}" dt="2026-02-24T10:48:17.996" v="380"/>
          <ac:spMkLst>
            <pc:docMk/>
            <pc:sldMk cId="4250867700" sldId="2147473446"/>
            <ac:spMk id="6" creationId="{EE1C9279-EEDC-00B6-692D-7124CAE09E46}"/>
          </ac:spMkLst>
        </pc:spChg>
        <pc:spChg chg="add mod">
          <ac:chgData name="Monica Boulton" userId="S::monica.boulton@nasp.info::1eba198f-03e4-47d0-a342-fbd75821814c" providerId="AD" clId="Web-{31DC503D-8EFE-A519-3169-45805FB8B2A9}" dt="2026-02-24T10:49:57.891" v="409" actId="1076"/>
          <ac:spMkLst>
            <pc:docMk/>
            <pc:sldMk cId="4250867700" sldId="2147473446"/>
            <ac:spMk id="8" creationId="{76E9F3AC-B01F-C462-2CE4-91DF9DCA91F6}"/>
          </ac:spMkLst>
        </pc:spChg>
        <pc:spChg chg="add del mod">
          <ac:chgData name="Monica Boulton" userId="S::monica.boulton@nasp.info::1eba198f-03e4-47d0-a342-fbd75821814c" providerId="AD" clId="Web-{31DC503D-8EFE-A519-3169-45805FB8B2A9}" dt="2026-02-24T10:51:06.547" v="435"/>
          <ac:spMkLst>
            <pc:docMk/>
            <pc:sldMk cId="4250867700" sldId="2147473446"/>
            <ac:spMk id="9" creationId="{3270E60E-1B7A-7282-2CAC-555C3943A28E}"/>
          </ac:spMkLst>
        </pc:spChg>
        <pc:spChg chg="add del mod">
          <ac:chgData name="Monica Boulton" userId="S::monica.boulton@nasp.info::1eba198f-03e4-47d0-a342-fbd75821814c" providerId="AD" clId="Web-{31DC503D-8EFE-A519-3169-45805FB8B2A9}" dt="2026-02-24T10:51:06.266" v="434"/>
          <ac:spMkLst>
            <pc:docMk/>
            <pc:sldMk cId="4250867700" sldId="2147473446"/>
            <ac:spMk id="10" creationId="{FDD1473F-09A3-4CD7-E84B-90D72A61E869}"/>
          </ac:spMkLst>
        </pc:spChg>
        <pc:spChg chg="add del mod">
          <ac:chgData name="Monica Boulton" userId="S::monica.boulton@nasp.info::1eba198f-03e4-47d0-a342-fbd75821814c" providerId="AD" clId="Web-{31DC503D-8EFE-A519-3169-45805FB8B2A9}" dt="2026-02-24T10:57:23.902" v="444"/>
          <ac:spMkLst>
            <pc:docMk/>
            <pc:sldMk cId="4250867700" sldId="2147473446"/>
            <ac:spMk id="11" creationId="{F3C8A164-9518-1DAD-4F5B-6B9B0AFF7F46}"/>
          </ac:spMkLst>
        </pc:spChg>
        <pc:spChg chg="add del mod">
          <ac:chgData name="Monica Boulton" userId="S::monica.boulton@nasp.info::1eba198f-03e4-47d0-a342-fbd75821814c" providerId="AD" clId="Web-{31DC503D-8EFE-A519-3169-45805FB8B2A9}" dt="2026-02-24T10:57:23.449" v="443"/>
          <ac:spMkLst>
            <pc:docMk/>
            <pc:sldMk cId="4250867700" sldId="2147473446"/>
            <ac:spMk id="12" creationId="{D84A6518-775F-E2F4-8120-63A2E3700B5F}"/>
          </ac:spMkLst>
        </pc:spChg>
        <pc:spChg chg="add del mod">
          <ac:chgData name="Monica Boulton" userId="S::monica.boulton@nasp.info::1eba198f-03e4-47d0-a342-fbd75821814c" providerId="AD" clId="Web-{31DC503D-8EFE-A519-3169-45805FB8B2A9}" dt="2026-02-24T10:57:24.308" v="445"/>
          <ac:spMkLst>
            <pc:docMk/>
            <pc:sldMk cId="4250867700" sldId="2147473446"/>
            <ac:spMk id="13" creationId="{0E87DD22-9166-0F98-D7AB-7D52EC1F8129}"/>
          </ac:spMkLst>
        </pc:spChg>
        <pc:spChg chg="add del mod">
          <ac:chgData name="Monica Boulton" userId="S::monica.boulton@nasp.info::1eba198f-03e4-47d0-a342-fbd75821814c" providerId="AD" clId="Web-{31DC503D-8EFE-A519-3169-45805FB8B2A9}" dt="2026-02-24T10:57:24.746" v="446"/>
          <ac:spMkLst>
            <pc:docMk/>
            <pc:sldMk cId="4250867700" sldId="2147473446"/>
            <ac:spMk id="14" creationId="{9195B613-1752-44AB-1644-61BF2D6A6332}"/>
          </ac:spMkLst>
        </pc:spChg>
        <pc:spChg chg="add mod">
          <ac:chgData name="Monica Boulton" userId="S::monica.boulton@nasp.info::1eba198f-03e4-47d0-a342-fbd75821814c" providerId="AD" clId="Web-{31DC503D-8EFE-A519-3169-45805FB8B2A9}" dt="2026-02-24T10:58:32.793" v="469" actId="20577"/>
          <ac:spMkLst>
            <pc:docMk/>
            <pc:sldMk cId="4250867700" sldId="2147473446"/>
            <ac:spMk id="16" creationId="{536ED155-7334-68FA-B50F-8B12847B3F89}"/>
          </ac:spMkLst>
        </pc:spChg>
        <pc:spChg chg="add mod">
          <ac:chgData name="Monica Boulton" userId="S::monica.boulton@nasp.info::1eba198f-03e4-47d0-a342-fbd75821814c" providerId="AD" clId="Web-{31DC503D-8EFE-A519-3169-45805FB8B2A9}" dt="2026-02-24T10:59:19.559" v="514"/>
          <ac:spMkLst>
            <pc:docMk/>
            <pc:sldMk cId="4250867700" sldId="2147473446"/>
            <ac:spMk id="17" creationId="{DD6BEEFB-6FC3-7F32-783A-2409F2471111}"/>
          </ac:spMkLst>
        </pc:spChg>
        <pc:spChg chg="add mod">
          <ac:chgData name="Monica Boulton" userId="S::monica.boulton@nasp.info::1eba198f-03e4-47d0-a342-fbd75821814c" providerId="AD" clId="Web-{31DC503D-8EFE-A519-3169-45805FB8B2A9}" dt="2026-02-24T10:59:31.996" v="531" actId="20577"/>
          <ac:spMkLst>
            <pc:docMk/>
            <pc:sldMk cId="4250867700" sldId="2147473446"/>
            <ac:spMk id="18" creationId="{BD9CCEA8-5464-9B3D-2048-EC92F2901242}"/>
          </ac:spMkLst>
        </pc:spChg>
        <pc:spChg chg="add mod">
          <ac:chgData name="Monica Boulton" userId="S::monica.boulton@nasp.info::1eba198f-03e4-47d0-a342-fbd75821814c" providerId="AD" clId="Web-{31DC503D-8EFE-A519-3169-45805FB8B2A9}" dt="2026-02-24T10:59:47.481" v="553" actId="1076"/>
          <ac:spMkLst>
            <pc:docMk/>
            <pc:sldMk cId="4250867700" sldId="2147473446"/>
            <ac:spMk id="19" creationId="{35394AF2-6A8C-D1C4-1D13-25ABF6F6D5C2}"/>
          </ac:spMkLst>
        </pc:spChg>
        <pc:spChg chg="add mod">
          <ac:chgData name="Monica Boulton" userId="S::monica.boulton@nasp.info::1eba198f-03e4-47d0-a342-fbd75821814c" providerId="AD" clId="Web-{31DC503D-8EFE-A519-3169-45805FB8B2A9}" dt="2026-02-24T11:00:01.387" v="582" actId="20577"/>
          <ac:spMkLst>
            <pc:docMk/>
            <pc:sldMk cId="4250867700" sldId="2147473446"/>
            <ac:spMk id="20" creationId="{0F360CBC-F317-0A5F-8EE6-5B997DCC12EE}"/>
          </ac:spMkLst>
        </pc:spChg>
        <pc:picChg chg="add mod">
          <ac:chgData name="Monica Boulton" userId="S::monica.boulton@nasp.info::1eba198f-03e4-47d0-a342-fbd75821814c" providerId="AD" clId="Web-{31DC503D-8EFE-A519-3169-45805FB8B2A9}" dt="2026-02-24T10:58:41.106" v="470" actId="1076"/>
          <ac:picMkLst>
            <pc:docMk/>
            <pc:sldMk cId="4250867700" sldId="2147473446"/>
            <ac:picMk id="15" creationId="{90023B37-C3C4-CD14-2C81-D23E4B142BA3}"/>
          </ac:picMkLst>
        </pc:picChg>
        <pc:picChg chg="add mod">
          <ac:chgData name="Monica Boulton" userId="S::monica.boulton@nasp.info::1eba198f-03e4-47d0-a342-fbd75821814c" providerId="AD" clId="Web-{31DC503D-8EFE-A519-3169-45805FB8B2A9}" dt="2026-02-24T11:11:33.486" v="808" actId="1076"/>
          <ac:picMkLst>
            <pc:docMk/>
            <pc:sldMk cId="4250867700" sldId="2147473446"/>
            <ac:picMk id="21" creationId="{02201DB4-4C6E-2A73-AAD9-2FFF12C35F95}"/>
          </ac:picMkLst>
        </pc:picChg>
      </pc:sldChg>
      <pc:sldChg chg="addSp delSp modSp add del replId">
        <pc:chgData name="Monica Boulton" userId="S::monica.boulton@nasp.info::1eba198f-03e4-47d0-a342-fbd75821814c" providerId="AD" clId="Web-{31DC503D-8EFE-A519-3169-45805FB8B2A9}" dt="2026-02-24T11:01:19.418" v="610"/>
        <pc:sldMkLst>
          <pc:docMk/>
          <pc:sldMk cId="2947124322" sldId="2147473447"/>
        </pc:sldMkLst>
        <pc:spChg chg="add del mod">
          <ac:chgData name="Monica Boulton" userId="S::monica.boulton@nasp.info::1eba198f-03e4-47d0-a342-fbd75821814c" providerId="AD" clId="Web-{31DC503D-8EFE-A519-3169-45805FB8B2A9}" dt="2026-02-24T11:00:30.340" v="592"/>
          <ac:spMkLst>
            <pc:docMk/>
            <pc:sldMk cId="2947124322" sldId="2147473447"/>
            <ac:spMk id="3" creationId="{AFE704CC-6CAC-1AC2-7CDE-DAB76F945268}"/>
          </ac:spMkLst>
        </pc:spChg>
        <pc:spChg chg="del mod">
          <ac:chgData name="Monica Boulton" userId="S::monica.boulton@nasp.info::1eba198f-03e4-47d0-a342-fbd75821814c" providerId="AD" clId="Web-{31DC503D-8EFE-A519-3169-45805FB8B2A9}" dt="2026-02-24T11:00:22.012" v="585"/>
          <ac:spMkLst>
            <pc:docMk/>
            <pc:sldMk cId="2947124322" sldId="2147473447"/>
            <ac:spMk id="8" creationId="{9855FF03-F081-FA5A-11EA-61EFA0899301}"/>
          </ac:spMkLst>
        </pc:spChg>
        <pc:spChg chg="del">
          <ac:chgData name="Monica Boulton" userId="S::monica.boulton@nasp.info::1eba198f-03e4-47d0-a342-fbd75821814c" providerId="AD" clId="Web-{31DC503D-8EFE-A519-3169-45805FB8B2A9}" dt="2026-02-24T11:00:22.184" v="586"/>
          <ac:spMkLst>
            <pc:docMk/>
            <pc:sldMk cId="2947124322" sldId="2147473447"/>
            <ac:spMk id="16" creationId="{F8888D98-CB7C-8860-A1DE-BF827156B90B}"/>
          </ac:spMkLst>
        </pc:spChg>
        <pc:spChg chg="del mod">
          <ac:chgData name="Monica Boulton" userId="S::monica.boulton@nasp.info::1eba198f-03e4-47d0-a342-fbd75821814c" providerId="AD" clId="Web-{31DC503D-8EFE-A519-3169-45805FB8B2A9}" dt="2026-02-24T11:00:30.340" v="596"/>
          <ac:spMkLst>
            <pc:docMk/>
            <pc:sldMk cId="2947124322" sldId="2147473447"/>
            <ac:spMk id="17" creationId="{1F5542B2-32B0-FC02-9A95-1F36BDD455BB}"/>
          </ac:spMkLst>
        </pc:spChg>
        <pc:spChg chg="del mod">
          <ac:chgData name="Monica Boulton" userId="S::monica.boulton@nasp.info::1eba198f-03e4-47d0-a342-fbd75821814c" providerId="AD" clId="Web-{31DC503D-8EFE-A519-3169-45805FB8B2A9}" dt="2026-02-24T11:00:30.340" v="595"/>
          <ac:spMkLst>
            <pc:docMk/>
            <pc:sldMk cId="2947124322" sldId="2147473447"/>
            <ac:spMk id="18" creationId="{844393CC-E857-9B2D-7E73-8AC01BDB0D90}"/>
          </ac:spMkLst>
        </pc:spChg>
        <pc:spChg chg="del mod">
          <ac:chgData name="Monica Boulton" userId="S::monica.boulton@nasp.info::1eba198f-03e4-47d0-a342-fbd75821814c" providerId="AD" clId="Web-{31DC503D-8EFE-A519-3169-45805FB8B2A9}" dt="2026-02-24T11:00:30.340" v="594"/>
          <ac:spMkLst>
            <pc:docMk/>
            <pc:sldMk cId="2947124322" sldId="2147473447"/>
            <ac:spMk id="19" creationId="{9F08ADD5-73AD-F878-EB4A-9CFE72B709D3}"/>
          </ac:spMkLst>
        </pc:spChg>
        <pc:spChg chg="del mod">
          <ac:chgData name="Monica Boulton" userId="S::monica.boulton@nasp.info::1eba198f-03e4-47d0-a342-fbd75821814c" providerId="AD" clId="Web-{31DC503D-8EFE-A519-3169-45805FB8B2A9}" dt="2026-02-24T11:00:30.340" v="593"/>
          <ac:spMkLst>
            <pc:docMk/>
            <pc:sldMk cId="2947124322" sldId="2147473447"/>
            <ac:spMk id="20" creationId="{BCC1B45A-A443-3304-A931-27E247B438BE}"/>
          </ac:spMkLst>
        </pc:spChg>
        <pc:picChg chg="mod modCrop">
          <ac:chgData name="Monica Boulton" userId="S::monica.boulton@nasp.info::1eba198f-03e4-47d0-a342-fbd75821814c" providerId="AD" clId="Web-{31DC503D-8EFE-A519-3169-45805FB8B2A9}" dt="2026-02-24T11:00:41.121" v="600" actId="14100"/>
          <ac:picMkLst>
            <pc:docMk/>
            <pc:sldMk cId="2947124322" sldId="2147473447"/>
            <ac:picMk id="15" creationId="{9F8D4E92-97CD-D794-6EEC-377F20677969}"/>
          </ac:picMkLst>
        </pc:picChg>
      </pc:sldChg>
      <pc:sldMasterChg chg="addSldLayout">
        <pc:chgData name="Monica Boulton" userId="S::monica.boulton@nasp.info::1eba198f-03e4-47d0-a342-fbd75821814c" providerId="AD" clId="Web-{31DC503D-8EFE-A519-3169-45805FB8B2A9}" dt="2026-02-24T11:14:58.643" v="921"/>
        <pc:sldMasterMkLst>
          <pc:docMk/>
          <pc:sldMasterMk cId="3450888143" sldId="2147483648"/>
        </pc:sldMasterMkLst>
        <pc:sldLayoutChg chg="add replId">
          <pc:chgData name="Monica Boulton" userId="S::monica.boulton@nasp.info::1eba198f-03e4-47d0-a342-fbd75821814c" providerId="AD" clId="Web-{31DC503D-8EFE-A519-3169-45805FB8B2A9}" dt="2026-02-24T11:14:58.643" v="921"/>
          <pc:sldLayoutMkLst>
            <pc:docMk/>
            <pc:sldMasterMk cId="3450888143" sldId="2147483648"/>
            <pc:sldLayoutMk cId="287586515" sldId="214748369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A64DE-C02D-6843-BBCC-C9D810A0EEAB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CAA3C-98AB-D349-9AB1-CEAD3372F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8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4FC01-DA70-1442-90FD-983F2F1261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96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97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7484-5404-CBD7-29B1-674F046A9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4FDF1-BAAF-8897-36B3-209D7D7D5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11270-AC36-8045-C0A2-9922F298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A32C7-A18A-29C0-FB14-4A1CA4A63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D2240-FC40-FF14-8CC8-FA0398DA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83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540-4FA3-14F3-5E05-5382424CF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0C99C1-CAF3-6E92-6F0D-F6682E730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D552-7543-7D15-577E-F05EC5D5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5A917-605C-BF5A-773E-7B2A6DE6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ACAB7-4F9A-1B4A-72D4-2C8D9ED1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4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56814E-77EB-D474-13BD-4669DC4EA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6FA31D-2657-62B8-CEDB-53465BD00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DE607-C740-798B-ADB5-20A7382C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9347F-29E8-74CA-E374-A35354D2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63A63-7FC4-D3D3-7A14-94AB1517A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46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ight Fron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2064E0-370D-D248-AA34-E2AE1A114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42900"/>
            <a:ext cx="6825343" cy="157150"/>
          </a:xfrm>
          <a:prstGeom prst="rect">
            <a:avLst/>
          </a:prstGeom>
          <a:solidFill>
            <a:srgbClr val="8CD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00278-49C0-894B-94E2-B364F9310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47237" y="6642900"/>
            <a:ext cx="9044764" cy="157150"/>
          </a:xfrm>
          <a:prstGeom prst="rect">
            <a:avLst/>
          </a:prstGeom>
          <a:solidFill>
            <a:srgbClr val="5FC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NASP Logo">
            <a:extLst>
              <a:ext uri="{FF2B5EF4-FFF2-40B4-BE49-F238E27FC236}">
                <a16:creationId xmlns:a16="http://schemas.microsoft.com/office/drawing/2014/main" id="{717580D7-6269-0044-BB8C-1F5F455B10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926" y="637953"/>
            <a:ext cx="4572000" cy="2514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A4B84-87AF-294B-8502-3C0BFF865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0466" y="0"/>
            <a:ext cx="5931534" cy="392341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7442519-7DB8-3844-A771-A49E9B946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9647" y="3169675"/>
            <a:ext cx="7648352" cy="1373295"/>
          </a:xfrm>
          <a:prstGeom prst="rect">
            <a:avLst/>
          </a:prstGeom>
          <a:noFill/>
        </p:spPr>
        <p:txBody>
          <a:bodyPr anchor="t"/>
          <a:lstStyle>
            <a:lvl1pPr algn="l">
              <a:defRPr sz="4000">
                <a:solidFill>
                  <a:srgbClr val="EF4D84"/>
                </a:solidFill>
              </a:defRPr>
            </a:lvl1pPr>
          </a:lstStyle>
          <a:p>
            <a:r>
              <a:rPr lang="en-US"/>
              <a:t>Title to go here</a:t>
            </a:r>
            <a:br>
              <a:rPr lang="en-US"/>
            </a:br>
            <a:r>
              <a:rPr lang="en-US"/>
              <a:t>40pt Arial font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F14BE79-3E89-BF47-A14F-088A634A9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9646" y="4715898"/>
            <a:ext cx="7648353" cy="1060339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2E3A4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heading if needed</a:t>
            </a:r>
          </a:p>
          <a:p>
            <a:r>
              <a:rPr lang="en-US"/>
              <a:t>20pt Arial</a:t>
            </a:r>
          </a:p>
        </p:txBody>
      </p:sp>
      <p:pic>
        <p:nvPicPr>
          <p:cNvPr id="16" name="Picture 15" descr="Painting Easel, computer screen and book icons.">
            <a:extLst>
              <a:ext uri="{FF2B5EF4-FFF2-40B4-BE49-F238E27FC236}">
                <a16:creationId xmlns:a16="http://schemas.microsoft.com/office/drawing/2014/main" id="{A10EE1A4-9EF3-BE4B-A260-BA9E2AB285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120616" y="3855417"/>
            <a:ext cx="3733800" cy="27813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123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Section Title Page">
  <p:cSld name="Sub Section Title Pag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body" idx="1"/>
          </p:nvPr>
        </p:nvSpPr>
        <p:spPr>
          <a:xfrm>
            <a:off x="838200" y="2998381"/>
            <a:ext cx="10515600" cy="2817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A4D"/>
              </a:buClr>
              <a:buSzPts val="2000"/>
              <a:buChar char="•"/>
              <a:defRPr b="0" i="0">
                <a:solidFill>
                  <a:srgbClr val="2E3A4D"/>
                </a:solidFill>
                <a:latin typeface="Trebuchet MS" panose="020B0703020202090204" pitchFamily="34" charset="0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A4D"/>
              </a:buClr>
              <a:buSzPts val="2000"/>
              <a:buChar char="•"/>
              <a:defRPr>
                <a:solidFill>
                  <a:srgbClr val="2E3A4D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A4D"/>
              </a:buClr>
              <a:buSzPts val="2000"/>
              <a:buChar char="•"/>
              <a:defRPr>
                <a:solidFill>
                  <a:srgbClr val="2E3A4D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A4D"/>
              </a:buClr>
              <a:buSzPts val="2000"/>
              <a:buChar char="•"/>
              <a:defRPr>
                <a:solidFill>
                  <a:srgbClr val="2E3A4D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A4D"/>
              </a:buClr>
              <a:buSzPts val="2000"/>
              <a:buChar char="•"/>
              <a:defRPr>
                <a:solidFill>
                  <a:srgbClr val="2E3A4D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title"/>
          </p:nvPr>
        </p:nvSpPr>
        <p:spPr>
          <a:xfrm>
            <a:off x="838200" y="1548733"/>
            <a:ext cx="10515600" cy="12582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4D84"/>
              </a:buClr>
              <a:buSzPts val="1800"/>
              <a:buNone/>
              <a:defRPr b="0" i="0">
                <a:latin typeface="Trebuchet MS" panose="020B070302020209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10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6260466" y="0"/>
            <a:ext cx="5931534" cy="392341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0"/>
          <p:cNvSpPr txBox="1">
            <a:spLocks noGrp="1"/>
          </p:cNvSpPr>
          <p:nvPr>
            <p:ph type="ftr" idx="11"/>
          </p:nvPr>
        </p:nvSpPr>
        <p:spPr>
          <a:xfrm>
            <a:off x="136456" y="6356350"/>
            <a:ext cx="80169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9312344" y="62606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latin typeface="Trebuchet MS" panose="020B0703020202090204" pitchFamily="34" charset="0"/>
              </a:rPr>
              <a:t>Page </a:t>
            </a:r>
            <a:fld id="{00000000-1234-1234-1234-123412341234}" type="slidenum">
              <a:rPr lang="en-US" smtClean="0">
                <a:latin typeface="Trebuchet MS" panose="020B0703020202090204" pitchFamily="34" charset="0"/>
              </a:rPr>
              <a:pPr/>
              <a:t>‹#›</a:t>
            </a:fld>
            <a:endParaRPr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35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2064E0-370D-D248-AA34-E2AE1A114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42900"/>
            <a:ext cx="6825343" cy="157150"/>
          </a:xfrm>
          <a:prstGeom prst="rect">
            <a:avLst/>
          </a:prstGeom>
          <a:solidFill>
            <a:srgbClr val="8CD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00278-49C0-894B-94E2-B364F9310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47237" y="6642900"/>
            <a:ext cx="9044764" cy="157150"/>
          </a:xfrm>
          <a:prstGeom prst="rect">
            <a:avLst/>
          </a:prstGeom>
          <a:solidFill>
            <a:srgbClr val="5FC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NASP Logo">
            <a:extLst>
              <a:ext uri="{FF2B5EF4-FFF2-40B4-BE49-F238E27FC236}">
                <a16:creationId xmlns:a16="http://schemas.microsoft.com/office/drawing/2014/main" id="{717580D7-6269-0044-BB8C-1F5F455B10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926" y="637953"/>
            <a:ext cx="4572000" cy="2514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A4B84-87AF-294B-8502-3C0BFF865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0466" y="0"/>
            <a:ext cx="5931534" cy="3923414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7F14BE79-3E89-BF47-A14F-088A634A9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6726" y="3705448"/>
            <a:ext cx="7361273" cy="2070789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2E3A4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heading if needed</a:t>
            </a:r>
          </a:p>
          <a:p>
            <a:r>
              <a:rPr lang="en-US"/>
              <a:t>20pt Arial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D69C179-397E-8340-BCAB-CE1F52278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2344" y="62606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Page </a:t>
            </a:r>
            <a:fld id="{6CD04867-206E-8E42-A1B6-AF5E95E31B3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7C4457B-C7A7-8247-AC29-2D761B9E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456" y="6356350"/>
            <a:ext cx="8016944" cy="365125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pPr algn="l"/>
            <a:r>
              <a:rPr lang="en-US"/>
              <a:t>Title of section in the footer for accessible purposes</a:t>
            </a:r>
          </a:p>
        </p:txBody>
      </p:sp>
    </p:spTree>
    <p:extLst>
      <p:ext uri="{BB962C8B-B14F-4D97-AF65-F5344CB8AC3E}">
        <p14:creationId xmlns:p14="http://schemas.microsoft.com/office/powerpoint/2010/main" val="3785832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7AD10C5-26A1-294A-B502-539EF9CFA5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98381"/>
            <a:ext cx="10515600" cy="2817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rgbClr val="2E3A4D"/>
                </a:solidFill>
              </a:defRPr>
            </a:lvl1pPr>
            <a:lvl2pPr>
              <a:defRPr>
                <a:solidFill>
                  <a:srgbClr val="2E3A4D"/>
                </a:solidFill>
              </a:defRPr>
            </a:lvl2pPr>
            <a:lvl3pPr>
              <a:defRPr>
                <a:solidFill>
                  <a:srgbClr val="2E3A4D"/>
                </a:solidFill>
              </a:defRPr>
            </a:lvl3pPr>
            <a:lvl4pPr>
              <a:defRPr>
                <a:solidFill>
                  <a:srgbClr val="2E3A4D"/>
                </a:solidFill>
              </a:defRPr>
            </a:lvl4pPr>
            <a:lvl5pPr>
              <a:defRPr>
                <a:solidFill>
                  <a:srgbClr val="2E3A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4">
            <a:extLst>
              <a:ext uri="{FF2B5EF4-FFF2-40B4-BE49-F238E27FC236}">
                <a16:creationId xmlns:a16="http://schemas.microsoft.com/office/drawing/2014/main" id="{CC640AA3-AFF8-634E-840B-6EB5F427C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8733"/>
            <a:ext cx="10515600" cy="12582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55B9751-AD77-3948-A3F3-EABE1392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6CD04867-206E-8E42-A1B6-AF5E95E31B3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9C3BD9AF-7FCB-2246-A5BB-C3071E7F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456" y="6356350"/>
            <a:ext cx="8016944" cy="365125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pPr algn="l"/>
            <a:r>
              <a:rPr lang="en-US"/>
              <a:t>Title of section in the footer for accessible purposes</a:t>
            </a:r>
          </a:p>
        </p:txBody>
      </p:sp>
    </p:spTree>
    <p:extLst>
      <p:ext uri="{BB962C8B-B14F-4D97-AF65-F5344CB8AC3E}">
        <p14:creationId xmlns:p14="http://schemas.microsoft.com/office/powerpoint/2010/main" val="287586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6802-8F99-4765-AEC6-36BC9E5C7BA7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02B0-4382-4732-B8DC-3154CBD8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835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6802-8F99-4765-AEC6-36BC9E5C7BA7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02B0-4382-4732-B8DC-3154CBD8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012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6802-8F99-4765-AEC6-36BC9E5C7BA7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02B0-4382-4732-B8DC-3154CBD8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915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6802-8F99-4765-AEC6-36BC9E5C7BA7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02B0-4382-4732-B8DC-3154CBD8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938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D279A-4DF1-BA13-13E5-9E564F09C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A35E6-507C-229F-3FE6-F70562FA1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4FFCC-6796-7F8C-8B82-BD21F255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C3117-834C-1E42-69BA-F1BAC390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E14C9-3482-7394-DEB3-AD4AAC399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37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6802-8F99-4765-AEC6-36BC9E5C7BA7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02B0-4382-4732-B8DC-3154CBD8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444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6802-8F99-4765-AEC6-36BC9E5C7BA7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02B0-4382-4732-B8DC-3154CBD8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07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6802-8F99-4765-AEC6-36BC9E5C7BA7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02B0-4382-4732-B8DC-3154CBD8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641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6802-8F99-4765-AEC6-36BC9E5C7BA7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02B0-4382-4732-B8DC-3154CBD8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271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6802-8F99-4765-AEC6-36BC9E5C7BA7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02B0-4382-4732-B8DC-3154CBD8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015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6802-8F99-4765-AEC6-36BC9E5C7BA7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02B0-4382-4732-B8DC-3154CBD8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44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6802-8F99-4765-AEC6-36BC9E5C7BA7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02B0-4382-4732-B8DC-3154CBD80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962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BBC8-51FF-4305-A96F-B772C4461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558" y="1123496"/>
            <a:ext cx="6295053" cy="1757687"/>
          </a:xfrm>
        </p:spPr>
        <p:txBody>
          <a:bodyPr anchor="b">
            <a:normAutofit/>
          </a:bodyPr>
          <a:lstStyle>
            <a:lvl1pPr algn="l">
              <a:defRPr sz="46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31E1A-D4C4-4FE3-9D7A-3CBEA1152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558" y="3131410"/>
            <a:ext cx="6295053" cy="75412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4298B-8528-4FE2-A413-D030A61E1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A55-7EB2-4990-9685-65FFCD5F0CD6}" type="datetimeFigureOut">
              <a:rPr lang="bg-BG" smtClean="0"/>
              <a:t>24.2.2026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5A1B7-12FB-4F1D-8C79-F2441A99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BD602-8AC2-4BDB-B703-F0F2887BD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1FEE-8AC2-42C6-BB76-C21FEA428FD0}" type="slidenum">
              <a:rPr lang="bg-BG" smtClean="0"/>
              <a:t>‹#›</a:t>
            </a:fld>
            <a:endParaRPr lang="bg-BG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AFDE93-5036-4846-8DE1-17F31EF911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559" y="4135764"/>
            <a:ext cx="6295052" cy="3651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 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75523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A9712-232C-4B16-AF64-36AD55AB4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33">
                <a:solidFill>
                  <a:srgbClr val="DF127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D3F24-3F04-4987-BAFD-B5AD0F018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4900127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B8B30-46C8-4EF8-98E0-B74886AB7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A55-7EB2-4990-9685-65FFCD5F0CD6}" type="datetimeFigureOut">
              <a:rPr lang="bg-BG" smtClean="0"/>
              <a:t>24.2.2026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EADA8-DBBD-4127-BA16-FBCDA8DD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0E51A-5AA5-4EC3-B42B-E77A5A9A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1FEE-8AC2-42C6-BB76-C21FEA428FD0}" type="slidenum">
              <a:rPr lang="bg-BG" smtClean="0"/>
              <a:t>‹#›</a:t>
            </a:fld>
            <a:endParaRPr lang="bg-BG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1752882-59FA-4C0B-88C5-15BF0625F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690" y="1825625"/>
            <a:ext cx="4900127" cy="435133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bg-BG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D75853-404E-4962-AA4B-616BE8B404BB}"/>
              </a:ext>
            </a:extLst>
          </p:cNvPr>
          <p:cNvGrpSpPr/>
          <p:nvPr userDrawn="1"/>
        </p:nvGrpSpPr>
        <p:grpSpPr>
          <a:xfrm>
            <a:off x="10430933" y="5215467"/>
            <a:ext cx="1557867" cy="1548191"/>
            <a:chOff x="7188537" y="3305468"/>
            <a:chExt cx="1517421" cy="151728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D86E2C-301A-4657-B46F-3544525CA91A}"/>
                </a:ext>
              </a:extLst>
            </p:cNvPr>
            <p:cNvSpPr/>
            <p:nvPr/>
          </p:nvSpPr>
          <p:spPr>
            <a:xfrm>
              <a:off x="7188537" y="3308818"/>
              <a:ext cx="1517421" cy="15139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D56C62BC-95AD-4CF6-B0CE-ED81FE1F9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183" y="3305468"/>
              <a:ext cx="1440217" cy="1513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7208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D3F24-3F04-4987-BAFD-B5AD0F018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B8B30-46C8-4EF8-98E0-B74886AB7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A55-7EB2-4990-9685-65FFCD5F0CD6}" type="datetimeFigureOut">
              <a:rPr lang="bg-BG" smtClean="0"/>
              <a:t>24.2.2026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EADA8-DBBD-4127-BA16-FBCDA8DD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0E51A-5AA5-4EC3-B42B-E77A5A9A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1FEE-8AC2-42C6-BB76-C21FEA428FD0}" type="slidenum">
              <a:rPr lang="bg-BG" smtClean="0"/>
              <a:t>‹#›</a:t>
            </a:fld>
            <a:endParaRPr lang="bg-BG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00C27C-454F-4F7E-87F0-902677AA426F}"/>
              </a:ext>
            </a:extLst>
          </p:cNvPr>
          <p:cNvGrpSpPr/>
          <p:nvPr userDrawn="1"/>
        </p:nvGrpSpPr>
        <p:grpSpPr>
          <a:xfrm>
            <a:off x="10430933" y="5215467"/>
            <a:ext cx="1557867" cy="1548191"/>
            <a:chOff x="7188537" y="3305468"/>
            <a:chExt cx="1517421" cy="151728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FB4901A-F519-4000-B352-258C3D0331F2}"/>
                </a:ext>
              </a:extLst>
            </p:cNvPr>
            <p:cNvSpPr/>
            <p:nvPr/>
          </p:nvSpPr>
          <p:spPr>
            <a:xfrm>
              <a:off x="7188537" y="3308818"/>
              <a:ext cx="1517421" cy="15139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C5CCC6FF-5BDA-4F1B-8208-D7D6FF827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183" y="3305468"/>
              <a:ext cx="1440217" cy="1513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111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3EE1-29B8-21D4-BFE7-7AE4C5A78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3967C-1119-F678-BC01-3DBF3C4CF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255AA-DBFB-D0F6-4578-F84CC5EF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39946-A356-4802-B3A1-D3D73CC28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ACB31-FC52-70BE-BF0B-2D665724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168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BBC8-51FF-4305-A96F-B772C4461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558" y="1123496"/>
            <a:ext cx="6295053" cy="1757687"/>
          </a:xfrm>
        </p:spPr>
        <p:txBody>
          <a:bodyPr anchor="b">
            <a:normAutofit/>
          </a:bodyPr>
          <a:lstStyle>
            <a:lvl1pPr algn="l">
              <a:defRPr sz="46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31E1A-D4C4-4FE3-9D7A-3CBEA1152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558" y="3131410"/>
            <a:ext cx="6295053" cy="75412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4298B-8528-4FE2-A413-D030A61E1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A55-7EB2-4990-9685-65FFCD5F0CD6}" type="datetimeFigureOut">
              <a:rPr lang="bg-BG" smtClean="0"/>
              <a:t>24.2.2026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5A1B7-12FB-4F1D-8C79-F2441A99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BD602-8AC2-4BDB-B703-F0F2887BD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1FEE-8AC2-42C6-BB76-C21FEA428FD0}" type="slidenum">
              <a:rPr lang="bg-BG" smtClean="0"/>
              <a:t>‹#›</a:t>
            </a:fld>
            <a:endParaRPr lang="bg-BG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AFDE93-5036-4846-8DE1-17F31EF911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559" y="4135764"/>
            <a:ext cx="6295052" cy="3651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 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37553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AF83F-0C3F-4B3E-A4DE-1394F6FFF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225C6-70A1-4B32-B2BC-325781DD1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62659-45F8-419B-97C1-56E475E68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9BA8-9FC6-413B-8788-9C45CD1DB1CD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4A412-B6DC-4B7F-8A89-375F5726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09563-1E4C-4311-9586-CA34E6EA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362-26B8-47B1-A7EE-EEE1B38B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281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CFB35-3017-44D0-ADC8-3CD7EC63A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23ACD-283C-4892-AE5B-0780FD7E3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33B2E-3679-46EC-A3CE-E6AF782B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9BA8-9FC6-413B-8788-9C45CD1DB1CD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0C8FB-75F9-4DED-94D3-062FDC5E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4CC91-7E8E-4606-A6A4-379C91F3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362-26B8-47B1-A7EE-EEE1B38B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743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33E5F-2840-45A9-A480-DAC5640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77F5D-3D30-4037-95E6-CEF687943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34E2B-7497-4BD6-A502-6660C8C7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9BA8-9FC6-413B-8788-9C45CD1DB1CD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FBFAB-1F31-4F3B-AAAF-F13BB100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A815D-DBE9-43A0-B7D3-3D3853977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362-26B8-47B1-A7EE-EEE1B38B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801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D53C1-C811-48FA-9FBC-9FB232542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AF1B7-30CA-4EBC-A8C4-089A88F6B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E14F8-628F-4CBD-A04A-4CA82FACB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72DFA-B8FA-4B13-9C37-DCCA22E18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9BA8-9FC6-413B-8788-9C45CD1DB1CD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AE83E-AEFA-4AC2-A226-CA0FC77B7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A972-ABE3-4BB5-9227-A3291E771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362-26B8-47B1-A7EE-EEE1B38B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644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536F-0579-47E9-8F69-628B6CF81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4139A-C29C-47E5-964C-AD7F7A668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D7730-AF6F-40C9-9EC6-DCF2616DE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C4E2D-6146-4514-B84C-377B35430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139B6-4DF3-4AE3-8DA3-782DD3716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EB84AD-36A7-44DF-A6B2-6A8AA535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9BA8-9FC6-413B-8788-9C45CD1DB1CD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B4713A-59F1-4C34-BEE3-121B3136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BE66BD-F04E-4B36-9992-A9FFF49F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362-26B8-47B1-A7EE-EEE1B38B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74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5A376-C8B5-44C7-95B4-7F52CBBD2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D6CD8F-DD15-4AFF-942D-F62D5048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9BA8-9FC6-413B-8788-9C45CD1DB1CD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A59AF-570A-4806-A287-42600475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17761-4E60-4583-BBD7-52B428142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362-26B8-47B1-A7EE-EEE1B38B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639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16D34D-3571-439F-976F-3800BB207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9BA8-9FC6-413B-8788-9C45CD1DB1CD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E0C27E-A90B-4552-8601-9AABF3429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470CA-1A2A-4F22-B974-A38BC303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362-26B8-47B1-A7EE-EEE1B38B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334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456C9-DB68-458B-B115-74194DD9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173DE-E0B2-4E6F-8AC6-539F39016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6987D-99BA-413B-9C98-86D0B2D57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86989-B6BF-4F3F-8D0D-082191A7C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9BA8-9FC6-413B-8788-9C45CD1DB1CD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CB8A1-A5CF-4A06-BCAA-D4314C9C4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70AEA-4CBC-47D4-A619-EEB379C1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362-26B8-47B1-A7EE-EEE1B38B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28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D7ECE-7C1F-48EB-9B59-A5E70B45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607F6B-63AC-4BB7-B613-E469C51B0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71F0B-28F1-4C8E-89AF-6E335AF6D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F796E-F591-4D95-AC9E-34BF5554D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9BA8-9FC6-413B-8788-9C45CD1DB1CD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B088B-56F4-48E7-BA66-5E7FFCB8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13EA-036F-4CE9-B1E5-3878186DC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362-26B8-47B1-A7EE-EEE1B38B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363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E76C-96FF-677E-AD98-26B3B7CB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951A8-0133-4C36-C4D4-9040907C5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9E00C-F608-6A95-1DBE-E295AE648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9C8E9-26DA-7A23-BDDB-00AD07DA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E8A37-919A-F2BA-363F-BBE2FE81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DF698-DDE7-F7A7-7494-B161E392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703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6D5A8-7B51-49D1-924E-F693F8D1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8EE00-8A4D-4BF2-A61A-B6752764B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5EA07-7262-4DEF-8746-597B6A9C2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9BA8-9FC6-413B-8788-9C45CD1DB1CD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520AA-AE24-498A-A283-3C4D4797A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D0431-3958-44E2-B1D6-494DE90BE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362-26B8-47B1-A7EE-EEE1B38B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3833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9E3043-E8A8-489D-A2F5-30D422DB21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DC704-2DAE-47F0-8266-1B0DC78FE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F084F-0708-4811-94E4-6DA1F2327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9BA8-9FC6-413B-8788-9C45CD1DB1CD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D5682-72E3-41C2-A565-589C6C06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B5D08-73CE-4367-B987-BEAC615A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362-26B8-47B1-A7EE-EEE1B38B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62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7DA6-0F99-CED3-F93B-EB1471185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E8AE4-CD38-FD76-5F1C-0F1E23F88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A5D77-4554-2043-30C0-5C4EFEF3C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A705E-B13A-CEF0-B8CC-84AE210060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4C1C0E-D6FD-FCF1-CC2B-7E6CC349CF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26E64B-7F3A-01F9-D006-4B870D276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AAD63-8D76-07DE-48A3-BCB457745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F2A87E-40CE-38DE-865C-1A433ADA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20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0605-B098-A43A-25CF-D6A56427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20D316-DCD2-0AF0-66D1-3E5F1BEF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95CB02-6804-0F4B-A6E5-219CE2EB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78823-6BE8-2522-92D8-0833B4FC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3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BB3511-FF55-90F9-84B2-A88D52A6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D18E5-736D-53C5-FE4E-02692CDA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84428-B3DF-483B-0018-B452D4ED2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2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24833-7F78-A5B7-A260-F22A28884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BED92-B27B-AF03-7FF0-BC688FC77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76275-8D94-EE9B-003A-587AE4660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BFBF5-0217-C70B-4253-EB10911E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EDA7E-8591-FEB0-0C5B-6EAD91A78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77443-3896-414F-A723-1C9FB669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2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30017-9814-3E21-B9D1-03F713FB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EA9300-5917-039E-1915-EF70BD49FF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B4D51-96FD-0D0F-5878-4333F8C67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83794-098D-1F02-619A-88FD90E1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AA89-6741-A14D-8F37-A3012A52967C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BD648-22A9-C114-3D3B-65963EEA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8C5D8-5550-47FF-F380-76C4C6B6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3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E42319-8810-C168-3BBB-FEFA211AD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168E1-21AE-0848-9069-850B6B954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DA41B-3B6B-C87C-63AE-5D18697E9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AA89-6741-A14D-8F37-A3012A52967C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2DCF0-79E5-74F8-1E0A-1881D3650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B0A5-42F6-3CA6-E3E6-CBCB7A303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001C3-9F0A-0D45-BC2F-7911DDEC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8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8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BBB08B-C3A1-4DD9-B2B5-FE6C0CB8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1E7AC-0C3A-4313-B5A8-8E339FABD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69AC2-CBD4-4611-ADC4-E40C0CF5B3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99BA8-9FC6-413B-8788-9C45CD1DB1CD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3E63F-5024-4FE2-9713-5C922B32D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C66AC-D8A4-4A63-B503-39F30746B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FF362-26B8-47B1-A7EE-EEE1B38B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31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llgoodstuff.co.uk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mmunitycatalysts.co.uk/smallgoodstuff/subsite/suffolk" TargetMode="Externa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communitycatalysts.co.uk/lacnetwork/safe-waiting/" TargetMode="Externa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helen.allen@communitycatalysts.co.uk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www.communitycatalysts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forms.office.com/e/5nEKt3x789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91E27-888D-CE42-A541-F5A60BCD3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97" y="3650672"/>
            <a:ext cx="12076975" cy="126769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Trebuchet MS" panose="020B0703020202090204" pitchFamily="34" charset="0"/>
              </a:rPr>
              <a:t>NASP Webinar </a:t>
            </a:r>
            <a:br>
              <a:rPr lang="en-US" sz="2800">
                <a:solidFill>
                  <a:schemeClr val="tx1"/>
                </a:solidFill>
                <a:latin typeface="Trebuchet MS" panose="020B0703020202090204" pitchFamily="34" charset="0"/>
              </a:rPr>
            </a:br>
            <a:r>
              <a:rPr lang="en-GB" sz="2800">
                <a:solidFill>
                  <a:schemeClr val="tx1"/>
                </a:solidFill>
                <a:latin typeface="Trebuchet MS" panose="020B0703020202090204" pitchFamily="34" charset="0"/>
              </a:rPr>
              <a:t>Supporting Community Development: </a:t>
            </a:r>
            <a:br>
              <a:rPr lang="en-GB" sz="2800">
                <a:solidFill>
                  <a:schemeClr val="tx1"/>
                </a:solidFill>
                <a:latin typeface="Trebuchet MS" panose="020B0703020202090204" pitchFamily="34" charset="0"/>
              </a:rPr>
            </a:br>
            <a:r>
              <a:rPr lang="en-GB" sz="2800">
                <a:solidFill>
                  <a:schemeClr val="tx1"/>
                </a:solidFill>
                <a:latin typeface="Trebuchet MS" panose="020B0703020202090204" pitchFamily="34" charset="0"/>
              </a:rPr>
              <a:t>Helping the social prescribing ecosystem thrive</a:t>
            </a:r>
            <a:endParaRPr lang="en-US" sz="2800">
              <a:solidFill>
                <a:schemeClr val="tx1"/>
              </a:solidFill>
              <a:latin typeface="Trebuchet MS" panose="020B0703020202090204" pitchFamily="34" charset="0"/>
              <a:ea typeface="+mj-lt"/>
              <a:cs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DD013-436B-424A-F9FA-E917F86D379C}"/>
              </a:ext>
            </a:extLst>
          </p:cNvPr>
          <p:cNvSpPr txBox="1"/>
          <p:nvPr/>
        </p:nvSpPr>
        <p:spPr>
          <a:xfrm>
            <a:off x="489097" y="4918364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rebuchet MS" panose="020B0603020202020204" pitchFamily="34" charset="0"/>
              </a:rPr>
              <a:t>Thank you for joining us. The webinar will begin shortly. </a:t>
            </a:r>
          </a:p>
        </p:txBody>
      </p:sp>
    </p:spTree>
    <p:extLst>
      <p:ext uri="{BB962C8B-B14F-4D97-AF65-F5344CB8AC3E}">
        <p14:creationId xmlns:p14="http://schemas.microsoft.com/office/powerpoint/2010/main" val="3237793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city street&#10;&#10;Description generated with very high confidence">
            <a:extLst>
              <a:ext uri="{FF2B5EF4-FFF2-40B4-BE49-F238E27FC236}">
                <a16:creationId xmlns:a16="http://schemas.microsoft.com/office/drawing/2014/main" id="{630F852D-F57B-4FCF-9712-BEE49D05AE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 rot="21600000">
            <a:off x="1" y="2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EE0F77-45A2-4518-9140-45199C480C2F}"/>
              </a:ext>
            </a:extLst>
          </p:cNvPr>
          <p:cNvSpPr/>
          <p:nvPr/>
        </p:nvSpPr>
        <p:spPr>
          <a:xfrm>
            <a:off x="495656" y="3596957"/>
            <a:ext cx="11015529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Helping to bring the vision for </a:t>
            </a:r>
            <a:r>
              <a:rPr kumimoji="0" lang="en-US" altLang="en-US" sz="5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neighbourhood</a:t>
            </a:r>
            <a:r>
              <a:rPr kumimoji="0" lang="en-US" altLang="en-US" sz="5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health to reality: from hospital to community, sickness to prevention</a:t>
            </a:r>
            <a:endParaRPr kumimoji="0" lang="en-US" altLang="en-US" sz="5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102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DF7F-1A3A-1FC5-A6AE-A8838FA17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Lenka supports Rosi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C49F44-67A8-9C1D-B146-6467516BF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03" y="1599248"/>
            <a:ext cx="2603931" cy="498506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26E21E-A8DF-50EA-20A0-BC5304B9B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0" y="3155315"/>
            <a:ext cx="2526547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98152D-7D90-83CF-E314-145E7F0D9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1" y="470693"/>
            <a:ext cx="3944409" cy="2958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A13764-FE15-31EB-3C83-E4D5265A50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6" y="1864599"/>
            <a:ext cx="2868452" cy="382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00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999DE-7FE1-28EA-6301-EAAC4DB7E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600" y="189613"/>
            <a:ext cx="8135787" cy="6305238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1800"/>
              <a:t>National capacity building organisation: help local people set up sustainable community micro- enterprises that offer care and support for  other local people.  Help VCFSE sector to diversify.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1800"/>
              <a:t>Result: older people and people with a disability  have a real choice of great services and supports : great alternatives to domiciliary  care / care home/ day care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1800"/>
              <a:t>Lenka is an example of a micro- provider supported by Community Catalysts in Suffolk. Commissioned by Suffolk County Council.  Part of a network of 180 providing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GB" altLang="en-US" sz="1800"/>
              <a:t>Our  </a:t>
            </a:r>
            <a:r>
              <a:rPr lang="en-GB" altLang="en-US" sz="1800" b="1"/>
              <a:t>Doing It Right Standards </a:t>
            </a:r>
            <a:r>
              <a:rPr lang="en-GB" altLang="en-US" sz="1800"/>
              <a:t>support this workforce to run safe, quality enterprises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GB" altLang="en-US" sz="1800"/>
              <a:t>We are linked in with the ICB/  INT’s/ Social prescribers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1800"/>
              <a:t>We help to influence the system change needed for the enterprises to emerge and thrive- especially around Direct Payments: can fund many enterprises/ VCFSE sector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1800"/>
              <a:t>Over </a:t>
            </a:r>
            <a:r>
              <a:rPr lang="en-GB" altLang="en-US" sz="1800" b="1"/>
              <a:t>2,000 micro- providers </a:t>
            </a:r>
            <a:r>
              <a:rPr lang="en-GB" altLang="en-US" sz="1800"/>
              <a:t>on our directory </a:t>
            </a:r>
            <a:r>
              <a:rPr lang="en-GB" altLang="en-US" sz="1800" b="1"/>
              <a:t>Small Good Stuff </a:t>
            </a:r>
            <a:r>
              <a:rPr lang="en-GB" altLang="en-US" sz="1800"/>
              <a:t>caring for people across England and Wales. Support self funders, people with a Personal Budget/ Personal Health Budget. There for you to use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1800"/>
              <a:t>We support people with hurdles themselves- family carers, people with a disability, mental health challenges, older people, people on benefits to set up an enterprise- can we bring our learning here to social prescribers?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endParaRPr lang="en-GB" altLang="en-US" sz="1800"/>
          </a:p>
        </p:txBody>
      </p:sp>
      <p:pic>
        <p:nvPicPr>
          <p:cNvPr id="5" name="Picture 4" descr="A black background with pink and grey text&#10;&#10;Description automatically generated">
            <a:extLst>
              <a:ext uri="{FF2B5EF4-FFF2-40B4-BE49-F238E27FC236}">
                <a16:creationId xmlns:a16="http://schemas.microsoft.com/office/drawing/2014/main" id="{24BFC4BA-32B5-510F-1046-09C8863CD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r="9188"/>
          <a:stretch/>
        </p:blipFill>
        <p:spPr>
          <a:xfrm>
            <a:off x="248112" y="1656079"/>
            <a:ext cx="3511523" cy="395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50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A7B0-4054-CCFA-AE7B-DF743DD2C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The 3 shifts</a:t>
            </a:r>
            <a:endParaRPr lang="en-GB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17748-08B4-513A-2E17-3A3AEF616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/>
              <a:t>Hospital to community</a:t>
            </a:r>
            <a:r>
              <a:rPr lang="en-US"/>
              <a:t>: the range of care/ support helps people to remain at home, with those they love around them, reducing reliance on hospital- based provision and support hospital discharge. </a:t>
            </a:r>
            <a:r>
              <a:rPr lang="en-US" err="1"/>
              <a:t>Personalised</a:t>
            </a:r>
            <a:r>
              <a:rPr lang="en-US"/>
              <a:t> care that is built on relationships and is trusted .Some of this workforce can be trained in Delegated Health Care Tasks. </a:t>
            </a:r>
          </a:p>
          <a:p>
            <a:r>
              <a:rPr lang="en-US" b="1"/>
              <a:t>Sickness to prevention</a:t>
            </a:r>
            <a:r>
              <a:rPr lang="en-US"/>
              <a:t>: enterprises provide an alternative to home care/ care home. They support people earlier, keep people well, can reduce common issues such as frailty, falls. The enterprises support people with their mental health and well - being: alternatives to day </a:t>
            </a:r>
            <a:r>
              <a:rPr lang="en-US" err="1"/>
              <a:t>centres</a:t>
            </a:r>
            <a:r>
              <a:rPr lang="en-US"/>
              <a:t>- people keep doing what they love in their </a:t>
            </a:r>
            <a:r>
              <a:rPr lang="en-US" err="1"/>
              <a:t>neighbourhood</a:t>
            </a:r>
            <a:r>
              <a:rPr lang="en-US"/>
              <a:t>, reducing loneliness and isolation</a:t>
            </a:r>
          </a:p>
          <a:p>
            <a:r>
              <a:rPr lang="en-US" b="1"/>
              <a:t>Analogue to digital: </a:t>
            </a:r>
            <a:r>
              <a:rPr lang="en-US"/>
              <a:t>enterprises are flexible and can help people to use online services. Online directory Small Good Stuff helps people to choose local care and support.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328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5DE773-58F9-48C1-8F98-58ABF745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-10886"/>
            <a:ext cx="6262843" cy="1708242"/>
          </a:xfrm>
        </p:spPr>
        <p:txBody>
          <a:bodyPr anchor="ctr">
            <a:normAutofit/>
          </a:bodyPr>
          <a:lstStyle/>
          <a:p>
            <a:r>
              <a:rPr lang="en-US" b="1"/>
              <a:t>The wider value of this workforce </a:t>
            </a:r>
            <a:endParaRPr lang="bg-BG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5B882-B638-4693-BE41-455961834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76" y="1717705"/>
            <a:ext cx="5677253" cy="4659107"/>
          </a:xfrm>
        </p:spPr>
        <p:txBody>
          <a:bodyPr anchor="ctr">
            <a:normAutofit fontScale="92500" lnSpcReduction="10000"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/>
              <a:t>Neighbourhood led- not neighbourhood based </a:t>
            </a:r>
          </a:p>
          <a:p>
            <a:r>
              <a:rPr lang="en-GB" altLang="en-US" sz="2000"/>
              <a:t>Integrate health and social care naturally ( people don’t live their lives in boxes)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/>
              <a:t>Care is personal and tailored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/>
              <a:t>They make things happen with and not for people (co-produced)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/>
              <a:t>Services and support are flexible and responsive to change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/>
              <a:t>They create real choice for people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/>
              <a:t>Cheaper - money goes further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/>
              <a:t>Environmental benefit of everything staying local – low ‘care miles’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/>
              <a:t>Flexible work for people who find employment a challenge – like parents, carers or disabled people</a:t>
            </a:r>
          </a:p>
          <a:p>
            <a:pPr>
              <a:buFontTx/>
              <a:buChar char="•"/>
            </a:pPr>
            <a:endParaRPr lang="en-GB" altLang="en-US" sz="1600"/>
          </a:p>
        </p:txBody>
      </p:sp>
      <p:pic>
        <p:nvPicPr>
          <p:cNvPr id="7" name="Picture 6" descr="A person looking at a tablet&#10;&#10;Description automatically generated">
            <a:extLst>
              <a:ext uri="{FF2B5EF4-FFF2-40B4-BE49-F238E27FC236}">
                <a16:creationId xmlns:a16="http://schemas.microsoft.com/office/drawing/2014/main" id="{FF116B77-856F-4503-1BC2-CC088C30AD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1" r="24833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0243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BEB89-7076-F81C-7FE6-303F0ECCA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" t="14529" r="598" b="25457"/>
          <a:stretch/>
        </p:blipFill>
        <p:spPr>
          <a:xfrm>
            <a:off x="390763" y="68365"/>
            <a:ext cx="11410473" cy="6067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2AAD7-DBFE-7112-40BF-3DDE03B33D63}"/>
              </a:ext>
            </a:extLst>
          </p:cNvPr>
          <p:cNvSpPr txBox="1"/>
          <p:nvPr/>
        </p:nvSpPr>
        <p:spPr>
          <a:xfrm>
            <a:off x="3345299" y="6135880"/>
            <a:ext cx="614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www.smallgoodstuff.co.uk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5050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8D45F-08A0-712E-F18B-51AC998CA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80074"/>
          </a:xfrm>
        </p:spPr>
        <p:txBody>
          <a:bodyPr>
            <a:normAutofit fontScale="90000"/>
          </a:bodyPr>
          <a:lstStyle/>
          <a:p>
            <a:br>
              <a:rPr lang="en-US"/>
            </a:br>
            <a:br>
              <a:rPr lang="en-US"/>
            </a:br>
            <a:r>
              <a:rPr lang="en-US"/>
              <a:t>Small Good Stuff in Suffolk- quick demo.</a:t>
            </a:r>
            <a:br>
              <a:rPr lang="en-US"/>
            </a:br>
            <a:br>
              <a:rPr lang="en-US"/>
            </a:br>
            <a:r>
              <a:rPr lang="en-US"/>
              <a:t>How the community micro- enterprises/directory have helped Dave’s Connect For Health Team/ people supported</a:t>
            </a:r>
            <a:br>
              <a:rPr lang="en-US"/>
            </a:br>
            <a:br>
              <a:rPr lang="en-US"/>
            </a:br>
            <a:r>
              <a:rPr lang="en-GB">
                <a:hlinkClick r:id="rId2"/>
              </a:rPr>
              <a:t>https://www.communitycatalysts.co.uk/smallgoodstuff/subsite/suffolk</a:t>
            </a:r>
            <a:br>
              <a:rPr lang="en-GB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469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CD67A-48C2-92CD-6F5B-1FD2C267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2400"/>
            <a:ext cx="3935413" cy="1904999"/>
          </a:xfrm>
        </p:spPr>
        <p:txBody>
          <a:bodyPr>
            <a:noAutofit/>
          </a:bodyPr>
          <a:lstStyle/>
          <a:p>
            <a:br>
              <a:rPr lang="en-US" sz="4000" b="1"/>
            </a:br>
            <a:br>
              <a:rPr lang="en-US" sz="4000" b="1"/>
            </a:br>
            <a:r>
              <a:rPr lang="en-US" sz="2800" b="1"/>
              <a:t>Part of the Link worker role:</a:t>
            </a:r>
            <a:br>
              <a:rPr lang="en-US" sz="2800" b="1"/>
            </a:br>
            <a:br>
              <a:rPr lang="en-US" sz="4000" b="1"/>
            </a:br>
            <a:endParaRPr lang="en-GB" sz="4000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75CDF7-4FDD-E436-41AC-F5AB71000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95363"/>
            <a:ext cx="3932237" cy="535463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i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/>
              <a:t>Support local groups to become sustainable, increase their capacity and have basic safeguarding processes for vulnerable individuals.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/>
              <a:t>Identify gaps in local community provision and contribute to developing new groups and networks to fill gaps.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This is our bread  and butter! We can bring our approach to other teams and contexts- plus our knowledge of social care /new funding ops to the fore.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CA4CBB0-A345-EBE8-216C-FF02B177FE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05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51CE6-1EB6-BB84-DB28-A586B7433C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00082-57CC-912D-B27A-5647C1B165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lose-up of a sign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36BEBBFD-B2EA-C934-665E-09F9D1EE3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980"/>
            <a:ext cx="12192000" cy="675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12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4BBDE65-EEA4-CB89-2D8F-716857B99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28" y="447925"/>
            <a:ext cx="7231006" cy="105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87DDCD-5D67-C7A3-E96A-0D6717B85F3D}"/>
              </a:ext>
            </a:extLst>
          </p:cNvPr>
          <p:cNvSpPr txBox="1"/>
          <p:nvPr/>
        </p:nvSpPr>
        <p:spPr>
          <a:xfrm>
            <a:off x="3221764" y="2432210"/>
            <a:ext cx="59735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helen.allen@communitycatalysts.co.uk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07912842552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6415B-79B7-B94B-004E-F8CC015050D1}"/>
              </a:ext>
            </a:extLst>
          </p:cNvPr>
          <p:cNvSpPr txBox="1"/>
          <p:nvPr/>
        </p:nvSpPr>
        <p:spPr>
          <a:xfrm>
            <a:off x="3332860" y="4346113"/>
            <a:ext cx="5973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www.communitycatalysts.co.uk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4929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" descr="Hand shake ic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64159" y="5231809"/>
            <a:ext cx="1866900" cy="11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"/>
          <p:cNvSpPr txBox="1"/>
          <p:nvPr/>
        </p:nvSpPr>
        <p:spPr>
          <a:xfrm>
            <a:off x="452994" y="1663288"/>
            <a:ext cx="9328316" cy="557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rebuchet MS" panose="020B0603020202020204" pitchFamily="34" charset="0"/>
                <a:sym typeface="Arial"/>
              </a:rPr>
              <a:t>Please note we are </a:t>
            </a:r>
            <a:r>
              <a:rPr lang="en-US" sz="2400" b="1">
                <a:solidFill>
                  <a:schemeClr val="dk1"/>
                </a:solidFill>
                <a:latin typeface="Trebuchet MS" panose="020B0603020202020204" pitchFamily="34" charset="0"/>
                <a:sym typeface="Arial"/>
              </a:rPr>
              <a:t>recording</a:t>
            </a:r>
            <a:r>
              <a:rPr lang="en-US" sz="2400">
                <a:solidFill>
                  <a:schemeClr val="dk1"/>
                </a:solidFill>
                <a:latin typeface="Trebuchet MS" panose="020B0603020202020204" pitchFamily="34" charset="0"/>
                <a:sym typeface="Arial"/>
              </a:rPr>
              <a:t> this webinar - you will be sent the slides and the link to the recording, and they will be on NASP's website too.</a:t>
            </a:r>
            <a:br>
              <a:rPr lang="en-US" sz="2400" i="1">
                <a:solidFill>
                  <a:schemeClr val="dk1"/>
                </a:solidFill>
                <a:latin typeface="Trebuchet MS" panose="020B0603020202020204" pitchFamily="34" charset="0"/>
                <a:sym typeface="Arial"/>
              </a:rPr>
            </a:br>
            <a:endParaRPr lang="en-US" sz="2400" i="1">
              <a:solidFill>
                <a:schemeClr val="dk1"/>
              </a:solidFill>
              <a:latin typeface="Trebuchet MS" panose="020B0603020202020204" pitchFamily="34" charset="0"/>
            </a:endParaRPr>
          </a:p>
          <a:p>
            <a:pPr marL="342900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rebuchet MS" panose="020B0603020202020204" pitchFamily="34" charset="0"/>
              </a:rPr>
              <a:t>Please submit questions via the </a:t>
            </a:r>
            <a:r>
              <a:rPr lang="en-US" sz="2400" b="1">
                <a:solidFill>
                  <a:schemeClr val="dk1"/>
                </a:solidFill>
                <a:latin typeface="Trebuchet MS" panose="020B0603020202020204" pitchFamily="34" charset="0"/>
              </a:rPr>
              <a:t>Q&amp;A function. </a:t>
            </a:r>
            <a:r>
              <a:rPr lang="en-US" sz="2400">
                <a:solidFill>
                  <a:schemeClr val="dk1"/>
                </a:solidFill>
                <a:latin typeface="Trebuchet MS" panose="020B0603020202020204" pitchFamily="34" charset="0"/>
              </a:rPr>
              <a:t>We will hold a Q&amp;A session at the end of presentations. </a:t>
            </a:r>
            <a:br>
              <a:rPr lang="en-US" sz="2400" b="1">
                <a:solidFill>
                  <a:schemeClr val="dk1"/>
                </a:solidFill>
                <a:latin typeface="Trebuchet MS" panose="020B0603020202020204" pitchFamily="34" charset="0"/>
              </a:rPr>
            </a:br>
            <a:endParaRPr lang="en-US" sz="2400" b="1">
              <a:solidFill>
                <a:schemeClr val="dk1"/>
              </a:solidFill>
              <a:latin typeface="Trebuchet MS" panose="020B0603020202020204" pitchFamily="34" charset="0"/>
              <a:ea typeface="Calibri" panose="020F0502020204030204"/>
              <a:cs typeface="Calibri" panose="020F0502020204030204"/>
            </a:endParaRPr>
          </a:p>
          <a:p>
            <a:pPr marL="342900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rebuchet MS" panose="020B0603020202020204" pitchFamily="34" charset="0"/>
              </a:rPr>
              <a:t>Please use the </a:t>
            </a:r>
            <a:r>
              <a:rPr lang="en-US" sz="2400" b="1">
                <a:solidFill>
                  <a:schemeClr val="dk1"/>
                </a:solidFill>
                <a:latin typeface="Trebuchet MS" panose="020B0603020202020204" pitchFamily="34" charset="0"/>
              </a:rPr>
              <a:t>chat function</a:t>
            </a:r>
            <a:r>
              <a:rPr lang="en-US" sz="2400">
                <a:solidFill>
                  <a:schemeClr val="dk1"/>
                </a:solidFill>
                <a:latin typeface="Trebuchet MS" panose="020B0603020202020204" pitchFamily="34" charset="0"/>
              </a:rPr>
              <a:t> for introducing yourself and networking. If you have any technical issues, please raise these in the chat, and a member of the NASP team will assist. </a:t>
            </a:r>
            <a:br>
              <a:rPr lang="en-US" sz="2400">
                <a:solidFill>
                  <a:schemeClr val="dk1"/>
                </a:solidFill>
                <a:latin typeface="Trebuchet MS" panose="020B0603020202020204" pitchFamily="34" charset="0"/>
              </a:rPr>
            </a:br>
            <a:endParaRPr lang="en-US" sz="2400">
              <a:solidFill>
                <a:schemeClr val="dk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Trebuchet MS" panose="020B0603020202020204" pitchFamily="34" charset="0"/>
                <a:cs typeface="Calibri"/>
              </a:rPr>
              <a:t>Closed Captions </a:t>
            </a:r>
            <a:r>
              <a:rPr lang="en-US" sz="2400">
                <a:solidFill>
                  <a:schemeClr val="dk1"/>
                </a:solidFill>
                <a:latin typeface="Trebuchet MS" panose="020B0603020202020204" pitchFamily="34" charset="0"/>
                <a:cs typeface="Calibri"/>
              </a:rPr>
              <a:t>are available </a:t>
            </a:r>
            <a:r>
              <a:rPr lang="en-US" sz="2000">
                <a:solidFill>
                  <a:schemeClr val="dk1"/>
                </a:solidFill>
                <a:latin typeface="Trebuchet MS" panose="020B0603020202020204" pitchFamily="34" charset="0"/>
                <a:cs typeface="Calibri"/>
              </a:rPr>
              <a:t>(turn these on at the bottom of your screen.)</a:t>
            </a:r>
            <a:endParaRPr lang="en-US" sz="2000" b="1">
              <a:solidFill>
                <a:schemeClr val="dk1"/>
              </a:solidFill>
              <a:latin typeface="Trebuchet MS" panose="020B0603020202020204" pitchFamily="34" charset="0"/>
              <a:cs typeface="Calibri"/>
            </a:endParaRPr>
          </a:p>
          <a:p>
            <a:pPr>
              <a:buClr>
                <a:schemeClr val="dk1"/>
              </a:buClr>
              <a:buSzPts val="2400"/>
            </a:pPr>
            <a:br>
              <a:rPr lang="en-US" sz="2400">
                <a:solidFill>
                  <a:schemeClr val="dk1"/>
                </a:solidFill>
                <a:latin typeface="Trebuchet MS"/>
              </a:rPr>
            </a:br>
            <a:endParaRPr lang="en-GB" sz="2400">
              <a:solidFill>
                <a:schemeClr val="dk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Google Shape;123;p2">
            <a:extLst>
              <a:ext uri="{FF2B5EF4-FFF2-40B4-BE49-F238E27FC236}">
                <a16:creationId xmlns:a16="http://schemas.microsoft.com/office/drawing/2014/main" id="{A8D9EDD4-B558-4F6C-B5DA-DE0B89414D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5551" y="176643"/>
            <a:ext cx="7584197" cy="125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en-US">
                <a:solidFill>
                  <a:srgbClr val="00B0F0"/>
                </a:solidFill>
                <a:latin typeface="Trebuchet MS" panose="020B0603020202020204" pitchFamily="34" charset="0"/>
              </a:rPr>
              <a:t>Housekeeping</a:t>
            </a:r>
          </a:p>
        </p:txBody>
      </p:sp>
      <p:pic>
        <p:nvPicPr>
          <p:cNvPr id="2" name="Picture 1" descr="A logo with circles and lines&#10;&#10;Description automatically generated">
            <a:extLst>
              <a:ext uri="{FF2B5EF4-FFF2-40B4-BE49-F238E27FC236}">
                <a16:creationId xmlns:a16="http://schemas.microsoft.com/office/drawing/2014/main" id="{59E8BCDB-98B5-D7A2-EA06-42B6A90F2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85550" cy="14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92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789979-61BB-DC99-2507-7362832FE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783" y="3518096"/>
            <a:ext cx="10515600" cy="2817628"/>
          </a:xfrm>
        </p:spPr>
        <p:txBody>
          <a:bodyPr/>
          <a:lstStyle/>
          <a:p>
            <a:pPr marL="101600" indent="0" algn="l">
              <a:buNone/>
            </a:pPr>
            <a:r>
              <a:rPr lang="en-GB" sz="2800" b="0" i="0" u="none" strike="noStrike">
                <a:solidFill>
                  <a:srgbClr val="222222"/>
                </a:solidFill>
                <a:effectLst/>
              </a:rPr>
              <a:t>Jane </a:t>
            </a:r>
            <a:r>
              <a:rPr lang="en-GB" sz="2800" b="0" i="0" u="none" strike="noStrike" err="1">
                <a:solidFill>
                  <a:srgbClr val="222222"/>
                </a:solidFill>
                <a:effectLst/>
              </a:rPr>
              <a:t>Majidzadeh</a:t>
            </a:r>
            <a:r>
              <a:rPr lang="en-GB" sz="2800" b="0" i="0" u="none" strike="noStrike">
                <a:solidFill>
                  <a:srgbClr val="222222"/>
                </a:solidFill>
                <a:effectLst/>
              </a:rPr>
              <a:t>, Wellbeing Team Manager, </a:t>
            </a:r>
            <a:r>
              <a:rPr lang="en-GB" sz="2800" b="0" i="0" u="none" strike="noStrike" err="1">
                <a:solidFill>
                  <a:srgbClr val="222222"/>
                </a:solidFill>
                <a:effectLst/>
              </a:rPr>
              <a:t>Meon</a:t>
            </a:r>
            <a:r>
              <a:rPr lang="en-GB" sz="2800" b="0" i="0" u="none" strike="noStrike">
                <a:solidFill>
                  <a:srgbClr val="222222"/>
                </a:solidFill>
                <a:effectLst/>
              </a:rPr>
              <a:t> Health Practice </a:t>
            </a:r>
          </a:p>
          <a:p>
            <a:pPr marL="101600" indent="0" algn="l">
              <a:buNone/>
            </a:pPr>
            <a:br>
              <a:rPr lang="en-GB" sz="3200">
                <a:solidFill>
                  <a:srgbClr val="000000"/>
                </a:solidFill>
                <a:latin typeface="Trebuchet MS"/>
              </a:rPr>
            </a:br>
            <a:endParaRPr lang="en-GB" sz="3200">
              <a:solidFill>
                <a:srgbClr val="000000"/>
              </a:solidFill>
              <a:latin typeface="Trebuchet MS"/>
            </a:endParaRPr>
          </a:p>
          <a:p>
            <a:pPr marL="101600" indent="0">
              <a:buSzPts val="2800"/>
              <a:buNone/>
            </a:pPr>
            <a:endParaRPr lang="en-GB" sz="2800" b="0" i="0" u="none" strike="noStrike">
              <a:solidFill>
                <a:srgbClr val="212529"/>
              </a:solidFill>
              <a:effectLst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8FD1EA7-041E-AC4F-FFDD-7AAAF534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783" y="2081643"/>
            <a:ext cx="8868119" cy="1258262"/>
          </a:xfrm>
          <a:noFill/>
        </p:spPr>
        <p:txBody>
          <a:bodyPr/>
          <a:lstStyle/>
          <a:p>
            <a:r>
              <a:rPr lang="en-GB">
                <a:solidFill>
                  <a:srgbClr val="00B0F0"/>
                </a:solidFill>
              </a:rPr>
              <a:t>Mapping Services &amp; Developing Peer Support</a:t>
            </a:r>
            <a:br>
              <a:rPr lang="en-GB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>
              <a:solidFill>
                <a:srgbClr val="00B0F0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01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55AD7F-82A1-A17B-1786-224A14055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213486-27DF-A8FE-2174-8FD3D573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E3CCC-FA80-CF5F-B3E3-CDE99B4F2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253" y="-114300"/>
            <a:ext cx="12646506" cy="7086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61859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826989-B188-0BC0-DFAC-F4F6B7F4DD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9F7703-6CE2-83AE-B7C2-910F145D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5C11A-4DA5-DE1E-F1AC-507078E60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53" y="0"/>
            <a:ext cx="12238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06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F26BE6-645A-7D02-E0D5-D527FC109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EB0275-7794-0019-0447-E613B481C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DC55D-C2DD-9593-7536-CDFCB51E8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8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97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1F817A-3930-FFDF-2C73-1BB4113F7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9C4BB0-C35F-160B-A24B-89ADF1C2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EA400-B335-279D-EE6E-8EC21ACE1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015" y="0"/>
            <a:ext cx="12403015" cy="699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07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BBD56A-5859-ACF0-2B5A-39FF557B1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10408E-6BAA-09E9-C860-DC755392C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67484-39A6-EA32-05AD-22434E8A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8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60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D24740-E3AD-8205-28AD-CB0E79627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158E9A-B31A-3F3D-A634-93809608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E6B5B-2403-75EE-CCC2-2140AAFFB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3543" cy="688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12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D291AF-2D30-7580-5887-F999370992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11FED6-7631-7CED-AD15-A35186CB2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86B2E-E2F8-0484-DBD5-AE54BD59C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3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9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B761A9-4A50-50F3-2F39-2397F09FF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CAFEEE-DB9A-C859-9EC3-1C467B40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69C1E-D80F-F106-62D5-A30779F2A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052"/>
            <a:ext cx="12344401" cy="68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58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A19F8F-769B-C7DE-5AC8-560AD6FF3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D2A7A4-FE57-055E-9F99-5B737F1F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29405-D803-84F1-0240-A8B26ED18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3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52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4DE162-168A-3D4C-8EC0-7286CD1E5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39" y="1858046"/>
            <a:ext cx="8398809" cy="42844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01600" indent="0">
              <a:buClr>
                <a:srgbClr val="2E3A4D"/>
              </a:buClr>
              <a:buSzPts val="2800"/>
              <a:buNone/>
            </a:pPr>
            <a:r>
              <a:rPr lang="en-GB" sz="2400" b="1">
                <a:solidFill>
                  <a:srgbClr val="000000"/>
                </a:solidFill>
                <a:latin typeface="Trebuchet MS"/>
              </a:rPr>
              <a:t>Chair:</a:t>
            </a:r>
          </a:p>
          <a:p>
            <a:pPr marL="101600" indent="0">
              <a:buClr>
                <a:srgbClr val="2E3A4D"/>
              </a:buClr>
              <a:buSzPts val="2800"/>
              <a:buNone/>
            </a:pPr>
            <a:r>
              <a:rPr lang="en-GB" sz="2400" b="0" i="0">
                <a:solidFill>
                  <a:srgbClr val="000000"/>
                </a:solidFill>
                <a:effectLst/>
              </a:rPr>
              <a:t>Monica Boulton, Strategic Lead for Neighbourhood Health at National Academy for Social Prescribing</a:t>
            </a:r>
            <a:endParaRPr lang="en-GB" sz="2400" b="1">
              <a:solidFill>
                <a:srgbClr val="000000"/>
              </a:solidFill>
            </a:endParaRPr>
          </a:p>
          <a:p>
            <a:pPr marL="101600" indent="0">
              <a:buClr>
                <a:srgbClr val="2E3A4D"/>
              </a:buClr>
              <a:buSzPts val="2800"/>
              <a:buNone/>
            </a:pPr>
            <a:endParaRPr lang="en-GB" sz="2400" b="1">
              <a:solidFill>
                <a:srgbClr val="000000"/>
              </a:solidFill>
              <a:latin typeface="Trebuchet MS"/>
            </a:endParaRPr>
          </a:p>
          <a:p>
            <a:pPr marL="101600" indent="0">
              <a:buClr>
                <a:srgbClr val="2E3A4D"/>
              </a:buClr>
              <a:buSzPts val="2800"/>
              <a:buNone/>
            </a:pPr>
            <a:r>
              <a:rPr lang="en-GB" sz="2400" b="1">
                <a:solidFill>
                  <a:srgbClr val="000000"/>
                </a:solidFill>
                <a:latin typeface="Trebuchet MS"/>
              </a:rPr>
              <a:t>Speakers</a:t>
            </a:r>
            <a:r>
              <a:rPr lang="en-GB" sz="2400">
                <a:solidFill>
                  <a:srgbClr val="000000"/>
                </a:solidFill>
                <a:latin typeface="Trebuchet MS"/>
              </a:rPr>
              <a:t>:</a:t>
            </a:r>
          </a:p>
          <a:p>
            <a:pPr>
              <a:buSzPts val="2800"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Sam James, Integrated Care System Lead, NAVCA</a:t>
            </a:r>
            <a:endParaRPr lang="en-GB" sz="2400">
              <a:solidFill>
                <a:srgbClr val="000000"/>
              </a:solidFill>
              <a:latin typeface="Trebuchet M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u="none" strike="noStrike">
                <a:solidFill>
                  <a:srgbClr val="222222"/>
                </a:solidFill>
                <a:effectLst/>
              </a:rPr>
              <a:t>Helen Allen, Programme Director, Community Catalysts</a:t>
            </a:r>
          </a:p>
          <a:p>
            <a:r>
              <a:rPr lang="en-GB" sz="2000" b="0" i="0" u="none" strike="noStrike">
                <a:solidFill>
                  <a:srgbClr val="222222"/>
                </a:solidFill>
                <a:effectLst/>
              </a:rPr>
              <a:t>David Grimmer, Team Leader, Connect for Health, Shaw Trust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u="none" strike="noStrike">
                <a:solidFill>
                  <a:srgbClr val="222222"/>
                </a:solidFill>
                <a:effectLst/>
              </a:rPr>
              <a:t>Jane </a:t>
            </a:r>
            <a:r>
              <a:rPr lang="en-GB" sz="2000" b="0" i="0" u="none" strike="noStrike" err="1">
                <a:solidFill>
                  <a:srgbClr val="222222"/>
                </a:solidFill>
                <a:effectLst/>
              </a:rPr>
              <a:t>Majidzadeh</a:t>
            </a:r>
            <a:r>
              <a:rPr lang="en-GB" sz="2000" b="0" i="0" u="none" strike="noStrike">
                <a:solidFill>
                  <a:srgbClr val="222222"/>
                </a:solidFill>
                <a:effectLst/>
              </a:rPr>
              <a:t>, Wellbeing Team Manager, </a:t>
            </a:r>
            <a:r>
              <a:rPr lang="en-GB" sz="2000" b="0" i="0" u="none" strike="noStrike" err="1">
                <a:solidFill>
                  <a:srgbClr val="222222"/>
                </a:solidFill>
                <a:effectLst/>
              </a:rPr>
              <a:t>Meon</a:t>
            </a:r>
            <a:r>
              <a:rPr lang="en-GB" sz="2000" b="0" i="0" u="none" strike="noStrike">
                <a:solidFill>
                  <a:srgbClr val="222222"/>
                </a:solidFill>
                <a:effectLst/>
              </a:rPr>
              <a:t> Health Practice </a:t>
            </a:r>
          </a:p>
          <a:p>
            <a:pPr marL="101600" indent="0" algn="l">
              <a:buNone/>
            </a:pPr>
            <a:br>
              <a:rPr lang="en-GB" sz="2400">
                <a:solidFill>
                  <a:srgbClr val="000000"/>
                </a:solidFill>
                <a:latin typeface="Trebuchet MS"/>
              </a:rPr>
            </a:br>
            <a:endParaRPr lang="en-GB" sz="2400">
              <a:solidFill>
                <a:srgbClr val="000000"/>
              </a:solidFill>
              <a:latin typeface="Trebuchet MS"/>
            </a:endParaRPr>
          </a:p>
          <a:p>
            <a:pPr marL="101600" indent="0">
              <a:buClr>
                <a:srgbClr val="2E3A4D"/>
              </a:buClr>
              <a:buSzPts val="2800"/>
              <a:buNone/>
            </a:pPr>
            <a:endParaRPr lang="en-GB" sz="240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51E648-B728-774F-94FA-89A9E723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826" y="176643"/>
            <a:ext cx="8868119" cy="1258262"/>
          </a:xfrm>
          <a:noFill/>
        </p:spPr>
        <p:txBody>
          <a:bodyPr/>
          <a:lstStyle/>
          <a:p>
            <a:r>
              <a:rPr lang="en-US">
                <a:solidFill>
                  <a:srgbClr val="00B0F0"/>
                </a:solidFill>
                <a:latin typeface="Trebuchet MS"/>
              </a:rPr>
              <a:t>Overview</a:t>
            </a:r>
            <a:endParaRPr lang="en-US">
              <a:solidFill>
                <a:srgbClr val="00B0F0"/>
              </a:solidFill>
              <a:latin typeface="Trebuchet MS" panose="020B0703020202090204" pitchFamily="34" charset="0"/>
            </a:endParaRPr>
          </a:p>
        </p:txBody>
      </p:sp>
      <p:pic>
        <p:nvPicPr>
          <p:cNvPr id="15" name="Picture 14" descr="Computer screen and book icon">
            <a:extLst>
              <a:ext uri="{FF2B5EF4-FFF2-40B4-BE49-F238E27FC236}">
                <a16:creationId xmlns:a16="http://schemas.microsoft.com/office/drawing/2014/main" id="{F1B374B1-5B64-D746-B3BD-4D499ED60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377" y="5508591"/>
            <a:ext cx="2027574" cy="1268958"/>
          </a:xfrm>
          <a:prstGeom prst="rect">
            <a:avLst/>
          </a:prstGeom>
        </p:spPr>
      </p:pic>
      <p:pic>
        <p:nvPicPr>
          <p:cNvPr id="5" name="Picture 4" descr="A logo with circles and lines&#10;&#10;Description automatically generated">
            <a:extLst>
              <a:ext uri="{FF2B5EF4-FFF2-40B4-BE49-F238E27FC236}">
                <a16:creationId xmlns:a16="http://schemas.microsoft.com/office/drawing/2014/main" id="{2AC39770-24D0-3898-B4CC-BBD3C6503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85550" cy="14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75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egaphone icon">
            <a:extLst>
              <a:ext uri="{FF2B5EF4-FFF2-40B4-BE49-F238E27FC236}">
                <a16:creationId xmlns:a16="http://schemas.microsoft.com/office/drawing/2014/main" id="{E662DDEE-8231-2B4D-819B-310EA40FC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321" y="4657078"/>
            <a:ext cx="2887328" cy="1807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AEBDB-4DE2-E14F-88FE-2E5705B6C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0869" y="3061396"/>
            <a:ext cx="5310588" cy="3191363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B5F4C6D7-ACD5-4E49-8D81-3837F05B0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214" y="3833036"/>
            <a:ext cx="5099243" cy="2070789"/>
          </a:xfrm>
        </p:spPr>
        <p:txBody>
          <a:bodyPr/>
          <a:lstStyle/>
          <a:p>
            <a:r>
              <a:rPr lang="en-US" b="1">
                <a:latin typeface="Trebuchet MS" panose="020B0703020202090204" pitchFamily="34" charset="0"/>
              </a:rPr>
              <a:t>Get in touch</a:t>
            </a:r>
          </a:p>
          <a:p>
            <a:r>
              <a:rPr lang="en-US" err="1">
                <a:latin typeface="Trebuchet MS" panose="020B0703020202090204" pitchFamily="34" charset="0"/>
              </a:rPr>
              <a:t>socialprescribingacademy.org.uk</a:t>
            </a:r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Google Shape;123;p2">
            <a:extLst>
              <a:ext uri="{FF2B5EF4-FFF2-40B4-BE49-F238E27FC236}">
                <a16:creationId xmlns:a16="http://schemas.microsoft.com/office/drawing/2014/main" id="{FC4960A5-01B8-040D-0186-67EEF60BEDB2}"/>
              </a:ext>
            </a:extLst>
          </p:cNvPr>
          <p:cNvSpPr txBox="1">
            <a:spLocks/>
          </p:cNvSpPr>
          <p:nvPr/>
        </p:nvSpPr>
        <p:spPr>
          <a:xfrm>
            <a:off x="5942802" y="4239299"/>
            <a:ext cx="7584197" cy="125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4000"/>
            </a:pPr>
            <a:r>
              <a:rPr lang="en-US" sz="13800">
                <a:solidFill>
                  <a:srgbClr val="00B0F0"/>
                </a:solidFill>
                <a:latin typeface="Trebuchet MS" panose="020B0603020202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145739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474E45-871D-5CEF-3351-83C01F621356}"/>
              </a:ext>
            </a:extLst>
          </p:cNvPr>
          <p:cNvSpPr/>
          <p:nvPr/>
        </p:nvSpPr>
        <p:spPr>
          <a:xfrm>
            <a:off x="7976287" y="-1"/>
            <a:ext cx="4215712" cy="6613720"/>
          </a:xfrm>
          <a:prstGeom prst="rect">
            <a:avLst/>
          </a:prstGeom>
          <a:solidFill>
            <a:srgbClr val="EF4D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A8E907-8F65-3841-B8C9-05EC3E353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571" y="4527957"/>
            <a:ext cx="3663040" cy="11690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400">
                <a:solidFill>
                  <a:schemeClr val="bg1"/>
                </a:solidFill>
                <a:latin typeface="Trebuchet MS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https://forms.office.com/e/5nEKt3x789</a:t>
            </a:r>
            <a:endParaRPr lang="en-US">
              <a:solidFill>
                <a:schemeClr val="bg1"/>
              </a:solidFill>
              <a:latin typeface="Trebuchet MS"/>
              <a:ea typeface="+mn-lt"/>
              <a:cs typeface="+mn-lt"/>
            </a:endParaRPr>
          </a:p>
          <a:p>
            <a:pPr marL="0" indent="0">
              <a:buNone/>
            </a:pPr>
            <a:endParaRPr lang="en-US" sz="1400">
              <a:solidFill>
                <a:schemeClr val="bg1"/>
              </a:solidFill>
              <a:latin typeface="Trebuchet MS"/>
              <a:cs typeface="Arial"/>
            </a:endParaRPr>
          </a:p>
          <a:p>
            <a:pPr marL="0" indent="0">
              <a:buNone/>
            </a:pPr>
            <a:r>
              <a:rPr lang="en-US" sz="1400" b="1">
                <a:solidFill>
                  <a:schemeClr val="bg1"/>
                </a:solidFill>
                <a:latin typeface="Trebuchet MS"/>
              </a:rPr>
              <a:t>The survey will close on March 11, 2026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endParaRPr lang="en-US" sz="1400" b="1">
              <a:solidFill>
                <a:schemeClr val="bg1"/>
              </a:solidFill>
              <a:latin typeface="Trebuchet MS"/>
            </a:endParaRPr>
          </a:p>
          <a:p>
            <a:endParaRPr lang="en-US" sz="120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46FD15-6FCF-F140-A2EF-91BAA4E9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334" y="1404049"/>
            <a:ext cx="6729858" cy="1266499"/>
          </a:xfrm>
          <a:noFill/>
        </p:spPr>
        <p:txBody>
          <a:bodyPr/>
          <a:lstStyle/>
          <a:p>
            <a:r>
              <a:rPr lang="en-US">
                <a:latin typeface="Trebuchet MS"/>
              </a:rPr>
              <a:t>Link Workers – Tell us What Matters to You!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2E90D-145A-64CE-97F6-8C3D282365EF}"/>
              </a:ext>
            </a:extLst>
          </p:cNvPr>
          <p:cNvSpPr txBox="1"/>
          <p:nvPr/>
        </p:nvSpPr>
        <p:spPr>
          <a:xfrm>
            <a:off x="397330" y="2780444"/>
            <a:ext cx="6314075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kern="100"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This is an opportunity for you to tell us more about </a:t>
            </a:r>
            <a:r>
              <a:rPr lang="en-GB" kern="100">
                <a:effectLst/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your </a:t>
            </a:r>
            <a:r>
              <a:rPr lang="en-GB" kern="100"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day-to-day experiences. Your responses will help to inform </a:t>
            </a:r>
            <a:r>
              <a:rPr lang="en-GB" kern="100">
                <a:effectLst/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and </a:t>
            </a:r>
            <a:r>
              <a:rPr lang="en-GB" kern="100"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shape our future </a:t>
            </a:r>
            <a:r>
              <a:rPr lang="en-GB" kern="100">
                <a:effectLst/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work</a:t>
            </a:r>
            <a:r>
              <a:rPr lang="en-GB" kern="100"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.</a:t>
            </a:r>
            <a:endParaRPr lang="en-US">
              <a:cs typeface="Arial"/>
            </a:endParaRPr>
          </a:p>
          <a:p>
            <a:endParaRPr lang="en-GB" kern="100">
              <a:highlight>
                <a:srgbClr val="FFFFFF"/>
              </a:highlight>
              <a:latin typeface="Trebuchet MS"/>
              <a:ea typeface="Aptos" panose="020B0004020202020204" pitchFamily="34" charset="0"/>
              <a:cs typeface="Times New Roman"/>
            </a:endParaRPr>
          </a:p>
          <a:p>
            <a:r>
              <a:rPr lang="en-GB" kern="100"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The survey is open </a:t>
            </a:r>
            <a:r>
              <a:rPr lang="en-GB" kern="100">
                <a:effectLst/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to </a:t>
            </a:r>
            <a:r>
              <a:rPr lang="en-GB" kern="100"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all Social Prescribing Link Workers based </a:t>
            </a:r>
            <a:r>
              <a:rPr lang="en-GB" kern="100">
                <a:effectLst/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in </a:t>
            </a:r>
            <a:r>
              <a:rPr lang="en-GB" kern="100"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England. </a:t>
            </a:r>
          </a:p>
          <a:p>
            <a:endParaRPr lang="en-GB" kern="100">
              <a:highlight>
                <a:srgbClr val="FFFFFF"/>
              </a:highlight>
              <a:latin typeface="Trebuchet MS"/>
              <a:ea typeface="Aptos" panose="020B0004020202020204" pitchFamily="34" charset="0"/>
              <a:cs typeface="Times New Roman"/>
            </a:endParaRPr>
          </a:p>
          <a:p>
            <a:r>
              <a:rPr lang="en-GB" kern="100"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All responses are anonymous and the results of the survey will be shared later this year.</a:t>
            </a:r>
            <a:endParaRPr lang="en-GB" kern="100">
              <a:effectLst/>
              <a:highlight>
                <a:srgbClr val="FFFFFF"/>
              </a:highlight>
              <a:latin typeface="Trebuchet MS"/>
              <a:ea typeface="Aptos" panose="020B0004020202020204" pitchFamily="34" charset="0"/>
              <a:cs typeface="Times New Roman"/>
            </a:endParaRPr>
          </a:p>
          <a:p>
            <a:endParaRPr lang="en-GB" kern="100">
              <a:highlight>
                <a:srgbClr val="FFFFFF"/>
              </a:highlight>
              <a:latin typeface="Trebuchet MS"/>
              <a:ea typeface="Aptos" panose="020B0004020202020204" pitchFamily="34" charset="0"/>
              <a:cs typeface="Times New Roman"/>
            </a:endParaRPr>
          </a:p>
          <a:p>
            <a:r>
              <a:rPr lang="en-GB" kern="100"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It should only take you 30 minutes </a:t>
            </a:r>
            <a:r>
              <a:rPr lang="en-GB" kern="100">
                <a:effectLst/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to </a:t>
            </a:r>
            <a:r>
              <a:rPr lang="en-GB" kern="100"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complete and there’s </a:t>
            </a:r>
            <a:r>
              <a:rPr lang="en-GB" kern="100">
                <a:effectLst/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a </a:t>
            </a:r>
            <a:r>
              <a:rPr lang="en-GB" kern="100"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chance to win one </a:t>
            </a:r>
            <a:r>
              <a:rPr lang="en-GB" kern="100">
                <a:effectLst/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of </a:t>
            </a:r>
            <a:r>
              <a:rPr lang="en-GB" kern="100">
                <a:highlight>
                  <a:srgbClr val="FFFFFF"/>
                </a:highlight>
                <a:latin typeface="Trebuchet MS"/>
                <a:ea typeface="Aptos" panose="020B0004020202020204" pitchFamily="34" charset="0"/>
                <a:cs typeface="Times New Roman"/>
              </a:rPr>
              <a:t>ten £25 M&amp;S vouchers.</a:t>
            </a:r>
            <a:endParaRPr lang="en-GB" kern="100">
              <a:effectLst/>
              <a:highlight>
                <a:srgbClr val="FFFFFF"/>
              </a:highlight>
              <a:latin typeface="Trebuchet MS"/>
              <a:ea typeface="Aptos" panose="020B0004020202020204" pitchFamily="34" charset="0"/>
              <a:cs typeface="Times New Roman"/>
            </a:endParaRPr>
          </a:p>
          <a:p>
            <a:endParaRPr lang="en-GB" kern="100">
              <a:latin typeface="Trebuchet MS"/>
              <a:cs typeface="Times New Roman"/>
            </a:endParaRPr>
          </a:p>
        </p:txBody>
      </p:sp>
      <p:pic>
        <p:nvPicPr>
          <p:cNvPr id="9" name="Picture 8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49DA45C1-0196-958F-13CB-88BAC9BE3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149" y="1771134"/>
            <a:ext cx="2462048" cy="24507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186697-2E31-C134-F80E-E24C6E89C8D8}"/>
              </a:ext>
            </a:extLst>
          </p:cNvPr>
          <p:cNvSpPr txBox="1"/>
          <p:nvPr/>
        </p:nvSpPr>
        <p:spPr>
          <a:xfrm>
            <a:off x="8333030" y="282985"/>
            <a:ext cx="349955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rgbClr val="FFFFFF"/>
                </a:solidFill>
                <a:latin typeface="Trebuchet MS"/>
                <a:cs typeface="Arial"/>
              </a:rPr>
              <a:t>2026 LINK WORKER SURVEY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19" descr="A logo for a company&#10;&#10;AI-generated content may be incorrect.">
            <a:extLst>
              <a:ext uri="{FF2B5EF4-FFF2-40B4-BE49-F238E27FC236}">
                <a16:creationId xmlns:a16="http://schemas.microsoft.com/office/drawing/2014/main" id="{BC05193F-3CA9-A407-C6A5-35BCC09F35EB}"/>
              </a:ext>
            </a:extLst>
          </p:cNvPr>
          <p:cNvSpPr/>
          <p:nvPr/>
        </p:nvSpPr>
        <p:spPr>
          <a:xfrm>
            <a:off x="170815" y="115939"/>
            <a:ext cx="2328320" cy="1406007"/>
          </a:xfrm>
          <a:custGeom>
            <a:avLst/>
            <a:gdLst/>
            <a:ahLst/>
            <a:cxnLst/>
            <a:rect l="l" t="t" r="r" b="b"/>
            <a:pathLst>
              <a:path w="4158218" h="2730045">
                <a:moveTo>
                  <a:pt x="0" y="0"/>
                </a:moveTo>
                <a:lnTo>
                  <a:pt x="4158217" y="0"/>
                </a:lnTo>
                <a:lnTo>
                  <a:pt x="4158217" y="2730045"/>
                </a:lnTo>
                <a:lnTo>
                  <a:pt x="0" y="27300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041633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67DCAB-70FF-CE45-DC2D-6414C28E5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38455"/>
            <a:ext cx="10515600" cy="2817628"/>
          </a:xfrm>
        </p:spPr>
        <p:txBody>
          <a:bodyPr/>
          <a:lstStyle/>
          <a:p>
            <a:pPr marL="101600" indent="0">
              <a:buNone/>
            </a:pPr>
            <a:endParaRPr lang="en-GB"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101600" indent="0">
              <a:buNone/>
            </a:pPr>
            <a:r>
              <a:rPr lang="en-GB" sz="1600">
                <a:solidFill>
                  <a:srgbClr val="222222"/>
                </a:solidFill>
                <a:highlight>
                  <a:srgbClr val="FFFFFF"/>
                </a:highlight>
                <a:latin typeface="Trebuchet MS"/>
              </a:rPr>
              <a:t>By the end of this session, participants will be able to:</a:t>
            </a:r>
            <a:endParaRPr lang="en-GB" sz="1600">
              <a:latin typeface="Trebuchet MS"/>
            </a:endParaRPr>
          </a:p>
          <a:p>
            <a:r>
              <a:rPr lang="en-GB" sz="1600">
                <a:solidFill>
                  <a:srgbClr val="222222"/>
                </a:solidFill>
                <a:highlight>
                  <a:srgbClr val="FFFFFF"/>
                </a:highlight>
                <a:latin typeface="Trebuchet MS"/>
              </a:rPr>
              <a:t>Understand who the key stakeholders are in your local community.</a:t>
            </a:r>
            <a:endParaRPr lang="en-GB" sz="1600">
              <a:latin typeface="Trebuchet MS"/>
            </a:endParaRPr>
          </a:p>
          <a:p>
            <a:r>
              <a:rPr lang="en-GB" sz="1600">
                <a:solidFill>
                  <a:srgbClr val="222222"/>
                </a:solidFill>
                <a:highlight>
                  <a:srgbClr val="FFFFFF"/>
                </a:highlight>
                <a:latin typeface="Trebuchet MS"/>
              </a:rPr>
              <a:t>Feel confident using asset-based community development (ABCD) approaches.</a:t>
            </a:r>
            <a:endParaRPr lang="en-GB" sz="1600">
              <a:latin typeface="Trebuchet MS"/>
            </a:endParaRPr>
          </a:p>
          <a:p>
            <a:r>
              <a:rPr lang="en-GB" sz="1600">
                <a:solidFill>
                  <a:srgbClr val="222222"/>
                </a:solidFill>
                <a:highlight>
                  <a:srgbClr val="FFFFFF"/>
                </a:highlight>
                <a:latin typeface="Trebuchet MS"/>
              </a:rPr>
              <a:t>Understand how to effectively map services in your local area.</a:t>
            </a:r>
            <a:endParaRPr lang="en-GB" sz="1600">
              <a:latin typeface="Trebuchet MS"/>
            </a:endParaRPr>
          </a:p>
          <a:p>
            <a:r>
              <a:rPr lang="en-GB" sz="1600">
                <a:solidFill>
                  <a:srgbClr val="222222"/>
                </a:solidFill>
                <a:highlight>
                  <a:srgbClr val="FFFFFF"/>
                </a:highlight>
                <a:latin typeface="Trebuchet MS"/>
              </a:rPr>
              <a:t>Recognise the importance of co-production in social prescribing.</a:t>
            </a:r>
            <a:endParaRPr lang="en-GB" sz="1600">
              <a:latin typeface="Trebuchet MS"/>
            </a:endParaRPr>
          </a:p>
          <a:p>
            <a:r>
              <a:rPr lang="en-GB" sz="1600">
                <a:solidFill>
                  <a:srgbClr val="222222"/>
                </a:solidFill>
                <a:highlight>
                  <a:srgbClr val="FFFFFF"/>
                </a:highlight>
                <a:latin typeface="Trebuchet MS"/>
              </a:rPr>
              <a:t>Explore how to set up peer support groups within a PCN.</a:t>
            </a:r>
            <a:endParaRPr lang="en-GB" sz="1600">
              <a:latin typeface="Trebuchet MS"/>
            </a:endParaRPr>
          </a:p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5F611-C582-1980-13F6-D2F80C91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52" y="1718066"/>
            <a:ext cx="7853304" cy="1258262"/>
          </a:xfrm>
        </p:spPr>
        <p:txBody>
          <a:bodyPr/>
          <a:lstStyle/>
          <a:p>
            <a:r>
              <a:rPr lang="en-GB" sz="3600">
                <a:latin typeface="Trebuchet MS"/>
              </a:rPr>
              <a:t>Supporting Community Development </a:t>
            </a:r>
            <a:endParaRPr lang="en-GB" sz="3600"/>
          </a:p>
        </p:txBody>
      </p:sp>
      <p:pic>
        <p:nvPicPr>
          <p:cNvPr id="5" name="Picture 4" descr="A logo with circles and lines&#10;&#10;Description automatically generated">
            <a:extLst>
              <a:ext uri="{FF2B5EF4-FFF2-40B4-BE49-F238E27FC236}">
                <a16:creationId xmlns:a16="http://schemas.microsoft.com/office/drawing/2014/main" id="{6F21A708-6148-0FC3-1C96-21DAA6711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889"/>
            <a:ext cx="2185550" cy="14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53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0F58B-CD29-0CC7-2055-6C7F10A0D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circles and lines&#10;&#10;Description automatically generated">
            <a:extLst>
              <a:ext uri="{FF2B5EF4-FFF2-40B4-BE49-F238E27FC236}">
                <a16:creationId xmlns:a16="http://schemas.microsoft.com/office/drawing/2014/main" id="{409962B1-1D9E-E71B-DBED-625FDCE77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889"/>
            <a:ext cx="2185550" cy="143490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E9F3AC-B01F-C462-2CE4-91DF9DCA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015" y="1718974"/>
            <a:ext cx="10515600" cy="2817628"/>
          </a:xfrm>
        </p:spPr>
        <p:txBody>
          <a:bodyPr/>
          <a:lstStyle/>
          <a:p>
            <a:pPr marL="101600" indent="0">
              <a:buNone/>
            </a:pPr>
            <a:r>
              <a:rPr lang="en-GB">
                <a:latin typeface="Trebuchet MS"/>
              </a:rPr>
              <a:t>Social Prescribing Link Worker Competency Framework </a:t>
            </a:r>
            <a:endParaRPr lang="en-GB"/>
          </a:p>
        </p:txBody>
      </p:sp>
      <p:pic>
        <p:nvPicPr>
          <p:cNvPr id="15" name="Picture 14" descr="A blue and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90023B37-C3C4-CD14-2C81-D23E4B142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694" y="3433116"/>
            <a:ext cx="8501945" cy="168510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6ED155-7334-68FA-B50F-8B12847B3F89}"/>
              </a:ext>
            </a:extLst>
          </p:cNvPr>
          <p:cNvSpPr/>
          <p:nvPr/>
        </p:nvSpPr>
        <p:spPr>
          <a:xfrm>
            <a:off x="-445331" y="2522915"/>
            <a:ext cx="3405471" cy="602506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/>
                </a:solidFill>
                <a:latin typeface="Trebuchet MS"/>
                <a:ea typeface="Calibri"/>
                <a:cs typeface="Calibri"/>
              </a:rPr>
              <a:t>Competencies to...</a:t>
            </a:r>
            <a:endParaRPr lang="en-GB">
              <a:solidFill>
                <a:schemeClr val="tx2"/>
              </a:solidFill>
              <a:latin typeface="Trebuchet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6BEEFB-6FC3-7F32-783A-2409F2471111}"/>
              </a:ext>
            </a:extLst>
          </p:cNvPr>
          <p:cNvSpPr txBox="1"/>
          <p:nvPr/>
        </p:nvSpPr>
        <p:spPr>
          <a:xfrm>
            <a:off x="1557571" y="5268711"/>
            <a:ext cx="179442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44546A"/>
                </a:solidFill>
                <a:latin typeface="Trebuchet MS"/>
                <a:ea typeface="Calibri"/>
                <a:cs typeface="Calibri"/>
              </a:rPr>
              <a:t>Engage and connect with people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9CCEA8-5464-9B3D-2048-EC92F2901242}"/>
              </a:ext>
            </a:extLst>
          </p:cNvPr>
          <p:cNvSpPr txBox="1"/>
          <p:nvPr/>
        </p:nvSpPr>
        <p:spPr>
          <a:xfrm>
            <a:off x="3824756" y="5268711"/>
            <a:ext cx="17944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44546A"/>
                </a:solidFill>
                <a:latin typeface="Trebuchet MS"/>
                <a:ea typeface="Calibri"/>
                <a:cs typeface="Calibri"/>
              </a:rPr>
              <a:t>Enable and support people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394AF2-6A8C-D1C4-1D13-25ABF6F6D5C2}"/>
              </a:ext>
            </a:extLst>
          </p:cNvPr>
          <p:cNvSpPr txBox="1"/>
          <p:nvPr/>
        </p:nvSpPr>
        <p:spPr>
          <a:xfrm>
            <a:off x="6091941" y="5268711"/>
            <a:ext cx="179442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44546A"/>
                </a:solidFill>
                <a:latin typeface="Trebuchet MS"/>
                <a:ea typeface="Calibri"/>
                <a:cs typeface="Calibri"/>
              </a:rPr>
              <a:t>Enable community development 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360CBC-F317-0A5F-8EE6-5B997DCC12EE}"/>
              </a:ext>
            </a:extLst>
          </p:cNvPr>
          <p:cNvSpPr txBox="1"/>
          <p:nvPr/>
        </p:nvSpPr>
        <p:spPr>
          <a:xfrm>
            <a:off x="8481423" y="5268711"/>
            <a:ext cx="179442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44546A"/>
                </a:solidFill>
                <a:latin typeface="Trebuchet MS"/>
                <a:ea typeface="Calibri"/>
                <a:cs typeface="Calibri"/>
              </a:rPr>
              <a:t>For safe and effective practice </a:t>
            </a:r>
          </a:p>
        </p:txBody>
      </p:sp>
      <p:pic>
        <p:nvPicPr>
          <p:cNvPr id="21" name="Picture 20" descr="A blue and white logo&#10;&#10;AI-generated content may be incorrect.">
            <a:extLst>
              <a:ext uri="{FF2B5EF4-FFF2-40B4-BE49-F238E27FC236}">
                <a16:creationId xmlns:a16="http://schemas.microsoft.com/office/drawing/2014/main" id="{02201DB4-4C6E-2A73-AAD9-2FFF12C35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168" y="5809545"/>
            <a:ext cx="1786702" cy="92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67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18E05-8F09-CFDD-53A8-45999B189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9">
            <a:extLst>
              <a:ext uri="{FF2B5EF4-FFF2-40B4-BE49-F238E27FC236}">
                <a16:creationId xmlns:a16="http://schemas.microsoft.com/office/drawing/2014/main" id="{A8259D3B-7A4B-BAD3-0D8E-915F676B8D29}"/>
              </a:ext>
            </a:extLst>
          </p:cNvPr>
          <p:cNvSpPr/>
          <p:nvPr/>
        </p:nvSpPr>
        <p:spPr>
          <a:xfrm>
            <a:off x="9615853" y="3049"/>
            <a:ext cx="2328320" cy="1406007"/>
          </a:xfrm>
          <a:custGeom>
            <a:avLst/>
            <a:gdLst/>
            <a:ahLst/>
            <a:cxnLst/>
            <a:rect l="l" t="t" r="r" b="b"/>
            <a:pathLst>
              <a:path w="4158218" h="2730045">
                <a:moveTo>
                  <a:pt x="0" y="0"/>
                </a:moveTo>
                <a:lnTo>
                  <a:pt x="4158217" y="0"/>
                </a:lnTo>
                <a:lnTo>
                  <a:pt x="4158217" y="2730045"/>
                </a:lnTo>
                <a:lnTo>
                  <a:pt x="0" y="2730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CABC0-DDA5-1EF1-09F3-765ED01307F4}"/>
              </a:ext>
            </a:extLst>
          </p:cNvPr>
          <p:cNvSpPr/>
          <p:nvPr/>
        </p:nvSpPr>
        <p:spPr>
          <a:xfrm>
            <a:off x="-188136" y="6448640"/>
            <a:ext cx="12568271" cy="818720"/>
          </a:xfrm>
          <a:prstGeom prst="rect">
            <a:avLst/>
          </a:prstGeom>
          <a:solidFill>
            <a:srgbClr val="61C5B2"/>
          </a:solidFill>
          <a:ln>
            <a:solidFill>
              <a:srgbClr val="61C5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BEC2A-8269-29C8-E69A-59B5276E07AC}"/>
              </a:ext>
            </a:extLst>
          </p:cNvPr>
          <p:cNvSpPr/>
          <p:nvPr/>
        </p:nvSpPr>
        <p:spPr>
          <a:xfrm>
            <a:off x="6879799" y="6448640"/>
            <a:ext cx="12568271" cy="818720"/>
          </a:xfrm>
          <a:prstGeom prst="rect">
            <a:avLst/>
          </a:prstGeom>
          <a:solidFill>
            <a:srgbClr val="8CD5E3"/>
          </a:solidFill>
          <a:ln>
            <a:solidFill>
              <a:srgbClr val="8CD5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NAVCA logo - a red circle symbol with smaller circles forming a bigger circle. NAVCA in round font, lowercase, with the tagline 'local focus national voice'">
            <a:extLst>
              <a:ext uri="{FF2B5EF4-FFF2-40B4-BE49-F238E27FC236}">
                <a16:creationId xmlns:a16="http://schemas.microsoft.com/office/drawing/2014/main" id="{398D34C7-0AAF-B257-C58A-0785336DD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539" y="4890148"/>
            <a:ext cx="1605963" cy="671337"/>
          </a:xfrm>
          <a:prstGeom prst="rect">
            <a:avLst/>
          </a:prstGeom>
        </p:spPr>
      </p:pic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5D18852-474E-81AB-9F09-2B325A92C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211" y="2499019"/>
            <a:ext cx="3157949" cy="2132778"/>
          </a:xfrm>
          <a:prstGeom prst="rect">
            <a:avLst/>
          </a:prstGeom>
        </p:spPr>
      </p:pic>
      <p:pic>
        <p:nvPicPr>
          <p:cNvPr id="13" name="Picture 12" descr="A blue and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2A0D4B77-3B25-8F8F-24B5-E46126615A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277" t="-644" r="23920" b="556"/>
          <a:stretch>
            <a:fillRect/>
          </a:stretch>
        </p:blipFill>
        <p:spPr>
          <a:xfrm>
            <a:off x="130877" y="357529"/>
            <a:ext cx="2562851" cy="19842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CED143-10EE-81F7-B2C3-A107E2966CDA}"/>
              </a:ext>
            </a:extLst>
          </p:cNvPr>
          <p:cNvSpPr txBox="1"/>
          <p:nvPr/>
        </p:nvSpPr>
        <p:spPr>
          <a:xfrm>
            <a:off x="2874607" y="1082415"/>
            <a:ext cx="59430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rgbClr val="44546A"/>
                </a:solidFill>
                <a:latin typeface="Trebuchet MS"/>
                <a:ea typeface="Calibri"/>
                <a:cs typeface="Calibri"/>
              </a:rPr>
              <a:t>Enable community development 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376E1B-AAAD-25B9-12EB-90C28BB93863}"/>
              </a:ext>
            </a:extLst>
          </p:cNvPr>
          <p:cNvSpPr txBox="1"/>
          <p:nvPr/>
        </p:nvSpPr>
        <p:spPr>
          <a:xfrm>
            <a:off x="597519" y="2495307"/>
            <a:ext cx="6836433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GB">
                <a:ea typeface="Calibri"/>
                <a:cs typeface="Calibri"/>
              </a:rPr>
              <a:t>Collaborate with existing organisations when supporting community development in order not to duplicate </a:t>
            </a:r>
          </a:p>
          <a:p>
            <a:pPr marL="285750" indent="-285750">
              <a:buFont typeface="Calibri"/>
              <a:buChar char="-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GB">
                <a:ea typeface="Calibri"/>
                <a:cs typeface="Calibri"/>
              </a:rPr>
              <a:t>Take time to understand the landscape &amp; build relationships </a:t>
            </a:r>
          </a:p>
          <a:p>
            <a:pPr marL="285750" indent="-285750">
              <a:buFont typeface="Calibri"/>
              <a:buChar char="-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GB">
                <a:ea typeface="Calibri"/>
                <a:cs typeface="Calibri"/>
              </a:rPr>
              <a:t>Don't feel you need to do it all yourself – networking is key! </a:t>
            </a:r>
          </a:p>
          <a:p>
            <a:pPr marL="285750" indent="-285750">
              <a:buFont typeface="Calibri"/>
              <a:buChar char="-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GB">
                <a:ea typeface="Calibri"/>
                <a:cs typeface="Calibri"/>
              </a:rPr>
              <a:t>Apply the knowledge you have learnt through your patient interactions </a:t>
            </a:r>
          </a:p>
          <a:p>
            <a:pPr marL="285750" indent="-285750">
              <a:buFont typeface="Calibri"/>
              <a:buChar char="-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GB">
                <a:ea typeface="Calibri"/>
                <a:cs typeface="Calibri"/>
              </a:rPr>
              <a:t>Apply the ABCD approach, supporting community resilience </a:t>
            </a:r>
          </a:p>
          <a:p>
            <a:pPr marL="285750" indent="-285750">
              <a:buFont typeface="Calibri"/>
              <a:buChar char="-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GB">
                <a:ea typeface="Calibri"/>
                <a:cs typeface="Calibri"/>
              </a:rPr>
              <a:t>Volunteering opportunities are a huge asset to the social prescribing ecosystem </a:t>
            </a:r>
          </a:p>
          <a:p>
            <a:pPr marL="285750" indent="-285750">
              <a:buFont typeface="Calibri"/>
              <a:buChar char="-"/>
            </a:pPr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120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881ED-3C4F-2364-9C86-F4E3D9E4E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9">
            <a:extLst>
              <a:ext uri="{FF2B5EF4-FFF2-40B4-BE49-F238E27FC236}">
                <a16:creationId xmlns:a16="http://schemas.microsoft.com/office/drawing/2014/main" id="{E67EA027-5756-8ACA-FE83-FBBB0E0DFDF8}"/>
              </a:ext>
            </a:extLst>
          </p:cNvPr>
          <p:cNvSpPr/>
          <p:nvPr/>
        </p:nvSpPr>
        <p:spPr>
          <a:xfrm>
            <a:off x="8844445" y="97124"/>
            <a:ext cx="2328320" cy="1406007"/>
          </a:xfrm>
          <a:custGeom>
            <a:avLst/>
            <a:gdLst/>
            <a:ahLst/>
            <a:cxnLst/>
            <a:rect l="l" t="t" r="r" b="b"/>
            <a:pathLst>
              <a:path w="4158218" h="2730045">
                <a:moveTo>
                  <a:pt x="0" y="0"/>
                </a:moveTo>
                <a:lnTo>
                  <a:pt x="4158217" y="0"/>
                </a:lnTo>
                <a:lnTo>
                  <a:pt x="4158217" y="2730045"/>
                </a:lnTo>
                <a:lnTo>
                  <a:pt x="0" y="2730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21017270-075D-A038-C673-139CDB98DAF6}"/>
              </a:ext>
            </a:extLst>
          </p:cNvPr>
          <p:cNvSpPr/>
          <p:nvPr/>
        </p:nvSpPr>
        <p:spPr>
          <a:xfrm>
            <a:off x="456930" y="801848"/>
            <a:ext cx="2350800" cy="2070000"/>
          </a:xfrm>
          <a:custGeom>
            <a:avLst/>
            <a:gdLst/>
            <a:ahLst/>
            <a:cxnLst/>
            <a:rect l="l" t="t" r="r" b="b"/>
            <a:pathLst>
              <a:path w="3069196" h="2789132">
                <a:moveTo>
                  <a:pt x="0" y="0"/>
                </a:moveTo>
                <a:lnTo>
                  <a:pt x="3069196" y="0"/>
                </a:lnTo>
                <a:lnTo>
                  <a:pt x="3069196" y="2789132"/>
                </a:lnTo>
                <a:lnTo>
                  <a:pt x="0" y="2789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0372593C-A844-3E43-2403-EA25658FFDB2}"/>
              </a:ext>
            </a:extLst>
          </p:cNvPr>
          <p:cNvSpPr txBox="1"/>
          <p:nvPr/>
        </p:nvSpPr>
        <p:spPr>
          <a:xfrm>
            <a:off x="1428577" y="1449626"/>
            <a:ext cx="9750407" cy="3954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GB" sz="2000" i="1">
                <a:solidFill>
                  <a:srgbClr val="2E3A4D"/>
                </a:solidFill>
                <a:latin typeface="Trebuchet MS"/>
              </a:rPr>
              <a:t> The synergy between SP and ABCD is powerful. SP seeks to connect individuals back to their communities; ABCD focuses on growing communities from within. When integrated, SP becomes more than a referral tool – it becomes a vehicle for catalysing collective agency. Individuals are not only referred </a:t>
            </a:r>
            <a:r>
              <a:rPr lang="en-GB" sz="2000">
                <a:solidFill>
                  <a:srgbClr val="2E3A4D"/>
                </a:solidFill>
                <a:latin typeface="Trebuchet MS"/>
              </a:rPr>
              <a:t>to</a:t>
            </a:r>
            <a:r>
              <a:rPr lang="en-GB" sz="2000" i="1">
                <a:solidFill>
                  <a:srgbClr val="2E3A4D"/>
                </a:solidFill>
                <a:latin typeface="Trebuchet MS"/>
              </a:rPr>
              <a:t> community groups but supporting into community life. Link workers operating within an ABCD framework move beyond case management to facilitation of connection, co-production, and citizen-led action. </a:t>
            </a:r>
            <a:endParaRPr lang="en-GB" sz="2000" i="1">
              <a:solidFill>
                <a:srgbClr val="2E3A4D"/>
              </a:solidFill>
              <a:latin typeface="Trebuchet MS"/>
              <a:ea typeface="Trebuchet MS 2"/>
              <a:cs typeface="Trebuchet MS 2"/>
            </a:endParaRP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993698C2-6C3C-25E4-DBF0-821646876341}"/>
              </a:ext>
            </a:extLst>
          </p:cNvPr>
          <p:cNvSpPr/>
          <p:nvPr/>
        </p:nvSpPr>
        <p:spPr>
          <a:xfrm rot="10800000">
            <a:off x="9639926" y="4236546"/>
            <a:ext cx="2350800" cy="2070000"/>
          </a:xfrm>
          <a:custGeom>
            <a:avLst/>
            <a:gdLst/>
            <a:ahLst/>
            <a:cxnLst/>
            <a:rect l="l" t="t" r="r" b="b"/>
            <a:pathLst>
              <a:path w="3069196" h="2789132">
                <a:moveTo>
                  <a:pt x="0" y="0"/>
                </a:moveTo>
                <a:lnTo>
                  <a:pt x="3069197" y="0"/>
                </a:lnTo>
                <a:lnTo>
                  <a:pt x="3069197" y="2789133"/>
                </a:lnTo>
                <a:lnTo>
                  <a:pt x="0" y="2789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6C6BE3-4720-BE3C-BDC3-E2D0893BA714}"/>
              </a:ext>
            </a:extLst>
          </p:cNvPr>
          <p:cNvSpPr/>
          <p:nvPr/>
        </p:nvSpPr>
        <p:spPr>
          <a:xfrm>
            <a:off x="-188136" y="6448640"/>
            <a:ext cx="12568271" cy="818720"/>
          </a:xfrm>
          <a:prstGeom prst="rect">
            <a:avLst/>
          </a:prstGeom>
          <a:solidFill>
            <a:srgbClr val="61C5B2"/>
          </a:solidFill>
          <a:ln>
            <a:solidFill>
              <a:srgbClr val="61C5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19CEF-FFFB-9AC8-0D77-18B640A9E7AA}"/>
              </a:ext>
            </a:extLst>
          </p:cNvPr>
          <p:cNvSpPr/>
          <p:nvPr/>
        </p:nvSpPr>
        <p:spPr>
          <a:xfrm>
            <a:off x="6879799" y="6448640"/>
            <a:ext cx="12568271" cy="818720"/>
          </a:xfrm>
          <a:prstGeom prst="rect">
            <a:avLst/>
          </a:prstGeom>
          <a:solidFill>
            <a:srgbClr val="8CD5E3"/>
          </a:solidFill>
          <a:ln>
            <a:solidFill>
              <a:srgbClr val="8CD5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2BFA23-5129-AF55-94ED-CBBA57411930}"/>
              </a:ext>
            </a:extLst>
          </p:cNvPr>
          <p:cNvSpPr txBox="1"/>
          <p:nvPr/>
        </p:nvSpPr>
        <p:spPr>
          <a:xfrm>
            <a:off x="170657" y="5856258"/>
            <a:ext cx="846666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solidFill>
                  <a:srgbClr val="666666"/>
                </a:solidFill>
                <a:latin typeface="Source Sans Pro"/>
                <a:ea typeface="Source Sans Pro"/>
                <a:cs typeface="Source Sans Pro"/>
              </a:rPr>
              <a:t>Reimagining social prescribing through an asset-based community development lens</a:t>
            </a:r>
            <a:endParaRPr lang="en-US"/>
          </a:p>
          <a:p>
            <a:r>
              <a:rPr lang="en-US" sz="1050">
                <a:solidFill>
                  <a:srgbClr val="333333"/>
                </a:solidFill>
                <a:latin typeface="Source Sans Pro"/>
                <a:ea typeface="Source Sans Pro"/>
                <a:cs typeface="Source Sans Pro"/>
              </a:rPr>
              <a:t>Lee, Kheng Hock et al.</a:t>
            </a:r>
          </a:p>
          <a:p>
            <a:r>
              <a:rPr lang="en-US" sz="1050">
                <a:solidFill>
                  <a:srgbClr val="333333"/>
                </a:solidFill>
                <a:latin typeface="Source Sans Pro"/>
                <a:ea typeface="Source Sans Pro"/>
                <a:cs typeface="Source Sans Pro"/>
              </a:rPr>
              <a:t>The Lancet Regional Health – Western Pacific, Volume 0, Issue 0, 101634</a:t>
            </a:r>
          </a:p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3076321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789979-61BB-DC99-2507-7362832FE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783" y="3518096"/>
            <a:ext cx="10515600" cy="2817628"/>
          </a:xfrm>
        </p:spPr>
        <p:txBody>
          <a:bodyPr/>
          <a:lstStyle/>
          <a:p>
            <a:pPr marL="101600" indent="0" algn="l">
              <a:buNone/>
            </a:pPr>
            <a:r>
              <a:rPr lang="en-GB" sz="2800" b="0" i="0" u="none" strike="noStrike">
                <a:solidFill>
                  <a:srgbClr val="222222"/>
                </a:solidFill>
                <a:effectLst/>
              </a:rPr>
              <a:t>Helen Allen, Programme Director, Community Catalysts and David Grimmer, Team Leader, Connect for Health, Shaw Trust </a:t>
            </a:r>
          </a:p>
          <a:p>
            <a:pPr marL="101600" indent="0">
              <a:buClr>
                <a:srgbClr val="2E3A4D"/>
              </a:buClr>
              <a:buSzPts val="2800"/>
              <a:buNone/>
            </a:pPr>
            <a:endParaRPr lang="en-GB" sz="2800" b="0" i="0" u="none" strike="noStrike">
              <a:solidFill>
                <a:srgbClr val="212529"/>
              </a:solidFill>
              <a:effectLst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8FD1EA7-041E-AC4F-FFDD-7AAAF534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783" y="2081643"/>
            <a:ext cx="8868119" cy="1258262"/>
          </a:xfrm>
          <a:noFill/>
        </p:spPr>
        <p:txBody>
          <a:bodyPr/>
          <a:lstStyle/>
          <a:p>
            <a:r>
              <a:rPr lang="en-GB" sz="3600">
                <a:solidFill>
                  <a:srgbClr val="00B0F0"/>
                </a:solidFill>
              </a:rPr>
              <a:t>Community micro-enterprise - a community development approach that can support social prescribers in their role</a:t>
            </a:r>
            <a:br>
              <a:rPr lang="en-US">
                <a:solidFill>
                  <a:srgbClr val="00B0F0"/>
                </a:solidFill>
                <a:latin typeface="Trebuchet MS" panose="020B0703020202090204" pitchFamily="34" charset="0"/>
              </a:rPr>
            </a:br>
            <a:endParaRPr lang="en-US">
              <a:solidFill>
                <a:srgbClr val="00B0F0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3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5A01AF-229D-4EEC-9082-6756E9BBE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558" y="1778654"/>
            <a:ext cx="8108933" cy="1757687"/>
          </a:xfrm>
        </p:spPr>
        <p:txBody>
          <a:bodyPr>
            <a:normAutofit fontScale="90000"/>
          </a:bodyPr>
          <a:lstStyle/>
          <a:p>
            <a:br>
              <a:rPr lang="en-GB" b="1">
                <a:solidFill>
                  <a:schemeClr val="tx1"/>
                </a:solidFill>
                <a:latin typeface="+mn-lt"/>
              </a:rPr>
            </a:br>
            <a:r>
              <a:rPr lang="en-GB" b="1">
                <a:solidFill>
                  <a:schemeClr val="tx1"/>
                </a:solidFill>
                <a:latin typeface="+mn-lt"/>
              </a:rPr>
              <a:t>Community micro- enterprise - a community development approach that can support social prescribers in their role</a:t>
            </a:r>
            <a:br>
              <a:rPr lang="en-GB">
                <a:solidFill>
                  <a:schemeClr val="tx1"/>
                </a:solidFill>
              </a:rPr>
            </a:br>
            <a:endParaRPr lang="bg-BG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D5D3AF-EDCA-461F-A1AB-2D4F7781B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6820" y="3621161"/>
            <a:ext cx="6295052" cy="652098"/>
          </a:xfrm>
        </p:spPr>
        <p:txBody>
          <a:bodyPr>
            <a:noAutofit/>
          </a:bodyPr>
          <a:lstStyle/>
          <a:p>
            <a:r>
              <a:rPr lang="en-GB" sz="2400" b="1"/>
              <a:t>Helen Allen Community Catalysts</a:t>
            </a:r>
          </a:p>
          <a:p>
            <a:r>
              <a:rPr lang="en-GB" sz="2400" b="1"/>
              <a:t>David Grimmer</a:t>
            </a:r>
            <a:endParaRPr lang="bg-BG" sz="2400" b="1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DB660DD-59C8-4F2A-95DF-67BAFD71F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5600" y="-84819"/>
            <a:ext cx="1676400" cy="1676400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24EC1C76-D3D2-4A9D-89B2-7007CA87CA48}"/>
              </a:ext>
            </a:extLst>
          </p:cNvPr>
          <p:cNvSpPr/>
          <p:nvPr/>
        </p:nvSpPr>
        <p:spPr>
          <a:xfrm>
            <a:off x="-76911" y="0"/>
            <a:ext cx="12268913" cy="6858000"/>
          </a:xfrm>
          <a:prstGeom prst="frame">
            <a:avLst>
              <a:gd name="adj1" fmla="val 5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D409DC-326F-4796-B17D-601B81479533}"/>
              </a:ext>
            </a:extLst>
          </p:cNvPr>
          <p:cNvSpPr/>
          <p:nvPr/>
        </p:nvSpPr>
        <p:spPr>
          <a:xfrm>
            <a:off x="7668453" y="5653695"/>
            <a:ext cx="654455" cy="654455"/>
          </a:xfrm>
          <a:prstGeom prst="ellipse">
            <a:avLst/>
          </a:prstGeom>
          <a:solidFill>
            <a:srgbClr val="DF1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61B67A-ABFC-4BD0-94CE-7C0EE3E8C597}"/>
              </a:ext>
            </a:extLst>
          </p:cNvPr>
          <p:cNvSpPr/>
          <p:nvPr/>
        </p:nvSpPr>
        <p:spPr>
          <a:xfrm>
            <a:off x="9598782" y="419827"/>
            <a:ext cx="2023228" cy="20185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B2BDBAA-6A8C-49B5-9C93-A386CCFC8EBD}"/>
              </a:ext>
            </a:extLst>
          </p:cNvPr>
          <p:cNvSpPr/>
          <p:nvPr/>
        </p:nvSpPr>
        <p:spPr>
          <a:xfrm>
            <a:off x="9598781" y="2424259"/>
            <a:ext cx="2023228" cy="20185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5119BB9-EB16-4769-B3FF-C1300B14C6FE}"/>
              </a:ext>
            </a:extLst>
          </p:cNvPr>
          <p:cNvSpPr/>
          <p:nvPr/>
        </p:nvSpPr>
        <p:spPr>
          <a:xfrm>
            <a:off x="9584717" y="4411758"/>
            <a:ext cx="2023228" cy="20185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843A970-90F3-4D90-BA70-FA8FD8494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41" y="696501"/>
            <a:ext cx="1499811" cy="1389579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4E9D9E7-F760-464A-8AF7-C1F9C4E0E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324" y="2766904"/>
            <a:ext cx="1326856" cy="1323792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1FF66242-8BE2-42BC-8E34-EC4977A07B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912" y="4407291"/>
            <a:ext cx="1920289" cy="20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19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1E39600B21014991592B10C4BE6E14" ma:contentTypeVersion="25" ma:contentTypeDescription="Create a new document." ma:contentTypeScope="" ma:versionID="81a85617b62ada1b8e9784d065654cbc">
  <xsd:schema xmlns:xsd="http://www.w3.org/2001/XMLSchema" xmlns:xs="http://www.w3.org/2001/XMLSchema" xmlns:p="http://schemas.microsoft.com/office/2006/metadata/properties" xmlns:ns2="1364a245-e493-41ed-bb8d-07b284efa9d7" xmlns:ns3="369a6785-7c20-4394-a076-f65286349692" targetNamespace="http://schemas.microsoft.com/office/2006/metadata/properties" ma:root="true" ma:fieldsID="ade5e1e528c1e98e3855148c50d8add4" ns2:_="" ns3:_="">
    <xsd:import namespace="1364a245-e493-41ed-bb8d-07b284efa9d7"/>
    <xsd:import namespace="369a6785-7c20-4394-a076-f65286349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Session_x0028__x002f_5_x0029_" minOccurs="0"/>
                <xsd:element ref="ns2:Session" minOccurs="0"/>
                <xsd:element ref="ns2:MediaServiceSearchProperties" minOccurs="0"/>
                <xsd:element ref="ns2:Notes" minOccurs="0"/>
                <xsd:element ref="ns2:ApplicationNo_x002e_" minOccurs="0"/>
                <xsd:element ref="ns2:MediaServiceBillingMetadata" minOccurs="0"/>
                <xsd:element ref="ns2:datetim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64a245-e493-41ed-bb8d-07b284efa9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3e4efc2-323b-47dd-8bdf-129af66e90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Session_x0028__x002f_5_x0029_" ma:index="24" nillable="true" ma:displayName="Session (/5)" ma:format="Dropdown" ma:internalName="Session_x0028__x002f_5_x0029_">
      <xsd:simpleType>
        <xsd:restriction base="dms:Text">
          <xsd:maxLength value="255"/>
        </xsd:restriction>
      </xsd:simpleType>
    </xsd:element>
    <xsd:element name="Session" ma:index="25" nillable="true" ma:displayName="Session" ma:format="Dropdown" ma:internalName="Session">
      <xsd:simpleType>
        <xsd:restriction base="dms:Text">
          <xsd:maxLength value="255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7" nillable="true" ma:displayName="Notes" ma:description="Reason useful cross-sector" ma:format="Dropdown" ma:internalName="Notes">
      <xsd:simpleType>
        <xsd:restriction base="dms:Note">
          <xsd:maxLength value="255"/>
        </xsd:restriction>
      </xsd:simpleType>
    </xsd:element>
    <xsd:element name="ApplicationNo_x002e_" ma:index="28" nillable="true" ma:displayName="Application No." ma:format="Dropdown" ma:internalName="ApplicationNo_x002e_" ma:percentage="FALSE">
      <xsd:simpleType>
        <xsd:restriction base="dms:Number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  <xsd:element name="datetimr" ma:index="30" nillable="true" ma:displayName="datetimr" ma:format="DateOnly" ma:internalName="datetimr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a6785-7c20-4394-a076-f6528634969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afd2c15-7117-4a99-a4ad-7db48f8eacbd}" ma:internalName="TaxCatchAll" ma:showField="CatchAllData" ma:web="369a6785-7c20-4394-a076-f65286349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1364a245-e493-41ed-bb8d-07b284efa9d7" xsi:nil="true"/>
    <datetimr xmlns="1364a245-e493-41ed-bb8d-07b284efa9d7" xsi:nil="true"/>
    <Session xmlns="1364a245-e493-41ed-bb8d-07b284efa9d7" xsi:nil="true"/>
    <TaxCatchAll xmlns="369a6785-7c20-4394-a076-f65286349692" xsi:nil="true"/>
    <lcf76f155ced4ddcb4097134ff3c332f xmlns="1364a245-e493-41ed-bb8d-07b284efa9d7">
      <Terms xmlns="http://schemas.microsoft.com/office/infopath/2007/PartnerControls"/>
    </lcf76f155ced4ddcb4097134ff3c332f>
    <Session_x0028__x002f_5_x0029_ xmlns="1364a245-e493-41ed-bb8d-07b284efa9d7" xsi:nil="true"/>
    <ApplicationNo_x002e_ xmlns="1364a245-e493-41ed-bb8d-07b284efa9d7" xsi:nil="true"/>
  </documentManagement>
</p:properties>
</file>

<file path=customXml/itemProps1.xml><?xml version="1.0" encoding="utf-8"?>
<ds:datastoreItem xmlns:ds="http://schemas.openxmlformats.org/officeDocument/2006/customXml" ds:itemID="{CE8C0333-C130-44DE-88A0-53A4B774E6A6}"/>
</file>

<file path=customXml/itemProps2.xml><?xml version="1.0" encoding="utf-8"?>
<ds:datastoreItem xmlns:ds="http://schemas.openxmlformats.org/officeDocument/2006/customXml" ds:itemID="{08D08795-A676-4174-99F2-3C88396CBFBB}"/>
</file>

<file path=customXml/itemProps3.xml><?xml version="1.0" encoding="utf-8"?>
<ds:datastoreItem xmlns:ds="http://schemas.openxmlformats.org/officeDocument/2006/customXml" ds:itemID="{0216B5FA-BBAD-4059-B5AB-761B6D9B8585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2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2_Office 2013 - 2022 Theme</vt:lpstr>
      <vt:lpstr>Custom Design</vt:lpstr>
      <vt:lpstr>NASP Webinar  Supporting Community Development:  Helping the social prescribing ecosystem thrive</vt:lpstr>
      <vt:lpstr>Housekeeping</vt:lpstr>
      <vt:lpstr>Overview</vt:lpstr>
      <vt:lpstr>Supporting Community Development </vt:lpstr>
      <vt:lpstr>PowerPoint Presentation</vt:lpstr>
      <vt:lpstr>PowerPoint Presentation</vt:lpstr>
      <vt:lpstr>PowerPoint Presentation</vt:lpstr>
      <vt:lpstr>Community micro-enterprise - a community development approach that can support social prescribers in their role </vt:lpstr>
      <vt:lpstr> Community micro- enterprise - a community development approach that can support social prescribers in their role </vt:lpstr>
      <vt:lpstr>PowerPoint Presentation</vt:lpstr>
      <vt:lpstr>Lenka supports Rosi</vt:lpstr>
      <vt:lpstr>PowerPoint Presentation</vt:lpstr>
      <vt:lpstr>The 3 shifts</vt:lpstr>
      <vt:lpstr>The wider value of this workforce </vt:lpstr>
      <vt:lpstr>PowerPoint Presentation</vt:lpstr>
      <vt:lpstr>  Small Good Stuff in Suffolk- quick demo.  How the community micro- enterprises/directory have helped Dave’s Connect For Health Team/ people supported  https://www.communitycatalysts.co.uk/smallgoodstuff/subsite/suffolk     </vt:lpstr>
      <vt:lpstr>  Part of the Link worker role:  </vt:lpstr>
      <vt:lpstr>PowerPoint Presentation</vt:lpstr>
      <vt:lpstr>PowerPoint Presentation</vt:lpstr>
      <vt:lpstr>Mapping Services &amp; Developing Peer Support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 Workers – Tell us What Matters to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NASP Webinar: RNIB and SignHealth talk sensory impairments  and social prescribing </dc:title>
  <dc:creator>Ceriann Bailey-Rush</dc:creator>
  <cp:revision>1</cp:revision>
  <dcterms:created xsi:type="dcterms:W3CDTF">2024-05-29T10:15:32Z</dcterms:created>
  <dcterms:modified xsi:type="dcterms:W3CDTF">2026-02-24T11:52:16Z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0x010100391E39600B21014991592B10C4BE6E14</vt:lpwstr>
  </property>
</Properties>
</file>