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10_0.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8" r:id="rId4"/>
    <p:sldMasterId id="2147483742" r:id="rId5"/>
    <p:sldMasterId id="2147485796" r:id="rId6"/>
  </p:sldMasterIdLst>
  <p:notesMasterIdLst>
    <p:notesMasterId r:id="rId53"/>
  </p:notesMasterIdLst>
  <p:sldIdLst>
    <p:sldId id="2521" r:id="rId7"/>
    <p:sldId id="289" r:id="rId8"/>
    <p:sldId id="260" r:id="rId9"/>
    <p:sldId id="2147473465" r:id="rId10"/>
    <p:sldId id="2514" r:id="rId11"/>
    <p:sldId id="2554" r:id="rId12"/>
    <p:sldId id="2527" r:id="rId13"/>
    <p:sldId id="272" r:id="rId14"/>
    <p:sldId id="2598" r:id="rId15"/>
    <p:sldId id="2584" r:id="rId16"/>
    <p:sldId id="2585" r:id="rId17"/>
    <p:sldId id="2597" r:id="rId18"/>
    <p:sldId id="2541" r:id="rId19"/>
    <p:sldId id="2583" r:id="rId20"/>
    <p:sldId id="2544" r:id="rId21"/>
    <p:sldId id="2595" r:id="rId22"/>
    <p:sldId id="2600" r:id="rId23"/>
    <p:sldId id="2605" r:id="rId24"/>
    <p:sldId id="2599" r:id="rId25"/>
    <p:sldId id="2602" r:id="rId26"/>
    <p:sldId id="2607" r:id="rId27"/>
    <p:sldId id="2603" r:id="rId28"/>
    <p:sldId id="2608" r:id="rId29"/>
    <p:sldId id="2609" r:id="rId30"/>
    <p:sldId id="2147473468" r:id="rId31"/>
    <p:sldId id="2147473469" r:id="rId32"/>
    <p:sldId id="2147473470" r:id="rId33"/>
    <p:sldId id="2147473471" r:id="rId34"/>
    <p:sldId id="2147473472" r:id="rId35"/>
    <p:sldId id="2147473473" r:id="rId36"/>
    <p:sldId id="2147473474" r:id="rId37"/>
    <p:sldId id="2147473475" r:id="rId38"/>
    <p:sldId id="2147473476" r:id="rId39"/>
    <p:sldId id="2147473462" r:id="rId40"/>
    <p:sldId id="256" r:id="rId41"/>
    <p:sldId id="257" r:id="rId42"/>
    <p:sldId id="258" r:id="rId43"/>
    <p:sldId id="2147473466" r:id="rId44"/>
    <p:sldId id="2147473467" r:id="rId45"/>
    <p:sldId id="261" r:id="rId46"/>
    <p:sldId id="262" r:id="rId47"/>
    <p:sldId id="263" r:id="rId48"/>
    <p:sldId id="264" r:id="rId49"/>
    <p:sldId id="265" r:id="rId50"/>
    <p:sldId id="259" r:id="rId51"/>
    <p:sldId id="2147473464"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57A02A16-F971-B6DE-7B0B-2658BCB60E1B}" name="Monica Boulton" initials="MB" userId="S::monica.boulton@nasp.info::1eba198f-03e4-47d0-a342-fbd75821814c" providerId="AD"/>
  <p188:author id="{AE364C97-8C7D-E28E-2286-39711E095BFD}" name="Nick Harrop" initials="NH" userId="S::nick.harrop@nasp.info::ddcb3a43-f148-4579-8f93-8928407ec339" providerId="AD"/>
  <p188:author id="{54243CD8-8906-1A96-CBAC-02BAA65F33E5}" name="Joelle Bradly" initials="" userId="S::joelle.bradly@nasp.info::3b5e5428-8e90-4bc4-ad26-0bafdaaa86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4E2"/>
    <a:srgbClr val="73C6B4"/>
    <a:srgbClr val="2E3A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E1EFA2-F4B4-E2FD-70BE-6F38FC20A176}" v="39" dt="2026-10-21T14:06:36.745"/>
    <p1510:client id="{C16D9E32-5999-062E-35B3-49A8B3EE1B20}" v="63" dt="2026-10-21T10:43:20.337"/>
    <p1510:client id="{EF17E1EF-38CF-70D4-8934-11CB45631758}" v="172" dt="2026-10-20T14:49:45.038"/>
    <p1510:client id="{FB7938FD-C8C9-4BD4-9ABC-F0DC8B3C454A}" v="1" dt="2026-10-21T10:02:39.9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8/10/relationships/authors" Targe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comments/modernComment_110_0.xml><?xml version="1.0" encoding="utf-8"?>
<p188:cmLst xmlns:a="http://schemas.openxmlformats.org/drawingml/2006/main" xmlns:r="http://schemas.openxmlformats.org/officeDocument/2006/relationships" xmlns:p188="http://schemas.microsoft.com/office/powerpoint/2018/8/main">
  <p188:cm id="{3D15E0D0-BB71-4715-A2A2-8654D24855E7}" authorId="{54243CD8-8906-1A96-CBAC-02BAA65F33E5}" status="resolved" created="2024-10-04T10:03:36.932" complete="100000">
    <ac:deMkLst xmlns:ac="http://schemas.microsoft.com/office/drawing/2013/main/command">
      <pc:docMk xmlns:pc="http://schemas.microsoft.com/office/powerpoint/2013/main/command"/>
      <pc:sldMk xmlns:pc="http://schemas.microsoft.com/office/powerpoint/2013/main/command" cId="0" sldId="272"/>
      <ac:spMk id="204" creationId="{00000000-0000-0000-0000-000000000000}"/>
    </ac:deMkLst>
    <p188:replyLst>
      <p188:reply id="{F1571CC7-8E3B-437A-8A97-9FB3CA24D8DF}" authorId="{AE364C97-8C7D-E28E-2286-39711E095BFD}" created="2024-10-04T11:33:39.278">
        <p188:txBody>
          <a:bodyPr/>
          <a:lstStyle/>
          <a:p>
            <a:r>
              <a:rPr lang="en-US"/>
              <a:t>I think Joelle's forwarded more recent data on this. We're also co-launching a report with the Race Equality Foundation that suggests social prescribing doesn't disproportionately reach white people... and the Observatory data appeared to back this up...</a:t>
            </a:r>
          </a:p>
        </p188:txBody>
      </p188:reply>
      <p188:reply id="{C926265D-BC2F-4876-988A-6365962878D5}" authorId="{57A02A16-F971-B6DE-7B0B-2658BCB60E1B}" created="2024-10-07T10:34:30.180">
        <p188:txBody>
          <a:bodyPr/>
          <a:lstStyle/>
          <a:p>
            <a:r>
              <a:rPr lang="en-US"/>
              <a:t>[@Joelle Bradly] please can you share? / amend slide accordingly </a:t>
            </a:r>
          </a:p>
        </p188:txBody>
      </p188:reply>
      <p188:reply id="{EC0488F0-6114-4CCC-8E3C-3D749CF4CD0F}" authorId="{54243CD8-8906-1A96-CBAC-02BAA65F33E5}" created="2024-10-07T13:52:26.532">
        <p188:txBody>
          <a:bodyPr/>
          <a:lstStyle/>
          <a:p>
            <a:r>
              <a:rPr lang="en-US"/>
              <a:t>I've updated this but its not from the evidence review so if this section is about the first 6 evidence reviews then need to change it back! </a:t>
            </a:r>
          </a:p>
        </p188:txBody>
      </p188:reply>
      <p188:reply id="{671C9197-4327-475F-ABE5-34A1783822FB}" authorId="{57A02A16-F971-B6DE-7B0B-2658BCB60E1B}" created="2024-10-07T18:03:49.866">
        <p188:txBody>
          <a:bodyPr/>
          <a:lstStyle/>
          <a:p>
            <a:r>
              <a:rPr lang="en-US"/>
              <a:t>no this is fine I think, thank you! </a:t>
            </a:r>
          </a:p>
        </p188:txBody>
      </p188:reply>
      <p188:reply id="{3C4EEFC9-8B86-4301-8407-0996DE5F064B}" authorId="{57A02A16-F971-B6DE-7B0B-2658BCB60E1B}" created="2024-10-07T18:04:33.525">
        <p188:txBody>
          <a:bodyPr/>
          <a:lstStyle/>
          <a:p>
            <a:r>
              <a:rPr lang="en-US"/>
              <a:t>[@Nick Harrop] can I promote the c0-launch of this race equality report? Do we have a date? </a:t>
            </a:r>
          </a:p>
        </p188:txBody>
      </p188:reply>
      <p188:reply id="{921A15A8-915F-4006-A804-A5489DB33696}" authorId="{AE364C97-8C7D-E28E-2286-39711E095BFD}" created="2024-10-08T08:22:22.724">
        <p188:txBody>
          <a:bodyPr/>
          <a:lstStyle/>
          <a:p>
            <a:r>
              <a:rPr lang="en-US"/>
              <a:t>Yes - launch is 23rd October. (And the report looks at data from two areas, and shows significantly higher rates of social prescribing referrals  among Black, Asian, and minoritised ethnic groups compared to their population size.)</a:t>
            </a:r>
          </a:p>
        </p188:txBody>
        <p188:extLst>
          <p:ext xmlns:p="http://schemas.openxmlformats.org/presentationml/2006/main" uri="{57CB4572-C831-44C2-8A1C-0ADB6CCDFE69}">
            <p223:reactions xmlns:p223="http://schemas.microsoft.com/office/powerpoint/2022/03/main">
              <p223:rxn type="👍">
                <p223:instance time="2024-10-08T11:33:12.013" authorId="{57A02A16-F971-B6DE-7B0B-2658BCB60E1B}"/>
              </p223:rxn>
            </p223:reactions>
          </p:ext>
        </p188:extLst>
      </p188:reply>
    </p188:replyLst>
    <p188:txBody>
      <a:bodyPr/>
      <a:lstStyle/>
      <a:p>
        <a:r>
          <a:rPr lang="en-US"/>
          <a:t>Observatory is not available anymore so delete that bullet :(</a:t>
        </a:r>
      </a:p>
    </p188:txBody>
  </p188:cm>
  <p188:cm id="{77E1631A-E2E2-4E7E-8816-E0A39520D137}" authorId="{54243CD8-8906-1A96-CBAC-02BAA65F33E5}" status="resolved" created="2024-10-08T13:33:58.976" complete="100000">
    <pc:sldMkLst xmlns:pc="http://schemas.microsoft.com/office/powerpoint/2013/main/command">
      <pc:docMk/>
      <pc:sldMk cId="0" sldId="272"/>
    </pc:sldMkLst>
    <p188:txBody>
      <a:bodyPr/>
      <a:lstStyle/>
      <a:p>
        <a:r>
          <a:rPr lang="en-US"/>
          <a:t>this reference is correct but just thought worth you knowing that the analysis was of elemental data (didnt mean to confuse you!)</a:t>
        </a:r>
      </a:p>
    </p188:txBody>
    <p188:extLst>
      <p:ext xmlns:p="http://schemas.openxmlformats.org/presentationml/2006/main" uri="{57CB4572-C831-44C2-8A1C-0ADB6CCDFE69}">
        <p223:reactions xmlns:p223="http://schemas.microsoft.com/office/powerpoint/2022/03/main">
          <p223:rxn type="👍">
            <p223:instance time="2024-10-08T15:48:25.402" authorId="{57A02A16-F971-B6DE-7B0B-2658BCB60E1B}"/>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EA64DE-C02D-6843-BBCC-C9D810A0EEAB}"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3CAA3C-98AB-D349-9AB1-CEAD3372FDDB}" type="slidenum">
              <a:rPr lang="en-US" smtClean="0"/>
              <a:t>‹#›</a:t>
            </a:fld>
            <a:endParaRPr lang="en-US"/>
          </a:p>
        </p:txBody>
      </p:sp>
    </p:spTree>
    <p:extLst>
      <p:ext uri="{BB962C8B-B14F-4D97-AF65-F5344CB8AC3E}">
        <p14:creationId xmlns:p14="http://schemas.microsoft.com/office/powerpoint/2010/main" val="2855485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medrxiv.org/content/10.64898/2026.10.01.26364429v1"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ellcomeopenresearch.org/articles/9-149"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socialprescribingacademy.org.uk/what-is-social-prescribing/heritage-social-prescribing/heritage-and-social-prescribing-the-evidence/" TargetMode="External"/><Relationship Id="rId3" Type="http://schemas.openxmlformats.org/officeDocument/2006/relationships/hyperlink" Target="https://socialprescribingacademy.org.uk/read-the-evidence/physical-activity/" TargetMode="External"/><Relationship Id="rId7" Type="http://schemas.openxmlformats.org/officeDocument/2006/relationships/hyperlink" Target="https://assets.publishing.service.gov.uk/media/5f9812268fa8f543f786b37f/DCMS_report_April_2020_finalx__1_.pdf"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socialprescribingacademy.org.uk/read-the-evidence/arts-culture-and-creativity/" TargetMode="External"/><Relationship Id="rId5" Type="http://schemas.openxmlformats.org/officeDocument/2006/relationships/hyperlink" Target="https://publications.naturalengland.org.uk/publication/4973580642418688" TargetMode="External"/><Relationship Id="rId4" Type="http://schemas.openxmlformats.org/officeDocument/2006/relationships/hyperlink" Target="https://socialprescribingacademy.org.uk/nasps-evidence-reports/nature/"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E4FC01-DA70-1442-90FD-983F2F12613E}" type="slidenum">
              <a:rPr lang="en-US" smtClean="0"/>
              <a:t>1</a:t>
            </a:fld>
            <a:endParaRPr lang="en-US"/>
          </a:p>
        </p:txBody>
      </p:sp>
    </p:spTree>
    <p:extLst>
      <p:ext uri="{BB962C8B-B14F-4D97-AF65-F5344CB8AC3E}">
        <p14:creationId xmlns:p14="http://schemas.microsoft.com/office/powerpoint/2010/main" val="3617296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2277979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AE4FC01-DA70-1442-90FD-983F2F12613E}" type="slidenum">
              <a:rPr lang="en-US" smtClean="0"/>
              <a:t>5</a:t>
            </a:fld>
            <a:endParaRPr lang="en-US"/>
          </a:p>
        </p:txBody>
      </p:sp>
    </p:spTree>
    <p:extLst>
      <p:ext uri="{BB962C8B-B14F-4D97-AF65-F5344CB8AC3E}">
        <p14:creationId xmlns:p14="http://schemas.microsoft.com/office/powerpoint/2010/main" val="1842215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a:cs typeface="Calibri"/>
              </a:rPr>
              <a:t>Wealth of qualitative evidence, but we need more than this for commissioners &amp; policy </a:t>
            </a:r>
          </a:p>
          <a:p>
            <a:pPr marL="171450" indent="-171450">
              <a:buFont typeface="Calibri"/>
              <a:buChar char="-"/>
            </a:pPr>
            <a:r>
              <a:rPr lang="en-US">
                <a:cs typeface="Calibri"/>
              </a:rPr>
              <a:t>The context changed to being more focused on the health sector and health related outcomes</a:t>
            </a:r>
          </a:p>
          <a:p>
            <a:pPr marL="171450" indent="-171450">
              <a:buFont typeface="Arial"/>
              <a:buChar char="•"/>
            </a:pPr>
            <a:r>
              <a:rPr lang="en-US"/>
              <a:t>NASP are supporting &amp; Sharing Research: Blogs </a:t>
            </a:r>
            <a:r>
              <a:rPr lang="en-US" err="1"/>
              <a:t>summarising</a:t>
            </a:r>
            <a:r>
              <a:rPr lang="en-US"/>
              <a:t> new evidence, monthly themed evidence newsletters (Qual studies, Older people, Canadian research, employment, LTC, CYP, Economic, Men, Poverty, Faith), briefing papers and webinars. We are also currently supporting 8 research studies in 25/26: 3 CYP, 1 dementia, 1 secondary care, 1 creative health, 1 LW roll out, 1 VCSE workforce.</a:t>
            </a:r>
            <a:endParaRPr lang="en-US">
              <a:cs typeface="Calibri"/>
            </a:endParaRPr>
          </a:p>
        </p:txBody>
      </p:sp>
      <p:sp>
        <p:nvSpPr>
          <p:cNvPr id="4" name="Slide Number Placeholder 3"/>
          <p:cNvSpPr>
            <a:spLocks noGrp="1"/>
          </p:cNvSpPr>
          <p:nvPr>
            <p:ph type="sldNum" sz="quarter" idx="5"/>
          </p:nvPr>
        </p:nvSpPr>
        <p:spPr/>
        <p:txBody>
          <a:bodyPr/>
          <a:lstStyle/>
          <a:p>
            <a:fld id="{6AE4FC01-DA70-1442-90FD-983F2F12613E}" type="slidenum">
              <a:rPr lang="en-US" smtClean="0"/>
              <a:t>7</a:t>
            </a:fld>
            <a:endParaRPr lang="en-US"/>
          </a:p>
        </p:txBody>
      </p:sp>
    </p:spTree>
    <p:extLst>
      <p:ext uri="{BB962C8B-B14F-4D97-AF65-F5344CB8AC3E}">
        <p14:creationId xmlns:p14="http://schemas.microsoft.com/office/powerpoint/2010/main" val="1563346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9:notes"/>
          <p:cNvSpPr>
            <a:spLocks noGrp="1" noRot="1" noChangeAspect="1"/>
          </p:cNvSpPr>
          <p:nvPr>
            <p:ph type="sldImg" idx="2"/>
          </p:nvPr>
        </p:nvSpPr>
        <p:spPr>
          <a:xfrm>
            <a:off x="438150" y="1250950"/>
            <a:ext cx="5999163"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9:notes"/>
          <p:cNvSpPr txBox="1">
            <a:spLocks noGrp="1"/>
          </p:cNvSpPr>
          <p:nvPr>
            <p:ph type="body" idx="1"/>
          </p:nvPr>
        </p:nvSpPr>
        <p:spPr>
          <a:xfrm>
            <a:off x="687547" y="4813866"/>
            <a:ext cx="5500370" cy="3938617"/>
          </a:xfrm>
          <a:prstGeom prst="rect">
            <a:avLst/>
          </a:prstGeom>
          <a:noFill/>
          <a:ln>
            <a:noFill/>
          </a:ln>
        </p:spPr>
        <p:txBody>
          <a:bodyPr spcFirstLastPara="1" wrap="square" lIns="96426" tIns="48200" rIns="96426" bIns="48200" anchor="t" anchorCtr="0">
            <a:noAutofit/>
          </a:bodyPr>
          <a:lstStyle/>
          <a:p>
            <a:endParaRPr lang="en-GB"/>
          </a:p>
        </p:txBody>
      </p:sp>
      <p:sp>
        <p:nvSpPr>
          <p:cNvPr id="201" name="Google Shape;201;p9:notes"/>
          <p:cNvSpPr txBox="1">
            <a:spLocks noGrp="1"/>
          </p:cNvSpPr>
          <p:nvPr>
            <p:ph type="sldNum" idx="12"/>
          </p:nvPr>
        </p:nvSpPr>
        <p:spPr>
          <a:xfrm>
            <a:off x="3894505" y="9500961"/>
            <a:ext cx="2979367" cy="501878"/>
          </a:xfrm>
          <a:prstGeom prst="rect">
            <a:avLst/>
          </a:prstGeom>
          <a:noFill/>
          <a:ln>
            <a:noFill/>
          </a:ln>
        </p:spPr>
        <p:txBody>
          <a:bodyPr spcFirstLastPara="1" wrap="square" lIns="96426" tIns="48200" rIns="96426" bIns="48200" anchor="b" anchorCtr="0">
            <a:noAutofit/>
          </a:bodyPr>
          <a:lstStyle/>
          <a:p>
            <a:fld id="{00000000-1234-1234-1234-123412341234}" type="slidenum">
              <a:rPr lang="en-GB"/>
              <a:pPr/>
              <a:t>8</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latin typeface="Calibri"/>
                <a:ea typeface="Calibri"/>
                <a:cs typeface="Calibri"/>
              </a:rPr>
              <a:t>98% supporting patients with MH problems, 77% supporting patients with SMI. New analysis of CPRD data also suggests that</a:t>
            </a:r>
            <a:r>
              <a:rPr lang="en-US">
                <a:solidFill>
                  <a:srgbClr val="000000"/>
                </a:solidFill>
                <a:latin typeface="Calibri"/>
                <a:ea typeface="Calibri"/>
                <a:cs typeface="Calibri"/>
              </a:rPr>
              <a:t>, a</a:t>
            </a:r>
            <a:r>
              <a:rPr lang="en-GB">
                <a:solidFill>
                  <a:srgbClr val="191919"/>
                </a:solidFill>
                <a:highlight>
                  <a:srgbClr val="FFFFFF"/>
                </a:highlight>
              </a:rPr>
              <a:t>mong 112,334 patients with SMI, 0.8% received a social prescribing consultation in 2019 increasing to 9.5% in 2023 </a:t>
            </a:r>
            <a:r>
              <a:rPr lang="en-GB">
                <a:solidFill>
                  <a:srgbClr val="191919"/>
                </a:solidFill>
                <a:highlight>
                  <a:srgbClr val="FFFFFF"/>
                </a:highlight>
                <a:hlinkClick r:id="rId3"/>
              </a:rPr>
              <a:t>Social prescribing for patients with severe mental illnesses: an English primary care longitudinal observational study | medRxiv</a:t>
            </a:r>
            <a:endParaRPr lang="en-GB"/>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1D300F93-13B7-4BBE-BF53-FA829B450AFB}" type="slidenum">
              <a:rPr lang="en-GB" smtClean="0"/>
              <a:t>9</a:t>
            </a:fld>
            <a:endParaRPr lang="en-GB"/>
          </a:p>
        </p:txBody>
      </p:sp>
    </p:spTree>
    <p:extLst>
      <p:ext uri="{BB962C8B-B14F-4D97-AF65-F5344CB8AC3E}">
        <p14:creationId xmlns:p14="http://schemas.microsoft.com/office/powerpoint/2010/main" val="135002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the first study to quantitatively estimate the impact of the national rollout of social prescribing link workers in England, with a large sample size of over four million individuals from 2018 to 2023, addressing previous concerns regarding small sample sizes, lack of counterfactuals and uncontrolled studies with short time frames. The inclusion of data on all ARRS funded roles in the model supported the findings that impacts were due to the number of social prescribing link workers rather than an increased number of roles within primary care. Although the study did not use self-reported measures of physical or mental health, the paper suggests that findings of patients having increased confidence in managing conditions may also be associated reduced healthcare utilisation, as reported in other research studies.</a:t>
            </a:r>
            <a:endParaRPr lang="en-US"/>
          </a:p>
        </p:txBody>
      </p:sp>
      <p:sp>
        <p:nvSpPr>
          <p:cNvPr id="4" name="Slide Number Placeholder 3"/>
          <p:cNvSpPr>
            <a:spLocks noGrp="1"/>
          </p:cNvSpPr>
          <p:nvPr>
            <p:ph type="sldNum" sz="quarter" idx="5"/>
          </p:nvPr>
        </p:nvSpPr>
        <p:spPr/>
        <p:txBody>
          <a:bodyPr/>
          <a:lstStyle/>
          <a:p>
            <a:fld id="{1D300F93-13B7-4BBE-BF53-FA829B450AFB}" type="slidenum">
              <a:rPr lang="en-GB" smtClean="0"/>
              <a:t>11</a:t>
            </a:fld>
            <a:endParaRPr lang="en-GB"/>
          </a:p>
        </p:txBody>
      </p:sp>
    </p:spTree>
    <p:extLst>
      <p:ext uri="{BB962C8B-B14F-4D97-AF65-F5344CB8AC3E}">
        <p14:creationId xmlns:p14="http://schemas.microsoft.com/office/powerpoint/2010/main" val="1586167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 UCLs analysis of elemental data- and the life satisfaction Q (ONS4) which can beer converted into a WELLBY – the value to the individual, as recommended by the treasury.  They found £9 in wellbeing benefits for every £1 invested. </a:t>
            </a:r>
          </a:p>
        </p:txBody>
      </p:sp>
      <p:sp>
        <p:nvSpPr>
          <p:cNvPr id="4" name="Slide Number Placeholder 3"/>
          <p:cNvSpPr>
            <a:spLocks noGrp="1"/>
          </p:cNvSpPr>
          <p:nvPr>
            <p:ph type="sldNum" sz="quarter" idx="5"/>
          </p:nvPr>
        </p:nvSpPr>
        <p:spPr/>
        <p:txBody>
          <a:bodyPr/>
          <a:lstStyle/>
          <a:p>
            <a:fld id="{1D300F93-13B7-4BBE-BF53-FA829B450AFB}" type="slidenum">
              <a:rPr lang="en-GB" smtClean="0"/>
              <a:t>12</a:t>
            </a:fld>
            <a:endParaRPr lang="en-GB"/>
          </a:p>
        </p:txBody>
      </p:sp>
    </p:spTree>
    <p:extLst>
      <p:ext uri="{BB962C8B-B14F-4D97-AF65-F5344CB8AC3E}">
        <p14:creationId xmlns:p14="http://schemas.microsoft.com/office/powerpoint/2010/main" val="817384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majority of post outcome measures were collected between six weeks and 12 weeks following referral. </a:t>
            </a:r>
            <a:endParaRPr lang="en-US"/>
          </a:p>
          <a:p>
            <a:r>
              <a:rPr lang="en-GB"/>
              <a:t>The evaluation of the GSP programme found that, across seven pilot sites, there was a statistically significant improvement in wellbeing after accessing nature-based activities through the GSP Project. The authors estimated a social return on investment of £ 1.88 for every £ 1 invested in the project overall.</a:t>
            </a:r>
          </a:p>
        </p:txBody>
      </p:sp>
      <p:sp>
        <p:nvSpPr>
          <p:cNvPr id="4" name="Slide Number Placeholder 3"/>
          <p:cNvSpPr>
            <a:spLocks noGrp="1"/>
          </p:cNvSpPr>
          <p:nvPr>
            <p:ph type="sldNum" sz="quarter" idx="5"/>
          </p:nvPr>
        </p:nvSpPr>
        <p:spPr/>
        <p:txBody>
          <a:bodyPr/>
          <a:lstStyle/>
          <a:p>
            <a:fld id="{1D300F93-13B7-4BBE-BF53-FA829B450AFB}" type="slidenum">
              <a:rPr lang="en-GB" smtClean="0"/>
              <a:t>14</a:t>
            </a:fld>
            <a:endParaRPr lang="en-GB"/>
          </a:p>
        </p:txBody>
      </p:sp>
    </p:spTree>
    <p:extLst>
      <p:ext uri="{BB962C8B-B14F-4D97-AF65-F5344CB8AC3E}">
        <p14:creationId xmlns:p14="http://schemas.microsoft.com/office/powerpoint/2010/main" val="678797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Main Message:</a:t>
            </a:r>
            <a:r>
              <a:rPr lang="en-GB"/>
              <a:t> GSP had a measurable, positive impact on participants' mental health and wellbeing.</a:t>
            </a:r>
          </a:p>
          <a:p>
            <a:endParaRPr lang="en-GB"/>
          </a:p>
          <a:p>
            <a:r>
              <a:rPr lang="en-GB"/>
              <a:t>The majority of post outcome measures were collected between six weeks and 12 weeks following referral. </a:t>
            </a:r>
          </a:p>
          <a:p>
            <a:r>
              <a:rPr lang="en-GB"/>
              <a:t>The evaluation of the GSP programme found that, across seven pilot sites, there was a statistically significant improvement in wellbeing after accessing nature-based activities through the GSP Project. The authors estimated a social return on investment of £ 1.88 for every £ 1 invested in the project overall.</a:t>
            </a:r>
          </a:p>
          <a:p>
            <a:endParaRPr lang="en-GB"/>
          </a:p>
        </p:txBody>
      </p:sp>
      <p:sp>
        <p:nvSpPr>
          <p:cNvPr id="4" name="Slide Number Placeholder 3"/>
          <p:cNvSpPr>
            <a:spLocks noGrp="1"/>
          </p:cNvSpPr>
          <p:nvPr>
            <p:ph type="sldNum" sz="quarter" idx="5"/>
          </p:nvPr>
        </p:nvSpPr>
        <p:spPr/>
        <p:txBody>
          <a:bodyPr/>
          <a:lstStyle/>
          <a:p>
            <a:fld id="{A3CF9DAD-9C42-4E71-96A9-CE58DCE77235}" type="slidenum">
              <a:rPr lang="en-GB" smtClean="0"/>
              <a:t>15</a:t>
            </a:fld>
            <a:endParaRPr lang="en-GB"/>
          </a:p>
        </p:txBody>
      </p:sp>
    </p:spTree>
    <p:extLst>
      <p:ext uri="{BB962C8B-B14F-4D97-AF65-F5344CB8AC3E}">
        <p14:creationId xmlns:p14="http://schemas.microsoft.com/office/powerpoint/2010/main" val="2528626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also continue to support UCL with their research on CYP – one of NASP's priorities. This study is of YP on the CAHMHs waiting list and how SP can support the in terms of resilience.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1062B-36C2-CD48-A7E1-8522BFCF14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0083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975"/>
              </a:lnSpc>
              <a:spcBef>
                <a:spcPts val="1000"/>
              </a:spcBef>
            </a:pPr>
            <a:r>
              <a:rPr lang="en-GB"/>
              <a:t>An </a:t>
            </a:r>
            <a:r>
              <a:rPr lang="en-GB">
                <a:hlinkClick r:id="rId3"/>
              </a:rPr>
              <a:t>ethnographic study</a:t>
            </a:r>
            <a:r>
              <a:rPr lang="en-GB"/>
              <a:t> in England (</a:t>
            </a:r>
            <a:r>
              <a:rPr lang="en-GB" err="1"/>
              <a:t>Aughterson</a:t>
            </a:r>
            <a:r>
              <a:rPr lang="en-GB"/>
              <a:t>, 2024) on social prescribing for people with mental health problems focussed on four different community groups. The participants had moderate-to-severe mental health conditions, and the groups consisted of a reading, gardening, singing and football group. The study focused mostly on individuals with severe mental illness and explored 'mechanisms' underlying the mental health benefits of these groups.  </a:t>
            </a:r>
            <a:endParaRPr lang="en-US"/>
          </a:p>
          <a:p>
            <a:pPr marL="171450" lvl="1" indent="-171450">
              <a:lnSpc>
                <a:spcPts val="975"/>
              </a:lnSpc>
              <a:spcBef>
                <a:spcPts val="500"/>
              </a:spcBef>
              <a:buChar char="•"/>
            </a:pPr>
            <a:r>
              <a:rPr lang="en-GB"/>
              <a:t>Psychological mechanisms: increased self-confidence and self-esteem, increased purpose/meaning, increased sense of achievement, experience of pleasure;  </a:t>
            </a:r>
          </a:p>
          <a:p>
            <a:pPr marL="171450" lvl="1" indent="-171450">
              <a:lnSpc>
                <a:spcPts val="975"/>
              </a:lnSpc>
              <a:spcBef>
                <a:spcPts val="500"/>
              </a:spcBef>
              <a:buChar char="•"/>
            </a:pPr>
            <a:r>
              <a:rPr lang="en-GB"/>
              <a:t>Social mechanisms: increased social support, formation of friendships and reduced loneliness, enhanced sense of community and belonging; </a:t>
            </a:r>
          </a:p>
          <a:p>
            <a:pPr marL="171450" lvl="1" indent="-171450">
              <a:lnSpc>
                <a:spcPts val="975"/>
              </a:lnSpc>
              <a:spcBef>
                <a:spcPts val="500"/>
              </a:spcBef>
              <a:buChar char="•"/>
            </a:pPr>
            <a:r>
              <a:rPr lang="en-GB"/>
              <a:t>Behavioural mechanisms: increased independence and openness to experience, reduction in addictive behaviours and building healthier habits, increased work-seeking behaviour, and provision of structure and routine.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1D300F93-13B7-4BBE-BF53-FA829B450AFB}" type="slidenum">
              <a:rPr lang="en-GB" smtClean="0"/>
              <a:t>19</a:t>
            </a:fld>
            <a:endParaRPr lang="en-GB"/>
          </a:p>
        </p:txBody>
      </p:sp>
    </p:spTree>
    <p:extLst>
      <p:ext uri="{BB962C8B-B14F-4D97-AF65-F5344CB8AC3E}">
        <p14:creationId xmlns:p14="http://schemas.microsoft.com/office/powerpoint/2010/main" val="1492342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GB" b="1">
                <a:highlight>
                  <a:srgbClr val="FFFFFF"/>
                </a:highlight>
              </a:rPr>
              <a:t>Wider evidence of activities</a:t>
            </a:r>
            <a:endParaRPr lang="en-GB"/>
          </a:p>
          <a:p>
            <a:pPr marL="285750" indent="-285750">
              <a:lnSpc>
                <a:spcPct val="90000"/>
              </a:lnSpc>
              <a:spcBef>
                <a:spcPts val="1000"/>
              </a:spcBef>
              <a:buFont typeface="Arial"/>
              <a:buChar char="•"/>
            </a:pPr>
            <a:r>
              <a:rPr lang="en-GB">
                <a:highlight>
                  <a:srgbClr val="FFFFFF"/>
                </a:highlight>
              </a:rPr>
              <a:t>There is also a strong evidence base for many of the activities that people may be connected to through social prescribing – including </a:t>
            </a:r>
            <a:r>
              <a:rPr lang="en-GB">
                <a:solidFill>
                  <a:srgbClr val="222222"/>
                </a:solidFill>
                <a:highlight>
                  <a:srgbClr val="FFFFFF"/>
                </a:highlight>
                <a:hlinkClick r:id="rId3"/>
              </a:rPr>
              <a:t>physical activity</a:t>
            </a:r>
            <a:r>
              <a:rPr lang="en-GB">
                <a:highlight>
                  <a:srgbClr val="FFFFFF"/>
                </a:highlight>
              </a:rPr>
              <a:t>, </a:t>
            </a:r>
            <a:r>
              <a:rPr lang="en-GB">
                <a:highlight>
                  <a:srgbClr val="FFFFFF"/>
                </a:highlight>
                <a:hlinkClick r:id="rId4"/>
              </a:rPr>
              <a:t>nature</a:t>
            </a:r>
            <a:r>
              <a:rPr lang="en-GB">
                <a:highlight>
                  <a:srgbClr val="FFFFFF"/>
                </a:highlight>
              </a:rPr>
              <a:t> (including </a:t>
            </a:r>
            <a:r>
              <a:rPr lang="en-GB">
                <a:highlight>
                  <a:srgbClr val="FFFFFF"/>
                </a:highlight>
                <a:hlinkClick r:id="rId4"/>
              </a:rPr>
              <a:t>nature-based activities for long term conditions</a:t>
            </a:r>
            <a:r>
              <a:rPr lang="en-GB">
                <a:highlight>
                  <a:srgbClr val="FFFFFF"/>
                </a:highlight>
              </a:rPr>
              <a:t> and links between </a:t>
            </a:r>
            <a:r>
              <a:rPr lang="en-GB">
                <a:highlight>
                  <a:srgbClr val="FFFFFF"/>
                </a:highlight>
                <a:hlinkClick r:id="rId5"/>
              </a:rPr>
              <a:t>natural environment and mental health</a:t>
            </a:r>
            <a:r>
              <a:rPr lang="en-GB">
                <a:highlight>
                  <a:srgbClr val="FFFFFF"/>
                </a:highlight>
              </a:rPr>
              <a:t>), </a:t>
            </a:r>
            <a:r>
              <a:rPr lang="en-GB">
                <a:solidFill>
                  <a:srgbClr val="222222"/>
                </a:solidFill>
                <a:highlight>
                  <a:srgbClr val="FFFFFF"/>
                </a:highlight>
                <a:hlinkClick r:id="rId6"/>
              </a:rPr>
              <a:t>creative health approaches</a:t>
            </a:r>
            <a:r>
              <a:rPr lang="en-GB">
                <a:solidFill>
                  <a:srgbClr val="222222"/>
                </a:solidFill>
                <a:highlight>
                  <a:srgbClr val="FFFFFF"/>
                </a:highlight>
              </a:rPr>
              <a:t> (including </a:t>
            </a:r>
            <a:r>
              <a:rPr lang="en-GB">
                <a:solidFill>
                  <a:srgbClr val="222222"/>
                </a:solidFill>
                <a:highlight>
                  <a:srgbClr val="FFFFFF"/>
                </a:highlight>
                <a:hlinkClick r:id="rId7"/>
              </a:rPr>
              <a:t>WHO scoping review</a:t>
            </a:r>
            <a:r>
              <a:rPr lang="en-GB">
                <a:solidFill>
                  <a:srgbClr val="222222"/>
                </a:solidFill>
                <a:highlight>
                  <a:srgbClr val="FFFFFF"/>
                </a:highlight>
              </a:rPr>
              <a:t>)</a:t>
            </a:r>
            <a:r>
              <a:rPr lang="en-GB">
                <a:highlight>
                  <a:srgbClr val="FFFFFF"/>
                </a:highlight>
              </a:rPr>
              <a:t> and </a:t>
            </a:r>
            <a:r>
              <a:rPr lang="en-GB">
                <a:solidFill>
                  <a:srgbClr val="222222"/>
                </a:solidFill>
                <a:highlight>
                  <a:srgbClr val="FFFFFF"/>
                </a:highlight>
                <a:hlinkClick r:id="rId8"/>
              </a:rPr>
              <a:t>heritage projects</a:t>
            </a:r>
            <a:r>
              <a:rPr lang="en-GB">
                <a:highlight>
                  <a:srgbClr val="FFFFFF"/>
                </a:highlight>
              </a:rPr>
              <a:t>.  </a:t>
            </a:r>
            <a:endParaRPr lang="en-GB"/>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1D300F93-13B7-4BBE-BF53-FA829B450AFB}" type="slidenum">
              <a:rPr lang="en-GB" smtClean="0"/>
              <a:t>20</a:t>
            </a:fld>
            <a:endParaRPr lang="en-GB"/>
          </a:p>
        </p:txBody>
      </p:sp>
    </p:spTree>
    <p:extLst>
      <p:ext uri="{BB962C8B-B14F-4D97-AF65-F5344CB8AC3E}">
        <p14:creationId xmlns:p14="http://schemas.microsoft.com/office/powerpoint/2010/main" val="1435965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 </a:t>
            </a:r>
            <a:r>
              <a:rPr lang="en-US" err="1">
                <a:ea typeface="Calibri"/>
                <a:cs typeface="Calibri"/>
              </a:rPr>
              <a:t>im</a:t>
            </a:r>
            <a:r>
              <a:rPr lang="en-US">
                <a:ea typeface="Calibri"/>
                <a:cs typeface="Calibri"/>
              </a:rPr>
              <a:t> going to start todays talk off with a little about me</a:t>
            </a:r>
          </a:p>
          <a:p>
            <a:r>
              <a:rPr lang="en-US">
                <a:ea typeface="Calibri"/>
                <a:cs typeface="Calibri"/>
              </a:rPr>
              <a:t>I'm Ben, A SP working f</a:t>
            </a:r>
            <a:r>
              <a:rPr lang="en-GB">
                <a:ea typeface="Calibri"/>
                <a:cs typeface="Calibri"/>
              </a:rPr>
              <a:t>or </a:t>
            </a:r>
            <a:r>
              <a:rPr lang="en-US">
                <a:ea typeface="Calibri"/>
                <a:cs typeface="Calibri"/>
              </a:rPr>
              <a:t>Newport PCN based at DMP.</a:t>
            </a:r>
            <a:endParaRPr lang="en-GB">
              <a:ea typeface="Calibri"/>
              <a:cs typeface="Calibri"/>
            </a:endParaRPr>
          </a:p>
          <a:p>
            <a:endParaRPr lang="en-GB">
              <a:ea typeface="Calibri"/>
              <a:cs typeface="Calibri"/>
            </a:endParaRPr>
          </a:p>
          <a:p>
            <a:r>
              <a:rPr lang="en-GB">
                <a:ea typeface="Calibri"/>
                <a:cs typeface="Calibri"/>
              </a:rPr>
              <a:t>I’m a wannabe hiker (joke here) I’m a car enthusiast, a dog lover, a gamer and I’m also human like the people we see day to day with day to day issues.</a:t>
            </a:r>
          </a:p>
          <a:p>
            <a:endParaRPr lang="en-GB">
              <a:ea typeface="Calibri"/>
              <a:cs typeface="Calibri"/>
            </a:endParaRPr>
          </a:p>
          <a:p>
            <a:r>
              <a:rPr lang="en-GB">
                <a:ea typeface="Calibri"/>
                <a:cs typeface="Calibri"/>
              </a:rPr>
              <a:t>Why have I told you this when this has nothing to do with men’s mental health or social prescribing is what your thinking but I’d challenge this view</a:t>
            </a:r>
          </a:p>
          <a:p>
            <a:endParaRPr lang="en-GB">
              <a:ea typeface="Calibri"/>
              <a:cs typeface="Calibri"/>
            </a:endParaRPr>
          </a:p>
          <a:p>
            <a:r>
              <a:rPr lang="en-GB">
                <a:ea typeface="Calibri"/>
                <a:cs typeface="Calibri"/>
              </a:rPr>
              <a:t>Within my own journey with mental health and in the work I do as a social prescriber Connection is pivotal.</a:t>
            </a:r>
          </a:p>
          <a:p>
            <a:endParaRPr lang="en-GB">
              <a:ea typeface="Calibri"/>
              <a:cs typeface="Calibri"/>
            </a:endParaRPr>
          </a:p>
          <a:p>
            <a:r>
              <a:rPr lang="en-GB">
                <a:ea typeface="Calibri"/>
                <a:cs typeface="Calibri"/>
              </a:rPr>
              <a:t>And today I’m going to delve into this a little deeper from my own experiences and practice  so hopefully if you take anything away from today, its that you value the </a:t>
            </a:r>
            <a:r>
              <a:rPr lang="en-GB" err="1">
                <a:ea typeface="Calibri"/>
                <a:cs typeface="Calibri"/>
              </a:rPr>
              <a:t>umportrance</a:t>
            </a:r>
            <a:r>
              <a:rPr lang="en-GB">
                <a:ea typeface="Calibri"/>
                <a:cs typeface="Calibri"/>
              </a:rPr>
              <a:t> if building strong connections with your patients as its the most significant anchor for a positive outcome for a patient.</a:t>
            </a:r>
          </a:p>
          <a:p>
            <a:endParaRPr lang="en-GB">
              <a:ea typeface="Calibri"/>
              <a:cs typeface="Calibri"/>
            </a:endParaRPr>
          </a:p>
          <a:p>
            <a:r>
              <a:rPr lang="en-GB">
                <a:ea typeface="Calibri"/>
                <a:cs typeface="Calibri"/>
              </a:rPr>
              <a:t>I know it was for me.</a:t>
            </a:r>
          </a:p>
          <a:p>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F51A055C-9B4F-487B-9D7F-7DCB22B7EA42}" type="slidenum">
              <a:t>27</a:t>
            </a:fld>
            <a:endParaRPr lang="en-US"/>
          </a:p>
        </p:txBody>
      </p:sp>
    </p:spTree>
    <p:extLst>
      <p:ext uri="{BB962C8B-B14F-4D97-AF65-F5344CB8AC3E}">
        <p14:creationId xmlns:p14="http://schemas.microsoft.com/office/powerpoint/2010/main" val="3481815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b="1"/>
              <a:t>“I define connection as the energy that exists between people when hey feel seen, heard and valued; when they can give and receive without judgement; and when they derive sustenance and strength from the relationship”</a:t>
            </a:r>
            <a:endParaRPr lang="en-US"/>
          </a:p>
          <a:p>
            <a:pPr>
              <a:spcBef>
                <a:spcPts val="1000"/>
              </a:spcBef>
            </a:pPr>
            <a:r>
              <a:rPr lang="en-GB" b="1"/>
              <a:t>Brene Brown</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92B70AA2-4ED9-4CF9-9061-89B4212A66D1}" type="slidenum">
              <a:rPr lang="en-GB"/>
              <a:t>30</a:t>
            </a:fld>
            <a:endParaRPr lang="en-GB"/>
          </a:p>
        </p:txBody>
      </p:sp>
    </p:spTree>
    <p:extLst>
      <p:ext uri="{BB962C8B-B14F-4D97-AF65-F5344CB8AC3E}">
        <p14:creationId xmlns:p14="http://schemas.microsoft.com/office/powerpoint/2010/main" val="3252085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7484-5404-CBD7-29B1-674F046A9D2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284FDF1-BAAF-8897-36B3-209D7D7D53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1211270-AC36-8045-C0A2-9922F2986AA6}"/>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5" name="Footer Placeholder 4">
            <a:extLst>
              <a:ext uri="{FF2B5EF4-FFF2-40B4-BE49-F238E27FC236}">
                <a16:creationId xmlns:a16="http://schemas.microsoft.com/office/drawing/2014/main" id="{ED0A32C7-A18A-29C0-FB14-4A1CA4A63A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D2240-FC40-FF14-8CC8-FA0398DA1804}"/>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2258883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D279A-4DF1-BA13-13E5-9E564F09C66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97A35E6-507C-229F-3FE6-F70562FA1E5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D94FFCC-6796-7F8C-8B82-BD21F255CDE4}"/>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5" name="Footer Placeholder 4">
            <a:extLst>
              <a:ext uri="{FF2B5EF4-FFF2-40B4-BE49-F238E27FC236}">
                <a16:creationId xmlns:a16="http://schemas.microsoft.com/office/drawing/2014/main" id="{E90C3117-834C-1E42-69BA-F1BAC390D8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1E14C9-3482-7394-DEB3-AD4AAC399A7B}"/>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4160237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93EE1-29B8-21D4-BFE7-7AE4C5A780E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653967C-1119-F678-BC01-3DBF3C4CF3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BE255AA-DBFB-D0F6-4578-F84CC5EFE99A}"/>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5" name="Footer Placeholder 4">
            <a:extLst>
              <a:ext uri="{FF2B5EF4-FFF2-40B4-BE49-F238E27FC236}">
                <a16:creationId xmlns:a16="http://schemas.microsoft.com/office/drawing/2014/main" id="{E2A39946-A356-4802-B3A1-D3D73CC28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1ACB31-FC52-70BE-BF0B-2D6657243DA6}"/>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2206716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0E76C-96FF-677E-AD98-26B3B7CBC93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77951A8-0133-4C36-C4D4-9040907C542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989E00C-F608-6A95-1DBE-E295AE64876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8A9C8E9-26DA-7A23-BDDB-00AD07DA8A23}"/>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6" name="Footer Placeholder 5">
            <a:extLst>
              <a:ext uri="{FF2B5EF4-FFF2-40B4-BE49-F238E27FC236}">
                <a16:creationId xmlns:a16="http://schemas.microsoft.com/office/drawing/2014/main" id="{5E4E8A37-919A-F2BA-363F-BBE2FE81A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5DF698-DDE7-F7A7-7494-B161E3925DAD}"/>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1279770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F7DA6-0F99-CED3-F93B-EB1471185DB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8E8AE4-CD38-FD76-5F1C-0F1E23F88B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C2A5D77-4554-2043-30C0-5C4EFEF3CDD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26A705E-B13A-CEF0-B8CC-84AE210060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54C1C0E-D6FD-FCF1-CC2B-7E6CC349CF4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E26E64B-7F3A-01F9-D006-4B870D276FC7}"/>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8" name="Footer Placeholder 7">
            <a:extLst>
              <a:ext uri="{FF2B5EF4-FFF2-40B4-BE49-F238E27FC236}">
                <a16:creationId xmlns:a16="http://schemas.microsoft.com/office/drawing/2014/main" id="{8D3AAD63-8D76-07DE-48A3-BCB4577450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F2A87E-40CE-38DE-865C-1A433ADAC741}"/>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522920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B0605-B098-A43A-25CF-D6A56427BD6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720D316-DCD2-0AF0-66D1-3E5F1BEFB821}"/>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4" name="Footer Placeholder 3">
            <a:extLst>
              <a:ext uri="{FF2B5EF4-FFF2-40B4-BE49-F238E27FC236}">
                <a16:creationId xmlns:a16="http://schemas.microsoft.com/office/drawing/2014/main" id="{F595CB02-6804-0F4B-A6E5-219CE2EB4B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B78823-6BE8-2522-92D8-0833B4FC1FF0}"/>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3351533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BB3511-FF55-90F9-84B2-A88D52A63220}"/>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3" name="Footer Placeholder 2">
            <a:extLst>
              <a:ext uri="{FF2B5EF4-FFF2-40B4-BE49-F238E27FC236}">
                <a16:creationId xmlns:a16="http://schemas.microsoft.com/office/drawing/2014/main" id="{25DD18E5-736D-53C5-FE4E-02692CDA5F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D84428-B3DF-483B-0018-B452D4ED2F09}"/>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293512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24833-7F78-A5B7-A260-F22A28884B8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2BBED92-B27B-AF03-7FF0-BC688FC776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C776275-8D94-EE9B-003A-587AE46602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8BBFBF5-0217-C70B-4253-EB10911E6E8F}"/>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6" name="Footer Placeholder 5">
            <a:extLst>
              <a:ext uri="{FF2B5EF4-FFF2-40B4-BE49-F238E27FC236}">
                <a16:creationId xmlns:a16="http://schemas.microsoft.com/office/drawing/2014/main" id="{9DFEDA7E-8591-FEB0-0C5B-6EAD91A78D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377443-3896-414F-A723-1C9FB6691039}"/>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640621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0017-9814-3E21-B9D1-03F713FB92B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5EA9300-5917-039E-1915-EF70BD49FF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B4D51-96FD-0D0F-5878-4333F8C674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4383794-098D-1F02-619A-88FD90E18FDC}"/>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6" name="Footer Placeholder 5">
            <a:extLst>
              <a:ext uri="{FF2B5EF4-FFF2-40B4-BE49-F238E27FC236}">
                <a16:creationId xmlns:a16="http://schemas.microsoft.com/office/drawing/2014/main" id="{7DDBD648-22A9-C114-3D3B-65963EEAEE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98C5D8-5550-47FF-F380-76C4C6B64EB1}"/>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399423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A9540-4FA3-14F3-5E05-5382424CFAF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10C99C1-CAF3-6E92-6F0D-F6682E730C4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E6D552-7543-7D15-577E-F05EC5D56C61}"/>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5" name="Footer Placeholder 4">
            <a:extLst>
              <a:ext uri="{FF2B5EF4-FFF2-40B4-BE49-F238E27FC236}">
                <a16:creationId xmlns:a16="http://schemas.microsoft.com/office/drawing/2014/main" id="{5525A917-605C-BF5A-773E-7B2A6DE61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DACAB7-4F9A-1B4A-72D4-2C8D9ED1A51F}"/>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1961946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56814E-77EB-D474-13BD-4669DC4EA13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46FA31D-2657-62B8-CEDB-53465BD0037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6DE607-C740-798B-ADB5-20A7382C416D}"/>
              </a:ext>
            </a:extLst>
          </p:cNvPr>
          <p:cNvSpPr>
            <a:spLocks noGrp="1"/>
          </p:cNvSpPr>
          <p:nvPr>
            <p:ph type="dt" sz="half" idx="10"/>
          </p:nvPr>
        </p:nvSpPr>
        <p:spPr/>
        <p:txBody>
          <a:bodyPr/>
          <a:lstStyle/>
          <a:p>
            <a:fld id="{39C8AA89-6741-A14D-8F37-A3012A52967C}" type="datetimeFigureOut">
              <a:rPr lang="en-US" smtClean="0"/>
              <a:t>10/21/2026</a:t>
            </a:fld>
            <a:endParaRPr lang="en-US"/>
          </a:p>
        </p:txBody>
      </p:sp>
      <p:sp>
        <p:nvSpPr>
          <p:cNvPr id="5" name="Footer Placeholder 4">
            <a:extLst>
              <a:ext uri="{FF2B5EF4-FFF2-40B4-BE49-F238E27FC236}">
                <a16:creationId xmlns:a16="http://schemas.microsoft.com/office/drawing/2014/main" id="{A359347F-29E8-74CA-E374-A35354D215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63A63-7FC4-D3D3-7A14-94AB1517AEA5}"/>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2861846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Light Front P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2064E0-370D-D248-AA34-E2AE1A1142F6}"/>
              </a:ext>
              <a:ext uri="{C183D7F6-B498-43B3-948B-1728B52AA6E4}">
                <adec:decorative xmlns:adec="http://schemas.microsoft.com/office/drawing/2017/decorative" val="1"/>
              </a:ext>
            </a:extLst>
          </p:cNvPr>
          <p:cNvSpPr/>
          <p:nvPr userDrawn="1"/>
        </p:nvSpPr>
        <p:spPr>
          <a:xfrm>
            <a:off x="0" y="6642900"/>
            <a:ext cx="6825343" cy="157150"/>
          </a:xfrm>
          <a:prstGeom prst="rect">
            <a:avLst/>
          </a:prstGeom>
          <a:solidFill>
            <a:srgbClr val="8C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00278-49C0-894B-94E2-B364F93108C9}"/>
              </a:ext>
              <a:ext uri="{C183D7F6-B498-43B3-948B-1728B52AA6E4}">
                <adec:decorative xmlns:adec="http://schemas.microsoft.com/office/drawing/2017/decorative" val="1"/>
              </a:ext>
            </a:extLst>
          </p:cNvPr>
          <p:cNvSpPr/>
          <p:nvPr userDrawn="1"/>
        </p:nvSpPr>
        <p:spPr>
          <a:xfrm>
            <a:off x="3147237" y="6642900"/>
            <a:ext cx="9044764" cy="157150"/>
          </a:xfrm>
          <a:prstGeom prst="rect">
            <a:avLst/>
          </a:prstGeom>
          <a:solidFill>
            <a:srgbClr val="5FC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NASP Logo">
            <a:extLst>
              <a:ext uri="{FF2B5EF4-FFF2-40B4-BE49-F238E27FC236}">
                <a16:creationId xmlns:a16="http://schemas.microsoft.com/office/drawing/2014/main" id="{717580D7-6269-0044-BB8C-1F5F455B1094}"/>
              </a:ext>
            </a:extLst>
          </p:cNvPr>
          <p:cNvPicPr>
            <a:picLocks noChangeAspect="1"/>
          </p:cNvPicPr>
          <p:nvPr userDrawn="1"/>
        </p:nvPicPr>
        <p:blipFill>
          <a:blip r:embed="rId2"/>
          <a:srcRect/>
          <a:stretch/>
        </p:blipFill>
        <p:spPr>
          <a:xfrm>
            <a:off x="715926" y="637953"/>
            <a:ext cx="4572000" cy="2514600"/>
          </a:xfrm>
          <a:prstGeom prst="rect">
            <a:avLst/>
          </a:prstGeom>
        </p:spPr>
      </p:pic>
      <p:pic>
        <p:nvPicPr>
          <p:cNvPr id="13" name="Picture 12">
            <a:extLst>
              <a:ext uri="{FF2B5EF4-FFF2-40B4-BE49-F238E27FC236}">
                <a16:creationId xmlns:a16="http://schemas.microsoft.com/office/drawing/2014/main" id="{B41A4B84-87AF-294B-8502-3C0BFF8654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260466" y="0"/>
            <a:ext cx="5931534" cy="3923414"/>
          </a:xfrm>
          <a:prstGeom prst="rect">
            <a:avLst/>
          </a:prstGeom>
        </p:spPr>
      </p:pic>
      <p:sp>
        <p:nvSpPr>
          <p:cNvPr id="14" name="Title 1">
            <a:extLst>
              <a:ext uri="{FF2B5EF4-FFF2-40B4-BE49-F238E27FC236}">
                <a16:creationId xmlns:a16="http://schemas.microsoft.com/office/drawing/2014/main" id="{F7442519-7DB8-3844-A771-A49E9B946382}"/>
              </a:ext>
            </a:extLst>
          </p:cNvPr>
          <p:cNvSpPr>
            <a:spLocks noGrp="1"/>
          </p:cNvSpPr>
          <p:nvPr>
            <p:ph type="ctrTitle" hasCustomPrompt="1"/>
          </p:nvPr>
        </p:nvSpPr>
        <p:spPr>
          <a:xfrm>
            <a:off x="3019647" y="3169675"/>
            <a:ext cx="7648352" cy="1373295"/>
          </a:xfrm>
          <a:prstGeom prst="rect">
            <a:avLst/>
          </a:prstGeom>
          <a:noFill/>
        </p:spPr>
        <p:txBody>
          <a:bodyPr anchor="t"/>
          <a:lstStyle>
            <a:lvl1pPr algn="l">
              <a:defRPr sz="4000">
                <a:solidFill>
                  <a:srgbClr val="EF4D84"/>
                </a:solidFill>
              </a:defRPr>
            </a:lvl1pPr>
          </a:lstStyle>
          <a:p>
            <a:r>
              <a:rPr lang="en-US"/>
              <a:t>Title to go here</a:t>
            </a:r>
            <a:br>
              <a:rPr lang="en-US"/>
            </a:br>
            <a:r>
              <a:rPr lang="en-US"/>
              <a:t>40pt Arial font</a:t>
            </a:r>
          </a:p>
        </p:txBody>
      </p:sp>
      <p:sp>
        <p:nvSpPr>
          <p:cNvPr id="15" name="Subtitle 2">
            <a:extLst>
              <a:ext uri="{FF2B5EF4-FFF2-40B4-BE49-F238E27FC236}">
                <a16:creationId xmlns:a16="http://schemas.microsoft.com/office/drawing/2014/main" id="{7F14BE79-3E89-BF47-A14F-088A634A92E6}"/>
              </a:ext>
            </a:extLst>
          </p:cNvPr>
          <p:cNvSpPr>
            <a:spLocks noGrp="1"/>
          </p:cNvSpPr>
          <p:nvPr>
            <p:ph type="subTitle" idx="1" hasCustomPrompt="1"/>
          </p:nvPr>
        </p:nvSpPr>
        <p:spPr>
          <a:xfrm>
            <a:off x="3019646" y="4715898"/>
            <a:ext cx="7648353" cy="1060339"/>
          </a:xfrm>
        </p:spPr>
        <p:txBody>
          <a:bodyPr/>
          <a:lstStyle>
            <a:lvl1pPr marL="0" indent="0" algn="l">
              <a:buNone/>
              <a:defRPr sz="2000">
                <a:solidFill>
                  <a:srgbClr val="2E3A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pic>
        <p:nvPicPr>
          <p:cNvPr id="16" name="Picture 15" descr="Painting Easel, computer screen and book icons.">
            <a:extLst>
              <a:ext uri="{FF2B5EF4-FFF2-40B4-BE49-F238E27FC236}">
                <a16:creationId xmlns:a16="http://schemas.microsoft.com/office/drawing/2014/main" id="{A10EE1A4-9EF3-BE4B-A260-BA9E2AB285CE}"/>
              </a:ext>
            </a:extLst>
          </p:cNvPr>
          <p:cNvPicPr>
            <a:picLocks noChangeAspect="1"/>
          </p:cNvPicPr>
          <p:nvPr userDrawn="1"/>
        </p:nvPicPr>
        <p:blipFill>
          <a:blip r:embed="rId4"/>
          <a:stretch>
            <a:fillRect/>
          </a:stretch>
        </p:blipFill>
        <p:spPr>
          <a:xfrm flipH="1">
            <a:off x="8120616" y="3855417"/>
            <a:ext cx="3733800" cy="2781300"/>
          </a:xfrm>
          <a:prstGeom prst="rect">
            <a:avLst/>
          </a:prstGeom>
          <a:ln>
            <a:noFill/>
          </a:ln>
        </p:spPr>
      </p:pic>
    </p:spTree>
    <p:extLst>
      <p:ext uri="{BB962C8B-B14F-4D97-AF65-F5344CB8AC3E}">
        <p14:creationId xmlns:p14="http://schemas.microsoft.com/office/powerpoint/2010/main" val="897123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 Section Title Page">
  <p:cSld name="Sub Section Title Page">
    <p:spTree>
      <p:nvGrpSpPr>
        <p:cNvPr id="1" name="Shape 25"/>
        <p:cNvGrpSpPr/>
        <p:nvPr/>
      </p:nvGrpSpPr>
      <p:grpSpPr>
        <a:xfrm>
          <a:off x="0" y="0"/>
          <a:ext cx="0" cy="0"/>
          <a:chOff x="0" y="0"/>
          <a:chExt cx="0" cy="0"/>
        </a:xfrm>
      </p:grpSpPr>
      <p:sp>
        <p:nvSpPr>
          <p:cNvPr id="26" name="Google Shape;26;p10"/>
          <p:cNvSpPr txBox="1">
            <a:spLocks noGrp="1"/>
          </p:cNvSpPr>
          <p:nvPr>
            <p:ph type="body" idx="1"/>
          </p:nvPr>
        </p:nvSpPr>
        <p:spPr>
          <a:xfrm>
            <a:off x="838200" y="2998381"/>
            <a:ext cx="10515600" cy="2817628"/>
          </a:xfrm>
          <a:prstGeom prst="rect">
            <a:avLst/>
          </a:prstGeom>
          <a:noFill/>
          <a:ln>
            <a:noFill/>
          </a:ln>
        </p:spPr>
        <p:txBody>
          <a:bodyPr spcFirstLastPara="1" wrap="square" lIns="91425" tIns="45700" rIns="91425" bIns="45700" anchor="t" anchorCtr="0">
            <a:noAutofit/>
          </a:bodyPr>
          <a:lstStyle>
            <a:lvl1pPr marL="457200" lvl="0" indent="-355600" algn="l">
              <a:lnSpc>
                <a:spcPct val="90000"/>
              </a:lnSpc>
              <a:spcBef>
                <a:spcPts val="1000"/>
              </a:spcBef>
              <a:spcAft>
                <a:spcPts val="0"/>
              </a:spcAft>
              <a:buClr>
                <a:srgbClr val="2E3A4D"/>
              </a:buClr>
              <a:buSzPts val="2000"/>
              <a:buChar char="•"/>
              <a:defRPr b="0" i="0">
                <a:solidFill>
                  <a:srgbClr val="2E3A4D"/>
                </a:solidFill>
                <a:latin typeface="Trebuchet MS" panose="020B0703020202090204" pitchFamily="34" charset="0"/>
              </a:defRPr>
            </a:lvl1pPr>
            <a:lvl2pPr marL="914400" lvl="1" indent="-355600" algn="l">
              <a:lnSpc>
                <a:spcPct val="90000"/>
              </a:lnSpc>
              <a:spcBef>
                <a:spcPts val="500"/>
              </a:spcBef>
              <a:spcAft>
                <a:spcPts val="0"/>
              </a:spcAft>
              <a:buClr>
                <a:srgbClr val="2E3A4D"/>
              </a:buClr>
              <a:buSzPts val="2000"/>
              <a:buChar char="•"/>
              <a:defRPr>
                <a:solidFill>
                  <a:srgbClr val="2E3A4D"/>
                </a:solidFill>
              </a:defRPr>
            </a:lvl2pPr>
            <a:lvl3pPr marL="1371600" lvl="2" indent="-355600" algn="l">
              <a:lnSpc>
                <a:spcPct val="90000"/>
              </a:lnSpc>
              <a:spcBef>
                <a:spcPts val="500"/>
              </a:spcBef>
              <a:spcAft>
                <a:spcPts val="0"/>
              </a:spcAft>
              <a:buClr>
                <a:srgbClr val="2E3A4D"/>
              </a:buClr>
              <a:buSzPts val="2000"/>
              <a:buChar char="•"/>
              <a:defRPr>
                <a:solidFill>
                  <a:srgbClr val="2E3A4D"/>
                </a:solidFill>
              </a:defRPr>
            </a:lvl3pPr>
            <a:lvl4pPr marL="1828800" lvl="3" indent="-355600" algn="l">
              <a:lnSpc>
                <a:spcPct val="90000"/>
              </a:lnSpc>
              <a:spcBef>
                <a:spcPts val="500"/>
              </a:spcBef>
              <a:spcAft>
                <a:spcPts val="0"/>
              </a:spcAft>
              <a:buClr>
                <a:srgbClr val="2E3A4D"/>
              </a:buClr>
              <a:buSzPts val="2000"/>
              <a:buChar char="•"/>
              <a:defRPr>
                <a:solidFill>
                  <a:srgbClr val="2E3A4D"/>
                </a:solidFill>
              </a:defRPr>
            </a:lvl4pPr>
            <a:lvl5pPr marL="2286000" lvl="4" indent="-355600" algn="l">
              <a:lnSpc>
                <a:spcPct val="90000"/>
              </a:lnSpc>
              <a:spcBef>
                <a:spcPts val="500"/>
              </a:spcBef>
              <a:spcAft>
                <a:spcPts val="0"/>
              </a:spcAft>
              <a:buClr>
                <a:srgbClr val="2E3A4D"/>
              </a:buClr>
              <a:buSzPts val="2000"/>
              <a:buChar char="•"/>
              <a:defRPr>
                <a:solidFill>
                  <a:srgbClr val="2E3A4D"/>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0"/>
          <p:cNvSpPr txBox="1">
            <a:spLocks noGrp="1"/>
          </p:cNvSpPr>
          <p:nvPr>
            <p:ph type="title"/>
          </p:nvPr>
        </p:nvSpPr>
        <p:spPr>
          <a:xfrm>
            <a:off x="838200" y="1548733"/>
            <a:ext cx="10515600" cy="1258262"/>
          </a:xfrm>
          <a:prstGeom prst="rect">
            <a:avLst/>
          </a:prstGeom>
          <a:solidFill>
            <a:schemeClr val="lt1"/>
          </a:solid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F4D84"/>
              </a:buClr>
              <a:buSzPts val="1800"/>
              <a:buNone/>
              <a:defRPr b="0" i="0">
                <a:latin typeface="Trebuchet MS" panose="020B070302020209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 name="Google Shape;28;p10"/>
          <p:cNvPicPr preferRelativeResize="0"/>
          <p:nvPr/>
        </p:nvPicPr>
        <p:blipFill rotWithShape="1">
          <a:blip r:embed="rId2">
            <a:alphaModFix amt="20000"/>
          </a:blip>
          <a:srcRect/>
          <a:stretch/>
        </p:blipFill>
        <p:spPr>
          <a:xfrm>
            <a:off x="6260466" y="0"/>
            <a:ext cx="5931534" cy="3923414"/>
          </a:xfrm>
          <a:prstGeom prst="rect">
            <a:avLst/>
          </a:prstGeom>
          <a:noFill/>
          <a:ln>
            <a:noFill/>
          </a:ln>
        </p:spPr>
      </p:pic>
      <p:sp>
        <p:nvSpPr>
          <p:cNvPr id="29" name="Google Shape;29;p10"/>
          <p:cNvSpPr txBox="1">
            <a:spLocks noGrp="1"/>
          </p:cNvSpPr>
          <p:nvPr>
            <p:ph type="ftr" idx="11"/>
          </p:nvPr>
        </p:nvSpPr>
        <p:spPr>
          <a:xfrm>
            <a:off x="136456" y="6356350"/>
            <a:ext cx="8016944"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000" b="0"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GB"/>
          </a:p>
        </p:txBody>
      </p:sp>
      <p:sp>
        <p:nvSpPr>
          <p:cNvPr id="30" name="Google Shape;30;p10"/>
          <p:cNvSpPr txBox="1">
            <a:spLocks noGrp="1"/>
          </p:cNvSpPr>
          <p:nvPr>
            <p:ph type="sldNum" idx="12"/>
          </p:nvPr>
        </p:nvSpPr>
        <p:spPr>
          <a:xfrm>
            <a:off x="9312344" y="6260653"/>
            <a:ext cx="2743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r>
              <a:rPr lang="en-US">
                <a:latin typeface="Trebuchet MS" panose="020B0703020202090204" pitchFamily="34" charset="0"/>
              </a:rPr>
              <a:t>Page </a:t>
            </a:r>
            <a:fld id="{00000000-1234-1234-1234-123412341234}" type="slidenum">
              <a:rPr lang="en-US" smtClean="0">
                <a:latin typeface="Trebuchet MS" panose="020B0703020202090204" pitchFamily="34" charset="0"/>
              </a:rPr>
              <a:pPr/>
              <a:t>‹#›</a:t>
            </a:fld>
            <a:endParaRPr>
              <a:latin typeface="Trebuchet MS" panose="020B0703020202090204" pitchFamily="34" charset="0"/>
            </a:endParaRPr>
          </a:p>
        </p:txBody>
      </p:sp>
    </p:spTree>
    <p:extLst>
      <p:ext uri="{BB962C8B-B14F-4D97-AF65-F5344CB8AC3E}">
        <p14:creationId xmlns:p14="http://schemas.microsoft.com/office/powerpoint/2010/main" val="1615535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ack P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2064E0-370D-D248-AA34-E2AE1A1142F6}"/>
              </a:ext>
              <a:ext uri="{C183D7F6-B498-43B3-948B-1728B52AA6E4}">
                <adec:decorative xmlns:adec="http://schemas.microsoft.com/office/drawing/2017/decorative" val="1"/>
              </a:ext>
            </a:extLst>
          </p:cNvPr>
          <p:cNvSpPr/>
          <p:nvPr userDrawn="1"/>
        </p:nvSpPr>
        <p:spPr>
          <a:xfrm>
            <a:off x="0" y="6642900"/>
            <a:ext cx="6825343" cy="157150"/>
          </a:xfrm>
          <a:prstGeom prst="rect">
            <a:avLst/>
          </a:prstGeom>
          <a:solidFill>
            <a:srgbClr val="8C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00278-49C0-894B-94E2-B364F93108C9}"/>
              </a:ext>
              <a:ext uri="{C183D7F6-B498-43B3-948B-1728B52AA6E4}">
                <adec:decorative xmlns:adec="http://schemas.microsoft.com/office/drawing/2017/decorative" val="1"/>
              </a:ext>
            </a:extLst>
          </p:cNvPr>
          <p:cNvSpPr/>
          <p:nvPr userDrawn="1"/>
        </p:nvSpPr>
        <p:spPr>
          <a:xfrm>
            <a:off x="3147237" y="6642900"/>
            <a:ext cx="9044764" cy="157150"/>
          </a:xfrm>
          <a:prstGeom prst="rect">
            <a:avLst/>
          </a:prstGeom>
          <a:solidFill>
            <a:srgbClr val="5FC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NASP Logo">
            <a:extLst>
              <a:ext uri="{FF2B5EF4-FFF2-40B4-BE49-F238E27FC236}">
                <a16:creationId xmlns:a16="http://schemas.microsoft.com/office/drawing/2014/main" id="{717580D7-6269-0044-BB8C-1F5F455B1094}"/>
              </a:ext>
            </a:extLst>
          </p:cNvPr>
          <p:cNvPicPr>
            <a:picLocks noChangeAspect="1"/>
          </p:cNvPicPr>
          <p:nvPr userDrawn="1"/>
        </p:nvPicPr>
        <p:blipFill>
          <a:blip r:embed="rId2"/>
          <a:srcRect/>
          <a:stretch/>
        </p:blipFill>
        <p:spPr>
          <a:xfrm>
            <a:off x="715926" y="637953"/>
            <a:ext cx="4572000" cy="2514600"/>
          </a:xfrm>
          <a:prstGeom prst="rect">
            <a:avLst/>
          </a:prstGeom>
        </p:spPr>
      </p:pic>
      <p:pic>
        <p:nvPicPr>
          <p:cNvPr id="13" name="Picture 12">
            <a:extLst>
              <a:ext uri="{FF2B5EF4-FFF2-40B4-BE49-F238E27FC236}">
                <a16:creationId xmlns:a16="http://schemas.microsoft.com/office/drawing/2014/main" id="{B41A4B84-87AF-294B-8502-3C0BFF8654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260466" y="0"/>
            <a:ext cx="5931534" cy="3923414"/>
          </a:xfrm>
          <a:prstGeom prst="rect">
            <a:avLst/>
          </a:prstGeom>
        </p:spPr>
      </p:pic>
      <p:sp>
        <p:nvSpPr>
          <p:cNvPr id="15" name="Subtitle 2">
            <a:extLst>
              <a:ext uri="{FF2B5EF4-FFF2-40B4-BE49-F238E27FC236}">
                <a16:creationId xmlns:a16="http://schemas.microsoft.com/office/drawing/2014/main" id="{7F14BE79-3E89-BF47-A14F-088A634A92E6}"/>
              </a:ext>
            </a:extLst>
          </p:cNvPr>
          <p:cNvSpPr>
            <a:spLocks noGrp="1"/>
          </p:cNvSpPr>
          <p:nvPr>
            <p:ph type="subTitle" idx="1" hasCustomPrompt="1"/>
          </p:nvPr>
        </p:nvSpPr>
        <p:spPr>
          <a:xfrm>
            <a:off x="3306726" y="3705448"/>
            <a:ext cx="7361273" cy="2070789"/>
          </a:xfrm>
        </p:spPr>
        <p:txBody>
          <a:bodyPr/>
          <a:lstStyle>
            <a:lvl1pPr marL="0" indent="0" algn="l">
              <a:buNone/>
              <a:defRPr sz="2000">
                <a:solidFill>
                  <a:srgbClr val="2E3A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sp>
        <p:nvSpPr>
          <p:cNvPr id="12" name="Slide Number Placeholder 5">
            <a:extLst>
              <a:ext uri="{FF2B5EF4-FFF2-40B4-BE49-F238E27FC236}">
                <a16:creationId xmlns:a16="http://schemas.microsoft.com/office/drawing/2014/main" id="{6D69C179-397E-8340-BCAB-CE1F52278CD0}"/>
              </a:ext>
            </a:extLst>
          </p:cNvPr>
          <p:cNvSpPr>
            <a:spLocks noGrp="1"/>
          </p:cNvSpPr>
          <p:nvPr>
            <p:ph type="sldNum" sz="quarter" idx="4"/>
          </p:nvPr>
        </p:nvSpPr>
        <p:spPr>
          <a:xfrm>
            <a:off x="9312344" y="6260653"/>
            <a:ext cx="2743200" cy="365125"/>
          </a:xfrm>
          <a:prstGeom prst="rect">
            <a:avLst/>
          </a:prstGeom>
        </p:spPr>
        <p:txBody>
          <a:bodyPr vert="horz" lIns="91440" tIns="45720" rIns="91440" bIns="45720" rtlCol="0" anchor="b"/>
          <a:lstStyle>
            <a:lvl1pPr algn="r">
              <a:defRPr sz="1000">
                <a:solidFill>
                  <a:schemeClr val="tx1">
                    <a:tint val="75000"/>
                  </a:schemeClr>
                </a:solidFill>
              </a:defRPr>
            </a:lvl1pPr>
          </a:lstStyle>
          <a:p>
            <a:r>
              <a:rPr lang="en-US"/>
              <a:t>Page </a:t>
            </a:r>
            <a:fld id="{6CD04867-206E-8E42-A1B6-AF5E95E31B30}" type="slidenum">
              <a:rPr lang="en-US" smtClean="0"/>
              <a:pPr/>
              <a:t>‹#›</a:t>
            </a:fld>
            <a:endParaRPr lang="en-US" sz="1000"/>
          </a:p>
        </p:txBody>
      </p:sp>
      <p:sp>
        <p:nvSpPr>
          <p:cNvPr id="14" name="Footer Placeholder 13">
            <a:extLst>
              <a:ext uri="{FF2B5EF4-FFF2-40B4-BE49-F238E27FC236}">
                <a16:creationId xmlns:a16="http://schemas.microsoft.com/office/drawing/2014/main" id="{27C4457B-C7A7-8247-AC29-2D761B9E9209}"/>
              </a:ext>
            </a:extLst>
          </p:cNvPr>
          <p:cNvSpPr>
            <a:spLocks noGrp="1"/>
          </p:cNvSpPr>
          <p:nvPr>
            <p:ph type="ftr" sz="quarter" idx="11"/>
          </p:nvPr>
        </p:nvSpPr>
        <p:spPr>
          <a:xfrm>
            <a:off x="136456" y="6356350"/>
            <a:ext cx="8016944" cy="365125"/>
          </a:xfrm>
          <a:prstGeom prst="rect">
            <a:avLst/>
          </a:prstGeom>
        </p:spPr>
        <p:txBody>
          <a:bodyPr/>
          <a:lstStyle>
            <a:lvl1pPr algn="l">
              <a:defRPr sz="1000"/>
            </a:lvl1pPr>
          </a:lstStyle>
          <a:p>
            <a:pPr algn="l"/>
            <a:r>
              <a:rPr lang="en-US"/>
              <a:t>Title of section in the footer for accessible purposes</a:t>
            </a:r>
          </a:p>
        </p:txBody>
      </p:sp>
    </p:spTree>
    <p:extLst>
      <p:ext uri="{BB962C8B-B14F-4D97-AF65-F5344CB8AC3E}">
        <p14:creationId xmlns:p14="http://schemas.microsoft.com/office/powerpoint/2010/main" val="3785832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274315" y="2920366"/>
            <a:ext cx="7643368" cy="1147445"/>
          </a:xfrm>
          <a:prstGeom prst="rect">
            <a:avLst/>
          </a:prstGeom>
        </p:spPr>
        <p:txBody>
          <a:bodyPr wrap="square" lIns="0" tIns="0" rIns="0" bIns="0">
            <a:spAutoFit/>
          </a:bodyPr>
          <a:lstStyle>
            <a:lvl1pPr>
              <a:defRPr sz="3600" b="0" i="0">
                <a:solidFill>
                  <a:schemeClr val="tx1"/>
                </a:solidFill>
                <a:latin typeface="Calibri"/>
                <a:cs typeface="Calibri"/>
              </a:defRPr>
            </a:lvl1pPr>
          </a:lstStyle>
          <a:p>
            <a:endParaRPr/>
          </a:p>
        </p:txBody>
      </p:sp>
      <p:sp>
        <p:nvSpPr>
          <p:cNvPr id="3" name="Holder 3"/>
          <p:cNvSpPr>
            <a:spLocks noGrp="1"/>
          </p:cNvSpPr>
          <p:nvPr>
            <p:ph type="subTitle" idx="4"/>
          </p:nvPr>
        </p:nvSpPr>
        <p:spPr>
          <a:xfrm>
            <a:off x="1420910" y="4594098"/>
            <a:ext cx="9350180" cy="847089"/>
          </a:xfrm>
          <a:prstGeom prst="rect">
            <a:avLst/>
          </a:prstGeom>
        </p:spPr>
        <p:txBody>
          <a:bodyPr wrap="square" lIns="0" tIns="0" rIns="0" bIns="0">
            <a:spAutoFit/>
          </a:bodyPr>
          <a:lstStyle>
            <a:lvl1pPr>
              <a:defRPr sz="2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74065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Dark Front Page">
    <p:bg>
      <p:bgPr>
        <a:solidFill>
          <a:srgbClr val="2E3A4D"/>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2064E0-370D-D248-AA34-E2AE1A1142F6}"/>
              </a:ext>
              <a:ext uri="{C183D7F6-B498-43B3-948B-1728B52AA6E4}">
                <adec:decorative xmlns:adec="http://schemas.microsoft.com/office/drawing/2017/decorative" val="1"/>
              </a:ext>
            </a:extLst>
          </p:cNvPr>
          <p:cNvSpPr/>
          <p:nvPr userDrawn="1"/>
        </p:nvSpPr>
        <p:spPr>
          <a:xfrm>
            <a:off x="0" y="6642900"/>
            <a:ext cx="6825343" cy="157150"/>
          </a:xfrm>
          <a:prstGeom prst="rect">
            <a:avLst/>
          </a:prstGeom>
          <a:solidFill>
            <a:srgbClr val="8C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00278-49C0-894B-94E2-B364F93108C9}"/>
              </a:ext>
              <a:ext uri="{C183D7F6-B498-43B3-948B-1728B52AA6E4}">
                <adec:decorative xmlns:adec="http://schemas.microsoft.com/office/drawing/2017/decorative" val="1"/>
              </a:ext>
            </a:extLst>
          </p:cNvPr>
          <p:cNvSpPr/>
          <p:nvPr userDrawn="1"/>
        </p:nvSpPr>
        <p:spPr>
          <a:xfrm>
            <a:off x="3147237" y="6642900"/>
            <a:ext cx="9044764" cy="157150"/>
          </a:xfrm>
          <a:prstGeom prst="rect">
            <a:avLst/>
          </a:prstGeom>
          <a:solidFill>
            <a:srgbClr val="5FC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NASP Logo">
            <a:extLst>
              <a:ext uri="{FF2B5EF4-FFF2-40B4-BE49-F238E27FC236}">
                <a16:creationId xmlns:a16="http://schemas.microsoft.com/office/drawing/2014/main" id="{717580D7-6269-0044-BB8C-1F5F455B1094}"/>
              </a:ext>
            </a:extLst>
          </p:cNvPr>
          <p:cNvPicPr>
            <a:picLocks noChangeAspect="1"/>
          </p:cNvPicPr>
          <p:nvPr userDrawn="1"/>
        </p:nvPicPr>
        <p:blipFill>
          <a:blip r:embed="rId2"/>
          <a:stretch>
            <a:fillRect/>
          </a:stretch>
        </p:blipFill>
        <p:spPr>
          <a:xfrm>
            <a:off x="715926" y="637953"/>
            <a:ext cx="4572000" cy="2514600"/>
          </a:xfrm>
          <a:prstGeom prst="rect">
            <a:avLst/>
          </a:prstGeom>
        </p:spPr>
      </p:pic>
      <p:pic>
        <p:nvPicPr>
          <p:cNvPr id="13" name="Picture 12">
            <a:extLst>
              <a:ext uri="{FF2B5EF4-FFF2-40B4-BE49-F238E27FC236}">
                <a16:creationId xmlns:a16="http://schemas.microsoft.com/office/drawing/2014/main" id="{B41A4B84-87AF-294B-8502-3C0BFF8654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260466" y="0"/>
            <a:ext cx="5931534" cy="3923414"/>
          </a:xfrm>
          <a:prstGeom prst="rect">
            <a:avLst/>
          </a:prstGeom>
        </p:spPr>
      </p:pic>
      <p:sp>
        <p:nvSpPr>
          <p:cNvPr id="14" name="Title 1">
            <a:extLst>
              <a:ext uri="{FF2B5EF4-FFF2-40B4-BE49-F238E27FC236}">
                <a16:creationId xmlns:a16="http://schemas.microsoft.com/office/drawing/2014/main" id="{749AE2BC-439D-5E47-9B87-B568370BCD22}"/>
              </a:ext>
            </a:extLst>
          </p:cNvPr>
          <p:cNvSpPr>
            <a:spLocks noGrp="1"/>
          </p:cNvSpPr>
          <p:nvPr>
            <p:ph type="ctrTitle" hasCustomPrompt="1"/>
          </p:nvPr>
        </p:nvSpPr>
        <p:spPr>
          <a:xfrm>
            <a:off x="3019647" y="3169675"/>
            <a:ext cx="7648352" cy="1373295"/>
          </a:xfrm>
          <a:prstGeom prst="rect">
            <a:avLst/>
          </a:prstGeom>
          <a:noFill/>
        </p:spPr>
        <p:txBody>
          <a:bodyPr anchor="t"/>
          <a:lstStyle>
            <a:lvl1pPr algn="l">
              <a:defRPr sz="4000">
                <a:solidFill>
                  <a:srgbClr val="8CD5E3"/>
                </a:solidFill>
              </a:defRPr>
            </a:lvl1pPr>
          </a:lstStyle>
          <a:p>
            <a:r>
              <a:rPr lang="en-US"/>
              <a:t>Title to go here</a:t>
            </a:r>
            <a:br>
              <a:rPr lang="en-US"/>
            </a:br>
            <a:r>
              <a:rPr lang="en-US"/>
              <a:t>40pt Arial font</a:t>
            </a:r>
          </a:p>
        </p:txBody>
      </p:sp>
      <p:sp>
        <p:nvSpPr>
          <p:cNvPr id="15" name="Subtitle 2">
            <a:extLst>
              <a:ext uri="{FF2B5EF4-FFF2-40B4-BE49-F238E27FC236}">
                <a16:creationId xmlns:a16="http://schemas.microsoft.com/office/drawing/2014/main" id="{AA535637-3388-F845-B7CE-73976E1BFB3B}"/>
              </a:ext>
            </a:extLst>
          </p:cNvPr>
          <p:cNvSpPr>
            <a:spLocks noGrp="1"/>
          </p:cNvSpPr>
          <p:nvPr>
            <p:ph type="subTitle" idx="1" hasCustomPrompt="1"/>
          </p:nvPr>
        </p:nvSpPr>
        <p:spPr>
          <a:xfrm>
            <a:off x="3019646" y="4715898"/>
            <a:ext cx="7648353" cy="1060339"/>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pic>
        <p:nvPicPr>
          <p:cNvPr id="16" name="Picture 15">
            <a:extLst>
              <a:ext uri="{FF2B5EF4-FFF2-40B4-BE49-F238E27FC236}">
                <a16:creationId xmlns:a16="http://schemas.microsoft.com/office/drawing/2014/main" id="{DE8F5E3D-5A2A-FE4D-9F2E-8904EBE548AF}"/>
              </a:ext>
            </a:extLst>
          </p:cNvPr>
          <p:cNvPicPr>
            <a:picLocks noChangeAspect="1"/>
          </p:cNvPicPr>
          <p:nvPr userDrawn="1"/>
        </p:nvPicPr>
        <p:blipFill>
          <a:blip r:embed="rId4"/>
          <a:srcRect/>
          <a:stretch/>
        </p:blipFill>
        <p:spPr>
          <a:xfrm flipH="1">
            <a:off x="8120616" y="3855417"/>
            <a:ext cx="3733800" cy="2781300"/>
          </a:xfrm>
          <a:prstGeom prst="rect">
            <a:avLst/>
          </a:prstGeom>
          <a:ln>
            <a:noFill/>
          </a:ln>
        </p:spPr>
      </p:pic>
    </p:spTree>
    <p:extLst>
      <p:ext uri="{BB962C8B-B14F-4D97-AF65-F5344CB8AC3E}">
        <p14:creationId xmlns:p14="http://schemas.microsoft.com/office/powerpoint/2010/main" val="8891276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blank">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7442519-7DB8-3844-A771-A49E9B946382}"/>
              </a:ext>
            </a:extLst>
          </p:cNvPr>
          <p:cNvSpPr>
            <a:spLocks noGrp="1"/>
          </p:cNvSpPr>
          <p:nvPr>
            <p:ph type="ctrTitle" hasCustomPrompt="1"/>
          </p:nvPr>
        </p:nvSpPr>
        <p:spPr>
          <a:xfrm>
            <a:off x="2126399" y="2055705"/>
            <a:ext cx="7648352" cy="1373295"/>
          </a:xfrm>
          <a:prstGeom prst="rect">
            <a:avLst/>
          </a:prstGeom>
          <a:noFill/>
        </p:spPr>
        <p:txBody>
          <a:bodyPr anchor="t"/>
          <a:lstStyle>
            <a:lvl1pPr algn="l">
              <a:defRPr sz="4000">
                <a:solidFill>
                  <a:srgbClr val="39ADE3"/>
                </a:solidFill>
                <a:latin typeface="+mj-lt"/>
              </a:defRPr>
            </a:lvl1pPr>
          </a:lstStyle>
          <a:p>
            <a:r>
              <a:rPr lang="en-US"/>
              <a:t>Title to go here</a:t>
            </a:r>
            <a:br>
              <a:rPr lang="en-US"/>
            </a:br>
            <a:r>
              <a:rPr lang="en-US"/>
              <a:t>40pt Arial font</a:t>
            </a:r>
          </a:p>
        </p:txBody>
      </p:sp>
      <p:sp>
        <p:nvSpPr>
          <p:cNvPr id="15" name="Subtitle 2">
            <a:extLst>
              <a:ext uri="{FF2B5EF4-FFF2-40B4-BE49-F238E27FC236}">
                <a16:creationId xmlns:a16="http://schemas.microsoft.com/office/drawing/2014/main" id="{7F14BE79-3E89-BF47-A14F-088A634A92E6}"/>
              </a:ext>
            </a:extLst>
          </p:cNvPr>
          <p:cNvSpPr>
            <a:spLocks noGrp="1"/>
          </p:cNvSpPr>
          <p:nvPr>
            <p:ph type="subTitle" idx="1" hasCustomPrompt="1"/>
          </p:nvPr>
        </p:nvSpPr>
        <p:spPr>
          <a:xfrm>
            <a:off x="2126398" y="3601928"/>
            <a:ext cx="7648353" cy="1060339"/>
          </a:xfrm>
        </p:spPr>
        <p:txBody>
          <a:bodyPr/>
          <a:lstStyle>
            <a:lvl1pPr marL="0" indent="0" algn="l">
              <a:buNone/>
              <a:defRPr sz="2000">
                <a:solidFill>
                  <a:srgbClr val="2E3A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spTree>
    <p:extLst>
      <p:ext uri="{BB962C8B-B14F-4D97-AF65-F5344CB8AC3E}">
        <p14:creationId xmlns:p14="http://schemas.microsoft.com/office/powerpoint/2010/main" val="773999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6F42-0FC0-DE95-20C9-6CDCE80A77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4B7714-ABAF-60B0-0B3E-06CE3AD7DB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2DC0359-DFE5-8305-CB2F-15A8E11B320D}"/>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5" name="Footer Placeholder 4">
            <a:extLst>
              <a:ext uri="{FF2B5EF4-FFF2-40B4-BE49-F238E27FC236}">
                <a16:creationId xmlns:a16="http://schemas.microsoft.com/office/drawing/2014/main" id="{41550F83-1A0A-7C54-DEBC-D32DA80D4A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6B1B1C-A0B9-88F4-5F1F-C422D8996ABF}"/>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3280495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0163E-A547-BC51-861A-1F3D8A94A6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5D7582-A837-1FA5-C013-5B5A721A8F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5809D-6149-0805-6625-98E706B5615E}"/>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5" name="Footer Placeholder 4">
            <a:extLst>
              <a:ext uri="{FF2B5EF4-FFF2-40B4-BE49-F238E27FC236}">
                <a16:creationId xmlns:a16="http://schemas.microsoft.com/office/drawing/2014/main" id="{B17A21C5-D06B-D73F-8904-C52D18BF88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904816-534E-4A62-4AC7-92A5E3049785}"/>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17290295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7FF8-60ED-9DE0-BB77-8BC72CF262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864D04E-2B6B-25E8-7ABE-151BEFF873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A5DDC6-EBFB-16E4-E54C-008DAA4BDF4C}"/>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5" name="Footer Placeholder 4">
            <a:extLst>
              <a:ext uri="{FF2B5EF4-FFF2-40B4-BE49-F238E27FC236}">
                <a16:creationId xmlns:a16="http://schemas.microsoft.com/office/drawing/2014/main" id="{EA46AEF1-8965-1943-4EB0-983F73444B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406A1A-EC04-2142-1E82-6E2D889B0791}"/>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35639369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F34B-00A0-0A5D-482C-38E290185F6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B37A9B-FE91-7283-2F45-51AD0ECC86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8F5A4D-1ABA-320F-335B-A00EA21DB5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4AB193B-EEED-BF0E-A1DF-BAA39E00FB8C}"/>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6" name="Footer Placeholder 5">
            <a:extLst>
              <a:ext uri="{FF2B5EF4-FFF2-40B4-BE49-F238E27FC236}">
                <a16:creationId xmlns:a16="http://schemas.microsoft.com/office/drawing/2014/main" id="{213F780E-95E3-13B9-FDD3-B325A340BC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5E953F-E47D-738C-BEE3-F3624621B61F}"/>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1090171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3EA7-6B31-D41E-FA91-1527B9BBDC0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53F5E2-1CC8-770A-458C-86A36DF1B3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74D01A-DBBC-4575-F472-F9CA2303E2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1E4AC1-5FA5-0A8B-4B40-7CABCF964C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50BFEE-2DDB-ED1F-282D-F9701E6087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1C1D510-506A-B6F7-52E9-13C3CBB33105}"/>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8" name="Footer Placeholder 7">
            <a:extLst>
              <a:ext uri="{FF2B5EF4-FFF2-40B4-BE49-F238E27FC236}">
                <a16:creationId xmlns:a16="http://schemas.microsoft.com/office/drawing/2014/main" id="{CF7B68F6-A105-931E-81C5-A7C81B09C7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9DB378-25DE-BBF2-56DA-7B86EE76C51F}"/>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4747039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BFFB3-FABC-F02A-79B1-93902D8791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FF31F5C-4840-B2DC-C61B-17CE0B241EBC}"/>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4" name="Footer Placeholder 3">
            <a:extLst>
              <a:ext uri="{FF2B5EF4-FFF2-40B4-BE49-F238E27FC236}">
                <a16:creationId xmlns:a16="http://schemas.microsoft.com/office/drawing/2014/main" id="{5427C7A0-7AC0-1412-24CD-84328DE93EB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77DB7C-43D3-6CBF-D5F4-71B4B09AD2E3}"/>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2163787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B1EB1D-FC93-F95D-2740-1BD2570B4F2B}"/>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3" name="Footer Placeholder 2">
            <a:extLst>
              <a:ext uri="{FF2B5EF4-FFF2-40B4-BE49-F238E27FC236}">
                <a16:creationId xmlns:a16="http://schemas.microsoft.com/office/drawing/2014/main" id="{FFE0C5A8-DC9E-5EB9-41D7-B082468007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79C5941-75C9-83E9-5DDD-62ABEFEB9C95}"/>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12209423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C6925-1406-A09B-FFA0-5F4DFB5231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096C0AD-317C-593D-C291-4304D3B76B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F1A39FE-9662-4488-895B-9A0C04DC15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D22636-6F23-AB61-8F11-6D2AEF9CAA35}"/>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6" name="Footer Placeholder 5">
            <a:extLst>
              <a:ext uri="{FF2B5EF4-FFF2-40B4-BE49-F238E27FC236}">
                <a16:creationId xmlns:a16="http://schemas.microsoft.com/office/drawing/2014/main" id="{B96DC298-5406-AD98-5256-FEEF10F547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C5EA98-6FC2-E783-ED89-6ABDF1FF3460}"/>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3881430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799A7-80A3-4909-5CB1-0F331B37D4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4825C42-65B3-C9F8-417C-1820ED0014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3BE755-AFA0-C85A-CC1F-444C469E6D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4EC675-BA4F-F51B-AEBA-5C9AFAF751FC}"/>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6" name="Footer Placeholder 5">
            <a:extLst>
              <a:ext uri="{FF2B5EF4-FFF2-40B4-BE49-F238E27FC236}">
                <a16:creationId xmlns:a16="http://schemas.microsoft.com/office/drawing/2014/main" id="{12962B82-B1DE-A7A8-BED0-D89D82689C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40BE62-FCAD-8817-CE10-45DE542926E9}"/>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2004037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4CE2-B3AA-C666-CF67-44AE3DAEA84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F06E37-044C-A729-7195-704A1FC2C9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B2AE63-7E71-293F-7201-2AAC6EFA548D}"/>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5" name="Footer Placeholder 4">
            <a:extLst>
              <a:ext uri="{FF2B5EF4-FFF2-40B4-BE49-F238E27FC236}">
                <a16:creationId xmlns:a16="http://schemas.microsoft.com/office/drawing/2014/main" id="{15A80EBE-75E9-7C40-C8F2-A7AC669E32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465C2E-DF23-3546-18F7-A74D6127A84A}"/>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147744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0DB6FB-FD46-0A0C-9850-E2E87C8BE6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1791B5-7DF3-8FCA-FB4D-A291F35018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E9107A-3ADC-E777-184D-B2B9FB1AB4B8}"/>
              </a:ext>
            </a:extLst>
          </p:cNvPr>
          <p:cNvSpPr>
            <a:spLocks noGrp="1"/>
          </p:cNvSpPr>
          <p:nvPr>
            <p:ph type="dt" sz="half" idx="10"/>
          </p:nvPr>
        </p:nvSpPr>
        <p:spPr/>
        <p:txBody>
          <a:bodyPr/>
          <a:lstStyle/>
          <a:p>
            <a:fld id="{CDF53685-2C23-485F-89AC-42D1D51C69EE}" type="datetimeFigureOut">
              <a:rPr lang="en-GB" smtClean="0"/>
              <a:t>21/10/2026</a:t>
            </a:fld>
            <a:endParaRPr lang="en-GB"/>
          </a:p>
        </p:txBody>
      </p:sp>
      <p:sp>
        <p:nvSpPr>
          <p:cNvPr id="5" name="Footer Placeholder 4">
            <a:extLst>
              <a:ext uri="{FF2B5EF4-FFF2-40B4-BE49-F238E27FC236}">
                <a16:creationId xmlns:a16="http://schemas.microsoft.com/office/drawing/2014/main" id="{C9EB4EC2-312B-4D51-84BD-A62A487DCC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4A74FE-5056-0057-BF1F-5C97B1565A95}"/>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548870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Dark Front Page">
    <p:bg>
      <p:bgPr>
        <a:solidFill>
          <a:srgbClr val="2E3A4D"/>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2064E0-370D-D248-AA34-E2AE1A1142F6}"/>
              </a:ext>
              <a:ext uri="{C183D7F6-B498-43B3-948B-1728B52AA6E4}">
                <adec:decorative xmlns:adec="http://schemas.microsoft.com/office/drawing/2017/decorative" val="1"/>
              </a:ext>
            </a:extLst>
          </p:cNvPr>
          <p:cNvSpPr/>
          <p:nvPr userDrawn="1"/>
        </p:nvSpPr>
        <p:spPr>
          <a:xfrm>
            <a:off x="0" y="6642900"/>
            <a:ext cx="6825343" cy="157150"/>
          </a:xfrm>
          <a:prstGeom prst="rect">
            <a:avLst/>
          </a:prstGeom>
          <a:solidFill>
            <a:srgbClr val="8C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00278-49C0-894B-94E2-B364F93108C9}"/>
              </a:ext>
              <a:ext uri="{C183D7F6-B498-43B3-948B-1728B52AA6E4}">
                <adec:decorative xmlns:adec="http://schemas.microsoft.com/office/drawing/2017/decorative" val="1"/>
              </a:ext>
            </a:extLst>
          </p:cNvPr>
          <p:cNvSpPr/>
          <p:nvPr userDrawn="1"/>
        </p:nvSpPr>
        <p:spPr>
          <a:xfrm>
            <a:off x="3147237" y="6642900"/>
            <a:ext cx="9044764" cy="157150"/>
          </a:xfrm>
          <a:prstGeom prst="rect">
            <a:avLst/>
          </a:prstGeom>
          <a:solidFill>
            <a:srgbClr val="5FC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NASP Logo">
            <a:extLst>
              <a:ext uri="{FF2B5EF4-FFF2-40B4-BE49-F238E27FC236}">
                <a16:creationId xmlns:a16="http://schemas.microsoft.com/office/drawing/2014/main" id="{717580D7-6269-0044-BB8C-1F5F455B1094}"/>
              </a:ext>
            </a:extLst>
          </p:cNvPr>
          <p:cNvPicPr>
            <a:picLocks noChangeAspect="1"/>
          </p:cNvPicPr>
          <p:nvPr userDrawn="1"/>
        </p:nvPicPr>
        <p:blipFill>
          <a:blip r:embed="rId2"/>
          <a:stretch>
            <a:fillRect/>
          </a:stretch>
        </p:blipFill>
        <p:spPr>
          <a:xfrm>
            <a:off x="715926" y="637953"/>
            <a:ext cx="4572000" cy="2514600"/>
          </a:xfrm>
          <a:prstGeom prst="rect">
            <a:avLst/>
          </a:prstGeom>
        </p:spPr>
      </p:pic>
      <p:pic>
        <p:nvPicPr>
          <p:cNvPr id="13" name="Picture 12">
            <a:extLst>
              <a:ext uri="{FF2B5EF4-FFF2-40B4-BE49-F238E27FC236}">
                <a16:creationId xmlns:a16="http://schemas.microsoft.com/office/drawing/2014/main" id="{B41A4B84-87AF-294B-8502-3C0BFF8654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260466" y="0"/>
            <a:ext cx="5931534" cy="3923414"/>
          </a:xfrm>
          <a:prstGeom prst="rect">
            <a:avLst/>
          </a:prstGeom>
        </p:spPr>
      </p:pic>
      <p:sp>
        <p:nvSpPr>
          <p:cNvPr id="14" name="Title 1">
            <a:extLst>
              <a:ext uri="{FF2B5EF4-FFF2-40B4-BE49-F238E27FC236}">
                <a16:creationId xmlns:a16="http://schemas.microsoft.com/office/drawing/2014/main" id="{749AE2BC-439D-5E47-9B87-B568370BCD22}"/>
              </a:ext>
            </a:extLst>
          </p:cNvPr>
          <p:cNvSpPr>
            <a:spLocks noGrp="1"/>
          </p:cNvSpPr>
          <p:nvPr>
            <p:ph type="ctrTitle" hasCustomPrompt="1"/>
          </p:nvPr>
        </p:nvSpPr>
        <p:spPr>
          <a:xfrm>
            <a:off x="3019647" y="3169675"/>
            <a:ext cx="7648352" cy="1373295"/>
          </a:xfrm>
          <a:prstGeom prst="rect">
            <a:avLst/>
          </a:prstGeom>
          <a:noFill/>
        </p:spPr>
        <p:txBody>
          <a:bodyPr anchor="t"/>
          <a:lstStyle>
            <a:lvl1pPr algn="l">
              <a:defRPr sz="4000">
                <a:solidFill>
                  <a:srgbClr val="8CD5E3"/>
                </a:solidFill>
              </a:defRPr>
            </a:lvl1pPr>
          </a:lstStyle>
          <a:p>
            <a:r>
              <a:rPr lang="en-US"/>
              <a:t>Title to go here</a:t>
            </a:r>
            <a:br>
              <a:rPr lang="en-US"/>
            </a:br>
            <a:r>
              <a:rPr lang="en-US"/>
              <a:t>40pt Arial font</a:t>
            </a:r>
          </a:p>
        </p:txBody>
      </p:sp>
      <p:sp>
        <p:nvSpPr>
          <p:cNvPr id="15" name="Subtitle 2">
            <a:extLst>
              <a:ext uri="{FF2B5EF4-FFF2-40B4-BE49-F238E27FC236}">
                <a16:creationId xmlns:a16="http://schemas.microsoft.com/office/drawing/2014/main" id="{AA535637-3388-F845-B7CE-73976E1BFB3B}"/>
              </a:ext>
            </a:extLst>
          </p:cNvPr>
          <p:cNvSpPr>
            <a:spLocks noGrp="1"/>
          </p:cNvSpPr>
          <p:nvPr>
            <p:ph type="subTitle" idx="1" hasCustomPrompt="1"/>
          </p:nvPr>
        </p:nvSpPr>
        <p:spPr>
          <a:xfrm>
            <a:off x="3019646" y="4715898"/>
            <a:ext cx="7648353" cy="1060339"/>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pic>
        <p:nvPicPr>
          <p:cNvPr id="16" name="Picture 15">
            <a:extLst>
              <a:ext uri="{FF2B5EF4-FFF2-40B4-BE49-F238E27FC236}">
                <a16:creationId xmlns:a16="http://schemas.microsoft.com/office/drawing/2014/main" id="{DE8F5E3D-5A2A-FE4D-9F2E-8904EBE548AF}"/>
              </a:ext>
            </a:extLst>
          </p:cNvPr>
          <p:cNvPicPr>
            <a:picLocks noChangeAspect="1"/>
          </p:cNvPicPr>
          <p:nvPr userDrawn="1"/>
        </p:nvPicPr>
        <p:blipFill>
          <a:blip r:embed="rId4"/>
          <a:srcRect/>
          <a:stretch/>
        </p:blipFill>
        <p:spPr>
          <a:xfrm flipH="1">
            <a:off x="8120616" y="3855417"/>
            <a:ext cx="3733800" cy="2781300"/>
          </a:xfrm>
          <a:prstGeom prst="rect">
            <a:avLst/>
          </a:prstGeom>
          <a:ln>
            <a:noFill/>
          </a:ln>
        </p:spPr>
      </p:pic>
    </p:spTree>
    <p:extLst>
      <p:ext uri="{BB962C8B-B14F-4D97-AF65-F5344CB8AC3E}">
        <p14:creationId xmlns:p14="http://schemas.microsoft.com/office/powerpoint/2010/main" val="313689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ub Section Title Page">
  <p:cSld name="Sub Section Title Page">
    <p:spTree>
      <p:nvGrpSpPr>
        <p:cNvPr id="1" name="Shape 25"/>
        <p:cNvGrpSpPr/>
        <p:nvPr/>
      </p:nvGrpSpPr>
      <p:grpSpPr>
        <a:xfrm>
          <a:off x="0" y="0"/>
          <a:ext cx="0" cy="0"/>
          <a:chOff x="0" y="0"/>
          <a:chExt cx="0" cy="0"/>
        </a:xfrm>
      </p:grpSpPr>
      <p:sp>
        <p:nvSpPr>
          <p:cNvPr id="26" name="Google Shape;26;p10"/>
          <p:cNvSpPr txBox="1">
            <a:spLocks noGrp="1"/>
          </p:cNvSpPr>
          <p:nvPr>
            <p:ph type="body" idx="1"/>
          </p:nvPr>
        </p:nvSpPr>
        <p:spPr>
          <a:xfrm>
            <a:off x="838200" y="2998381"/>
            <a:ext cx="10515600" cy="2817628"/>
          </a:xfrm>
          <a:prstGeom prst="rect">
            <a:avLst/>
          </a:prstGeom>
          <a:noFill/>
          <a:ln>
            <a:noFill/>
          </a:ln>
        </p:spPr>
        <p:txBody>
          <a:bodyPr spcFirstLastPara="1" wrap="square" lIns="91425" tIns="45700" rIns="91425" bIns="45700" anchor="t" anchorCtr="0">
            <a:noAutofit/>
          </a:bodyPr>
          <a:lstStyle>
            <a:lvl1pPr marL="457200" lvl="0" indent="-355600" algn="l">
              <a:lnSpc>
                <a:spcPct val="90000"/>
              </a:lnSpc>
              <a:spcBef>
                <a:spcPts val="1000"/>
              </a:spcBef>
              <a:spcAft>
                <a:spcPts val="0"/>
              </a:spcAft>
              <a:buClr>
                <a:srgbClr val="2E3A4D"/>
              </a:buClr>
              <a:buSzPts val="2000"/>
              <a:buChar char="•"/>
              <a:defRPr>
                <a:solidFill>
                  <a:srgbClr val="2E3A4D"/>
                </a:solidFill>
              </a:defRPr>
            </a:lvl1pPr>
            <a:lvl2pPr marL="914400" lvl="1" indent="-355600" algn="l">
              <a:lnSpc>
                <a:spcPct val="90000"/>
              </a:lnSpc>
              <a:spcBef>
                <a:spcPts val="500"/>
              </a:spcBef>
              <a:spcAft>
                <a:spcPts val="0"/>
              </a:spcAft>
              <a:buClr>
                <a:srgbClr val="2E3A4D"/>
              </a:buClr>
              <a:buSzPts val="2000"/>
              <a:buChar char="•"/>
              <a:defRPr>
                <a:solidFill>
                  <a:srgbClr val="2E3A4D"/>
                </a:solidFill>
              </a:defRPr>
            </a:lvl2pPr>
            <a:lvl3pPr marL="1371600" lvl="2" indent="-355600" algn="l">
              <a:lnSpc>
                <a:spcPct val="90000"/>
              </a:lnSpc>
              <a:spcBef>
                <a:spcPts val="500"/>
              </a:spcBef>
              <a:spcAft>
                <a:spcPts val="0"/>
              </a:spcAft>
              <a:buClr>
                <a:srgbClr val="2E3A4D"/>
              </a:buClr>
              <a:buSzPts val="2000"/>
              <a:buChar char="•"/>
              <a:defRPr>
                <a:solidFill>
                  <a:srgbClr val="2E3A4D"/>
                </a:solidFill>
              </a:defRPr>
            </a:lvl3pPr>
            <a:lvl4pPr marL="1828800" lvl="3" indent="-355600" algn="l">
              <a:lnSpc>
                <a:spcPct val="90000"/>
              </a:lnSpc>
              <a:spcBef>
                <a:spcPts val="500"/>
              </a:spcBef>
              <a:spcAft>
                <a:spcPts val="0"/>
              </a:spcAft>
              <a:buClr>
                <a:srgbClr val="2E3A4D"/>
              </a:buClr>
              <a:buSzPts val="2000"/>
              <a:buChar char="•"/>
              <a:defRPr>
                <a:solidFill>
                  <a:srgbClr val="2E3A4D"/>
                </a:solidFill>
              </a:defRPr>
            </a:lvl4pPr>
            <a:lvl5pPr marL="2286000" lvl="4" indent="-355600" algn="l">
              <a:lnSpc>
                <a:spcPct val="90000"/>
              </a:lnSpc>
              <a:spcBef>
                <a:spcPts val="500"/>
              </a:spcBef>
              <a:spcAft>
                <a:spcPts val="0"/>
              </a:spcAft>
              <a:buClr>
                <a:srgbClr val="2E3A4D"/>
              </a:buClr>
              <a:buSzPts val="2000"/>
              <a:buChar char="•"/>
              <a:defRPr>
                <a:solidFill>
                  <a:srgbClr val="2E3A4D"/>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0"/>
          <p:cNvSpPr txBox="1">
            <a:spLocks noGrp="1"/>
          </p:cNvSpPr>
          <p:nvPr>
            <p:ph type="title"/>
          </p:nvPr>
        </p:nvSpPr>
        <p:spPr>
          <a:xfrm>
            <a:off x="838200" y="1548733"/>
            <a:ext cx="10515600" cy="1258262"/>
          </a:xfrm>
          <a:prstGeom prst="rect">
            <a:avLst/>
          </a:prstGeom>
          <a:solidFill>
            <a:schemeClr val="lt1"/>
          </a:solid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F4D84"/>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 name="Google Shape;28;p10"/>
          <p:cNvPicPr preferRelativeResize="0"/>
          <p:nvPr/>
        </p:nvPicPr>
        <p:blipFill rotWithShape="1">
          <a:blip r:embed="rId2">
            <a:alphaModFix amt="20000"/>
          </a:blip>
          <a:srcRect/>
          <a:stretch/>
        </p:blipFill>
        <p:spPr>
          <a:xfrm>
            <a:off x="6260466" y="0"/>
            <a:ext cx="5931534" cy="3923414"/>
          </a:xfrm>
          <a:prstGeom prst="rect">
            <a:avLst/>
          </a:prstGeom>
          <a:noFill/>
          <a:ln>
            <a:noFill/>
          </a:ln>
        </p:spPr>
      </p:pic>
      <p:sp>
        <p:nvSpPr>
          <p:cNvPr id="29" name="Google Shape;29;p10"/>
          <p:cNvSpPr txBox="1">
            <a:spLocks noGrp="1"/>
          </p:cNvSpPr>
          <p:nvPr>
            <p:ph type="ftr" idx="11"/>
          </p:nvPr>
        </p:nvSpPr>
        <p:spPr>
          <a:xfrm>
            <a:off x="136456" y="6356350"/>
            <a:ext cx="8016944"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0"/>
          <p:cNvSpPr txBox="1">
            <a:spLocks noGrp="1"/>
          </p:cNvSpPr>
          <p:nvPr>
            <p:ph type="sldNum" idx="12"/>
          </p:nvPr>
        </p:nvSpPr>
        <p:spPr>
          <a:xfrm>
            <a:off x="9312344" y="6260653"/>
            <a:ext cx="2743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r>
              <a:rPr lang="en-US"/>
              <a:t>Page </a:t>
            </a:r>
            <a:fld id="{00000000-1234-1234-1234-123412341234}" type="slidenum">
              <a:rPr lang="en-US"/>
              <a:t>‹#›</a:t>
            </a:fld>
            <a:endParaRPr/>
          </a:p>
        </p:txBody>
      </p:sp>
    </p:spTree>
    <p:extLst>
      <p:ext uri="{BB962C8B-B14F-4D97-AF65-F5344CB8AC3E}">
        <p14:creationId xmlns:p14="http://schemas.microsoft.com/office/powerpoint/2010/main" val="3641737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Back P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2064E0-370D-D248-AA34-E2AE1A1142F6}"/>
              </a:ext>
              <a:ext uri="{C183D7F6-B498-43B3-948B-1728B52AA6E4}">
                <adec:decorative xmlns:adec="http://schemas.microsoft.com/office/drawing/2017/decorative" val="1"/>
              </a:ext>
            </a:extLst>
          </p:cNvPr>
          <p:cNvSpPr/>
          <p:nvPr userDrawn="1"/>
        </p:nvSpPr>
        <p:spPr>
          <a:xfrm>
            <a:off x="0" y="6642900"/>
            <a:ext cx="6825343" cy="157150"/>
          </a:xfrm>
          <a:prstGeom prst="rect">
            <a:avLst/>
          </a:prstGeom>
          <a:solidFill>
            <a:srgbClr val="8C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00278-49C0-894B-94E2-B364F93108C9}"/>
              </a:ext>
              <a:ext uri="{C183D7F6-B498-43B3-948B-1728B52AA6E4}">
                <adec:decorative xmlns:adec="http://schemas.microsoft.com/office/drawing/2017/decorative" val="1"/>
              </a:ext>
            </a:extLst>
          </p:cNvPr>
          <p:cNvSpPr/>
          <p:nvPr userDrawn="1"/>
        </p:nvSpPr>
        <p:spPr>
          <a:xfrm>
            <a:off x="3147237" y="6642900"/>
            <a:ext cx="9044764" cy="157150"/>
          </a:xfrm>
          <a:prstGeom prst="rect">
            <a:avLst/>
          </a:prstGeom>
          <a:solidFill>
            <a:srgbClr val="5FC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NASP Logo">
            <a:extLst>
              <a:ext uri="{FF2B5EF4-FFF2-40B4-BE49-F238E27FC236}">
                <a16:creationId xmlns:a16="http://schemas.microsoft.com/office/drawing/2014/main" id="{717580D7-6269-0044-BB8C-1F5F455B1094}"/>
              </a:ext>
            </a:extLst>
          </p:cNvPr>
          <p:cNvPicPr>
            <a:picLocks noChangeAspect="1"/>
          </p:cNvPicPr>
          <p:nvPr userDrawn="1"/>
        </p:nvPicPr>
        <p:blipFill>
          <a:blip r:embed="rId2"/>
          <a:srcRect/>
          <a:stretch/>
        </p:blipFill>
        <p:spPr>
          <a:xfrm>
            <a:off x="715926" y="637953"/>
            <a:ext cx="4572000" cy="2514600"/>
          </a:xfrm>
          <a:prstGeom prst="rect">
            <a:avLst/>
          </a:prstGeom>
        </p:spPr>
      </p:pic>
      <p:pic>
        <p:nvPicPr>
          <p:cNvPr id="13" name="Picture 12">
            <a:extLst>
              <a:ext uri="{FF2B5EF4-FFF2-40B4-BE49-F238E27FC236}">
                <a16:creationId xmlns:a16="http://schemas.microsoft.com/office/drawing/2014/main" id="{B41A4B84-87AF-294B-8502-3C0BFF8654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260466" y="0"/>
            <a:ext cx="5931534" cy="3923414"/>
          </a:xfrm>
          <a:prstGeom prst="rect">
            <a:avLst/>
          </a:prstGeom>
        </p:spPr>
      </p:pic>
      <p:sp>
        <p:nvSpPr>
          <p:cNvPr id="15" name="Subtitle 2">
            <a:extLst>
              <a:ext uri="{FF2B5EF4-FFF2-40B4-BE49-F238E27FC236}">
                <a16:creationId xmlns:a16="http://schemas.microsoft.com/office/drawing/2014/main" id="{7F14BE79-3E89-BF47-A14F-088A634A92E6}"/>
              </a:ext>
            </a:extLst>
          </p:cNvPr>
          <p:cNvSpPr>
            <a:spLocks noGrp="1"/>
          </p:cNvSpPr>
          <p:nvPr>
            <p:ph type="subTitle" idx="1" hasCustomPrompt="1"/>
          </p:nvPr>
        </p:nvSpPr>
        <p:spPr>
          <a:xfrm>
            <a:off x="3306726" y="3705448"/>
            <a:ext cx="7361273" cy="2070789"/>
          </a:xfrm>
        </p:spPr>
        <p:txBody>
          <a:bodyPr/>
          <a:lstStyle>
            <a:lvl1pPr marL="0" indent="0" algn="l">
              <a:buNone/>
              <a:defRPr sz="2000">
                <a:solidFill>
                  <a:srgbClr val="2E3A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sp>
        <p:nvSpPr>
          <p:cNvPr id="12" name="Slide Number Placeholder 5">
            <a:extLst>
              <a:ext uri="{FF2B5EF4-FFF2-40B4-BE49-F238E27FC236}">
                <a16:creationId xmlns:a16="http://schemas.microsoft.com/office/drawing/2014/main" id="{6D69C179-397E-8340-BCAB-CE1F52278CD0}"/>
              </a:ext>
            </a:extLst>
          </p:cNvPr>
          <p:cNvSpPr>
            <a:spLocks noGrp="1"/>
          </p:cNvSpPr>
          <p:nvPr>
            <p:ph type="sldNum" sz="quarter" idx="4"/>
          </p:nvPr>
        </p:nvSpPr>
        <p:spPr>
          <a:xfrm>
            <a:off x="9312344" y="6260653"/>
            <a:ext cx="2743200" cy="365125"/>
          </a:xfrm>
          <a:prstGeom prst="rect">
            <a:avLst/>
          </a:prstGeom>
        </p:spPr>
        <p:txBody>
          <a:bodyPr vert="horz" lIns="91440" tIns="45720" rIns="91440" bIns="45720" rtlCol="0" anchor="b"/>
          <a:lstStyle>
            <a:lvl1pPr algn="r">
              <a:defRPr sz="1000">
                <a:solidFill>
                  <a:schemeClr val="tx1">
                    <a:tint val="75000"/>
                  </a:schemeClr>
                </a:solidFill>
              </a:defRPr>
            </a:lvl1pPr>
          </a:lstStyle>
          <a:p>
            <a:r>
              <a:rPr lang="en-US"/>
              <a:t>Page </a:t>
            </a:r>
            <a:fld id="{6CD04867-206E-8E42-A1B6-AF5E95E31B30}" type="slidenum">
              <a:rPr lang="en-US" smtClean="0"/>
              <a:pPr/>
              <a:t>‹#›</a:t>
            </a:fld>
            <a:endParaRPr lang="en-US" sz="1000"/>
          </a:p>
        </p:txBody>
      </p:sp>
      <p:sp>
        <p:nvSpPr>
          <p:cNvPr id="14" name="Footer Placeholder 13">
            <a:extLst>
              <a:ext uri="{FF2B5EF4-FFF2-40B4-BE49-F238E27FC236}">
                <a16:creationId xmlns:a16="http://schemas.microsoft.com/office/drawing/2014/main" id="{27C4457B-C7A7-8247-AC29-2D761B9E9209}"/>
              </a:ext>
            </a:extLst>
          </p:cNvPr>
          <p:cNvSpPr>
            <a:spLocks noGrp="1"/>
          </p:cNvSpPr>
          <p:nvPr>
            <p:ph type="ftr" sz="quarter" idx="11"/>
          </p:nvPr>
        </p:nvSpPr>
        <p:spPr>
          <a:xfrm>
            <a:off x="136456" y="6356350"/>
            <a:ext cx="8016944" cy="365125"/>
          </a:xfrm>
          <a:prstGeom prst="rect">
            <a:avLst/>
          </a:prstGeom>
        </p:spPr>
        <p:txBody>
          <a:bodyPr/>
          <a:lstStyle>
            <a:lvl1pPr algn="l">
              <a:defRPr sz="1000"/>
            </a:lvl1pPr>
          </a:lstStyle>
          <a:p>
            <a:pPr algn="l"/>
            <a:r>
              <a:rPr lang="en-US"/>
              <a:t>Title of section in the footer for accessible purposes</a:t>
            </a:r>
          </a:p>
        </p:txBody>
      </p:sp>
    </p:spTree>
    <p:extLst>
      <p:ext uri="{BB962C8B-B14F-4D97-AF65-F5344CB8AC3E}">
        <p14:creationId xmlns:p14="http://schemas.microsoft.com/office/powerpoint/2010/main" val="29022924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34" name="Picture 33" descr="A crowd of people walking&#10;&#10;Description automatically generated">
            <a:extLst>
              <a:ext uri="{FF2B5EF4-FFF2-40B4-BE49-F238E27FC236}">
                <a16:creationId xmlns:a16="http://schemas.microsoft.com/office/drawing/2014/main" id="{E0F0CFAD-63D7-C8BE-51E2-98A5A959044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b="40839"/>
          <a:stretch/>
        </p:blipFill>
        <p:spPr>
          <a:xfrm>
            <a:off x="0" y="-1"/>
            <a:ext cx="12192000" cy="4724365"/>
          </a:xfrm>
          <a:prstGeom prst="rect">
            <a:avLst/>
          </a:prstGeom>
        </p:spPr>
      </p:pic>
      <p:sp>
        <p:nvSpPr>
          <p:cNvPr id="7" name="Rectangle 6">
            <a:extLst>
              <a:ext uri="{FF2B5EF4-FFF2-40B4-BE49-F238E27FC236}">
                <a16:creationId xmlns:a16="http://schemas.microsoft.com/office/drawing/2014/main" id="{B8E3D471-F942-1933-53DA-E2B67273C816}"/>
              </a:ext>
            </a:extLst>
          </p:cNvPr>
          <p:cNvSpPr/>
          <p:nvPr userDrawn="1"/>
        </p:nvSpPr>
        <p:spPr>
          <a:xfrm>
            <a:off x="838198" y="1041399"/>
            <a:ext cx="10515600" cy="4775201"/>
          </a:xfrm>
          <a:prstGeom prst="rect">
            <a:avLst/>
          </a:prstGeom>
          <a:solidFill>
            <a:srgbClr val="007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CCCE52E-12B7-40F7-69E5-7DCCAF6A8F38}"/>
              </a:ext>
            </a:extLst>
          </p:cNvPr>
          <p:cNvSpPr>
            <a:spLocks noGrp="1"/>
          </p:cNvSpPr>
          <p:nvPr>
            <p:ph type="ctrTitle" hasCustomPrompt="1"/>
          </p:nvPr>
        </p:nvSpPr>
        <p:spPr>
          <a:xfrm>
            <a:off x="1320932" y="2194774"/>
            <a:ext cx="9524868" cy="2590735"/>
          </a:xfrm>
        </p:spPr>
        <p:txBody>
          <a:bodyPr anchor="b">
            <a:noAutofit/>
          </a:bodyPr>
          <a:lstStyle>
            <a:lvl1pPr algn="l">
              <a:defRPr sz="7200" b="1">
                <a:solidFill>
                  <a:schemeClr val="bg1"/>
                </a:solidFill>
                <a:latin typeface="Arial Nova Cond" panose="020B0506020202020204" pitchFamily="34" charset="0"/>
                <a:cs typeface="Arial" panose="020B0604020202020204" pitchFamily="34" charset="0"/>
              </a:defRPr>
            </a:lvl1pPr>
          </a:lstStyle>
          <a:p>
            <a:r>
              <a:rPr lang="en-US"/>
              <a:t>Click to add title</a:t>
            </a:r>
            <a:endParaRPr lang="en-GB"/>
          </a:p>
        </p:txBody>
      </p:sp>
      <p:sp>
        <p:nvSpPr>
          <p:cNvPr id="3" name="Subtitle 2">
            <a:extLst>
              <a:ext uri="{FF2B5EF4-FFF2-40B4-BE49-F238E27FC236}">
                <a16:creationId xmlns:a16="http://schemas.microsoft.com/office/drawing/2014/main" id="{1B0C25A0-FD16-A20F-A4D5-90F96246B52C}"/>
              </a:ext>
            </a:extLst>
          </p:cNvPr>
          <p:cNvSpPr>
            <a:spLocks noGrp="1"/>
          </p:cNvSpPr>
          <p:nvPr>
            <p:ph type="subTitle" idx="1" hasCustomPrompt="1"/>
          </p:nvPr>
        </p:nvSpPr>
        <p:spPr>
          <a:xfrm>
            <a:off x="1320932" y="4919293"/>
            <a:ext cx="9524868" cy="469900"/>
          </a:xfrm>
        </p:spPr>
        <p:txBody>
          <a:bodyPr anchor="b">
            <a:normAutofit/>
          </a:bodyPr>
          <a:lstStyle>
            <a:lvl1pPr marL="0" indent="0" algn="l">
              <a:buNone/>
              <a:defRPr sz="2800">
                <a:solidFill>
                  <a:schemeClr val="bg1"/>
                </a:solidFill>
                <a:latin typeface="Arial Nova Light" panose="020B03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subheading</a:t>
            </a:r>
            <a:endParaRPr lang="en-GB"/>
          </a:p>
        </p:txBody>
      </p:sp>
      <p:pic>
        <p:nvPicPr>
          <p:cNvPr id="17" name="Picture 16" descr="A black and white logo&#10;&#10;Description automatically generated">
            <a:extLst>
              <a:ext uri="{FF2B5EF4-FFF2-40B4-BE49-F238E27FC236}">
                <a16:creationId xmlns:a16="http://schemas.microsoft.com/office/drawing/2014/main" id="{4BD1E856-D63C-211B-6956-FC8CB5581C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73337" y="1468807"/>
            <a:ext cx="1269863" cy="540000"/>
          </a:xfrm>
          <a:prstGeom prst="rect">
            <a:avLst/>
          </a:prstGeom>
        </p:spPr>
      </p:pic>
    </p:spTree>
    <p:extLst>
      <p:ext uri="{BB962C8B-B14F-4D97-AF65-F5344CB8AC3E}">
        <p14:creationId xmlns:p14="http://schemas.microsoft.com/office/powerpoint/2010/main" val="1472280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ub Section Title Page">
  <p:cSld name="Sub Section Title Page">
    <p:spTree>
      <p:nvGrpSpPr>
        <p:cNvPr id="1" name="Shape 25"/>
        <p:cNvGrpSpPr/>
        <p:nvPr/>
      </p:nvGrpSpPr>
      <p:grpSpPr>
        <a:xfrm>
          <a:off x="0" y="0"/>
          <a:ext cx="0" cy="0"/>
          <a:chOff x="0" y="0"/>
          <a:chExt cx="0" cy="0"/>
        </a:xfrm>
      </p:grpSpPr>
      <p:sp>
        <p:nvSpPr>
          <p:cNvPr id="26" name="Google Shape;26;p10"/>
          <p:cNvSpPr txBox="1">
            <a:spLocks noGrp="1"/>
          </p:cNvSpPr>
          <p:nvPr>
            <p:ph type="body" idx="1"/>
          </p:nvPr>
        </p:nvSpPr>
        <p:spPr>
          <a:xfrm>
            <a:off x="838200" y="2998381"/>
            <a:ext cx="10515600" cy="2817628"/>
          </a:xfrm>
          <a:prstGeom prst="rect">
            <a:avLst/>
          </a:prstGeom>
          <a:noFill/>
          <a:ln>
            <a:noFill/>
          </a:ln>
        </p:spPr>
        <p:txBody>
          <a:bodyPr spcFirstLastPara="1" wrap="square" lIns="91425" tIns="45700" rIns="91425" bIns="45700" anchor="t" anchorCtr="0">
            <a:noAutofit/>
          </a:bodyPr>
          <a:lstStyle>
            <a:lvl1pPr marL="457200" lvl="0" indent="-355600" algn="l">
              <a:lnSpc>
                <a:spcPct val="90000"/>
              </a:lnSpc>
              <a:spcBef>
                <a:spcPts val="1000"/>
              </a:spcBef>
              <a:spcAft>
                <a:spcPts val="0"/>
              </a:spcAft>
              <a:buClr>
                <a:srgbClr val="2E3A4D"/>
              </a:buClr>
              <a:buSzPts val="2000"/>
              <a:buChar char="•"/>
              <a:defRPr b="0" i="0">
                <a:solidFill>
                  <a:srgbClr val="2E3A4D"/>
                </a:solidFill>
                <a:latin typeface="Trebuchet MS" panose="020B0703020202090204" pitchFamily="34" charset="0"/>
              </a:defRPr>
            </a:lvl1pPr>
            <a:lvl2pPr marL="914400" lvl="1" indent="-355600" algn="l">
              <a:lnSpc>
                <a:spcPct val="90000"/>
              </a:lnSpc>
              <a:spcBef>
                <a:spcPts val="500"/>
              </a:spcBef>
              <a:spcAft>
                <a:spcPts val="0"/>
              </a:spcAft>
              <a:buClr>
                <a:srgbClr val="2E3A4D"/>
              </a:buClr>
              <a:buSzPts val="2000"/>
              <a:buChar char="•"/>
              <a:defRPr>
                <a:solidFill>
                  <a:srgbClr val="2E3A4D"/>
                </a:solidFill>
              </a:defRPr>
            </a:lvl2pPr>
            <a:lvl3pPr marL="1371600" lvl="2" indent="-355600" algn="l">
              <a:lnSpc>
                <a:spcPct val="90000"/>
              </a:lnSpc>
              <a:spcBef>
                <a:spcPts val="500"/>
              </a:spcBef>
              <a:spcAft>
                <a:spcPts val="0"/>
              </a:spcAft>
              <a:buClr>
                <a:srgbClr val="2E3A4D"/>
              </a:buClr>
              <a:buSzPts val="2000"/>
              <a:buChar char="•"/>
              <a:defRPr>
                <a:solidFill>
                  <a:srgbClr val="2E3A4D"/>
                </a:solidFill>
              </a:defRPr>
            </a:lvl3pPr>
            <a:lvl4pPr marL="1828800" lvl="3" indent="-355600" algn="l">
              <a:lnSpc>
                <a:spcPct val="90000"/>
              </a:lnSpc>
              <a:spcBef>
                <a:spcPts val="500"/>
              </a:spcBef>
              <a:spcAft>
                <a:spcPts val="0"/>
              </a:spcAft>
              <a:buClr>
                <a:srgbClr val="2E3A4D"/>
              </a:buClr>
              <a:buSzPts val="2000"/>
              <a:buChar char="•"/>
              <a:defRPr>
                <a:solidFill>
                  <a:srgbClr val="2E3A4D"/>
                </a:solidFill>
              </a:defRPr>
            </a:lvl4pPr>
            <a:lvl5pPr marL="2286000" lvl="4" indent="-355600" algn="l">
              <a:lnSpc>
                <a:spcPct val="90000"/>
              </a:lnSpc>
              <a:spcBef>
                <a:spcPts val="500"/>
              </a:spcBef>
              <a:spcAft>
                <a:spcPts val="0"/>
              </a:spcAft>
              <a:buClr>
                <a:srgbClr val="2E3A4D"/>
              </a:buClr>
              <a:buSzPts val="2000"/>
              <a:buChar char="•"/>
              <a:defRPr>
                <a:solidFill>
                  <a:srgbClr val="2E3A4D"/>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0"/>
          <p:cNvSpPr txBox="1">
            <a:spLocks noGrp="1"/>
          </p:cNvSpPr>
          <p:nvPr>
            <p:ph type="title"/>
          </p:nvPr>
        </p:nvSpPr>
        <p:spPr>
          <a:xfrm>
            <a:off x="838200" y="1548733"/>
            <a:ext cx="10515600" cy="1258262"/>
          </a:xfrm>
          <a:prstGeom prst="rect">
            <a:avLst/>
          </a:prstGeom>
          <a:solidFill>
            <a:schemeClr val="lt1"/>
          </a:solid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F4D84"/>
              </a:buClr>
              <a:buSzPts val="1800"/>
              <a:buNone/>
              <a:defRPr b="0" i="0">
                <a:latin typeface="Trebuchet MS" panose="020B070302020209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 name="Google Shape;28;p10"/>
          <p:cNvPicPr preferRelativeResize="0"/>
          <p:nvPr/>
        </p:nvPicPr>
        <p:blipFill rotWithShape="1">
          <a:blip r:embed="rId2">
            <a:alphaModFix amt="20000"/>
          </a:blip>
          <a:srcRect/>
          <a:stretch/>
        </p:blipFill>
        <p:spPr>
          <a:xfrm>
            <a:off x="6260466" y="0"/>
            <a:ext cx="5931534" cy="3923414"/>
          </a:xfrm>
          <a:prstGeom prst="rect">
            <a:avLst/>
          </a:prstGeom>
          <a:noFill/>
          <a:ln>
            <a:noFill/>
          </a:ln>
        </p:spPr>
      </p:pic>
      <p:sp>
        <p:nvSpPr>
          <p:cNvPr id="29" name="Google Shape;29;p10"/>
          <p:cNvSpPr txBox="1">
            <a:spLocks noGrp="1"/>
          </p:cNvSpPr>
          <p:nvPr>
            <p:ph type="ftr" idx="11"/>
          </p:nvPr>
        </p:nvSpPr>
        <p:spPr>
          <a:xfrm>
            <a:off x="136456" y="6356350"/>
            <a:ext cx="8016944"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000" b="0"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GB"/>
          </a:p>
        </p:txBody>
      </p:sp>
      <p:sp>
        <p:nvSpPr>
          <p:cNvPr id="30" name="Google Shape;30;p10"/>
          <p:cNvSpPr txBox="1">
            <a:spLocks noGrp="1"/>
          </p:cNvSpPr>
          <p:nvPr>
            <p:ph type="sldNum" idx="12"/>
          </p:nvPr>
        </p:nvSpPr>
        <p:spPr>
          <a:xfrm>
            <a:off x="9312344" y="6260653"/>
            <a:ext cx="2743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r>
              <a:rPr lang="en-US">
                <a:latin typeface="Trebuchet MS" panose="020B0703020202090204" pitchFamily="34" charset="0"/>
              </a:rPr>
              <a:t>Page </a:t>
            </a:r>
            <a:fld id="{00000000-1234-1234-1234-123412341234}" type="slidenum">
              <a:rPr lang="en-US" smtClean="0">
                <a:latin typeface="Trebuchet MS" panose="020B0703020202090204" pitchFamily="34" charset="0"/>
              </a:rPr>
              <a:pPr/>
              <a:t>‹#›</a:t>
            </a:fld>
            <a:endParaRPr>
              <a:latin typeface="Trebuchet MS" panose="020B0703020202090204" pitchFamily="34" charset="0"/>
            </a:endParaRPr>
          </a:p>
        </p:txBody>
      </p:sp>
    </p:spTree>
    <p:extLst>
      <p:ext uri="{BB962C8B-B14F-4D97-AF65-F5344CB8AC3E}">
        <p14:creationId xmlns:p14="http://schemas.microsoft.com/office/powerpoint/2010/main" val="40402857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ain Page Layou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F7AD10C5-26A1-294A-B502-539EF9CFA54D}"/>
              </a:ext>
            </a:extLst>
          </p:cNvPr>
          <p:cNvSpPr>
            <a:spLocks noGrp="1"/>
          </p:cNvSpPr>
          <p:nvPr>
            <p:ph idx="1" hasCustomPrompt="1"/>
          </p:nvPr>
        </p:nvSpPr>
        <p:spPr>
          <a:xfrm>
            <a:off x="838200" y="2998381"/>
            <a:ext cx="10515600" cy="2817628"/>
          </a:xfrm>
          <a:prstGeom prst="rect">
            <a:avLst/>
          </a:prstGeom>
        </p:spPr>
        <p:txBody>
          <a:bodyPr vert="horz" lIns="91440" tIns="45720" rIns="91440" bIns="45720" rtlCol="0">
            <a:noAutofit/>
          </a:bodyPr>
          <a:lstStyle>
            <a:lvl1pPr>
              <a:defRPr>
                <a:solidFill>
                  <a:srgbClr val="2E3A4D"/>
                </a:solidFill>
              </a:defRPr>
            </a:lvl1pPr>
            <a:lvl2pPr>
              <a:defRPr>
                <a:solidFill>
                  <a:srgbClr val="2E3A4D"/>
                </a:solidFill>
              </a:defRPr>
            </a:lvl2pPr>
            <a:lvl3pPr>
              <a:defRPr>
                <a:solidFill>
                  <a:srgbClr val="2E3A4D"/>
                </a:solidFill>
              </a:defRPr>
            </a:lvl3pPr>
            <a:lvl4pPr>
              <a:defRPr>
                <a:solidFill>
                  <a:srgbClr val="2E3A4D"/>
                </a:solidFill>
              </a:defRPr>
            </a:lvl4pPr>
            <a:lvl5pPr>
              <a:defRPr>
                <a:solidFill>
                  <a:srgbClr val="2E3A4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4">
            <a:extLst>
              <a:ext uri="{FF2B5EF4-FFF2-40B4-BE49-F238E27FC236}">
                <a16:creationId xmlns:a16="http://schemas.microsoft.com/office/drawing/2014/main" id="{CC640AA3-AFF8-634E-840B-6EB5F427C0D8}"/>
              </a:ext>
            </a:extLst>
          </p:cNvPr>
          <p:cNvSpPr>
            <a:spLocks noGrp="1"/>
          </p:cNvSpPr>
          <p:nvPr>
            <p:ph type="title"/>
          </p:nvPr>
        </p:nvSpPr>
        <p:spPr>
          <a:xfrm>
            <a:off x="838200" y="1548733"/>
            <a:ext cx="10515600" cy="1258262"/>
          </a:xfrm>
          <a:prstGeom prst="rect">
            <a:avLst/>
          </a:prstGeom>
          <a:solidFill>
            <a:schemeClr val="bg1"/>
          </a:solidFill>
        </p:spPr>
        <p:txBody>
          <a:bodyPr vert="horz" lIns="91440" tIns="45720" rIns="91440" bIns="45720" rtlCol="0" anchor="ctr" anchorCtr="0">
            <a:noAutofit/>
          </a:bodyPr>
          <a:lstStyle/>
          <a:p>
            <a:r>
              <a:rPr lang="en-US"/>
              <a:t>Click to edit Master title style</a:t>
            </a:r>
          </a:p>
        </p:txBody>
      </p:sp>
      <p:sp>
        <p:nvSpPr>
          <p:cNvPr id="11" name="Slide Number Placeholder 10">
            <a:extLst>
              <a:ext uri="{FF2B5EF4-FFF2-40B4-BE49-F238E27FC236}">
                <a16:creationId xmlns:a16="http://schemas.microsoft.com/office/drawing/2014/main" id="{E55B9751-AD77-3948-A3F3-EABE1392BDC6}"/>
              </a:ext>
            </a:extLst>
          </p:cNvPr>
          <p:cNvSpPr>
            <a:spLocks noGrp="1"/>
          </p:cNvSpPr>
          <p:nvPr>
            <p:ph type="sldNum" sz="quarter" idx="12"/>
          </p:nvPr>
        </p:nvSpPr>
        <p:spPr/>
        <p:txBody>
          <a:bodyPr/>
          <a:lstStyle/>
          <a:p>
            <a:r>
              <a:rPr lang="en-US"/>
              <a:t>Page </a:t>
            </a:r>
            <a:fld id="{6CD04867-206E-8E42-A1B6-AF5E95E31B30}" type="slidenum">
              <a:rPr lang="en-US" smtClean="0"/>
              <a:pPr/>
              <a:t>‹#›</a:t>
            </a:fld>
            <a:endParaRPr lang="en-US" sz="1000"/>
          </a:p>
        </p:txBody>
      </p:sp>
      <p:sp>
        <p:nvSpPr>
          <p:cNvPr id="9" name="Footer Placeholder 13">
            <a:extLst>
              <a:ext uri="{FF2B5EF4-FFF2-40B4-BE49-F238E27FC236}">
                <a16:creationId xmlns:a16="http://schemas.microsoft.com/office/drawing/2014/main" id="{9C3BD9AF-7FCB-2246-A5BB-C3071E7F181A}"/>
              </a:ext>
            </a:extLst>
          </p:cNvPr>
          <p:cNvSpPr>
            <a:spLocks noGrp="1"/>
          </p:cNvSpPr>
          <p:nvPr>
            <p:ph type="ftr" sz="quarter" idx="11"/>
          </p:nvPr>
        </p:nvSpPr>
        <p:spPr>
          <a:xfrm>
            <a:off x="136456" y="6356350"/>
            <a:ext cx="8016944" cy="365125"/>
          </a:xfrm>
          <a:prstGeom prst="rect">
            <a:avLst/>
          </a:prstGeom>
        </p:spPr>
        <p:txBody>
          <a:bodyPr/>
          <a:lstStyle>
            <a:lvl1pPr algn="l">
              <a:defRPr sz="1000"/>
            </a:lvl1pPr>
          </a:lstStyle>
          <a:p>
            <a:pPr algn="l"/>
            <a:r>
              <a:rPr lang="en-US"/>
              <a:t>Title of section in the footer for accessible purposes</a:t>
            </a:r>
          </a:p>
        </p:txBody>
      </p:sp>
    </p:spTree>
    <p:extLst>
      <p:ext uri="{BB962C8B-B14F-4D97-AF65-F5344CB8AC3E}">
        <p14:creationId xmlns:p14="http://schemas.microsoft.com/office/powerpoint/2010/main" val="38763903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8909413" cy="1646302"/>
          </a:xfrm>
        </p:spPr>
        <p:txBody>
          <a:bodyPr anchor="b">
            <a:noAutofit/>
          </a:bodyPr>
          <a:lstStyle>
            <a:lvl1pPr algn="r">
              <a:defRPr sz="5400">
                <a:solidFill>
                  <a:srgbClr val="632182"/>
                </a:solidFill>
              </a:defRPr>
            </a:lvl1pPr>
          </a:lstStyle>
          <a:p>
            <a:r>
              <a:rPr lang="en-US"/>
              <a:t>Click to edit Master title style</a:t>
            </a:r>
          </a:p>
        </p:txBody>
      </p:sp>
      <p:sp>
        <p:nvSpPr>
          <p:cNvPr id="3" name="Subtitle 2"/>
          <p:cNvSpPr>
            <a:spLocks noGrp="1"/>
          </p:cNvSpPr>
          <p:nvPr>
            <p:ph type="subTitle" idx="1"/>
          </p:nvPr>
        </p:nvSpPr>
        <p:spPr>
          <a:xfrm>
            <a:off x="1507067" y="4050833"/>
            <a:ext cx="8909413"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a:extLst>
              <a:ext uri="{FF2B5EF4-FFF2-40B4-BE49-F238E27FC236}">
                <a16:creationId xmlns:a16="http://schemas.microsoft.com/office/drawing/2014/main" id="{DF472216-EF53-3975-E8BC-EBE80501B9B6}"/>
              </a:ext>
            </a:extLst>
          </p:cNvPr>
          <p:cNvSpPr>
            <a:spLocks noGrp="1"/>
          </p:cNvSpPr>
          <p:nvPr>
            <p:ph type="dt" sz="half" idx="10"/>
          </p:nvPr>
        </p:nvSpPr>
        <p:spPr/>
        <p:txBody>
          <a:bodyPr/>
          <a:lstStyle>
            <a:lvl1pPr>
              <a:defRPr/>
            </a:lvl1pPr>
          </a:lstStyle>
          <a:p>
            <a:pPr>
              <a:defRPr/>
            </a:pPr>
            <a:fld id="{B4C8168A-6B50-401C-8F90-C7808B689559}" type="datetimeFigureOut">
              <a:rPr lang="en-US"/>
              <a:pPr>
                <a:defRPr/>
              </a:pPr>
              <a:t>10/21/2026</a:t>
            </a:fld>
            <a:endParaRPr lang="en-US"/>
          </a:p>
        </p:txBody>
      </p:sp>
      <p:sp>
        <p:nvSpPr>
          <p:cNvPr id="9" name="Footer Placeholder 4">
            <a:extLst>
              <a:ext uri="{FF2B5EF4-FFF2-40B4-BE49-F238E27FC236}">
                <a16:creationId xmlns:a16="http://schemas.microsoft.com/office/drawing/2014/main" id="{2B077E92-CB58-E744-4F33-D8FD5142A699}"/>
              </a:ext>
            </a:extLst>
          </p:cNvPr>
          <p:cNvSpPr>
            <a:spLocks noGrp="1"/>
          </p:cNvSpPr>
          <p:nvPr>
            <p:ph type="ftr" sz="quarter" idx="11"/>
          </p:nvPr>
        </p:nvSpPr>
        <p:spPr/>
        <p:txBody>
          <a:bodyPr/>
          <a:lstStyle>
            <a:lvl1pPr>
              <a:defRPr/>
            </a:lvl1pPr>
          </a:lstStyle>
          <a:p>
            <a:pPr>
              <a:defRPr/>
            </a:pPr>
            <a:endParaRPr lang="en-GB"/>
          </a:p>
        </p:txBody>
      </p:sp>
      <p:sp>
        <p:nvSpPr>
          <p:cNvPr id="10" name="Slide Number Placeholder 5">
            <a:extLst>
              <a:ext uri="{FF2B5EF4-FFF2-40B4-BE49-F238E27FC236}">
                <a16:creationId xmlns:a16="http://schemas.microsoft.com/office/drawing/2014/main" id="{56645343-D58E-2EAC-A801-0079148C62A5}"/>
              </a:ext>
            </a:extLst>
          </p:cNvPr>
          <p:cNvSpPr>
            <a:spLocks noGrp="1"/>
          </p:cNvSpPr>
          <p:nvPr>
            <p:ph type="sldNum" sz="quarter" idx="12"/>
          </p:nvPr>
        </p:nvSpPr>
        <p:spPr/>
        <p:txBody>
          <a:bodyPr/>
          <a:lstStyle>
            <a:lvl1pPr>
              <a:defRPr/>
            </a:lvl1pPr>
          </a:lstStyle>
          <a:p>
            <a:pPr>
              <a:defRPr/>
            </a:pPr>
            <a:fld id="{60A8C4C6-9065-47B0-8103-BB2BD75ED6D0}" type="slidenum">
              <a:rPr lang="en-GB" altLang="en-US"/>
              <a:pPr>
                <a:defRPr/>
              </a:pPr>
              <a:t>‹#›</a:t>
            </a:fld>
            <a:endParaRPr lang="en-GB" altLang="en-US"/>
          </a:p>
        </p:txBody>
      </p:sp>
    </p:spTree>
    <p:extLst>
      <p:ext uri="{BB962C8B-B14F-4D97-AF65-F5344CB8AC3E}">
        <p14:creationId xmlns:p14="http://schemas.microsoft.com/office/powerpoint/2010/main" val="11509235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632182"/>
                </a:solidFill>
              </a:defRPr>
            </a:lvl1pPr>
          </a:lstStyle>
          <a:p>
            <a:r>
              <a:rPr lang="en-US"/>
              <a:t>Click to edit Master title style</a:t>
            </a:r>
          </a:p>
        </p:txBody>
      </p:sp>
      <p:sp>
        <p:nvSpPr>
          <p:cNvPr id="3" name="Content Placeholder 2"/>
          <p:cNvSpPr>
            <a:spLocks noGrp="1"/>
          </p:cNvSpPr>
          <p:nvPr>
            <p:ph idx="1"/>
          </p:nvPr>
        </p:nvSpPr>
        <p:spPr>
          <a:xfrm>
            <a:off x="677334" y="2160589"/>
            <a:ext cx="9739146" cy="35006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5ADA77C2-98CB-4BD3-0E04-DF4E1C730C23}"/>
              </a:ext>
            </a:extLst>
          </p:cNvPr>
          <p:cNvSpPr>
            <a:spLocks noGrp="1"/>
          </p:cNvSpPr>
          <p:nvPr>
            <p:ph type="dt" sz="half" idx="10"/>
          </p:nvPr>
        </p:nvSpPr>
        <p:spPr/>
        <p:txBody>
          <a:bodyPr/>
          <a:lstStyle>
            <a:lvl1pPr>
              <a:defRPr/>
            </a:lvl1pPr>
          </a:lstStyle>
          <a:p>
            <a:pPr>
              <a:defRPr/>
            </a:pPr>
            <a:fld id="{92DE654E-ACCF-4AFD-ACB1-60E8F1686AE5}" type="datetimeFigureOut">
              <a:rPr lang="en-US"/>
              <a:pPr>
                <a:defRPr/>
              </a:pPr>
              <a:t>10/21/2026</a:t>
            </a:fld>
            <a:endParaRPr lang="en-US"/>
          </a:p>
        </p:txBody>
      </p:sp>
      <p:sp>
        <p:nvSpPr>
          <p:cNvPr id="7" name="Footer Placeholder 4">
            <a:extLst>
              <a:ext uri="{FF2B5EF4-FFF2-40B4-BE49-F238E27FC236}">
                <a16:creationId xmlns:a16="http://schemas.microsoft.com/office/drawing/2014/main" id="{0F5EC4D8-DB00-4415-73D8-D79529080BF4}"/>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8" name="Slide Number Placeholder 5">
            <a:extLst>
              <a:ext uri="{FF2B5EF4-FFF2-40B4-BE49-F238E27FC236}">
                <a16:creationId xmlns:a16="http://schemas.microsoft.com/office/drawing/2014/main" id="{D5C0234E-D6CC-7364-5092-8B338ABC4320}"/>
              </a:ext>
            </a:extLst>
          </p:cNvPr>
          <p:cNvSpPr>
            <a:spLocks noGrp="1"/>
          </p:cNvSpPr>
          <p:nvPr>
            <p:ph type="sldNum" sz="quarter" idx="12"/>
          </p:nvPr>
        </p:nvSpPr>
        <p:spPr/>
        <p:txBody>
          <a:bodyPr/>
          <a:lstStyle>
            <a:lvl1pPr>
              <a:defRPr/>
            </a:lvl1pPr>
          </a:lstStyle>
          <a:p>
            <a:pPr>
              <a:defRPr/>
            </a:pPr>
            <a:fld id="{31B2BACB-FD4F-44EF-879F-B33C3B8F442A}" type="slidenum">
              <a:rPr lang="en-GB" altLang="en-US"/>
              <a:pPr>
                <a:defRPr/>
              </a:pPr>
              <a:t>‹#›</a:t>
            </a:fld>
            <a:endParaRPr lang="en-GB" altLang="en-US"/>
          </a:p>
        </p:txBody>
      </p:sp>
    </p:spTree>
    <p:extLst>
      <p:ext uri="{BB962C8B-B14F-4D97-AF65-F5344CB8AC3E}">
        <p14:creationId xmlns:p14="http://schemas.microsoft.com/office/powerpoint/2010/main" val="5084699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4" y="2700867"/>
            <a:ext cx="9739145"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9739144"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B8299764-A6A4-E224-97B7-61BE24779AC4}"/>
              </a:ext>
            </a:extLst>
          </p:cNvPr>
          <p:cNvSpPr>
            <a:spLocks noGrp="1"/>
          </p:cNvSpPr>
          <p:nvPr>
            <p:ph type="dt" sz="half" idx="10"/>
          </p:nvPr>
        </p:nvSpPr>
        <p:spPr/>
        <p:txBody>
          <a:bodyPr/>
          <a:lstStyle>
            <a:lvl1pPr>
              <a:defRPr/>
            </a:lvl1pPr>
          </a:lstStyle>
          <a:p>
            <a:pPr>
              <a:defRPr/>
            </a:pPr>
            <a:fld id="{7180A5E8-CBA1-4690-8728-A3B8F47C11CE}" type="datetimeFigureOut">
              <a:rPr lang="en-US"/>
              <a:pPr>
                <a:defRPr/>
              </a:pPr>
              <a:t>10/21/2026</a:t>
            </a:fld>
            <a:endParaRPr lang="en-US"/>
          </a:p>
        </p:txBody>
      </p:sp>
      <p:sp>
        <p:nvSpPr>
          <p:cNvPr id="7" name="Footer Placeholder 4">
            <a:extLst>
              <a:ext uri="{FF2B5EF4-FFF2-40B4-BE49-F238E27FC236}">
                <a16:creationId xmlns:a16="http://schemas.microsoft.com/office/drawing/2014/main" id="{D2CE479D-4FFD-445A-C00A-3B0D483A8942}"/>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8" name="Slide Number Placeholder 5">
            <a:extLst>
              <a:ext uri="{FF2B5EF4-FFF2-40B4-BE49-F238E27FC236}">
                <a16:creationId xmlns:a16="http://schemas.microsoft.com/office/drawing/2014/main" id="{45DC384E-D090-A681-E77C-67FD26B6B6A2}"/>
              </a:ext>
            </a:extLst>
          </p:cNvPr>
          <p:cNvSpPr>
            <a:spLocks noGrp="1"/>
          </p:cNvSpPr>
          <p:nvPr>
            <p:ph type="sldNum" sz="quarter" idx="12"/>
          </p:nvPr>
        </p:nvSpPr>
        <p:spPr/>
        <p:txBody>
          <a:bodyPr/>
          <a:lstStyle>
            <a:lvl1pPr>
              <a:defRPr/>
            </a:lvl1pPr>
          </a:lstStyle>
          <a:p>
            <a:pPr>
              <a:defRPr/>
            </a:pPr>
            <a:fld id="{7E8EE00C-11B7-4209-A920-38F4349A5EE3}" type="slidenum">
              <a:rPr lang="en-GB" altLang="en-US"/>
              <a:pPr>
                <a:defRPr/>
              </a:pPr>
              <a:t>‹#›</a:t>
            </a:fld>
            <a:endParaRPr lang="en-GB" altLang="en-US"/>
          </a:p>
        </p:txBody>
      </p:sp>
    </p:spTree>
    <p:extLst>
      <p:ext uri="{BB962C8B-B14F-4D97-AF65-F5344CB8AC3E}">
        <p14:creationId xmlns:p14="http://schemas.microsoft.com/office/powerpoint/2010/main" val="31929558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698586" cy="35726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17894" y="2160588"/>
            <a:ext cx="4698586" cy="35726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a:extLst>
              <a:ext uri="{FF2B5EF4-FFF2-40B4-BE49-F238E27FC236}">
                <a16:creationId xmlns:a16="http://schemas.microsoft.com/office/drawing/2014/main" id="{39A14E6F-223C-72F0-E8B1-FF96F5E9687A}"/>
              </a:ext>
            </a:extLst>
          </p:cNvPr>
          <p:cNvSpPr>
            <a:spLocks noGrp="1"/>
          </p:cNvSpPr>
          <p:nvPr>
            <p:ph type="dt" sz="half" idx="10"/>
          </p:nvPr>
        </p:nvSpPr>
        <p:spPr/>
        <p:txBody>
          <a:bodyPr/>
          <a:lstStyle>
            <a:lvl1pPr>
              <a:defRPr/>
            </a:lvl1pPr>
          </a:lstStyle>
          <a:p>
            <a:pPr>
              <a:defRPr/>
            </a:pPr>
            <a:fld id="{AA9883B2-B453-493D-BBDD-1E667AB34F13}" type="datetimeFigureOut">
              <a:rPr lang="en-US"/>
              <a:pPr>
                <a:defRPr/>
              </a:pPr>
              <a:t>10/21/2026</a:t>
            </a:fld>
            <a:endParaRPr lang="en-US"/>
          </a:p>
        </p:txBody>
      </p:sp>
      <p:sp>
        <p:nvSpPr>
          <p:cNvPr id="8" name="Footer Placeholder 5">
            <a:extLst>
              <a:ext uri="{FF2B5EF4-FFF2-40B4-BE49-F238E27FC236}">
                <a16:creationId xmlns:a16="http://schemas.microsoft.com/office/drawing/2014/main" id="{A51ECE07-959B-FC11-B277-140134E1E5D9}"/>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US"/>
          </a:p>
        </p:txBody>
      </p:sp>
      <p:sp>
        <p:nvSpPr>
          <p:cNvPr id="9" name="Slide Number Placeholder 6">
            <a:extLst>
              <a:ext uri="{FF2B5EF4-FFF2-40B4-BE49-F238E27FC236}">
                <a16:creationId xmlns:a16="http://schemas.microsoft.com/office/drawing/2014/main" id="{DDBCF4C5-2102-A798-ED56-01AADB34A0A3}"/>
              </a:ext>
            </a:extLst>
          </p:cNvPr>
          <p:cNvSpPr>
            <a:spLocks noGrp="1"/>
          </p:cNvSpPr>
          <p:nvPr>
            <p:ph type="sldNum" sz="quarter" idx="12"/>
          </p:nvPr>
        </p:nvSpPr>
        <p:spPr/>
        <p:txBody>
          <a:bodyPr/>
          <a:lstStyle>
            <a:lvl1pPr>
              <a:defRPr/>
            </a:lvl1pPr>
          </a:lstStyle>
          <a:p>
            <a:pPr>
              <a:defRPr/>
            </a:pPr>
            <a:fld id="{8E8C104F-5675-4D38-AD70-84D61C8988DB}" type="slidenum">
              <a:rPr lang="en-US"/>
              <a:pPr>
                <a:defRPr/>
              </a:pPr>
              <a:t>‹#›</a:t>
            </a:fld>
            <a:endParaRPr lang="en-US"/>
          </a:p>
        </p:txBody>
      </p:sp>
    </p:spTree>
    <p:extLst>
      <p:ext uri="{BB962C8B-B14F-4D97-AF65-F5344CB8AC3E}">
        <p14:creationId xmlns:p14="http://schemas.microsoft.com/office/powerpoint/2010/main" val="6003045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7001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700175" cy="29960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716305" y="2160983"/>
            <a:ext cx="47001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716307" y="2737245"/>
            <a:ext cx="4700174" cy="29960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a:extLst>
              <a:ext uri="{FF2B5EF4-FFF2-40B4-BE49-F238E27FC236}">
                <a16:creationId xmlns:a16="http://schemas.microsoft.com/office/drawing/2014/main" id="{4C062CAA-25DC-B7E8-9494-55BFAFF93D14}"/>
              </a:ext>
            </a:extLst>
          </p:cNvPr>
          <p:cNvSpPr>
            <a:spLocks noGrp="1"/>
          </p:cNvSpPr>
          <p:nvPr>
            <p:ph type="dt" sz="half" idx="10"/>
          </p:nvPr>
        </p:nvSpPr>
        <p:spPr/>
        <p:txBody>
          <a:bodyPr/>
          <a:lstStyle>
            <a:lvl1pPr>
              <a:defRPr/>
            </a:lvl1pPr>
          </a:lstStyle>
          <a:p>
            <a:pPr>
              <a:defRPr/>
            </a:pPr>
            <a:fld id="{B0FD86A7-B7C9-41ED-BF77-68A7D2AE0BAD}" type="datetimeFigureOut">
              <a:rPr lang="en-US"/>
              <a:pPr>
                <a:defRPr/>
              </a:pPr>
              <a:t>10/21/2026</a:t>
            </a:fld>
            <a:endParaRPr lang="en-US"/>
          </a:p>
        </p:txBody>
      </p:sp>
      <p:sp>
        <p:nvSpPr>
          <p:cNvPr id="10" name="Footer Placeholder 7">
            <a:extLst>
              <a:ext uri="{FF2B5EF4-FFF2-40B4-BE49-F238E27FC236}">
                <a16:creationId xmlns:a16="http://schemas.microsoft.com/office/drawing/2014/main" id="{6EA2CA6E-979E-5E6E-A619-A0C1F45ABFE8}"/>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US"/>
          </a:p>
        </p:txBody>
      </p:sp>
      <p:sp>
        <p:nvSpPr>
          <p:cNvPr id="11" name="Slide Number Placeholder 8">
            <a:extLst>
              <a:ext uri="{FF2B5EF4-FFF2-40B4-BE49-F238E27FC236}">
                <a16:creationId xmlns:a16="http://schemas.microsoft.com/office/drawing/2014/main" id="{38A86522-C57A-9A3B-5F62-BED3B0593A77}"/>
              </a:ext>
            </a:extLst>
          </p:cNvPr>
          <p:cNvSpPr>
            <a:spLocks noGrp="1"/>
          </p:cNvSpPr>
          <p:nvPr>
            <p:ph type="sldNum" sz="quarter" idx="12"/>
          </p:nvPr>
        </p:nvSpPr>
        <p:spPr/>
        <p:txBody>
          <a:bodyPr/>
          <a:lstStyle>
            <a:lvl1pPr>
              <a:defRPr/>
            </a:lvl1pPr>
          </a:lstStyle>
          <a:p>
            <a:pPr>
              <a:defRPr/>
            </a:pPr>
            <a:fld id="{875933E7-0FA6-4628-8B7F-1E4D3D6BD063}" type="slidenum">
              <a:rPr lang="en-US"/>
              <a:pPr>
                <a:defRPr/>
              </a:pPr>
              <a:t>‹#›</a:t>
            </a:fld>
            <a:endParaRPr lang="en-US"/>
          </a:p>
        </p:txBody>
      </p:sp>
    </p:spTree>
    <p:extLst>
      <p:ext uri="{BB962C8B-B14F-4D97-AF65-F5344CB8AC3E}">
        <p14:creationId xmlns:p14="http://schemas.microsoft.com/office/powerpoint/2010/main" val="42862162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2612256"/>
            <a:ext cx="9739146" cy="1320800"/>
          </a:xfrm>
        </p:spPr>
        <p:txBody>
          <a:bodyPr/>
          <a:lstStyle/>
          <a:p>
            <a:r>
              <a:rPr lang="en-US"/>
              <a:t>Click to edit Master title style</a:t>
            </a:r>
          </a:p>
        </p:txBody>
      </p:sp>
      <p:sp>
        <p:nvSpPr>
          <p:cNvPr id="5" name="Date Placeholder 2">
            <a:extLst>
              <a:ext uri="{FF2B5EF4-FFF2-40B4-BE49-F238E27FC236}">
                <a16:creationId xmlns:a16="http://schemas.microsoft.com/office/drawing/2014/main" id="{FA9EFB88-2ABF-9551-82AA-3A56F5C82236}"/>
              </a:ext>
            </a:extLst>
          </p:cNvPr>
          <p:cNvSpPr>
            <a:spLocks noGrp="1"/>
          </p:cNvSpPr>
          <p:nvPr>
            <p:ph type="dt" sz="half" idx="10"/>
          </p:nvPr>
        </p:nvSpPr>
        <p:spPr/>
        <p:txBody>
          <a:bodyPr/>
          <a:lstStyle>
            <a:lvl1pPr>
              <a:defRPr/>
            </a:lvl1pPr>
          </a:lstStyle>
          <a:p>
            <a:pPr>
              <a:defRPr/>
            </a:pPr>
            <a:fld id="{934F0F3D-C66D-42E3-9A02-E67305DC96FD}" type="datetimeFigureOut">
              <a:rPr lang="en-US"/>
              <a:pPr>
                <a:defRPr/>
              </a:pPr>
              <a:t>10/21/2026</a:t>
            </a:fld>
            <a:endParaRPr lang="en-US"/>
          </a:p>
        </p:txBody>
      </p:sp>
      <p:sp>
        <p:nvSpPr>
          <p:cNvPr id="6" name="Footer Placeholder 3">
            <a:extLst>
              <a:ext uri="{FF2B5EF4-FFF2-40B4-BE49-F238E27FC236}">
                <a16:creationId xmlns:a16="http://schemas.microsoft.com/office/drawing/2014/main" id="{DC557334-C8B2-07A9-4E4B-FD48F17EF1C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E9CAF0E7-2FB6-0F0E-C6D5-FAD733359687}"/>
              </a:ext>
            </a:extLst>
          </p:cNvPr>
          <p:cNvSpPr>
            <a:spLocks noGrp="1"/>
          </p:cNvSpPr>
          <p:nvPr>
            <p:ph type="sldNum" sz="quarter" idx="12"/>
          </p:nvPr>
        </p:nvSpPr>
        <p:spPr/>
        <p:txBody>
          <a:bodyPr/>
          <a:lstStyle>
            <a:lvl1pPr>
              <a:defRPr/>
            </a:lvl1pPr>
          </a:lstStyle>
          <a:p>
            <a:pPr>
              <a:defRPr/>
            </a:pPr>
            <a:fld id="{2B97EC31-535D-4A7C-8F3A-40DACA35D2F7}" type="slidenum">
              <a:rPr lang="en-US"/>
              <a:pPr>
                <a:defRPr/>
              </a:pPr>
              <a:t>‹#›</a:t>
            </a:fld>
            <a:endParaRPr lang="en-US"/>
          </a:p>
        </p:txBody>
      </p:sp>
    </p:spTree>
    <p:extLst>
      <p:ext uri="{BB962C8B-B14F-4D97-AF65-F5344CB8AC3E}">
        <p14:creationId xmlns:p14="http://schemas.microsoft.com/office/powerpoint/2010/main" val="13605429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AC472536-B480-3CA6-F4F5-B9E5A4D8A7C4}"/>
              </a:ext>
            </a:extLst>
          </p:cNvPr>
          <p:cNvSpPr>
            <a:spLocks noGrp="1"/>
          </p:cNvSpPr>
          <p:nvPr>
            <p:ph type="dt" sz="half" idx="10"/>
          </p:nvPr>
        </p:nvSpPr>
        <p:spPr/>
        <p:txBody>
          <a:bodyPr/>
          <a:lstStyle>
            <a:lvl1pPr>
              <a:defRPr/>
            </a:lvl1pPr>
          </a:lstStyle>
          <a:p>
            <a:pPr>
              <a:defRPr/>
            </a:pPr>
            <a:fld id="{326D3800-0CDC-4878-AD3A-C6BEF1E278EA}" type="datetimeFigureOut">
              <a:rPr lang="en-US"/>
              <a:pPr>
                <a:defRPr/>
              </a:pPr>
              <a:t>10/21/2026</a:t>
            </a:fld>
            <a:endParaRPr lang="en-US"/>
          </a:p>
        </p:txBody>
      </p:sp>
      <p:sp>
        <p:nvSpPr>
          <p:cNvPr id="5" name="Footer Placeholder 2">
            <a:extLst>
              <a:ext uri="{FF2B5EF4-FFF2-40B4-BE49-F238E27FC236}">
                <a16:creationId xmlns:a16="http://schemas.microsoft.com/office/drawing/2014/main" id="{33BDC2E0-2C43-F202-E992-828199947551}"/>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6" name="Slide Number Placeholder 3">
            <a:extLst>
              <a:ext uri="{FF2B5EF4-FFF2-40B4-BE49-F238E27FC236}">
                <a16:creationId xmlns:a16="http://schemas.microsoft.com/office/drawing/2014/main" id="{E1DE6782-1EEF-80CD-7847-2A0CFE2F5DFA}"/>
              </a:ext>
            </a:extLst>
          </p:cNvPr>
          <p:cNvSpPr>
            <a:spLocks noGrp="1"/>
          </p:cNvSpPr>
          <p:nvPr>
            <p:ph type="sldNum" sz="quarter" idx="12"/>
          </p:nvPr>
        </p:nvSpPr>
        <p:spPr/>
        <p:txBody>
          <a:bodyPr/>
          <a:lstStyle>
            <a:lvl1pPr>
              <a:defRPr/>
            </a:lvl1pPr>
          </a:lstStyle>
          <a:p>
            <a:pPr>
              <a:defRPr/>
            </a:pPr>
            <a:fld id="{D8AD5C2A-D561-4EBA-AB68-8C8A6BEAD5E0}" type="slidenum">
              <a:rPr lang="en-GB" altLang="en-US"/>
              <a:pPr>
                <a:defRPr/>
              </a:pPr>
              <a:t>‹#›</a:t>
            </a:fld>
            <a:endParaRPr lang="en-GB" altLang="en-US"/>
          </a:p>
        </p:txBody>
      </p:sp>
    </p:spTree>
    <p:extLst>
      <p:ext uri="{BB962C8B-B14F-4D97-AF65-F5344CB8AC3E}">
        <p14:creationId xmlns:p14="http://schemas.microsoft.com/office/powerpoint/2010/main" val="31771300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4050514"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5902939" y="514925"/>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4050514"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7" name="Date Placeholder 4">
            <a:extLst>
              <a:ext uri="{FF2B5EF4-FFF2-40B4-BE49-F238E27FC236}">
                <a16:creationId xmlns:a16="http://schemas.microsoft.com/office/drawing/2014/main" id="{E9E5235E-3D9F-1E54-AD13-CE5002E38959}"/>
              </a:ext>
            </a:extLst>
          </p:cNvPr>
          <p:cNvSpPr>
            <a:spLocks noGrp="1"/>
          </p:cNvSpPr>
          <p:nvPr>
            <p:ph type="dt" sz="half" idx="10"/>
          </p:nvPr>
        </p:nvSpPr>
        <p:spPr/>
        <p:txBody>
          <a:bodyPr/>
          <a:lstStyle>
            <a:lvl1pPr>
              <a:defRPr/>
            </a:lvl1pPr>
          </a:lstStyle>
          <a:p>
            <a:pPr>
              <a:defRPr/>
            </a:pPr>
            <a:fld id="{5CB6FFE6-707A-4A16-A672-13064DE6DC51}" type="datetimeFigureOut">
              <a:rPr lang="en-US"/>
              <a:pPr>
                <a:defRPr/>
              </a:pPr>
              <a:t>10/21/2026</a:t>
            </a:fld>
            <a:endParaRPr lang="en-US"/>
          </a:p>
        </p:txBody>
      </p:sp>
      <p:sp>
        <p:nvSpPr>
          <p:cNvPr id="8" name="Footer Placeholder 5">
            <a:extLst>
              <a:ext uri="{FF2B5EF4-FFF2-40B4-BE49-F238E27FC236}">
                <a16:creationId xmlns:a16="http://schemas.microsoft.com/office/drawing/2014/main" id="{2F5F28A3-AEA6-505C-6E33-E50638D1040D}"/>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9" name="Slide Number Placeholder 6">
            <a:extLst>
              <a:ext uri="{FF2B5EF4-FFF2-40B4-BE49-F238E27FC236}">
                <a16:creationId xmlns:a16="http://schemas.microsoft.com/office/drawing/2014/main" id="{1B72AD73-22BD-02CD-335F-BAF4DAEC0035}"/>
              </a:ext>
            </a:extLst>
          </p:cNvPr>
          <p:cNvSpPr>
            <a:spLocks noGrp="1"/>
          </p:cNvSpPr>
          <p:nvPr>
            <p:ph type="sldNum" sz="quarter" idx="12"/>
          </p:nvPr>
        </p:nvSpPr>
        <p:spPr/>
        <p:txBody>
          <a:bodyPr/>
          <a:lstStyle>
            <a:lvl1pPr>
              <a:defRPr/>
            </a:lvl1pPr>
          </a:lstStyle>
          <a:p>
            <a:pPr>
              <a:defRPr/>
            </a:pPr>
            <a:fld id="{34907B6A-54E3-4FE8-9469-62020B8F466F}" type="slidenum">
              <a:rPr lang="en-GB" altLang="en-US"/>
              <a:pPr>
                <a:defRPr/>
              </a:pPr>
              <a:t>‹#›</a:t>
            </a:fld>
            <a:endParaRPr lang="en-GB" altLang="en-US"/>
          </a:p>
        </p:txBody>
      </p:sp>
    </p:spTree>
    <p:extLst>
      <p:ext uri="{BB962C8B-B14F-4D97-AF65-F5344CB8AC3E}">
        <p14:creationId xmlns:p14="http://schemas.microsoft.com/office/powerpoint/2010/main" val="34743752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9739146"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9739146"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4" name="Text Placeholder 3"/>
          <p:cNvSpPr>
            <a:spLocks noGrp="1"/>
          </p:cNvSpPr>
          <p:nvPr>
            <p:ph type="body" sz="half" idx="2"/>
          </p:nvPr>
        </p:nvSpPr>
        <p:spPr>
          <a:xfrm>
            <a:off x="677334" y="5367338"/>
            <a:ext cx="9739146" cy="365125"/>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F4874488-15A6-F4A3-EB6B-F9EA28D1D65D}"/>
              </a:ext>
            </a:extLst>
          </p:cNvPr>
          <p:cNvSpPr>
            <a:spLocks noGrp="1"/>
          </p:cNvSpPr>
          <p:nvPr>
            <p:ph type="dt" sz="half" idx="10"/>
          </p:nvPr>
        </p:nvSpPr>
        <p:spPr/>
        <p:txBody>
          <a:bodyPr/>
          <a:lstStyle>
            <a:lvl1pPr>
              <a:defRPr/>
            </a:lvl1pPr>
          </a:lstStyle>
          <a:p>
            <a:pPr>
              <a:defRPr/>
            </a:pPr>
            <a:fld id="{63E8FDCF-1C9F-48A9-803B-765F020BCC5D}" type="datetimeFigureOut">
              <a:rPr lang="en-US"/>
              <a:pPr>
                <a:defRPr/>
              </a:pPr>
              <a:t>10/21/2026</a:t>
            </a:fld>
            <a:endParaRPr lang="en-US"/>
          </a:p>
        </p:txBody>
      </p:sp>
      <p:sp>
        <p:nvSpPr>
          <p:cNvPr id="8" name="Footer Placeholder 5">
            <a:extLst>
              <a:ext uri="{FF2B5EF4-FFF2-40B4-BE49-F238E27FC236}">
                <a16:creationId xmlns:a16="http://schemas.microsoft.com/office/drawing/2014/main" id="{5348EAC4-8192-5A21-CAB8-D23861DB7EB9}"/>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9" name="Slide Number Placeholder 6">
            <a:extLst>
              <a:ext uri="{FF2B5EF4-FFF2-40B4-BE49-F238E27FC236}">
                <a16:creationId xmlns:a16="http://schemas.microsoft.com/office/drawing/2014/main" id="{99DDED5D-9D84-FC18-746D-D83AC050D8E5}"/>
              </a:ext>
            </a:extLst>
          </p:cNvPr>
          <p:cNvSpPr>
            <a:spLocks noGrp="1"/>
          </p:cNvSpPr>
          <p:nvPr>
            <p:ph type="sldNum" sz="quarter" idx="12"/>
          </p:nvPr>
        </p:nvSpPr>
        <p:spPr/>
        <p:txBody>
          <a:bodyPr/>
          <a:lstStyle>
            <a:lvl1pPr>
              <a:defRPr/>
            </a:lvl1pPr>
          </a:lstStyle>
          <a:p>
            <a:pPr>
              <a:defRPr/>
            </a:pPr>
            <a:fld id="{269F4F8A-EA96-4E63-815F-BE5474B28FAF}" type="slidenum">
              <a:rPr lang="en-GB" altLang="en-US"/>
              <a:pPr>
                <a:defRPr/>
              </a:pPr>
              <a:t>‹#›</a:t>
            </a:fld>
            <a:endParaRPr lang="en-GB" altLang="en-US"/>
          </a:p>
        </p:txBody>
      </p:sp>
    </p:spTree>
    <p:extLst>
      <p:ext uri="{BB962C8B-B14F-4D97-AF65-F5344CB8AC3E}">
        <p14:creationId xmlns:p14="http://schemas.microsoft.com/office/powerpoint/2010/main" val="32520418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739145"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973914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97ADFB-D43D-08CA-162A-AA094F2BE583}"/>
              </a:ext>
            </a:extLst>
          </p:cNvPr>
          <p:cNvSpPr>
            <a:spLocks noGrp="1"/>
          </p:cNvSpPr>
          <p:nvPr>
            <p:ph type="dt" sz="half" idx="10"/>
          </p:nvPr>
        </p:nvSpPr>
        <p:spPr/>
        <p:txBody>
          <a:bodyPr/>
          <a:lstStyle>
            <a:lvl1pPr>
              <a:defRPr/>
            </a:lvl1pPr>
          </a:lstStyle>
          <a:p>
            <a:pPr>
              <a:defRPr/>
            </a:pPr>
            <a:fld id="{6773C104-277A-4FC5-9444-3851C75D3432}" type="datetimeFigureOut">
              <a:rPr lang="en-US"/>
              <a:pPr>
                <a:defRPr/>
              </a:pPr>
              <a:t>10/21/2026</a:t>
            </a:fld>
            <a:endParaRPr lang="en-GB"/>
          </a:p>
        </p:txBody>
      </p:sp>
      <p:sp>
        <p:nvSpPr>
          <p:cNvPr id="5" name="Footer Placeholder 4">
            <a:extLst>
              <a:ext uri="{FF2B5EF4-FFF2-40B4-BE49-F238E27FC236}">
                <a16:creationId xmlns:a16="http://schemas.microsoft.com/office/drawing/2014/main" id="{5374C1F4-AEA4-85FA-7C02-6CB335D8421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C5152B6-4FC0-8AB1-B89D-90DF054AEBF3}"/>
              </a:ext>
            </a:extLst>
          </p:cNvPr>
          <p:cNvSpPr>
            <a:spLocks noGrp="1"/>
          </p:cNvSpPr>
          <p:nvPr>
            <p:ph type="sldNum" sz="quarter" idx="12"/>
          </p:nvPr>
        </p:nvSpPr>
        <p:spPr/>
        <p:txBody>
          <a:bodyPr/>
          <a:lstStyle>
            <a:lvl1pPr>
              <a:defRPr/>
            </a:lvl1pPr>
          </a:lstStyle>
          <a:p>
            <a:pPr>
              <a:defRPr/>
            </a:pPr>
            <a:fld id="{ECE4354D-9820-4C6A-A9B9-CA70F0D28B7D}" type="slidenum">
              <a:rPr lang="en-GB" altLang="en-US"/>
              <a:pPr>
                <a:defRPr/>
              </a:pPr>
              <a:t>‹#›</a:t>
            </a:fld>
            <a:endParaRPr lang="en-GB" altLang="en-US"/>
          </a:p>
        </p:txBody>
      </p:sp>
    </p:spTree>
    <p:extLst>
      <p:ext uri="{BB962C8B-B14F-4D97-AF65-F5344CB8AC3E}">
        <p14:creationId xmlns:p14="http://schemas.microsoft.com/office/powerpoint/2010/main" val="4134233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3FB8C7-3311-B556-3D9E-B85EA6F7AC6F}"/>
              </a:ext>
            </a:extLst>
          </p:cNvPr>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73C4EB"/>
                </a:solidFill>
                <a:latin typeface="Arial" panose="020B0604020202020204" pitchFamily="34" charset="0"/>
              </a:rPr>
              <a:t>“</a:t>
            </a:r>
          </a:p>
        </p:txBody>
      </p:sp>
      <p:sp>
        <p:nvSpPr>
          <p:cNvPr id="5" name="TextBox 4">
            <a:extLst>
              <a:ext uri="{FF2B5EF4-FFF2-40B4-BE49-F238E27FC236}">
                <a16:creationId xmlns:a16="http://schemas.microsoft.com/office/drawing/2014/main" id="{A5A882C3-00F2-7E89-C702-ED083CB855CE}"/>
              </a:ext>
            </a:extLst>
          </p:cNvPr>
          <p:cNvSpPr txBox="1">
            <a:spLocks noChangeArrowheads="1"/>
          </p:cNvSpPr>
          <p:nvPr/>
        </p:nvSpPr>
        <p:spPr bwMode="auto">
          <a:xfrm>
            <a:off x="10023475" y="2886075"/>
            <a:ext cx="609600" cy="585788"/>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73C4EB"/>
                </a:solidFill>
                <a:latin typeface="Arial" panose="020B0604020202020204" pitchFamily="34" charset="0"/>
              </a:rPr>
              <a:t>”</a:t>
            </a:r>
            <a:endParaRPr lang="en-US" altLang="en-US">
              <a:solidFill>
                <a:srgbClr val="73C4EB"/>
              </a:solidFill>
              <a:latin typeface="Arial" panose="020B0604020202020204" pitchFamily="34" charset="0"/>
            </a:endParaRPr>
          </a:p>
        </p:txBody>
      </p:sp>
      <p:sp>
        <p:nvSpPr>
          <p:cNvPr id="2" name="Title 1"/>
          <p:cNvSpPr>
            <a:spLocks noGrp="1"/>
          </p:cNvSpPr>
          <p:nvPr>
            <p:ph type="title"/>
          </p:nvPr>
        </p:nvSpPr>
        <p:spPr>
          <a:xfrm>
            <a:off x="931334" y="609600"/>
            <a:ext cx="919711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4" y="4470400"/>
            <a:ext cx="973914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45FB9054-DA12-36C0-6457-014733B724A9}"/>
              </a:ext>
            </a:extLst>
          </p:cNvPr>
          <p:cNvSpPr>
            <a:spLocks noGrp="1"/>
          </p:cNvSpPr>
          <p:nvPr>
            <p:ph type="dt" sz="half" idx="14"/>
          </p:nvPr>
        </p:nvSpPr>
        <p:spPr/>
        <p:txBody>
          <a:bodyPr/>
          <a:lstStyle>
            <a:lvl1pPr>
              <a:defRPr/>
            </a:lvl1pPr>
          </a:lstStyle>
          <a:p>
            <a:pPr>
              <a:defRPr/>
            </a:pPr>
            <a:fld id="{89E6A194-4227-434C-8307-527518C6D704}" type="datetimeFigureOut">
              <a:rPr lang="en-US"/>
              <a:pPr>
                <a:defRPr/>
              </a:pPr>
              <a:t>10/21/2026</a:t>
            </a:fld>
            <a:endParaRPr lang="en-GB"/>
          </a:p>
        </p:txBody>
      </p:sp>
      <p:sp>
        <p:nvSpPr>
          <p:cNvPr id="7" name="Footer Placeholder 4">
            <a:extLst>
              <a:ext uri="{FF2B5EF4-FFF2-40B4-BE49-F238E27FC236}">
                <a16:creationId xmlns:a16="http://schemas.microsoft.com/office/drawing/2014/main" id="{4527D2D7-2204-3A70-440D-94B7EE7137D6}"/>
              </a:ext>
            </a:extLst>
          </p:cNvPr>
          <p:cNvSpPr>
            <a:spLocks noGrp="1"/>
          </p:cNvSpPr>
          <p:nvPr>
            <p:ph type="ftr" sz="quarter" idx="15"/>
          </p:nvPr>
        </p:nvSpPr>
        <p:spPr/>
        <p:txBody>
          <a:bodyPr/>
          <a:lstStyle>
            <a:lvl1pPr>
              <a:defRPr/>
            </a:lvl1pPr>
          </a:lstStyle>
          <a:p>
            <a:pPr>
              <a:defRPr/>
            </a:pPr>
            <a:endParaRPr lang="en-GB"/>
          </a:p>
        </p:txBody>
      </p:sp>
      <p:sp>
        <p:nvSpPr>
          <p:cNvPr id="8" name="Slide Number Placeholder 5">
            <a:extLst>
              <a:ext uri="{FF2B5EF4-FFF2-40B4-BE49-F238E27FC236}">
                <a16:creationId xmlns:a16="http://schemas.microsoft.com/office/drawing/2014/main" id="{8E02F384-F264-FCDB-EE30-18774D1641C9}"/>
              </a:ext>
            </a:extLst>
          </p:cNvPr>
          <p:cNvSpPr>
            <a:spLocks noGrp="1"/>
          </p:cNvSpPr>
          <p:nvPr>
            <p:ph type="sldNum" sz="quarter" idx="16"/>
          </p:nvPr>
        </p:nvSpPr>
        <p:spPr/>
        <p:txBody>
          <a:bodyPr/>
          <a:lstStyle>
            <a:lvl1pPr>
              <a:defRPr/>
            </a:lvl1pPr>
          </a:lstStyle>
          <a:p>
            <a:pPr>
              <a:defRPr/>
            </a:pPr>
            <a:fld id="{D1DF0E59-4310-4128-930A-64E368CDC072}" type="slidenum">
              <a:rPr lang="en-GB" altLang="en-US"/>
              <a:pPr>
                <a:defRPr/>
              </a:pPr>
              <a:t>‹#›</a:t>
            </a:fld>
            <a:endParaRPr lang="en-GB" altLang="en-US"/>
          </a:p>
        </p:txBody>
      </p:sp>
    </p:spTree>
    <p:extLst>
      <p:ext uri="{BB962C8B-B14F-4D97-AF65-F5344CB8AC3E}">
        <p14:creationId xmlns:p14="http://schemas.microsoft.com/office/powerpoint/2010/main" val="17726867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4" y="1931988"/>
            <a:ext cx="9739145"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9739144"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F3CD7B-DE99-6E19-7E61-744967BDFBBC}"/>
              </a:ext>
            </a:extLst>
          </p:cNvPr>
          <p:cNvSpPr>
            <a:spLocks noGrp="1"/>
          </p:cNvSpPr>
          <p:nvPr>
            <p:ph type="dt" sz="half" idx="10"/>
          </p:nvPr>
        </p:nvSpPr>
        <p:spPr/>
        <p:txBody>
          <a:bodyPr/>
          <a:lstStyle>
            <a:lvl1pPr>
              <a:defRPr/>
            </a:lvl1pPr>
          </a:lstStyle>
          <a:p>
            <a:pPr>
              <a:defRPr/>
            </a:pPr>
            <a:fld id="{75A534B1-3A0A-46EF-91DB-95CCF6946BC7}" type="datetimeFigureOut">
              <a:rPr lang="en-US"/>
              <a:pPr>
                <a:defRPr/>
              </a:pPr>
              <a:t>10/21/2026</a:t>
            </a:fld>
            <a:endParaRPr lang="en-GB"/>
          </a:p>
        </p:txBody>
      </p:sp>
      <p:sp>
        <p:nvSpPr>
          <p:cNvPr id="5" name="Footer Placeholder 4">
            <a:extLst>
              <a:ext uri="{FF2B5EF4-FFF2-40B4-BE49-F238E27FC236}">
                <a16:creationId xmlns:a16="http://schemas.microsoft.com/office/drawing/2014/main" id="{DDFBC37E-4374-5F0E-0DEE-3A50522B8D9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744F432-5862-A372-CD56-11E44AA62B41}"/>
              </a:ext>
            </a:extLst>
          </p:cNvPr>
          <p:cNvSpPr>
            <a:spLocks noGrp="1"/>
          </p:cNvSpPr>
          <p:nvPr>
            <p:ph type="sldNum" sz="quarter" idx="12"/>
          </p:nvPr>
        </p:nvSpPr>
        <p:spPr/>
        <p:txBody>
          <a:bodyPr/>
          <a:lstStyle>
            <a:lvl1pPr>
              <a:defRPr/>
            </a:lvl1pPr>
          </a:lstStyle>
          <a:p>
            <a:pPr>
              <a:defRPr/>
            </a:pPr>
            <a:fld id="{29BE2C3D-B190-428D-8DA2-F9BF6BA68A67}" type="slidenum">
              <a:rPr lang="en-GB" altLang="en-US"/>
              <a:pPr>
                <a:defRPr/>
              </a:pPr>
              <a:t>‹#›</a:t>
            </a:fld>
            <a:endParaRPr lang="en-GB" altLang="en-US"/>
          </a:p>
        </p:txBody>
      </p:sp>
    </p:spTree>
    <p:extLst>
      <p:ext uri="{BB962C8B-B14F-4D97-AF65-F5344CB8AC3E}">
        <p14:creationId xmlns:p14="http://schemas.microsoft.com/office/powerpoint/2010/main" val="31949687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DFFAE4-61AE-77C0-AD10-DF1FFFA1D9AB}"/>
              </a:ext>
            </a:extLst>
          </p:cNvPr>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73C4EB"/>
                </a:solidFill>
                <a:latin typeface="Arial" panose="020B0604020202020204" pitchFamily="34" charset="0"/>
              </a:rPr>
              <a:t>“</a:t>
            </a:r>
          </a:p>
        </p:txBody>
      </p:sp>
      <p:sp>
        <p:nvSpPr>
          <p:cNvPr id="5" name="TextBox 4">
            <a:extLst>
              <a:ext uri="{FF2B5EF4-FFF2-40B4-BE49-F238E27FC236}">
                <a16:creationId xmlns:a16="http://schemas.microsoft.com/office/drawing/2014/main" id="{673266FE-52EE-BDFF-764C-624F3DF87D98}"/>
              </a:ext>
            </a:extLst>
          </p:cNvPr>
          <p:cNvSpPr txBox="1">
            <a:spLocks noChangeArrowheads="1"/>
          </p:cNvSpPr>
          <p:nvPr/>
        </p:nvSpPr>
        <p:spPr bwMode="auto">
          <a:xfrm>
            <a:off x="9983788" y="2886075"/>
            <a:ext cx="609600" cy="585788"/>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73C4EB"/>
                </a:solidFill>
                <a:latin typeface="Arial" panose="020B0604020202020204" pitchFamily="34" charset="0"/>
              </a:rPr>
              <a:t>”</a:t>
            </a:r>
          </a:p>
        </p:txBody>
      </p:sp>
      <p:sp>
        <p:nvSpPr>
          <p:cNvPr id="2" name="Title 1"/>
          <p:cNvSpPr>
            <a:spLocks noGrp="1"/>
          </p:cNvSpPr>
          <p:nvPr>
            <p:ph type="title"/>
          </p:nvPr>
        </p:nvSpPr>
        <p:spPr>
          <a:xfrm>
            <a:off x="931334" y="609600"/>
            <a:ext cx="9125106"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9379108"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4" y="4527448"/>
            <a:ext cx="937910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424B3B45-B984-CB64-A801-4107B028118E}"/>
              </a:ext>
            </a:extLst>
          </p:cNvPr>
          <p:cNvSpPr>
            <a:spLocks noGrp="1"/>
          </p:cNvSpPr>
          <p:nvPr>
            <p:ph type="dt" sz="half" idx="14"/>
          </p:nvPr>
        </p:nvSpPr>
        <p:spPr/>
        <p:txBody>
          <a:bodyPr/>
          <a:lstStyle>
            <a:lvl1pPr>
              <a:defRPr/>
            </a:lvl1pPr>
          </a:lstStyle>
          <a:p>
            <a:pPr>
              <a:defRPr/>
            </a:pPr>
            <a:fld id="{83667AF2-DBA8-463A-8280-D7FF03B335DB}" type="datetimeFigureOut">
              <a:rPr lang="en-US"/>
              <a:pPr>
                <a:defRPr/>
              </a:pPr>
              <a:t>10/21/2026</a:t>
            </a:fld>
            <a:endParaRPr lang="en-GB"/>
          </a:p>
        </p:txBody>
      </p:sp>
      <p:sp>
        <p:nvSpPr>
          <p:cNvPr id="7" name="Footer Placeholder 4">
            <a:extLst>
              <a:ext uri="{FF2B5EF4-FFF2-40B4-BE49-F238E27FC236}">
                <a16:creationId xmlns:a16="http://schemas.microsoft.com/office/drawing/2014/main" id="{35A6C9AA-85B3-667A-3FE2-DDCDE5247B2B}"/>
              </a:ext>
            </a:extLst>
          </p:cNvPr>
          <p:cNvSpPr>
            <a:spLocks noGrp="1"/>
          </p:cNvSpPr>
          <p:nvPr>
            <p:ph type="ftr" sz="quarter" idx="15"/>
          </p:nvPr>
        </p:nvSpPr>
        <p:spPr/>
        <p:txBody>
          <a:bodyPr/>
          <a:lstStyle>
            <a:lvl1pPr>
              <a:defRPr/>
            </a:lvl1pPr>
          </a:lstStyle>
          <a:p>
            <a:pPr>
              <a:defRPr/>
            </a:pPr>
            <a:endParaRPr lang="en-GB"/>
          </a:p>
        </p:txBody>
      </p:sp>
      <p:sp>
        <p:nvSpPr>
          <p:cNvPr id="8" name="Slide Number Placeholder 5">
            <a:extLst>
              <a:ext uri="{FF2B5EF4-FFF2-40B4-BE49-F238E27FC236}">
                <a16:creationId xmlns:a16="http://schemas.microsoft.com/office/drawing/2014/main" id="{2DBE9087-AC77-84E3-BF66-07D4AE674468}"/>
              </a:ext>
            </a:extLst>
          </p:cNvPr>
          <p:cNvSpPr>
            <a:spLocks noGrp="1"/>
          </p:cNvSpPr>
          <p:nvPr>
            <p:ph type="sldNum" sz="quarter" idx="16"/>
          </p:nvPr>
        </p:nvSpPr>
        <p:spPr/>
        <p:txBody>
          <a:bodyPr/>
          <a:lstStyle>
            <a:lvl1pPr>
              <a:defRPr/>
            </a:lvl1pPr>
          </a:lstStyle>
          <a:p>
            <a:pPr>
              <a:defRPr/>
            </a:pPr>
            <a:fld id="{C763231D-352A-497F-8A76-F286B34C4B27}" type="slidenum">
              <a:rPr lang="en-GB" altLang="en-US"/>
              <a:pPr>
                <a:defRPr/>
              </a:pPr>
              <a:t>‹#›</a:t>
            </a:fld>
            <a:endParaRPr lang="en-GB" altLang="en-US"/>
          </a:p>
        </p:txBody>
      </p:sp>
    </p:spTree>
    <p:extLst>
      <p:ext uri="{BB962C8B-B14F-4D97-AF65-F5344CB8AC3E}">
        <p14:creationId xmlns:p14="http://schemas.microsoft.com/office/powerpoint/2010/main" val="38128830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9730681"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973068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4" y="4527448"/>
            <a:ext cx="9730681"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3228FD-D7C2-B043-07BB-82E41627A593}"/>
              </a:ext>
            </a:extLst>
          </p:cNvPr>
          <p:cNvSpPr>
            <a:spLocks noGrp="1"/>
          </p:cNvSpPr>
          <p:nvPr>
            <p:ph type="dt" sz="half" idx="14"/>
          </p:nvPr>
        </p:nvSpPr>
        <p:spPr/>
        <p:txBody>
          <a:bodyPr/>
          <a:lstStyle>
            <a:lvl1pPr>
              <a:defRPr/>
            </a:lvl1pPr>
          </a:lstStyle>
          <a:p>
            <a:pPr>
              <a:defRPr/>
            </a:pPr>
            <a:fld id="{8C4CB532-B508-4B0C-A55B-6B64C8D6BBD7}" type="datetimeFigureOut">
              <a:rPr lang="en-US"/>
              <a:pPr>
                <a:defRPr/>
              </a:pPr>
              <a:t>10/21/2026</a:t>
            </a:fld>
            <a:endParaRPr lang="en-GB"/>
          </a:p>
        </p:txBody>
      </p:sp>
      <p:sp>
        <p:nvSpPr>
          <p:cNvPr id="5" name="Footer Placeholder 4">
            <a:extLst>
              <a:ext uri="{FF2B5EF4-FFF2-40B4-BE49-F238E27FC236}">
                <a16:creationId xmlns:a16="http://schemas.microsoft.com/office/drawing/2014/main" id="{2F0C8CC9-3AFA-22C2-A401-1448335E353A}"/>
              </a:ext>
            </a:extLst>
          </p:cNvPr>
          <p:cNvSpPr>
            <a:spLocks noGrp="1"/>
          </p:cNvSpPr>
          <p:nvPr>
            <p:ph type="ftr" sz="quarter" idx="15"/>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1DC2B25-A5CB-9A0E-C6E2-8892B8B23CF8}"/>
              </a:ext>
            </a:extLst>
          </p:cNvPr>
          <p:cNvSpPr>
            <a:spLocks noGrp="1"/>
          </p:cNvSpPr>
          <p:nvPr>
            <p:ph type="sldNum" sz="quarter" idx="16"/>
          </p:nvPr>
        </p:nvSpPr>
        <p:spPr/>
        <p:txBody>
          <a:bodyPr/>
          <a:lstStyle>
            <a:lvl1pPr>
              <a:defRPr/>
            </a:lvl1pPr>
          </a:lstStyle>
          <a:p>
            <a:pPr>
              <a:defRPr/>
            </a:pPr>
            <a:fld id="{810BD318-AC08-4FDC-BE61-05D29CB8D223}" type="slidenum">
              <a:rPr lang="en-GB" altLang="en-US"/>
              <a:pPr>
                <a:defRPr/>
              </a:pPr>
              <a:t>‹#›</a:t>
            </a:fld>
            <a:endParaRPr lang="en-GB" altLang="en-US"/>
          </a:p>
        </p:txBody>
      </p:sp>
    </p:spTree>
    <p:extLst>
      <p:ext uri="{BB962C8B-B14F-4D97-AF65-F5344CB8AC3E}">
        <p14:creationId xmlns:p14="http://schemas.microsoft.com/office/powerpoint/2010/main" val="1515870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6" Type="http://schemas.openxmlformats.org/officeDocument/2006/relationships/image" Target="../media/image9.jpe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3.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E42319-8810-C168-3BBB-FEFA211AD2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F5168E1-21AE-0848-9069-850B6B9545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0DA41B-3B6B-C87C-63AE-5D18697E9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C8AA89-6741-A14D-8F37-A3012A52967C}" type="datetimeFigureOut">
              <a:rPr lang="en-US" smtClean="0"/>
              <a:t>10/21/2026</a:t>
            </a:fld>
            <a:endParaRPr lang="en-US"/>
          </a:p>
        </p:txBody>
      </p:sp>
      <p:sp>
        <p:nvSpPr>
          <p:cNvPr id="5" name="Footer Placeholder 4">
            <a:extLst>
              <a:ext uri="{FF2B5EF4-FFF2-40B4-BE49-F238E27FC236}">
                <a16:creationId xmlns:a16="http://schemas.microsoft.com/office/drawing/2014/main" id="{FA32DCF0-79E5-74F8-1E0A-1881D3650A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22B0A5-42F6-3CA6-E3E6-CBCB7A303B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9001C3-9F0A-0D45-BC2F-7911DDECF33C}" type="slidenum">
              <a:rPr lang="en-US" smtClean="0"/>
              <a:t>‹#›</a:t>
            </a:fld>
            <a:endParaRPr lang="en-US"/>
          </a:p>
        </p:txBody>
      </p:sp>
    </p:spTree>
    <p:extLst>
      <p:ext uri="{BB962C8B-B14F-4D97-AF65-F5344CB8AC3E}">
        <p14:creationId xmlns:p14="http://schemas.microsoft.com/office/powerpoint/2010/main" val="345088814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6121" r:id="rId12"/>
    <p:sldLayoutId id="2147486122" r:id="rId13"/>
    <p:sldLayoutId id="2147486123" r:id="rId14"/>
    <p:sldLayoutId id="2147486131" r:id="rId15"/>
    <p:sldLayoutId id="2147486132" r:id="rId16"/>
    <p:sldLayoutId id="2147486133"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82AB6D-06C8-6679-F830-09709EF9B8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8E1197-7472-8F44-7A25-5EC5EE88C8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D205FC-C65B-9DA3-CFBD-B3945F9E13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F53685-2C23-485F-89AC-42D1D51C69EE}" type="datetimeFigureOut">
              <a:rPr lang="en-GB" smtClean="0"/>
              <a:t>21/10/2026</a:t>
            </a:fld>
            <a:endParaRPr lang="en-GB"/>
          </a:p>
        </p:txBody>
      </p:sp>
      <p:sp>
        <p:nvSpPr>
          <p:cNvPr id="5" name="Footer Placeholder 4">
            <a:extLst>
              <a:ext uri="{FF2B5EF4-FFF2-40B4-BE49-F238E27FC236}">
                <a16:creationId xmlns:a16="http://schemas.microsoft.com/office/drawing/2014/main" id="{94890D21-E36C-5533-C752-140FD5B7E6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760FA4D-0111-977C-2402-B55FA63EEC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59FD881-441C-4157-8069-08435632DDF0}" type="slidenum">
              <a:rPr lang="en-GB" smtClean="0"/>
              <a:t>‹#›</a:t>
            </a:fld>
            <a:endParaRPr lang="en-GB"/>
          </a:p>
        </p:txBody>
      </p:sp>
    </p:spTree>
    <p:extLst>
      <p:ext uri="{BB962C8B-B14F-4D97-AF65-F5344CB8AC3E}">
        <p14:creationId xmlns:p14="http://schemas.microsoft.com/office/powerpoint/2010/main" val="2016745011"/>
      </p:ext>
    </p:extLst>
  </p:cSld>
  <p:clrMap bg1="lt1" tx1="dk1" bg2="lt2" tx2="dk2" accent1="accent1" accent2="accent2" accent3="accent3" accent4="accent4" accent5="accent5" accent6="accent6" hlink="hlink" folHlink="folHlink"/>
  <p:sldLayoutIdLst>
    <p:sldLayoutId id="2147486124" r:id="rId1"/>
    <p:sldLayoutId id="2147483755" r:id="rId2"/>
    <p:sldLayoutId id="2147483732" r:id="rId3"/>
    <p:sldLayoutId id="2147483736" r:id="rId4"/>
    <p:sldLayoutId id="2147486125" r:id="rId5"/>
    <p:sldLayoutId id="2147483740" r:id="rId6"/>
    <p:sldLayoutId id="2147486126" r:id="rId7"/>
    <p:sldLayoutId id="2147483734" r:id="rId8"/>
    <p:sldLayoutId id="2147483739" r:id="rId9"/>
    <p:sldLayoutId id="2147483738" r:id="rId10"/>
    <p:sldLayoutId id="2147486127" r:id="rId11"/>
    <p:sldLayoutId id="2147483660" r:id="rId12"/>
    <p:sldLayoutId id="2147483661" r:id="rId13"/>
    <p:sldLayoutId id="2147483662" r:id="rId14"/>
    <p:sldLayoutId id="2147483753" r:id="rId15"/>
    <p:sldLayoutId id="2147483716" r:id="rId16"/>
    <p:sldLayoutId id="2147483717"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051" name="Title Placeholder 1">
            <a:extLst>
              <a:ext uri="{FF2B5EF4-FFF2-40B4-BE49-F238E27FC236}">
                <a16:creationId xmlns:a16="http://schemas.microsoft.com/office/drawing/2014/main" id="{2E77EA96-7356-EB05-CAF7-28B97E2CEAEB}"/>
              </a:ext>
            </a:extLst>
          </p:cNvPr>
          <p:cNvSpPr>
            <a:spLocks noGrp="1" noChangeArrowheads="1"/>
          </p:cNvSpPr>
          <p:nvPr>
            <p:ph type="title"/>
          </p:nvPr>
        </p:nvSpPr>
        <p:spPr bwMode="auto">
          <a:xfrm>
            <a:off x="677863" y="609600"/>
            <a:ext cx="9739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2" name="Text Placeholder 2">
            <a:extLst>
              <a:ext uri="{FF2B5EF4-FFF2-40B4-BE49-F238E27FC236}">
                <a16:creationId xmlns:a16="http://schemas.microsoft.com/office/drawing/2014/main" id="{0E4D8281-3639-BDA9-2830-D514BA8C4FB9}"/>
              </a:ext>
            </a:extLst>
          </p:cNvPr>
          <p:cNvSpPr>
            <a:spLocks noGrp="1" noChangeArrowheads="1"/>
          </p:cNvSpPr>
          <p:nvPr>
            <p:ph type="body" idx="1"/>
          </p:nvPr>
        </p:nvSpPr>
        <p:spPr bwMode="auto">
          <a:xfrm>
            <a:off x="677863" y="2160588"/>
            <a:ext cx="9739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6FBB64F-CB09-E25B-E6B6-9E3AAE1AAD4E}"/>
              </a:ext>
            </a:extLst>
          </p:cNvPr>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D80BBCC7-536B-457D-9947-B4568FD8FD79}" type="datetimeFigureOut">
              <a:rPr lang="en-US"/>
              <a:pPr>
                <a:defRPr/>
              </a:pPr>
              <a:t>10/21/2026</a:t>
            </a:fld>
            <a:endParaRPr lang="en-GB"/>
          </a:p>
        </p:txBody>
      </p:sp>
      <p:sp>
        <p:nvSpPr>
          <p:cNvPr id="5" name="Footer Placeholder 4">
            <a:extLst>
              <a:ext uri="{FF2B5EF4-FFF2-40B4-BE49-F238E27FC236}">
                <a16:creationId xmlns:a16="http://schemas.microsoft.com/office/drawing/2014/main" id="{579B374A-CBCA-0F71-CD59-DA1E02389262}"/>
              </a:ext>
            </a:extLst>
          </p:cNvPr>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8C9BFF62-28B8-F1AB-FA72-297F33AD0F92}"/>
              </a:ext>
            </a:extLst>
          </p:cNvPr>
          <p:cNvSpPr>
            <a:spLocks noGrp="1"/>
          </p:cNvSpPr>
          <p:nvPr>
            <p:ph type="sldNum" sz="quarter" idx="4"/>
          </p:nvPr>
        </p:nvSpPr>
        <p:spPr>
          <a:xfrm>
            <a:off x="8589963"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1"/>
                </a:solidFill>
                <a:latin typeface="+mn-lt"/>
              </a:defRPr>
            </a:lvl1pPr>
          </a:lstStyle>
          <a:p>
            <a:pPr>
              <a:defRPr/>
            </a:pPr>
            <a:fld id="{4D937A09-E472-464A-AAB2-DED92D6BA4A6}"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6101" r:id="rId1"/>
    <p:sldLayoutId id="2147486102" r:id="rId2"/>
    <p:sldLayoutId id="2147486103" r:id="rId3"/>
    <p:sldLayoutId id="2147486104" r:id="rId4"/>
    <p:sldLayoutId id="2147486105" r:id="rId5"/>
    <p:sldLayoutId id="2147486106" r:id="rId6"/>
    <p:sldLayoutId id="2147486107" r:id="rId7"/>
    <p:sldLayoutId id="2147486108" r:id="rId8"/>
    <p:sldLayoutId id="2147486109" r:id="rId9"/>
    <p:sldLayoutId id="2147486085" r:id="rId10"/>
    <p:sldLayoutId id="2147486110" r:id="rId11"/>
    <p:sldLayoutId id="2147486086" r:id="rId12"/>
    <p:sldLayoutId id="2147486111" r:id="rId13"/>
    <p:sldLayoutId id="2147486087" r:id="rId14"/>
  </p:sldLayoutIdLst>
  <p:txStyles>
    <p:titleStyle>
      <a:lvl1pPr algn="l" defTabSz="457200" rtl="0" eaLnBrk="0" fontAlgn="base" hangingPunct="0">
        <a:spcBef>
          <a:spcPct val="0"/>
        </a:spcBef>
        <a:spcAft>
          <a:spcPct val="0"/>
        </a:spcAft>
        <a:defRPr sz="3600" b="1" kern="1200">
          <a:solidFill>
            <a:srgbClr val="632182"/>
          </a:solidFill>
          <a:latin typeface="Arial" panose="020B0604020202020204" pitchFamily="34" charset="0"/>
          <a:ea typeface="+mj-ea"/>
          <a:cs typeface="Arial" panose="020B0604020202020204" pitchFamily="34" charset="0"/>
        </a:defRPr>
      </a:lvl1pPr>
      <a:lvl2pPr algn="l" defTabSz="457200" rtl="0" eaLnBrk="0" fontAlgn="base" hangingPunct="0">
        <a:spcBef>
          <a:spcPct val="0"/>
        </a:spcBef>
        <a:spcAft>
          <a:spcPct val="0"/>
        </a:spcAft>
        <a:defRPr sz="3600" b="1">
          <a:solidFill>
            <a:srgbClr val="632182"/>
          </a:solidFill>
          <a:latin typeface="Arial" panose="020B0604020202020204" pitchFamily="34" charset="0"/>
          <a:cs typeface="Arial" panose="020B0604020202020204" pitchFamily="34" charset="0"/>
        </a:defRPr>
      </a:lvl2pPr>
      <a:lvl3pPr algn="l" defTabSz="457200" rtl="0" eaLnBrk="0" fontAlgn="base" hangingPunct="0">
        <a:spcBef>
          <a:spcPct val="0"/>
        </a:spcBef>
        <a:spcAft>
          <a:spcPct val="0"/>
        </a:spcAft>
        <a:defRPr sz="3600" b="1">
          <a:solidFill>
            <a:srgbClr val="632182"/>
          </a:solidFill>
          <a:latin typeface="Arial" panose="020B0604020202020204" pitchFamily="34" charset="0"/>
          <a:cs typeface="Arial" panose="020B0604020202020204" pitchFamily="34" charset="0"/>
        </a:defRPr>
      </a:lvl3pPr>
      <a:lvl4pPr algn="l" defTabSz="457200" rtl="0" eaLnBrk="0" fontAlgn="base" hangingPunct="0">
        <a:spcBef>
          <a:spcPct val="0"/>
        </a:spcBef>
        <a:spcAft>
          <a:spcPct val="0"/>
        </a:spcAft>
        <a:defRPr sz="3600" b="1">
          <a:solidFill>
            <a:srgbClr val="632182"/>
          </a:solidFill>
          <a:latin typeface="Arial" panose="020B0604020202020204" pitchFamily="34" charset="0"/>
          <a:cs typeface="Arial" panose="020B0604020202020204" pitchFamily="34" charset="0"/>
        </a:defRPr>
      </a:lvl4pPr>
      <a:lvl5pPr algn="l" defTabSz="457200" rtl="0" eaLnBrk="0" fontAlgn="base" hangingPunct="0">
        <a:spcBef>
          <a:spcPct val="0"/>
        </a:spcBef>
        <a:spcAft>
          <a:spcPct val="0"/>
        </a:spcAft>
        <a:defRPr sz="3600" b="1">
          <a:solidFill>
            <a:srgbClr val="632182"/>
          </a:solidFill>
          <a:latin typeface="Arial" panose="020B0604020202020204" pitchFamily="34" charset="0"/>
          <a:cs typeface="Arial" panose="020B0604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000" kern="1200">
          <a:solidFill>
            <a:srgbClr val="404040"/>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800" kern="1200">
          <a:solidFill>
            <a:srgbClr val="404040"/>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Layout" Target="../slideLayouts/slideLayout1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0.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18/10/relationships/comments" Target="../comments/modernComment_110_0.xml"/><Relationship Id="rId7" Type="http://schemas.openxmlformats.org/officeDocument/2006/relationships/hyperlink" Target="https://creativecommons.org/licenses/by/3.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flickr.com/photos/horiavarlan/4324254239" TargetMode="External"/><Relationship Id="rId5" Type="http://schemas.openxmlformats.org/officeDocument/2006/relationships/image" Target="../media/image18.jpeg"/><Relationship Id="rId4" Type="http://schemas.openxmlformats.org/officeDocument/2006/relationships/hyperlink" Target="https://doi.org/10.1101/2024.03.26.24304896"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hyperlink" Target="https://bjgp.org/content/early/2025/06/04/BJGP.2024.0542"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1.xml"/><Relationship Id="rId7" Type="http://schemas.openxmlformats.org/officeDocument/2006/relationships/image" Target="../media/image29.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link.springer.com/article/10.1007/s00787-026-03074-8"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hyperlink" Target="https://osf.io/preprints/psyarxiv/jcen9_v2"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32.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8" Type="http://schemas.openxmlformats.org/officeDocument/2006/relationships/hyperlink" Target="https://www.samaritans.org/how-we-can-help/contact-samaritan/" TargetMode="External"/><Relationship Id="rId13" Type="http://schemas.openxmlformats.org/officeDocument/2006/relationships/hyperlink" Target="https://menssheds.org.uk/" TargetMode="External"/><Relationship Id="rId3" Type="http://schemas.openxmlformats.org/officeDocument/2006/relationships/image" Target="../media/image74.png"/><Relationship Id="rId7" Type="http://schemas.openxmlformats.org/officeDocument/2006/relationships/hyperlink" Target="https://www.thesurvivorstrust.org/" TargetMode="External"/><Relationship Id="rId12" Type="http://schemas.openxmlformats.org/officeDocument/2006/relationships/hyperlink" Target="https://www.getselfhelp.co.uk/" TargetMode="External"/><Relationship Id="rId2" Type="http://schemas.openxmlformats.org/officeDocument/2006/relationships/hyperlink" Target="https://socialprescribingacademy.org.uk/events/" TargetMode="External"/><Relationship Id="rId16" Type="http://schemas.openxmlformats.org/officeDocument/2006/relationships/hyperlink" Target="https://www.stonewall.org.uk/young-futures/lgbtq-support/mental-health" TargetMode="External"/><Relationship Id="rId1" Type="http://schemas.openxmlformats.org/officeDocument/2006/relationships/slideLayout" Target="../slideLayouts/slideLayout34.xml"/><Relationship Id="rId6" Type="http://schemas.openxmlformats.org/officeDocument/2006/relationships/hyperlink" Target="https://www.sarsas.org.uk/" TargetMode="External"/><Relationship Id="rId11" Type="http://schemas.openxmlformats.org/officeDocument/2006/relationships/hyperlink" Target="https://www.sane.org.uk/how-we-help/emotional-support/saneline-services" TargetMode="External"/><Relationship Id="rId5" Type="http://schemas.openxmlformats.org/officeDocument/2006/relationships/hyperlink" Target="https://rapecrisis.org.uk/" TargetMode="External"/><Relationship Id="rId15" Type="http://schemas.openxmlformats.org/officeDocument/2006/relationships/hyperlink" Target="https://mindout.org.uk/" TargetMode="External"/><Relationship Id="rId10" Type="http://schemas.openxmlformats.org/officeDocument/2006/relationships/hyperlink" Target="https://hubofhope.co.uk/" TargetMode="External"/><Relationship Id="rId4" Type="http://schemas.openxmlformats.org/officeDocument/2006/relationships/image" Target="../media/image75.png"/><Relationship Id="rId9" Type="http://schemas.openxmlformats.org/officeDocument/2006/relationships/hyperlink" Target="https://www.mind.org.uk/information-support/guides-to-support-and-services/seeking-help-for-a-mental-health-problem/mental-health-helplines/" TargetMode="External"/><Relationship Id="rId14" Type="http://schemas.openxmlformats.org/officeDocument/2006/relationships/hyperlink" Target="https://www.thecalmzone.net/suicide-prevention-helpli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91E27-888D-CE42-A541-F5A60BCD3933}"/>
              </a:ext>
            </a:extLst>
          </p:cNvPr>
          <p:cNvSpPr>
            <a:spLocks noGrp="1"/>
          </p:cNvSpPr>
          <p:nvPr>
            <p:ph type="ctrTitle"/>
          </p:nvPr>
        </p:nvSpPr>
        <p:spPr>
          <a:xfrm>
            <a:off x="489097" y="3650672"/>
            <a:ext cx="8806078" cy="1267692"/>
          </a:xfrm>
        </p:spPr>
        <p:txBody>
          <a:bodyPr vert="horz" lIns="91440" tIns="45720" rIns="91440" bIns="45720" rtlCol="0" anchor="t">
            <a:noAutofit/>
          </a:bodyPr>
          <a:lstStyle/>
          <a:p>
            <a:r>
              <a:rPr lang="en-US" sz="3600" b="1">
                <a:solidFill>
                  <a:schemeClr val="tx1"/>
                </a:solidFill>
                <a:latin typeface="Trebuchet MS"/>
              </a:rPr>
              <a:t>NASP Webinar: Mental health Part Two: World Mental Health Day</a:t>
            </a:r>
            <a:br>
              <a:rPr lang="en-US" sz="3600"/>
            </a:br>
            <a:endParaRPr lang="en-US" sz="3600">
              <a:solidFill>
                <a:srgbClr val="000000"/>
              </a:solidFill>
              <a:ea typeface="+mj-lt"/>
              <a:cs typeface="+mj-lt"/>
            </a:endParaRPr>
          </a:p>
        </p:txBody>
      </p:sp>
      <p:sp>
        <p:nvSpPr>
          <p:cNvPr id="6" name="TextBox 5">
            <a:extLst>
              <a:ext uri="{FF2B5EF4-FFF2-40B4-BE49-F238E27FC236}">
                <a16:creationId xmlns:a16="http://schemas.microsoft.com/office/drawing/2014/main" id="{C8CDD013-436B-424A-F9FA-E917F86D379C}"/>
              </a:ext>
            </a:extLst>
          </p:cNvPr>
          <p:cNvSpPr txBox="1"/>
          <p:nvPr/>
        </p:nvSpPr>
        <p:spPr>
          <a:xfrm>
            <a:off x="489097" y="5235864"/>
            <a:ext cx="8534400" cy="461665"/>
          </a:xfrm>
          <a:prstGeom prst="rect">
            <a:avLst/>
          </a:prstGeom>
          <a:noFill/>
        </p:spPr>
        <p:txBody>
          <a:bodyPr wrap="square" rtlCol="0">
            <a:spAutoFit/>
          </a:bodyPr>
          <a:lstStyle/>
          <a:p>
            <a:r>
              <a:rPr lang="en-GB" sz="2400">
                <a:latin typeface="Trebuchet MS" panose="020B0603020202020204" pitchFamily="34" charset="0"/>
              </a:rPr>
              <a:t>Thank you for joining us. The webinar will begin shortly. </a:t>
            </a:r>
          </a:p>
        </p:txBody>
      </p:sp>
    </p:spTree>
    <p:extLst>
      <p:ext uri="{BB962C8B-B14F-4D97-AF65-F5344CB8AC3E}">
        <p14:creationId xmlns:p14="http://schemas.microsoft.com/office/powerpoint/2010/main" val="3237793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7" name="Google Shape;127;p2"/>
          <p:cNvSpPr txBox="1"/>
          <p:nvPr/>
        </p:nvSpPr>
        <p:spPr>
          <a:xfrm>
            <a:off x="452994" y="1715242"/>
            <a:ext cx="11354543" cy="5940047"/>
          </a:xfrm>
          <a:prstGeom prst="rect">
            <a:avLst/>
          </a:prstGeom>
          <a:noFill/>
          <a:ln>
            <a:noFill/>
          </a:ln>
        </p:spPr>
        <p:txBody>
          <a:bodyPr spcFirstLastPara="1" wrap="square" lIns="91425" tIns="45700" rIns="91425" bIns="45700" anchor="t" anchorCtr="0">
            <a:spAutoFit/>
          </a:bodyPr>
          <a:lstStyle/>
          <a:p>
            <a:pPr marL="342900" indent="-342900">
              <a:buFont typeface="Arial"/>
              <a:buChar char="•"/>
            </a:pPr>
            <a:r>
              <a:rPr lang="en-US" sz="2000">
                <a:solidFill>
                  <a:schemeClr val="dk1"/>
                </a:solidFill>
                <a:latin typeface="Trebuchet MS"/>
                <a:sym typeface="Arial"/>
              </a:rPr>
              <a:t>Please note we are </a:t>
            </a:r>
            <a:r>
              <a:rPr lang="en-US" sz="2000" b="1">
                <a:solidFill>
                  <a:schemeClr val="dk1"/>
                </a:solidFill>
                <a:latin typeface="Trebuchet MS"/>
                <a:sym typeface="Arial"/>
              </a:rPr>
              <a:t>recording</a:t>
            </a:r>
            <a:r>
              <a:rPr lang="en-US" sz="2000">
                <a:solidFill>
                  <a:schemeClr val="dk1"/>
                </a:solidFill>
                <a:latin typeface="Trebuchet MS"/>
                <a:sym typeface="Arial"/>
              </a:rPr>
              <a:t> this webinar - you will be sent the slides and the link to the recording, and they will be on NASP's website too.</a:t>
            </a:r>
            <a:endParaRPr lang="en-US" sz="2000" i="1">
              <a:solidFill>
                <a:schemeClr val="dk1"/>
              </a:solidFill>
              <a:latin typeface="Trebuchet MS" panose="020B0603020202020204" pitchFamily="34" charset="0"/>
            </a:endParaRPr>
          </a:p>
          <a:p>
            <a:pPr marL="342900" indent="-342900">
              <a:buFont typeface="Arial"/>
              <a:buChar char="•"/>
            </a:pPr>
            <a:endParaRPr lang="en-US" sz="700">
              <a:solidFill>
                <a:schemeClr val="dk1"/>
              </a:solidFill>
              <a:latin typeface="Trebuchet MS"/>
            </a:endParaRPr>
          </a:p>
          <a:p>
            <a:pPr marL="342900" indent="-342900">
              <a:buClr>
                <a:schemeClr val="dk1"/>
              </a:buClr>
              <a:buSzPts val="2400"/>
              <a:buFont typeface="Arial"/>
              <a:buChar char="•"/>
            </a:pPr>
            <a:r>
              <a:rPr lang="en-US" sz="2000">
                <a:solidFill>
                  <a:schemeClr val="dk1"/>
                </a:solidFill>
                <a:latin typeface="Trebuchet MS"/>
              </a:rPr>
              <a:t>Please submit questions via the </a:t>
            </a:r>
            <a:r>
              <a:rPr lang="en-US" sz="2000" b="1">
                <a:solidFill>
                  <a:schemeClr val="dk1"/>
                </a:solidFill>
                <a:latin typeface="Trebuchet MS"/>
              </a:rPr>
              <a:t>Q&amp;A function. </a:t>
            </a:r>
            <a:r>
              <a:rPr lang="en-US" sz="2000">
                <a:solidFill>
                  <a:schemeClr val="dk1"/>
                </a:solidFill>
                <a:latin typeface="Trebuchet MS"/>
              </a:rPr>
              <a:t>We will hold a Q&amp;A session at the end of presentations. </a:t>
            </a:r>
            <a:endParaRPr lang="en-US" sz="2000" b="1">
              <a:solidFill>
                <a:schemeClr val="dk1"/>
              </a:solidFill>
              <a:latin typeface="Trebuchet MS" panose="020B0603020202020204" pitchFamily="34" charset="0"/>
            </a:endParaRPr>
          </a:p>
          <a:p>
            <a:pPr marL="342900" indent="-342900">
              <a:buClr>
                <a:srgbClr val="000000"/>
              </a:buClr>
              <a:buSzPts val="2400"/>
              <a:buFont typeface="Arial"/>
              <a:buChar char="•"/>
            </a:pPr>
            <a:endParaRPr lang="en-US" sz="700">
              <a:solidFill>
                <a:schemeClr val="dk1"/>
              </a:solidFill>
              <a:latin typeface="Trebuchet MS"/>
            </a:endParaRPr>
          </a:p>
          <a:p>
            <a:pPr marL="342900" indent="-342900">
              <a:buClr>
                <a:schemeClr val="dk1"/>
              </a:buClr>
              <a:buSzPts val="2400"/>
              <a:buFont typeface="Arial"/>
              <a:buChar char="•"/>
            </a:pPr>
            <a:r>
              <a:rPr lang="en-US" sz="2000">
                <a:solidFill>
                  <a:schemeClr val="dk1"/>
                </a:solidFill>
                <a:latin typeface="Trebuchet MS"/>
              </a:rPr>
              <a:t>Please use the </a:t>
            </a:r>
            <a:r>
              <a:rPr lang="en-US" sz="2000" b="1">
                <a:solidFill>
                  <a:schemeClr val="dk1"/>
                </a:solidFill>
                <a:latin typeface="Trebuchet MS"/>
              </a:rPr>
              <a:t>chat function</a:t>
            </a:r>
            <a:r>
              <a:rPr lang="en-US" sz="2000">
                <a:solidFill>
                  <a:schemeClr val="dk1"/>
                </a:solidFill>
                <a:latin typeface="Trebuchet MS"/>
              </a:rPr>
              <a:t> for introducing yourself and networking. If you have any technical issues, please raise these in the chat, and a member of the NASP team will assist. </a:t>
            </a:r>
            <a:endParaRPr lang="en-US" sz="2000">
              <a:solidFill>
                <a:schemeClr val="dk1"/>
              </a:solidFill>
              <a:latin typeface="Trebuchet MS" panose="020B0603020202020204" pitchFamily="34" charset="0"/>
            </a:endParaRPr>
          </a:p>
          <a:p>
            <a:pPr marL="342900" indent="-342900">
              <a:buClr>
                <a:srgbClr val="000000"/>
              </a:buClr>
              <a:buSzPts val="2400"/>
              <a:buFont typeface="Arial"/>
              <a:buChar char="•"/>
            </a:pPr>
            <a:endParaRPr lang="en-US" sz="700">
              <a:solidFill>
                <a:schemeClr val="dk1"/>
              </a:solidFill>
              <a:latin typeface="Trebuchet MS"/>
              <a:cs typeface="Calibri"/>
            </a:endParaRPr>
          </a:p>
          <a:p>
            <a:pPr marL="285750" indent="-285750">
              <a:buClr>
                <a:srgbClr val="000000"/>
              </a:buClr>
              <a:buSzPts val="2400"/>
              <a:buFont typeface="Arial"/>
              <a:buChar char="•"/>
            </a:pPr>
            <a:r>
              <a:rPr lang="en-US" sz="2000" b="1">
                <a:solidFill>
                  <a:schemeClr val="dk1"/>
                </a:solidFill>
                <a:latin typeface="Trebuchet MS"/>
                <a:cs typeface="Calibri"/>
              </a:rPr>
              <a:t>Closed Captions </a:t>
            </a:r>
            <a:r>
              <a:rPr lang="en-US" sz="2000">
                <a:solidFill>
                  <a:schemeClr val="dk1"/>
                </a:solidFill>
                <a:latin typeface="Trebuchet MS"/>
                <a:cs typeface="Calibri"/>
              </a:rPr>
              <a:t>are available </a:t>
            </a:r>
            <a:r>
              <a:rPr lang="en-US">
                <a:solidFill>
                  <a:schemeClr val="dk1"/>
                </a:solidFill>
                <a:latin typeface="Trebuchet MS"/>
                <a:cs typeface="Calibri"/>
              </a:rPr>
              <a:t>(turn these on at the bottom of your screen.)</a:t>
            </a:r>
            <a:endParaRPr lang="en-US" b="1">
              <a:solidFill>
                <a:schemeClr val="dk1"/>
              </a:solidFill>
              <a:latin typeface="Trebuchet MS"/>
              <a:cs typeface="Calibri"/>
            </a:endParaRPr>
          </a:p>
          <a:p>
            <a:pPr marL="285750" indent="-285750">
              <a:buClr>
                <a:srgbClr val="000000"/>
              </a:buClr>
              <a:buSzPts val="2400"/>
              <a:buFont typeface="Arial"/>
              <a:buChar char="•"/>
            </a:pPr>
            <a:endParaRPr lang="en-US" sz="700">
              <a:solidFill>
                <a:schemeClr val="dk1"/>
              </a:solidFill>
              <a:latin typeface="Trebuchet MS"/>
              <a:cs typeface="Calibri"/>
            </a:endParaRPr>
          </a:p>
          <a:p>
            <a:pPr marL="342900" indent="-342900">
              <a:buClr>
                <a:srgbClr val="000000"/>
              </a:buClr>
              <a:buSzPts val="2400"/>
              <a:buFont typeface="Arial"/>
              <a:buChar char="•"/>
            </a:pPr>
            <a:r>
              <a:rPr lang="en-US" sz="2000">
                <a:solidFill>
                  <a:schemeClr val="dk1"/>
                </a:solidFill>
                <a:latin typeface="Trebuchet MS"/>
                <a:cs typeface="Segoe UI"/>
              </a:rPr>
              <a:t>Everyone comes with different experiences and viewpoints. Let’s keep an open mind and learn from one another.</a:t>
            </a:r>
          </a:p>
          <a:p>
            <a:pPr marL="342900" indent="-342900">
              <a:buClr>
                <a:srgbClr val="000000"/>
              </a:buClr>
              <a:buSzPts val="2400"/>
              <a:buFont typeface="Arial"/>
              <a:buChar char="•"/>
            </a:pPr>
            <a:endParaRPr lang="en-US" sz="600">
              <a:solidFill>
                <a:schemeClr val="dk1"/>
              </a:solidFill>
              <a:latin typeface="Trebuchet MS"/>
              <a:cs typeface="Segoe UI"/>
            </a:endParaRPr>
          </a:p>
          <a:p>
            <a:pPr marL="342900" indent="-342900">
              <a:buClr>
                <a:srgbClr val="000000"/>
              </a:buClr>
              <a:buSzPts val="2400"/>
              <a:buFont typeface="Arial"/>
              <a:buChar char="•"/>
            </a:pPr>
            <a:r>
              <a:rPr lang="en-US" sz="2000" b="1">
                <a:solidFill>
                  <a:schemeClr val="dk1"/>
                </a:solidFill>
                <a:highlight>
                  <a:srgbClr val="FFFFFF"/>
                </a:highlight>
                <a:latin typeface="Trebuchet MS"/>
                <a:cs typeface="Calibri"/>
              </a:rPr>
              <a:t>Content note:</a:t>
            </a:r>
            <a:r>
              <a:rPr lang="en-US" sz="2000">
                <a:solidFill>
                  <a:schemeClr val="dk1"/>
                </a:solidFill>
                <a:highlight>
                  <a:srgbClr val="FFFFFF"/>
                </a:highlight>
                <a:latin typeface="Trebuchet MS"/>
                <a:cs typeface="Calibri"/>
              </a:rPr>
              <a:t> This webinar includes a speaker's personal experience of social prescribing, with a brief, non-graphic mention of sexual assault. We will provide advance notice of when this will be discussed during the webinar so that you can decide how you would like to participate. Please feel free to step away and rejoin whenever you need to.</a:t>
            </a:r>
            <a:endParaRPr lang="en-US" sz="2000">
              <a:solidFill>
                <a:schemeClr val="dk1"/>
              </a:solidFill>
              <a:latin typeface="Trebuchet MS"/>
              <a:cs typeface="Segoe UI"/>
            </a:endParaRPr>
          </a:p>
          <a:p>
            <a:pPr>
              <a:buClr>
                <a:srgbClr val="000000"/>
              </a:buClr>
              <a:buSzPts val="2400"/>
            </a:pPr>
            <a:endParaRPr lang="en-US" sz="2400">
              <a:solidFill>
                <a:schemeClr val="dk1"/>
              </a:solidFill>
              <a:latin typeface="Trebuchet MS"/>
              <a:cs typeface="Calibri"/>
            </a:endParaRPr>
          </a:p>
          <a:p>
            <a:pPr>
              <a:buClr>
                <a:schemeClr val="dk1"/>
              </a:buClr>
              <a:buSzPts val="2400"/>
            </a:pPr>
            <a:br>
              <a:rPr lang="en-US" sz="2400">
                <a:latin typeface="Trebuchet MS"/>
              </a:rPr>
            </a:br>
            <a:endParaRPr lang="en-GB" sz="2400">
              <a:solidFill>
                <a:schemeClr val="dk1"/>
              </a:solidFill>
              <a:latin typeface="Trebuchet MS" panose="020B0603020202020204" pitchFamily="34" charset="0"/>
            </a:endParaRPr>
          </a:p>
        </p:txBody>
      </p:sp>
      <p:sp>
        <p:nvSpPr>
          <p:cNvPr id="4" name="Google Shape;123;p2">
            <a:extLst>
              <a:ext uri="{FF2B5EF4-FFF2-40B4-BE49-F238E27FC236}">
                <a16:creationId xmlns:a16="http://schemas.microsoft.com/office/drawing/2014/main" id="{A8D9EDD4-B558-4F6C-B5DA-DE0B89414DFF}"/>
              </a:ext>
            </a:extLst>
          </p:cNvPr>
          <p:cNvSpPr txBox="1">
            <a:spLocks noGrp="1"/>
          </p:cNvSpPr>
          <p:nvPr>
            <p:ph type="title"/>
          </p:nvPr>
        </p:nvSpPr>
        <p:spPr>
          <a:xfrm>
            <a:off x="2185551" y="176643"/>
            <a:ext cx="7584197" cy="1258262"/>
          </a:xfrm>
          <a:prstGeom prst="rect">
            <a:avLst/>
          </a:prstGeom>
          <a:noFill/>
          <a:ln>
            <a:noFill/>
          </a:ln>
        </p:spPr>
        <p:txBody>
          <a:bodyPr spcFirstLastPara="1" wrap="square" lIns="91425" tIns="45700" rIns="91425" bIns="45700" anchor="ctr" anchorCtr="0">
            <a:noAutofit/>
          </a:bodyPr>
          <a:lstStyle/>
          <a:p>
            <a:pPr>
              <a:buSzPts val="4000"/>
            </a:pPr>
            <a:r>
              <a:rPr lang="en-US">
                <a:solidFill>
                  <a:srgbClr val="00B0F0"/>
                </a:solidFill>
                <a:latin typeface="Trebuchet MS" panose="020B0603020202020204" pitchFamily="34" charset="0"/>
              </a:rPr>
              <a:t>Housekeeping</a:t>
            </a:r>
          </a:p>
        </p:txBody>
      </p:sp>
      <p:pic>
        <p:nvPicPr>
          <p:cNvPr id="2" name="Picture 1" descr="A logo with circles and lines&#10;&#10;Description automatically generated">
            <a:extLst>
              <a:ext uri="{FF2B5EF4-FFF2-40B4-BE49-F238E27FC236}">
                <a16:creationId xmlns:a16="http://schemas.microsoft.com/office/drawing/2014/main" id="{59E8BCDB-98B5-D7A2-EA06-42B6A90F22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185550" cy="1434905"/>
          </a:xfrm>
          <a:prstGeom prst="rect">
            <a:avLst/>
          </a:prstGeom>
        </p:spPr>
      </p:pic>
    </p:spTree>
    <p:extLst>
      <p:ext uri="{BB962C8B-B14F-4D97-AF65-F5344CB8AC3E}">
        <p14:creationId xmlns:p14="http://schemas.microsoft.com/office/powerpoint/2010/main" val="3615292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4DE162-168A-3D4C-8EC0-7286CD1E58DA}"/>
              </a:ext>
            </a:extLst>
          </p:cNvPr>
          <p:cNvSpPr>
            <a:spLocks noGrp="1"/>
          </p:cNvSpPr>
          <p:nvPr>
            <p:ph idx="1"/>
          </p:nvPr>
        </p:nvSpPr>
        <p:spPr>
          <a:xfrm>
            <a:off x="593642" y="1435945"/>
            <a:ext cx="11221585" cy="4289407"/>
          </a:xfrm>
        </p:spPr>
        <p:txBody>
          <a:bodyPr vert="horz" lIns="91440" tIns="45720" rIns="91440" bIns="45720" rtlCol="0" anchor="t">
            <a:noAutofit/>
          </a:bodyPr>
          <a:lstStyle/>
          <a:p>
            <a:pPr marL="101600" indent="0">
              <a:buClr>
                <a:srgbClr val="2E3A4D"/>
              </a:buClr>
              <a:buSzPts val="2800"/>
              <a:buNone/>
            </a:pPr>
            <a:r>
              <a:rPr lang="en-GB" sz="2400" b="1">
                <a:solidFill>
                  <a:srgbClr val="000000"/>
                </a:solidFill>
                <a:latin typeface="Trebuchet MS"/>
              </a:rPr>
              <a:t>Chair:</a:t>
            </a:r>
          </a:p>
          <a:p>
            <a:pPr marL="101600" indent="0">
              <a:buClr>
                <a:srgbClr val="2E3A4D"/>
              </a:buClr>
              <a:buSzPts val="2800"/>
              <a:buNone/>
            </a:pPr>
            <a:r>
              <a:rPr lang="en-GB" sz="2400" b="0" i="0">
                <a:solidFill>
                  <a:srgbClr val="000000"/>
                </a:solidFill>
                <a:effectLst/>
                <a:latin typeface="Trebuchet MS"/>
              </a:rPr>
              <a:t>Monica Boulton, Strategic Lead for Neighbourhood Health at National Academy for Social Prescribing</a:t>
            </a:r>
            <a:endParaRPr lang="en-GB" sz="2400" b="1">
              <a:solidFill>
                <a:srgbClr val="000000"/>
              </a:solidFill>
              <a:latin typeface="Trebuchet MS"/>
            </a:endParaRPr>
          </a:p>
          <a:p>
            <a:pPr marL="101600" indent="0">
              <a:buClr>
                <a:srgbClr val="2E3A4D"/>
              </a:buClr>
              <a:buSzPts val="2800"/>
              <a:buNone/>
            </a:pPr>
            <a:endParaRPr lang="en-GB" sz="1000" b="1">
              <a:solidFill>
                <a:srgbClr val="000000"/>
              </a:solidFill>
              <a:latin typeface="Trebuchet MS"/>
            </a:endParaRPr>
          </a:p>
          <a:p>
            <a:pPr marL="101600" indent="0">
              <a:buClr>
                <a:srgbClr val="2E3A4D"/>
              </a:buClr>
              <a:buSzPts val="2800"/>
              <a:buNone/>
            </a:pPr>
            <a:r>
              <a:rPr lang="en-GB" sz="2400" b="1">
                <a:solidFill>
                  <a:srgbClr val="000000"/>
                </a:solidFill>
                <a:latin typeface="Trebuchet MS"/>
              </a:rPr>
              <a:t>Speakers</a:t>
            </a:r>
            <a:r>
              <a:rPr lang="en-GB" sz="2400">
                <a:solidFill>
                  <a:srgbClr val="000000"/>
                </a:solidFill>
                <a:latin typeface="Trebuchet MS"/>
              </a:rPr>
              <a:t>:</a:t>
            </a:r>
          </a:p>
          <a:p>
            <a:pPr marL="101600" indent="0">
              <a:buSzPts val="2800"/>
              <a:buNone/>
            </a:pPr>
            <a:endParaRPr lang="en-GB" sz="2400">
              <a:solidFill>
                <a:schemeClr val="tx1"/>
              </a:solidFill>
              <a:latin typeface="Trebuchet MS"/>
            </a:endParaRPr>
          </a:p>
          <a:p>
            <a:r>
              <a:rPr lang="en-GB" sz="2400">
                <a:solidFill>
                  <a:schemeClr val="tx1"/>
                </a:solidFill>
                <a:latin typeface="Trebuchet MS"/>
              </a:rPr>
              <a:t>Joelle Bradly -  Deputy Director for Evidence and Impact at NASP</a:t>
            </a:r>
          </a:p>
          <a:p>
            <a:r>
              <a:rPr lang="en-GB" sz="2400">
                <a:solidFill>
                  <a:schemeClr val="tx1"/>
                </a:solidFill>
                <a:latin typeface="Trebuchet MS"/>
              </a:rPr>
              <a:t>Ben Barlow – Social Prescribing Link Worker at Newport &amp; Central PCN</a:t>
            </a:r>
          </a:p>
          <a:p>
            <a:r>
              <a:rPr lang="en-GB" sz="2400">
                <a:solidFill>
                  <a:schemeClr val="tx1"/>
                </a:solidFill>
                <a:latin typeface="Trebuchet MS"/>
              </a:rPr>
              <a:t>Jackie Hardy - Lived experience contributor</a:t>
            </a:r>
          </a:p>
          <a:p>
            <a:pPr marL="101600" indent="0">
              <a:buNone/>
            </a:pPr>
            <a:br>
              <a:rPr lang="en-GB" sz="2400">
                <a:latin typeface="Trebuchet MS"/>
              </a:rPr>
            </a:br>
            <a:endParaRPr lang="en-GB" sz="2400">
              <a:solidFill>
                <a:srgbClr val="000000"/>
              </a:solidFill>
              <a:latin typeface="Trebuchet MS"/>
            </a:endParaRPr>
          </a:p>
          <a:p>
            <a:pPr marL="101600" indent="0">
              <a:buClr>
                <a:srgbClr val="2E3A4D"/>
              </a:buClr>
              <a:buSzPts val="2800"/>
              <a:buNone/>
            </a:pPr>
            <a:endParaRPr lang="en-GB" sz="2400">
              <a:solidFill>
                <a:srgbClr val="000000"/>
              </a:solidFill>
              <a:latin typeface="Trebuchet MS"/>
            </a:endParaRPr>
          </a:p>
        </p:txBody>
      </p:sp>
      <p:sp>
        <p:nvSpPr>
          <p:cNvPr id="3" name="Title 2">
            <a:extLst>
              <a:ext uri="{FF2B5EF4-FFF2-40B4-BE49-F238E27FC236}">
                <a16:creationId xmlns:a16="http://schemas.microsoft.com/office/drawing/2014/main" id="{9651E648-B728-774F-94FA-89A9E72356B2}"/>
              </a:ext>
            </a:extLst>
          </p:cNvPr>
          <p:cNvSpPr>
            <a:spLocks noGrp="1"/>
          </p:cNvSpPr>
          <p:nvPr>
            <p:ph type="title"/>
          </p:nvPr>
        </p:nvSpPr>
        <p:spPr>
          <a:xfrm>
            <a:off x="1994826" y="176643"/>
            <a:ext cx="8868119" cy="1258262"/>
          </a:xfrm>
          <a:noFill/>
        </p:spPr>
        <p:txBody>
          <a:bodyPr/>
          <a:lstStyle/>
          <a:p>
            <a:r>
              <a:rPr lang="en-US">
                <a:solidFill>
                  <a:srgbClr val="00B0F0"/>
                </a:solidFill>
                <a:latin typeface="Trebuchet MS"/>
              </a:rPr>
              <a:t>Overview</a:t>
            </a:r>
            <a:endParaRPr lang="en-US">
              <a:solidFill>
                <a:srgbClr val="00B0F0"/>
              </a:solidFill>
              <a:latin typeface="Trebuchet MS" panose="020B0703020202090204" pitchFamily="34" charset="0"/>
            </a:endParaRPr>
          </a:p>
        </p:txBody>
      </p:sp>
      <p:pic>
        <p:nvPicPr>
          <p:cNvPr id="15" name="Picture 14" descr="Computer screen and book icon">
            <a:extLst>
              <a:ext uri="{FF2B5EF4-FFF2-40B4-BE49-F238E27FC236}">
                <a16:creationId xmlns:a16="http://schemas.microsoft.com/office/drawing/2014/main" id="{F1B374B1-5B64-D746-B3BD-4D499ED600D7}"/>
              </a:ext>
            </a:extLst>
          </p:cNvPr>
          <p:cNvPicPr>
            <a:picLocks noChangeAspect="1"/>
          </p:cNvPicPr>
          <p:nvPr/>
        </p:nvPicPr>
        <p:blipFill>
          <a:blip r:embed="rId2"/>
          <a:stretch>
            <a:fillRect/>
          </a:stretch>
        </p:blipFill>
        <p:spPr>
          <a:xfrm>
            <a:off x="10168066" y="5403918"/>
            <a:ext cx="1921551" cy="1199317"/>
          </a:xfrm>
          <a:prstGeom prst="rect">
            <a:avLst/>
          </a:prstGeom>
        </p:spPr>
      </p:pic>
      <p:pic>
        <p:nvPicPr>
          <p:cNvPr id="5" name="Picture 4" descr="A logo with circles and lines&#10;&#10;Description automatically generated">
            <a:extLst>
              <a:ext uri="{FF2B5EF4-FFF2-40B4-BE49-F238E27FC236}">
                <a16:creationId xmlns:a16="http://schemas.microsoft.com/office/drawing/2014/main" id="{2AC39770-24D0-3898-B4CC-BBD3C6503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185550" cy="1434905"/>
          </a:xfrm>
          <a:prstGeom prst="rect">
            <a:avLst/>
          </a:prstGeom>
        </p:spPr>
      </p:pic>
    </p:spTree>
    <p:extLst>
      <p:ext uri="{BB962C8B-B14F-4D97-AF65-F5344CB8AC3E}">
        <p14:creationId xmlns:p14="http://schemas.microsoft.com/office/powerpoint/2010/main" val="1674675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66FFD-7D47-3576-457B-8F97159856D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C1BEF5-E52D-6B01-23C5-5563DE15C4F3}"/>
              </a:ext>
            </a:extLst>
          </p:cNvPr>
          <p:cNvSpPr>
            <a:spLocks noGrp="1"/>
          </p:cNvSpPr>
          <p:nvPr>
            <p:ph type="title"/>
          </p:nvPr>
        </p:nvSpPr>
        <p:spPr>
          <a:xfrm>
            <a:off x="564443" y="2965149"/>
            <a:ext cx="9842649" cy="2849648"/>
          </a:xfrm>
          <a:noFill/>
        </p:spPr>
        <p:txBody>
          <a:bodyPr/>
          <a:lstStyle/>
          <a:p>
            <a:r>
              <a:rPr lang="en-US">
                <a:solidFill>
                  <a:srgbClr val="00B0F0"/>
                </a:solidFill>
                <a:latin typeface="Trebuchet MS"/>
              </a:rPr>
              <a:t>Joelle Bradly,  Deputy Director for Evidence and Impact at NASP</a:t>
            </a:r>
          </a:p>
          <a:p>
            <a:br>
              <a:rPr lang="en-US">
                <a:latin typeface="Trebuchet MS"/>
              </a:rPr>
            </a:br>
            <a:endParaRPr lang="en-US">
              <a:solidFill>
                <a:srgbClr val="00B0F0"/>
              </a:solidFill>
              <a:latin typeface="Trebuchet MS"/>
            </a:endParaRPr>
          </a:p>
          <a:p>
            <a:endParaRPr lang="en-US">
              <a:solidFill>
                <a:srgbClr val="00B0F0"/>
              </a:solidFill>
              <a:latin typeface="Trebuchet MS"/>
            </a:endParaRPr>
          </a:p>
          <a:p>
            <a:endParaRPr lang="en-US">
              <a:solidFill>
                <a:srgbClr val="00B0F0"/>
              </a:solidFill>
              <a:latin typeface="Trebuchet MS" panose="020B0703020202090204" pitchFamily="34" charset="0"/>
            </a:endParaRPr>
          </a:p>
        </p:txBody>
      </p:sp>
      <p:pic>
        <p:nvPicPr>
          <p:cNvPr id="15" name="Picture 14" descr="Computer screen and book icon">
            <a:extLst>
              <a:ext uri="{FF2B5EF4-FFF2-40B4-BE49-F238E27FC236}">
                <a16:creationId xmlns:a16="http://schemas.microsoft.com/office/drawing/2014/main" id="{C0C4EA81-EA18-E409-7565-D789AA841BDF}"/>
              </a:ext>
            </a:extLst>
          </p:cNvPr>
          <p:cNvPicPr>
            <a:picLocks noChangeAspect="1"/>
          </p:cNvPicPr>
          <p:nvPr/>
        </p:nvPicPr>
        <p:blipFill>
          <a:blip r:embed="rId2"/>
          <a:stretch>
            <a:fillRect/>
          </a:stretch>
        </p:blipFill>
        <p:spPr>
          <a:xfrm>
            <a:off x="9555480" y="5244547"/>
            <a:ext cx="2449471" cy="1533002"/>
          </a:xfrm>
          <a:prstGeom prst="rect">
            <a:avLst/>
          </a:prstGeom>
        </p:spPr>
      </p:pic>
      <p:pic>
        <p:nvPicPr>
          <p:cNvPr id="5" name="Picture 4" descr="A logo with circles and lines&#10;&#10;Description automatically generated">
            <a:extLst>
              <a:ext uri="{FF2B5EF4-FFF2-40B4-BE49-F238E27FC236}">
                <a16:creationId xmlns:a16="http://schemas.microsoft.com/office/drawing/2014/main" id="{C1CE3F95-8012-6A23-0666-6A015EA38A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185550" cy="1434905"/>
          </a:xfrm>
          <a:prstGeom prst="rect">
            <a:avLst/>
          </a:prstGeom>
        </p:spPr>
      </p:pic>
    </p:spTree>
    <p:extLst>
      <p:ext uri="{BB962C8B-B14F-4D97-AF65-F5344CB8AC3E}">
        <p14:creationId xmlns:p14="http://schemas.microsoft.com/office/powerpoint/2010/main" val="1504880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C5ABA-F3E7-EF44-9038-749052498743}"/>
              </a:ext>
            </a:extLst>
          </p:cNvPr>
          <p:cNvSpPr>
            <a:spLocks noGrp="1"/>
          </p:cNvSpPr>
          <p:nvPr>
            <p:ph type="ctrTitle"/>
          </p:nvPr>
        </p:nvSpPr>
        <p:spPr>
          <a:xfrm>
            <a:off x="914779" y="3394527"/>
            <a:ext cx="7648352" cy="1373295"/>
          </a:xfrm>
        </p:spPr>
        <p:txBody>
          <a:bodyPr>
            <a:normAutofit/>
          </a:bodyPr>
          <a:lstStyle/>
          <a:p>
            <a:r>
              <a:rPr lang="en-US">
                <a:latin typeface="Trebuchet MS"/>
              </a:rPr>
              <a:t>Social Prescribing and Mental Health Evidence </a:t>
            </a:r>
          </a:p>
        </p:txBody>
      </p:sp>
      <p:sp>
        <p:nvSpPr>
          <p:cNvPr id="3" name="Subtitle 2">
            <a:extLst>
              <a:ext uri="{FF2B5EF4-FFF2-40B4-BE49-F238E27FC236}">
                <a16:creationId xmlns:a16="http://schemas.microsoft.com/office/drawing/2014/main" id="{DA551BAA-FC72-2548-97D2-0E57AB8121B1}"/>
              </a:ext>
            </a:extLst>
          </p:cNvPr>
          <p:cNvSpPr>
            <a:spLocks noGrp="1"/>
          </p:cNvSpPr>
          <p:nvPr>
            <p:ph type="subTitle" idx="1"/>
          </p:nvPr>
        </p:nvSpPr>
        <p:spPr>
          <a:xfrm>
            <a:off x="810578" y="4768148"/>
            <a:ext cx="7866504" cy="886737"/>
          </a:xfrm>
        </p:spPr>
        <p:txBody>
          <a:bodyPr vert="horz" lIns="91440" tIns="45720" rIns="91440" bIns="45720" rtlCol="0" anchor="t">
            <a:normAutofit/>
          </a:bodyPr>
          <a:lstStyle/>
          <a:p>
            <a:r>
              <a:rPr lang="en-US" sz="1800">
                <a:latin typeface="Trebuchet MS"/>
              </a:rPr>
              <a:t>Joelle Bradly, Deputy Director of Evidence &amp; Impact, National Academy for Social Prescribing</a:t>
            </a:r>
            <a:endParaRPr lang="en-US"/>
          </a:p>
        </p:txBody>
      </p:sp>
    </p:spTree>
    <p:extLst>
      <p:ext uri="{BB962C8B-B14F-4D97-AF65-F5344CB8AC3E}">
        <p14:creationId xmlns:p14="http://schemas.microsoft.com/office/powerpoint/2010/main" val="50729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D5FD393D-46BC-C8F8-EEB8-A16693F79837}"/>
              </a:ext>
            </a:extLst>
          </p:cNvPr>
          <p:cNvGrpSpPr/>
          <p:nvPr/>
        </p:nvGrpSpPr>
        <p:grpSpPr>
          <a:xfrm>
            <a:off x="1497706" y="1041883"/>
            <a:ext cx="9198472" cy="5083891"/>
            <a:chOff x="401410" y="877661"/>
            <a:chExt cx="11395981" cy="6381749"/>
          </a:xfrm>
        </p:grpSpPr>
        <p:pic>
          <p:nvPicPr>
            <p:cNvPr id="6" name="Picture 5" descr="A group of plastic bags&#10;&#10;Description automatically generated">
              <a:extLst>
                <a:ext uri="{FF2B5EF4-FFF2-40B4-BE49-F238E27FC236}">
                  <a16:creationId xmlns:a16="http://schemas.microsoft.com/office/drawing/2014/main" id="{4753EE4D-189C-819D-98A0-D0BD7008346A}"/>
                </a:ext>
              </a:extLst>
            </p:cNvPr>
            <p:cNvPicPr>
              <a:picLocks noChangeAspect="1"/>
            </p:cNvPicPr>
            <p:nvPr/>
          </p:nvPicPr>
          <p:blipFill>
            <a:blip r:embed="rId2"/>
            <a:stretch>
              <a:fillRect/>
            </a:stretch>
          </p:blipFill>
          <p:spPr>
            <a:xfrm>
              <a:off x="401410" y="877661"/>
              <a:ext cx="11395981" cy="6381749"/>
            </a:xfrm>
            <a:prstGeom prst="rect">
              <a:avLst/>
            </a:prstGeom>
          </p:spPr>
        </p:pic>
        <p:sp>
          <p:nvSpPr>
            <p:cNvPr id="8" name="TextBox 7">
              <a:extLst>
                <a:ext uri="{FF2B5EF4-FFF2-40B4-BE49-F238E27FC236}">
                  <a16:creationId xmlns:a16="http://schemas.microsoft.com/office/drawing/2014/main" id="{9B187A89-B486-BBCC-C2E0-CE21C997E09D}"/>
                </a:ext>
              </a:extLst>
            </p:cNvPr>
            <p:cNvSpPr txBox="1"/>
            <p:nvPr/>
          </p:nvSpPr>
          <p:spPr>
            <a:xfrm>
              <a:off x="696495" y="2555188"/>
              <a:ext cx="21283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2E3A4D"/>
                  </a:solidFill>
                  <a:latin typeface="Trebuchet MS"/>
                </a:rPr>
                <a:t>Government </a:t>
              </a:r>
              <a:endParaRPr lang="en-US">
                <a:latin typeface="Trebuchet MS"/>
              </a:endParaRPr>
            </a:p>
            <a:p>
              <a:pPr algn="ctr"/>
              <a:r>
                <a:rPr lang="en-GB" b="1">
                  <a:solidFill>
                    <a:srgbClr val="2E3A4D"/>
                  </a:solidFill>
                  <a:latin typeface="Trebuchet MS"/>
                </a:rPr>
                <a:t>&amp; Gov Bodies</a:t>
              </a:r>
              <a:endParaRPr lang="en-GB">
                <a:latin typeface="Trebuchet MS"/>
              </a:endParaRPr>
            </a:p>
          </p:txBody>
        </p:sp>
        <p:sp>
          <p:nvSpPr>
            <p:cNvPr id="9" name="TextBox 8">
              <a:extLst>
                <a:ext uri="{FF2B5EF4-FFF2-40B4-BE49-F238E27FC236}">
                  <a16:creationId xmlns:a16="http://schemas.microsoft.com/office/drawing/2014/main" id="{F994AEF8-F704-1477-2D11-A18865692E73}"/>
                </a:ext>
              </a:extLst>
            </p:cNvPr>
            <p:cNvSpPr txBox="1"/>
            <p:nvPr/>
          </p:nvSpPr>
          <p:spPr>
            <a:xfrm>
              <a:off x="735025" y="3292193"/>
              <a:ext cx="2128875" cy="5022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00">
                  <a:solidFill>
                    <a:srgbClr val="000000"/>
                  </a:solidFill>
                  <a:latin typeface="Trebuchet MS"/>
                </a:rPr>
                <a:t>Departments, NHS England, Elected Officials</a:t>
              </a:r>
              <a:endParaRPr lang="en-US" sz="1000">
                <a:latin typeface="Trebuchet MS"/>
              </a:endParaRPr>
            </a:p>
          </p:txBody>
        </p:sp>
        <p:sp>
          <p:nvSpPr>
            <p:cNvPr id="10" name="TextBox 9">
              <a:extLst>
                <a:ext uri="{FF2B5EF4-FFF2-40B4-BE49-F238E27FC236}">
                  <a16:creationId xmlns:a16="http://schemas.microsoft.com/office/drawing/2014/main" id="{2965DED3-F6D7-99CA-75EF-BF36BA9C7596}"/>
                </a:ext>
              </a:extLst>
            </p:cNvPr>
            <p:cNvSpPr txBox="1"/>
            <p:nvPr/>
          </p:nvSpPr>
          <p:spPr>
            <a:xfrm>
              <a:off x="555255" y="4518836"/>
              <a:ext cx="2406503" cy="16612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solidFill>
                    <a:schemeClr val="bg1"/>
                  </a:solidFill>
                  <a:latin typeface="Trebuchet MS"/>
                </a:rPr>
                <a:t>Impact of investment at scale (economic impact; service usage)</a:t>
              </a:r>
              <a:endParaRPr lang="en-US" sz="1600">
                <a:solidFill>
                  <a:schemeClr val="bg1"/>
                </a:solidFill>
                <a:latin typeface="Trebuchet MS"/>
              </a:endParaRPr>
            </a:p>
          </p:txBody>
        </p:sp>
        <p:sp>
          <p:nvSpPr>
            <p:cNvPr id="11" name="TextBox 10">
              <a:extLst>
                <a:ext uri="{FF2B5EF4-FFF2-40B4-BE49-F238E27FC236}">
                  <a16:creationId xmlns:a16="http://schemas.microsoft.com/office/drawing/2014/main" id="{EAC52F9D-F566-D056-3400-D551EBF5A56A}"/>
                </a:ext>
              </a:extLst>
            </p:cNvPr>
            <p:cNvSpPr txBox="1"/>
            <p:nvPr/>
          </p:nvSpPr>
          <p:spPr>
            <a:xfrm>
              <a:off x="3602727" y="2921420"/>
              <a:ext cx="21283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2E3A4D"/>
                  </a:solidFill>
                  <a:latin typeface="Trebuchet MS"/>
                </a:rPr>
                <a:t>Clinicians</a:t>
              </a:r>
            </a:p>
          </p:txBody>
        </p:sp>
        <p:sp>
          <p:nvSpPr>
            <p:cNvPr id="12" name="TextBox 11">
              <a:extLst>
                <a:ext uri="{FF2B5EF4-FFF2-40B4-BE49-F238E27FC236}">
                  <a16:creationId xmlns:a16="http://schemas.microsoft.com/office/drawing/2014/main" id="{C46C5009-A59C-BA63-1499-F4B2E9B804D8}"/>
                </a:ext>
              </a:extLst>
            </p:cNvPr>
            <p:cNvSpPr txBox="1"/>
            <p:nvPr/>
          </p:nvSpPr>
          <p:spPr>
            <a:xfrm>
              <a:off x="6485331" y="2921420"/>
              <a:ext cx="21283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2E3A4D"/>
                  </a:solidFill>
                  <a:latin typeface="Trebuchet MS"/>
                </a:rPr>
                <a:t>Practitioners</a:t>
              </a:r>
            </a:p>
          </p:txBody>
        </p:sp>
        <p:sp>
          <p:nvSpPr>
            <p:cNvPr id="13" name="TextBox 12">
              <a:extLst>
                <a:ext uri="{FF2B5EF4-FFF2-40B4-BE49-F238E27FC236}">
                  <a16:creationId xmlns:a16="http://schemas.microsoft.com/office/drawing/2014/main" id="{A3589574-DF42-20C8-E3F2-19D344B4BD01}"/>
                </a:ext>
              </a:extLst>
            </p:cNvPr>
            <p:cNvSpPr txBox="1"/>
            <p:nvPr/>
          </p:nvSpPr>
          <p:spPr>
            <a:xfrm>
              <a:off x="9391564" y="2738304"/>
              <a:ext cx="21283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2E3A4D"/>
                  </a:solidFill>
                  <a:latin typeface="Trebuchet MS"/>
                </a:rPr>
                <a:t>Community Groups &amp; Patients</a:t>
              </a:r>
            </a:p>
          </p:txBody>
        </p:sp>
        <p:sp>
          <p:nvSpPr>
            <p:cNvPr id="14" name="TextBox 13">
              <a:extLst>
                <a:ext uri="{FF2B5EF4-FFF2-40B4-BE49-F238E27FC236}">
                  <a16:creationId xmlns:a16="http://schemas.microsoft.com/office/drawing/2014/main" id="{E3180741-2B1A-78DE-0605-E24E3E787C24}"/>
                </a:ext>
              </a:extLst>
            </p:cNvPr>
            <p:cNvSpPr txBox="1"/>
            <p:nvPr/>
          </p:nvSpPr>
          <p:spPr>
            <a:xfrm>
              <a:off x="3461486" y="4518836"/>
              <a:ext cx="2406503" cy="16612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solidFill>
                    <a:schemeClr val="bg1"/>
                  </a:solidFill>
                  <a:latin typeface="Trebuchet MS"/>
                </a:rPr>
                <a:t>Impact of investment at sub-regional/local scale, and against local needs</a:t>
              </a:r>
            </a:p>
          </p:txBody>
        </p:sp>
        <p:sp>
          <p:nvSpPr>
            <p:cNvPr id="15" name="TextBox 14">
              <a:extLst>
                <a:ext uri="{FF2B5EF4-FFF2-40B4-BE49-F238E27FC236}">
                  <a16:creationId xmlns:a16="http://schemas.microsoft.com/office/drawing/2014/main" id="{9B29E77B-75A7-CC7B-9360-D23EA0EFB3A1}"/>
                </a:ext>
              </a:extLst>
            </p:cNvPr>
            <p:cNvSpPr txBox="1"/>
            <p:nvPr/>
          </p:nvSpPr>
          <p:spPr>
            <a:xfrm>
              <a:off x="6325819" y="4245095"/>
              <a:ext cx="2564857" cy="20090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solidFill>
                    <a:schemeClr val="bg1"/>
                  </a:solidFill>
                  <a:latin typeface="Trebuchet MS"/>
                </a:rPr>
                <a:t>Good practice; professional development (e.g. working with different patient groups, or interventions for specific conditions)</a:t>
              </a:r>
            </a:p>
          </p:txBody>
        </p:sp>
        <p:sp>
          <p:nvSpPr>
            <p:cNvPr id="16" name="TextBox 15">
              <a:extLst>
                <a:ext uri="{FF2B5EF4-FFF2-40B4-BE49-F238E27FC236}">
                  <a16:creationId xmlns:a16="http://schemas.microsoft.com/office/drawing/2014/main" id="{C6CD27AE-4853-9B50-35F3-BEF6F1724BEB}"/>
                </a:ext>
              </a:extLst>
            </p:cNvPr>
            <p:cNvSpPr txBox="1"/>
            <p:nvPr/>
          </p:nvSpPr>
          <p:spPr>
            <a:xfrm>
              <a:off x="9250324" y="4518836"/>
              <a:ext cx="240650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solidFill>
                    <a:schemeClr val="bg1"/>
                  </a:solidFill>
                  <a:latin typeface="Trebuchet MS"/>
                </a:rPr>
                <a:t>Impact of activity (“is it working?”)</a:t>
              </a:r>
            </a:p>
          </p:txBody>
        </p:sp>
        <p:pic>
          <p:nvPicPr>
            <p:cNvPr id="18" name="Picture 17" descr="A blue icon of two people sitting in chairs&#10;&#10;Description automatically generated">
              <a:extLst>
                <a:ext uri="{FF2B5EF4-FFF2-40B4-BE49-F238E27FC236}">
                  <a16:creationId xmlns:a16="http://schemas.microsoft.com/office/drawing/2014/main" id="{C5497F62-324B-60A0-E31B-E984EE1E427A}"/>
                </a:ext>
              </a:extLst>
            </p:cNvPr>
            <p:cNvPicPr>
              <a:picLocks noChangeAspect="1"/>
            </p:cNvPicPr>
            <p:nvPr/>
          </p:nvPicPr>
          <p:blipFill>
            <a:blip r:embed="rId3"/>
            <a:stretch>
              <a:fillRect/>
            </a:stretch>
          </p:blipFill>
          <p:spPr>
            <a:xfrm>
              <a:off x="7117613" y="1727496"/>
              <a:ext cx="860055" cy="824614"/>
            </a:xfrm>
            <a:prstGeom prst="rect">
              <a:avLst/>
            </a:prstGeom>
          </p:spPr>
        </p:pic>
        <p:pic>
          <p:nvPicPr>
            <p:cNvPr id="20" name="Picture 19" descr="A group of people icon&#10;&#10;Description automatically generated">
              <a:extLst>
                <a:ext uri="{FF2B5EF4-FFF2-40B4-BE49-F238E27FC236}">
                  <a16:creationId xmlns:a16="http://schemas.microsoft.com/office/drawing/2014/main" id="{5B5427DE-03E4-721F-172B-36E93D73E2F8}"/>
                </a:ext>
              </a:extLst>
            </p:cNvPr>
            <p:cNvPicPr>
              <a:picLocks noChangeAspect="1"/>
            </p:cNvPicPr>
            <p:nvPr/>
          </p:nvPicPr>
          <p:blipFill>
            <a:blip r:embed="rId4"/>
            <a:stretch>
              <a:fillRect/>
            </a:stretch>
          </p:blipFill>
          <p:spPr>
            <a:xfrm>
              <a:off x="10097682" y="1718634"/>
              <a:ext cx="712382" cy="706475"/>
            </a:xfrm>
            <a:prstGeom prst="rect">
              <a:avLst/>
            </a:prstGeom>
          </p:spPr>
        </p:pic>
        <p:pic>
          <p:nvPicPr>
            <p:cNvPr id="21" name="Picture 20" descr="A person standing at a podium with flags&#10;&#10;Description automatically generated">
              <a:extLst>
                <a:ext uri="{FF2B5EF4-FFF2-40B4-BE49-F238E27FC236}">
                  <a16:creationId xmlns:a16="http://schemas.microsoft.com/office/drawing/2014/main" id="{40E99EA5-E676-E9CD-50CC-AA4A18ABFE32}"/>
                </a:ext>
              </a:extLst>
            </p:cNvPr>
            <p:cNvPicPr>
              <a:picLocks noChangeAspect="1"/>
            </p:cNvPicPr>
            <p:nvPr/>
          </p:nvPicPr>
          <p:blipFill>
            <a:blip r:embed="rId5"/>
            <a:stretch>
              <a:fillRect/>
            </a:stretch>
          </p:blipFill>
          <p:spPr>
            <a:xfrm>
              <a:off x="1409994" y="1708297"/>
              <a:ext cx="688755" cy="700568"/>
            </a:xfrm>
            <a:prstGeom prst="rect">
              <a:avLst/>
            </a:prstGeom>
          </p:spPr>
        </p:pic>
        <p:pic>
          <p:nvPicPr>
            <p:cNvPr id="22" name="Picture 21" descr="A pink doctor with a stethoscope around his neck&#10;&#10;Description automatically generated">
              <a:extLst>
                <a:ext uri="{FF2B5EF4-FFF2-40B4-BE49-F238E27FC236}">
                  <a16:creationId xmlns:a16="http://schemas.microsoft.com/office/drawing/2014/main" id="{A416846F-417D-72AA-0157-B1547A6F4F81}"/>
                </a:ext>
              </a:extLst>
            </p:cNvPr>
            <p:cNvPicPr>
              <a:picLocks noChangeAspect="1"/>
            </p:cNvPicPr>
            <p:nvPr/>
          </p:nvPicPr>
          <p:blipFill>
            <a:blip r:embed="rId6"/>
            <a:stretch>
              <a:fillRect/>
            </a:stretch>
          </p:blipFill>
          <p:spPr>
            <a:xfrm>
              <a:off x="4310322" y="1726018"/>
              <a:ext cx="706475" cy="700569"/>
            </a:xfrm>
            <a:prstGeom prst="rect">
              <a:avLst/>
            </a:prstGeom>
          </p:spPr>
        </p:pic>
      </p:grpSp>
      <p:sp>
        <p:nvSpPr>
          <p:cNvPr id="2" name="Title 2">
            <a:extLst>
              <a:ext uri="{FF2B5EF4-FFF2-40B4-BE49-F238E27FC236}">
                <a16:creationId xmlns:a16="http://schemas.microsoft.com/office/drawing/2014/main" id="{CF0C3F03-52DC-3FDF-94C8-79F3853037B5}"/>
              </a:ext>
            </a:extLst>
          </p:cNvPr>
          <p:cNvSpPr>
            <a:spLocks noGrp="1"/>
          </p:cNvSpPr>
          <p:nvPr/>
        </p:nvSpPr>
        <p:spPr>
          <a:xfrm>
            <a:off x="2844964" y="314258"/>
            <a:ext cx="8942439" cy="1136783"/>
          </a:xfrm>
          <a:prstGeom prst="rect">
            <a:avLst/>
          </a:prstGeom>
          <a:noFill/>
          <a:ln>
            <a:noFill/>
          </a:ln>
        </p:spPr>
        <p:txBody>
          <a:bodyPr spcFirstLastPara="1" vert="horz" wrap="square" lIns="91425" tIns="45700" rIns="91425" bIns="45700" rtlCol="0" anchor="ctr" anchorCtr="0">
            <a:noAutofit/>
          </a:bodyPr>
          <a:lstStyle>
            <a:lvl1pPr lvl="0" algn="l" defTabSz="914400" rtl="0" eaLnBrk="1" latinLnBrk="0" hangingPunct="1">
              <a:lnSpc>
                <a:spcPct val="90000"/>
              </a:lnSpc>
              <a:spcBef>
                <a:spcPts val="0"/>
              </a:spcBef>
              <a:spcAft>
                <a:spcPts val="0"/>
              </a:spcAft>
              <a:buClr>
                <a:srgbClr val="EF4D84"/>
              </a:buClr>
              <a:buSzPts val="1800"/>
              <a:buNone/>
              <a:defRPr sz="4400" b="0" i="0" kern="1200">
                <a:solidFill>
                  <a:schemeClr val="tx1"/>
                </a:solidFill>
                <a:latin typeface="Trebuchet MS" panose="020B0703020202090204" pitchFamily="34" charset="0"/>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sz="4000">
                <a:solidFill>
                  <a:srgbClr val="006EAB"/>
                </a:solidFill>
                <a:latin typeface="Trebuchet MS"/>
              </a:rPr>
              <a:t>Who are the audiences for evidence and what are their needs?</a:t>
            </a:r>
            <a:endParaRPr lang="en-GB" sz="4000">
              <a:solidFill>
                <a:srgbClr val="006EAB"/>
              </a:solidFill>
            </a:endParaRPr>
          </a:p>
        </p:txBody>
      </p:sp>
      <p:pic>
        <p:nvPicPr>
          <p:cNvPr id="3" name="Picture 2" descr="A logo with circles and lines&#10;&#10;Description automatically generated">
            <a:extLst>
              <a:ext uri="{FF2B5EF4-FFF2-40B4-BE49-F238E27FC236}">
                <a16:creationId xmlns:a16="http://schemas.microsoft.com/office/drawing/2014/main" id="{7FE687D2-D050-7855-8BFA-AF16B0D1B721}"/>
              </a:ext>
            </a:extLst>
          </p:cNvPr>
          <p:cNvPicPr>
            <a:picLocks noChangeAspect="1"/>
          </p:cNvPicPr>
          <p:nvPr/>
        </p:nvPicPr>
        <p:blipFill>
          <a:blip r:embed="rId7"/>
          <a:stretch>
            <a:fillRect/>
          </a:stretch>
        </p:blipFill>
        <p:spPr>
          <a:xfrm>
            <a:off x="445714" y="162290"/>
            <a:ext cx="2174489" cy="1431306"/>
          </a:xfrm>
          <a:prstGeom prst="rect">
            <a:avLst/>
          </a:prstGeom>
        </p:spPr>
      </p:pic>
    </p:spTree>
    <p:extLst>
      <p:ext uri="{BB962C8B-B14F-4D97-AF65-F5344CB8AC3E}">
        <p14:creationId xmlns:p14="http://schemas.microsoft.com/office/powerpoint/2010/main" val="2237066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C9F4C791-B244-BD58-0C2E-5B323EFFDDA8}"/>
              </a:ext>
            </a:extLst>
          </p:cNvPr>
          <p:cNvSpPr>
            <a:spLocks noChangeAspect="1"/>
          </p:cNvSpPr>
          <p:nvPr/>
        </p:nvSpPr>
        <p:spPr>
          <a:xfrm>
            <a:off x="8334555" y="3803848"/>
            <a:ext cx="4189395" cy="4189395"/>
          </a:xfrm>
          <a:prstGeom prst="ellipse">
            <a:avLst/>
          </a:prstGeom>
          <a:solidFill>
            <a:srgbClr val="006EAB"/>
          </a:solidFill>
          <a:ln>
            <a:noFill/>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6C0EB61E-AFE5-7C44-FB7F-4F387183DD11}"/>
              </a:ext>
            </a:extLst>
          </p:cNvPr>
          <p:cNvSpPr txBox="1">
            <a:spLocks/>
          </p:cNvSpPr>
          <p:nvPr/>
        </p:nvSpPr>
        <p:spPr>
          <a:xfrm>
            <a:off x="2666218" y="178320"/>
            <a:ext cx="9067635" cy="1253346"/>
          </a:xfrm>
          <a:prstGeom prst="rect">
            <a:avLst/>
          </a:prstGeom>
          <a:noFill/>
          <a:ln>
            <a:noFill/>
          </a:ln>
        </p:spPr>
        <p:txBody>
          <a:bodyPr spcFirstLastPara="1" vert="horz" wrap="square" lIns="91425" tIns="45700" rIns="91425" bIns="45700" rtlCol="0" anchor="ctr" anchorCtr="0">
            <a:noAutofit/>
          </a:bodyPr>
          <a:lstStyle>
            <a:lvl1pPr lvl="0" algn="l" defTabSz="914400" rtl="0" eaLnBrk="1" latinLnBrk="0" hangingPunct="1">
              <a:lnSpc>
                <a:spcPct val="90000"/>
              </a:lnSpc>
              <a:spcBef>
                <a:spcPts val="0"/>
              </a:spcBef>
              <a:spcAft>
                <a:spcPts val="0"/>
              </a:spcAft>
              <a:buClr>
                <a:srgbClr val="EF4D84"/>
              </a:buClr>
              <a:buSzPts val="1800"/>
              <a:buNone/>
              <a:defRPr sz="4400" b="0" i="0" kern="1200">
                <a:solidFill>
                  <a:schemeClr val="tx1"/>
                </a:solidFill>
                <a:latin typeface="Trebuchet MS" panose="020B0703020202090204" pitchFamily="34" charset="0"/>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000">
                <a:solidFill>
                  <a:srgbClr val="2D3A4E"/>
                </a:solidFill>
                <a:latin typeface="Trebuchet MS"/>
                <a:cs typeface="Traditional Arabic"/>
              </a:rPr>
              <a:t>What is the social prescribing evidence landscape?</a:t>
            </a:r>
          </a:p>
        </p:txBody>
      </p:sp>
      <p:pic>
        <p:nvPicPr>
          <p:cNvPr id="2" name="Picture 1" descr="A line of circles and dots&#10;&#10;Description automatically generated">
            <a:extLst>
              <a:ext uri="{FF2B5EF4-FFF2-40B4-BE49-F238E27FC236}">
                <a16:creationId xmlns:a16="http://schemas.microsoft.com/office/drawing/2014/main" id="{55AC0509-9B77-6D7F-5260-E7B959ABE9E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t="40970" b="38673"/>
          <a:stretch/>
        </p:blipFill>
        <p:spPr>
          <a:xfrm>
            <a:off x="1772" y="1803074"/>
            <a:ext cx="10851563" cy="2206466"/>
          </a:xfrm>
          <a:prstGeom prst="rect">
            <a:avLst/>
          </a:prstGeom>
        </p:spPr>
      </p:pic>
      <p:sp>
        <p:nvSpPr>
          <p:cNvPr id="3" name="Oval 2">
            <a:extLst>
              <a:ext uri="{FF2B5EF4-FFF2-40B4-BE49-F238E27FC236}">
                <a16:creationId xmlns:a16="http://schemas.microsoft.com/office/drawing/2014/main" id="{2EC45BA3-E686-C4E8-52EC-9E21AA556CB0}"/>
              </a:ext>
            </a:extLst>
          </p:cNvPr>
          <p:cNvSpPr>
            <a:spLocks noChangeAspect="1"/>
          </p:cNvSpPr>
          <p:nvPr/>
        </p:nvSpPr>
        <p:spPr>
          <a:xfrm>
            <a:off x="-306815" y="3710441"/>
            <a:ext cx="4189395" cy="4189395"/>
          </a:xfrm>
          <a:prstGeom prst="ellipse">
            <a:avLst/>
          </a:prstGeom>
          <a:solidFill>
            <a:srgbClr val="8CD6E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8CEEBAB-DA55-B46B-7330-BDADB3437ECC}"/>
              </a:ext>
            </a:extLst>
          </p:cNvPr>
          <p:cNvSpPr>
            <a:spLocks noChangeAspect="1"/>
          </p:cNvSpPr>
          <p:nvPr/>
        </p:nvSpPr>
        <p:spPr>
          <a:xfrm>
            <a:off x="3501226" y="3802447"/>
            <a:ext cx="5276278" cy="5276278"/>
          </a:xfrm>
          <a:prstGeom prst="ellipse">
            <a:avLst/>
          </a:prstGeom>
          <a:solidFill>
            <a:srgbClr val="5EC4B2"/>
          </a:solidFill>
          <a:ln>
            <a:noFill/>
          </a:ln>
          <a:effectLst>
            <a:outerShdw blurRad="63500" dir="786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8A12F73-9607-95DE-F0A4-EAAFC85E87CC}"/>
              </a:ext>
            </a:extLst>
          </p:cNvPr>
          <p:cNvSpPr txBox="1"/>
          <p:nvPr/>
        </p:nvSpPr>
        <p:spPr>
          <a:xfrm>
            <a:off x="719807" y="1559441"/>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2D3A4E"/>
                </a:solidFill>
                <a:latin typeface="Trebuchet MS"/>
              </a:rPr>
              <a:t>WHERE WE STARTED</a:t>
            </a:r>
            <a:endParaRPr lang="en-US">
              <a:solidFill>
                <a:srgbClr val="2D3A4E"/>
              </a:solidFill>
            </a:endParaRPr>
          </a:p>
        </p:txBody>
      </p:sp>
      <p:sp>
        <p:nvSpPr>
          <p:cNvPr id="9" name="TextBox 8">
            <a:extLst>
              <a:ext uri="{FF2B5EF4-FFF2-40B4-BE49-F238E27FC236}">
                <a16:creationId xmlns:a16="http://schemas.microsoft.com/office/drawing/2014/main" id="{65809089-AECF-F089-808D-6F8BDFA4772C}"/>
              </a:ext>
            </a:extLst>
          </p:cNvPr>
          <p:cNvSpPr txBox="1"/>
          <p:nvPr/>
        </p:nvSpPr>
        <p:spPr>
          <a:xfrm>
            <a:off x="4725581" y="1559441"/>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2D3A4E"/>
                </a:solidFill>
                <a:latin typeface="Trebuchet MS"/>
              </a:rPr>
              <a:t>WHERE WE ARE</a:t>
            </a:r>
            <a:endParaRPr lang="en-US">
              <a:solidFill>
                <a:srgbClr val="2D3A4E"/>
              </a:solidFill>
            </a:endParaRPr>
          </a:p>
        </p:txBody>
      </p:sp>
      <p:sp>
        <p:nvSpPr>
          <p:cNvPr id="10" name="TextBox 9">
            <a:extLst>
              <a:ext uri="{FF2B5EF4-FFF2-40B4-BE49-F238E27FC236}">
                <a16:creationId xmlns:a16="http://schemas.microsoft.com/office/drawing/2014/main" id="{D6A55CF6-DC95-7EA0-2BDA-18365A828AC9}"/>
              </a:ext>
            </a:extLst>
          </p:cNvPr>
          <p:cNvSpPr txBox="1"/>
          <p:nvPr/>
        </p:nvSpPr>
        <p:spPr>
          <a:xfrm>
            <a:off x="8480415" y="1559441"/>
            <a:ext cx="306217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2D3A4E"/>
                </a:solidFill>
                <a:latin typeface="Trebuchet MS"/>
              </a:rPr>
              <a:t>WHERE WE NEED TO GO</a:t>
            </a:r>
            <a:endParaRPr lang="en-US">
              <a:solidFill>
                <a:srgbClr val="2D3A4E"/>
              </a:solidFill>
            </a:endParaRPr>
          </a:p>
        </p:txBody>
      </p:sp>
      <p:sp>
        <p:nvSpPr>
          <p:cNvPr id="11" name="TextBox 10">
            <a:extLst>
              <a:ext uri="{FF2B5EF4-FFF2-40B4-BE49-F238E27FC236}">
                <a16:creationId xmlns:a16="http://schemas.microsoft.com/office/drawing/2014/main" id="{159026C0-FF1D-D7CB-6380-1A4A1EB86F7D}"/>
              </a:ext>
            </a:extLst>
          </p:cNvPr>
          <p:cNvSpPr txBox="1"/>
          <p:nvPr/>
        </p:nvSpPr>
        <p:spPr>
          <a:xfrm>
            <a:off x="454786" y="4459355"/>
            <a:ext cx="2690527" cy="16784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Courier New"/>
              <a:buChar char="o"/>
            </a:pPr>
            <a:r>
              <a:rPr lang="en-US" sz="1200">
                <a:latin typeface="Trebuchet MS"/>
              </a:rPr>
              <a:t>Social Prescribing started organically in the UK, with many local initiatives designed to suit local need </a:t>
            </a:r>
          </a:p>
          <a:p>
            <a:pPr marL="285750" indent="-285750">
              <a:lnSpc>
                <a:spcPct val="90000"/>
              </a:lnSpc>
              <a:spcBef>
                <a:spcPts val="1000"/>
              </a:spcBef>
              <a:buFont typeface="Courier New"/>
              <a:buChar char="o"/>
            </a:pPr>
            <a:r>
              <a:rPr lang="en-US" sz="1200">
                <a:latin typeface="Trebuchet MS"/>
              </a:rPr>
              <a:t>Large investment from Department of Health and Social Care in 2019</a:t>
            </a:r>
          </a:p>
          <a:p>
            <a:pPr marL="285750" indent="-285750">
              <a:lnSpc>
                <a:spcPct val="90000"/>
              </a:lnSpc>
              <a:spcBef>
                <a:spcPts val="1000"/>
              </a:spcBef>
              <a:buFont typeface="Courier New"/>
              <a:buChar char="o"/>
            </a:pPr>
            <a:r>
              <a:rPr lang="en-US" sz="1200">
                <a:latin typeface="Trebuchet MS"/>
              </a:rPr>
              <a:t>Changed context of delivery</a:t>
            </a:r>
            <a:endParaRPr lang="en-US" sz="1200"/>
          </a:p>
        </p:txBody>
      </p:sp>
      <p:sp>
        <p:nvSpPr>
          <p:cNvPr id="12" name="TextBox 11">
            <a:extLst>
              <a:ext uri="{FF2B5EF4-FFF2-40B4-BE49-F238E27FC236}">
                <a16:creationId xmlns:a16="http://schemas.microsoft.com/office/drawing/2014/main" id="{81A7840D-B63B-C71A-51CC-42A8D482A7EF}"/>
              </a:ext>
            </a:extLst>
          </p:cNvPr>
          <p:cNvSpPr txBox="1"/>
          <p:nvPr/>
        </p:nvSpPr>
        <p:spPr>
          <a:xfrm>
            <a:off x="4453438" y="4362301"/>
            <a:ext cx="3369128" cy="24714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Courier New"/>
              <a:buChar char="o"/>
            </a:pPr>
            <a:r>
              <a:rPr lang="en-US" sz="1200">
                <a:latin typeface="Trebuchet MS"/>
                <a:ea typeface="+mn-lt"/>
                <a:cs typeface="+mn-lt"/>
              </a:rPr>
              <a:t>NASP collaborated with a large range of academics to identify research gaps and commissioned 15 evidence reviews</a:t>
            </a:r>
          </a:p>
          <a:p>
            <a:pPr marL="285750" indent="-285750">
              <a:lnSpc>
                <a:spcPct val="90000"/>
              </a:lnSpc>
              <a:spcBef>
                <a:spcPts val="1000"/>
              </a:spcBef>
              <a:buFont typeface="Courier New"/>
              <a:buChar char="o"/>
            </a:pPr>
            <a:r>
              <a:rPr lang="en-US" sz="1200">
                <a:latin typeface="Trebuchet MS"/>
                <a:ea typeface="+mn-lt"/>
                <a:cs typeface="+mn-lt"/>
              </a:rPr>
              <a:t>NASP have partnered on or supported a number of new research projects in key priority areas</a:t>
            </a:r>
          </a:p>
          <a:p>
            <a:pPr marL="285750" indent="-285750">
              <a:lnSpc>
                <a:spcPct val="90000"/>
              </a:lnSpc>
              <a:spcBef>
                <a:spcPts val="1000"/>
              </a:spcBef>
              <a:buFont typeface="Courier New"/>
              <a:buChar char="o"/>
            </a:pPr>
            <a:r>
              <a:rPr lang="en-US" sz="1200">
                <a:latin typeface="Trebuchet MS"/>
                <a:ea typeface="+mn-lt"/>
                <a:cs typeface="+mn-lt"/>
              </a:rPr>
              <a:t>NASP have collated various local evaluations of the economic impact of social prescribing </a:t>
            </a:r>
            <a:endParaRPr lang="en-US" sz="1200">
              <a:latin typeface="Trebuchet MS"/>
            </a:endParaRPr>
          </a:p>
          <a:p>
            <a:pPr marL="285750" indent="-285750">
              <a:lnSpc>
                <a:spcPct val="90000"/>
              </a:lnSpc>
              <a:spcBef>
                <a:spcPts val="1000"/>
              </a:spcBef>
              <a:buFont typeface="Courier New"/>
              <a:buChar char="o"/>
            </a:pPr>
            <a:r>
              <a:rPr lang="en-US" sz="1200">
                <a:latin typeface="Trebuchet MS"/>
                <a:ea typeface="+mn-lt"/>
                <a:cs typeface="+mn-lt"/>
              </a:rPr>
              <a:t>There is a growing body of evidence, particularly on the benefits of SP activities</a:t>
            </a:r>
            <a:endParaRPr lang="en-US" sz="1200"/>
          </a:p>
        </p:txBody>
      </p:sp>
      <p:sp>
        <p:nvSpPr>
          <p:cNvPr id="13" name="TextBox 12">
            <a:extLst>
              <a:ext uri="{FF2B5EF4-FFF2-40B4-BE49-F238E27FC236}">
                <a16:creationId xmlns:a16="http://schemas.microsoft.com/office/drawing/2014/main" id="{3E973294-653C-C731-77BD-BB36ADD478B6}"/>
              </a:ext>
            </a:extLst>
          </p:cNvPr>
          <p:cNvSpPr txBox="1"/>
          <p:nvPr/>
        </p:nvSpPr>
        <p:spPr>
          <a:xfrm>
            <a:off x="8949069" y="4402509"/>
            <a:ext cx="3201804" cy="14965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Courier New"/>
              <a:buChar char="o"/>
            </a:pPr>
            <a:r>
              <a:rPr lang="en-US" sz="1500" b="1">
                <a:latin typeface="Trebuchet MS"/>
              </a:rPr>
              <a:t>Support development of national data driven system for social prescribing</a:t>
            </a:r>
          </a:p>
          <a:p>
            <a:pPr marL="285750" indent="-285750">
              <a:lnSpc>
                <a:spcPct val="90000"/>
              </a:lnSpc>
              <a:spcBef>
                <a:spcPts val="1000"/>
              </a:spcBef>
              <a:buFont typeface="Courier New"/>
              <a:buChar char="o"/>
            </a:pPr>
            <a:r>
              <a:rPr lang="en-US" sz="1500" b="1">
                <a:latin typeface="Trebuchet MS"/>
              </a:rPr>
              <a:t>Ensure that research and evaluations can inform policy and practice</a:t>
            </a:r>
            <a:endParaRPr lang="en-US" sz="1500" b="1"/>
          </a:p>
        </p:txBody>
      </p:sp>
      <p:pic>
        <p:nvPicPr>
          <p:cNvPr id="17" name="Picture 16" descr="A logo with circles and lines&#10;&#10;Description automatically generated">
            <a:extLst>
              <a:ext uri="{FF2B5EF4-FFF2-40B4-BE49-F238E27FC236}">
                <a16:creationId xmlns:a16="http://schemas.microsoft.com/office/drawing/2014/main" id="{DF7525E0-9E5A-2EEC-D6B8-B63253871FE0}"/>
              </a:ext>
            </a:extLst>
          </p:cNvPr>
          <p:cNvPicPr>
            <a:picLocks noChangeAspect="1"/>
          </p:cNvPicPr>
          <p:nvPr/>
        </p:nvPicPr>
        <p:blipFill>
          <a:blip r:embed="rId5"/>
          <a:stretch>
            <a:fillRect/>
          </a:stretch>
        </p:blipFill>
        <p:spPr>
          <a:xfrm>
            <a:off x="215694" y="179522"/>
            <a:ext cx="2066810" cy="1372326"/>
          </a:xfrm>
          <a:prstGeom prst="rect">
            <a:avLst/>
          </a:prstGeom>
        </p:spPr>
      </p:pic>
    </p:spTree>
    <p:extLst>
      <p:ext uri="{BB962C8B-B14F-4D97-AF65-F5344CB8AC3E}">
        <p14:creationId xmlns:p14="http://schemas.microsoft.com/office/powerpoint/2010/main" val="2357026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9"/>
          <p:cNvSpPr txBox="1">
            <a:spLocks noGrp="1"/>
          </p:cNvSpPr>
          <p:nvPr>
            <p:ph type="title"/>
          </p:nvPr>
        </p:nvSpPr>
        <p:spPr>
          <a:xfrm>
            <a:off x="3547755" y="469576"/>
            <a:ext cx="7784619" cy="1268434"/>
          </a:xfrm>
          <a:prstGeom prst="rect">
            <a:avLst/>
          </a:prstGeom>
          <a:noFill/>
          <a:ln>
            <a:noFill/>
          </a:ln>
        </p:spPr>
        <p:txBody>
          <a:bodyPr spcFirstLastPara="1" wrap="square" lIns="91425" tIns="45700" rIns="91425" bIns="45700" anchor="b" anchorCtr="0">
            <a:noAutofit/>
          </a:bodyPr>
          <a:lstStyle/>
          <a:p>
            <a:pPr algn="ctr">
              <a:spcBef>
                <a:spcPts val="0"/>
              </a:spcBef>
            </a:pPr>
            <a:r>
              <a:rPr lang="en-GB" sz="4000">
                <a:solidFill>
                  <a:srgbClr val="006CBA"/>
                </a:solidFill>
                <a:latin typeface="Trebuchet MS"/>
              </a:rPr>
              <a:t>Who is accessing social prescribing?</a:t>
            </a:r>
          </a:p>
        </p:txBody>
      </p:sp>
      <p:sp>
        <p:nvSpPr>
          <p:cNvPr id="204" name="Google Shape;204;p9"/>
          <p:cNvSpPr txBox="1">
            <a:spLocks noGrp="1"/>
          </p:cNvSpPr>
          <p:nvPr>
            <p:ph type="body" idx="1"/>
          </p:nvPr>
        </p:nvSpPr>
        <p:spPr>
          <a:xfrm>
            <a:off x="3510754" y="1961379"/>
            <a:ext cx="8134116" cy="4686602"/>
          </a:xfrm>
          <a:prstGeom prst="rect">
            <a:avLst/>
          </a:prstGeom>
          <a:noFill/>
          <a:ln>
            <a:noFill/>
          </a:ln>
        </p:spPr>
        <p:txBody>
          <a:bodyPr spcFirstLastPara="1" vert="horz" wrap="square" lIns="91425" tIns="45700" rIns="91425" bIns="45700" rtlCol="0" anchor="t" anchorCtr="0">
            <a:noAutofit/>
          </a:bodyPr>
          <a:lstStyle/>
          <a:p>
            <a:pPr marL="0" indent="0">
              <a:spcBef>
                <a:spcPts val="0"/>
              </a:spcBef>
              <a:buClr>
                <a:srgbClr val="000000"/>
              </a:buClr>
              <a:buSzPct val="100000"/>
              <a:buNone/>
            </a:pPr>
            <a:r>
              <a:rPr lang="en-GB" sz="1800" i="1"/>
              <a:t>Analysis in 2024 looking at who gets referred to social prescribing (n=160,128) found that</a:t>
            </a:r>
            <a:r>
              <a:rPr lang="en-GB" sz="1800" i="1" u="sng"/>
              <a:t>,</a:t>
            </a:r>
            <a:r>
              <a:rPr lang="en-GB" sz="1800" i="1"/>
              <a:t> in England:</a:t>
            </a:r>
            <a:endParaRPr lang="en-GB" sz="1800" i="1" u="sng"/>
          </a:p>
          <a:p>
            <a:pPr marL="0" indent="0">
              <a:spcBef>
                <a:spcPts val="0"/>
              </a:spcBef>
              <a:buNone/>
            </a:pPr>
            <a:endParaRPr lang="en-GB" sz="1800" i="1"/>
          </a:p>
          <a:p>
            <a:pPr marL="285750" indent="-285750">
              <a:spcBef>
                <a:spcPts val="0"/>
              </a:spcBef>
            </a:pPr>
            <a:r>
              <a:rPr lang="en-GB" sz="1800" i="1"/>
              <a:t>61% of referrals were female</a:t>
            </a:r>
            <a:endParaRPr lang="en-GB" sz="1800"/>
          </a:p>
          <a:p>
            <a:pPr marL="285750" indent="-285750">
              <a:spcBef>
                <a:spcPts val="0"/>
              </a:spcBef>
            </a:pPr>
            <a:endParaRPr lang="en-GB" sz="1800" i="1"/>
          </a:p>
          <a:p>
            <a:pPr marL="285750" indent="-285750">
              <a:spcBef>
                <a:spcPts val="0"/>
              </a:spcBef>
            </a:pPr>
            <a:r>
              <a:rPr lang="en-GB" sz="1800" i="1"/>
              <a:t>Over 20% were aged 60-69</a:t>
            </a:r>
            <a:endParaRPr lang="en-GB" sz="1800"/>
          </a:p>
          <a:p>
            <a:pPr marL="285750" indent="-285750">
              <a:spcBef>
                <a:spcPts val="0"/>
              </a:spcBef>
            </a:pPr>
            <a:endParaRPr lang="en-GB" sz="1800" i="1" u="sng"/>
          </a:p>
          <a:p>
            <a:pPr marL="285750" indent="-285750">
              <a:spcBef>
                <a:spcPts val="0"/>
              </a:spcBef>
            </a:pPr>
            <a:r>
              <a:rPr lang="en-GB" sz="1800"/>
              <a:t>People referred </a:t>
            </a:r>
            <a:r>
              <a:rPr lang="en-GB" sz="1800" i="1"/>
              <a:t>were more likely to live in deprived areas.</a:t>
            </a:r>
            <a:endParaRPr lang="en-GB" sz="1800"/>
          </a:p>
          <a:p>
            <a:pPr marL="285750" indent="-285750">
              <a:spcBef>
                <a:spcPts val="0"/>
              </a:spcBef>
            </a:pPr>
            <a:endParaRPr lang="en-GB" sz="1800" i="1"/>
          </a:p>
          <a:p>
            <a:pPr marL="285750" indent="-285750">
              <a:spcBef>
                <a:spcPts val="0"/>
              </a:spcBef>
            </a:pPr>
            <a:r>
              <a:rPr lang="en-GB" sz="1800" i="1"/>
              <a:t> 85.3% were referred </a:t>
            </a:r>
            <a:r>
              <a:rPr lang="en-GB" sz="1800"/>
              <a:t>via </a:t>
            </a:r>
            <a:r>
              <a:rPr lang="en-GB" sz="1800" i="1"/>
              <a:t>medical routes</a:t>
            </a:r>
          </a:p>
          <a:p>
            <a:pPr marL="285750" indent="-285750">
              <a:spcBef>
                <a:spcPts val="0"/>
              </a:spcBef>
            </a:pPr>
            <a:endParaRPr lang="en-GB" sz="1800" i="1"/>
          </a:p>
          <a:p>
            <a:pPr marL="285750" indent="-285750">
              <a:spcBef>
                <a:spcPts val="0"/>
              </a:spcBef>
            </a:pPr>
            <a:r>
              <a:rPr lang="en-US" sz="1800" i="1"/>
              <a:t>The most common reasons for referral were </a:t>
            </a:r>
            <a:r>
              <a:rPr lang="en-US" sz="1800" b="1" i="1"/>
              <a:t>mental health and wellbeing</a:t>
            </a:r>
            <a:r>
              <a:rPr lang="en-US" sz="1800" i="1"/>
              <a:t> (33.5%), practical support (26.1%) and social relationship (22.5%).</a:t>
            </a:r>
            <a:endParaRPr lang="en-GB" sz="1800" i="1"/>
          </a:p>
          <a:p>
            <a:pPr marL="0" indent="0">
              <a:buNone/>
            </a:pPr>
            <a:endParaRPr lang="en-GB" sz="1100" i="1" u="sng"/>
          </a:p>
          <a:p>
            <a:pPr marL="0" indent="0">
              <a:buNone/>
            </a:pPr>
            <a:r>
              <a:rPr lang="en-GB" sz="1100" i="1" u="sng"/>
              <a:t>Bu, F., Hayes, D., Burton, A., &amp; Fancourt, D. (2024). Equal, equitable or exacerbating inequalities? Patterns and predictors of social prescribing referrals in 160,128 UK patients. medRxiv (Cold Spring Harbor Laboratory). </a:t>
            </a:r>
            <a:r>
              <a:rPr lang="en-GB" sz="1100" i="1" u="sng">
                <a:hlinkClick r:id="rId4"/>
              </a:rPr>
              <a:t>https://doi.org/10.1101/2024.03.26.24304896</a:t>
            </a:r>
            <a:r>
              <a:rPr lang="en-GB" sz="1100" i="1"/>
              <a:t> </a:t>
            </a:r>
            <a:endParaRPr lang="en-GB"/>
          </a:p>
          <a:p>
            <a:pPr marL="0" lvl="0" indent="0" algn="l" rtl="0">
              <a:lnSpc>
                <a:spcPct val="90000"/>
              </a:lnSpc>
              <a:spcBef>
                <a:spcPts val="1000"/>
              </a:spcBef>
              <a:spcAft>
                <a:spcPts val="0"/>
              </a:spcAft>
              <a:buClr>
                <a:schemeClr val="dk1"/>
              </a:buClr>
              <a:buSzPct val="100000"/>
              <a:buNone/>
            </a:pPr>
            <a:endParaRPr lang="en-GB" sz="2200"/>
          </a:p>
          <a:p>
            <a:pPr marL="228600" lvl="0" indent="-111125" algn="l" rtl="0">
              <a:lnSpc>
                <a:spcPct val="90000"/>
              </a:lnSpc>
              <a:spcBef>
                <a:spcPts val="1000"/>
              </a:spcBef>
              <a:spcAft>
                <a:spcPts val="0"/>
              </a:spcAft>
              <a:buClr>
                <a:schemeClr val="dk1"/>
              </a:buClr>
              <a:buSzPct val="100000"/>
              <a:buNone/>
            </a:pPr>
            <a:endParaRPr sz="2000"/>
          </a:p>
          <a:p>
            <a:pPr marL="685800" lvl="1" indent="-111125" algn="l" rtl="0">
              <a:lnSpc>
                <a:spcPct val="90000"/>
              </a:lnSpc>
              <a:spcBef>
                <a:spcPts val="500"/>
              </a:spcBef>
              <a:spcAft>
                <a:spcPts val="0"/>
              </a:spcAft>
              <a:buClr>
                <a:schemeClr val="dk1"/>
              </a:buClr>
              <a:buSzPct val="100000"/>
              <a:buNone/>
            </a:pPr>
            <a:endParaRPr sz="2000"/>
          </a:p>
        </p:txBody>
      </p:sp>
      <p:pic>
        <p:nvPicPr>
          <p:cNvPr id="205" name="Google Shape;205;p9" descr="A group of people's shadows on a snowy ground"/>
          <p:cNvPicPr preferRelativeResize="0">
            <a:picLocks noChangeAspect="1"/>
          </p:cNvPicPr>
          <p:nvPr/>
        </p:nvPicPr>
        <p:blipFill rotWithShape="1">
          <a:blip r:embed="rId5">
            <a:alphaModFix/>
          </a:blip>
          <a:srcRect l="45862" r="9018" b="-1"/>
          <a:stretch/>
        </p:blipFill>
        <p:spPr>
          <a:xfrm>
            <a:off x="631071" y="1774587"/>
            <a:ext cx="2309054" cy="3450163"/>
          </a:xfrm>
          <a:prstGeom prst="rect">
            <a:avLst/>
          </a:prstGeom>
          <a:ln w="127000" cap="sq">
            <a:solidFill>
              <a:srgbClr val="2D3A4E"/>
            </a:solidFill>
            <a:miter lim="800000"/>
          </a:ln>
          <a:effectLst>
            <a:outerShdw blurRad="57150" dist="50800" dir="2700000" algn="tl" rotWithShape="0">
              <a:srgbClr val="000000">
                <a:alpha val="40000"/>
              </a:srgbClr>
            </a:outerShdw>
          </a:effectLst>
        </p:spPr>
      </p:pic>
      <p:cxnSp>
        <p:nvCxnSpPr>
          <p:cNvPr id="206" name="Google Shape;206;p9"/>
          <p:cNvCxnSpPr>
            <a:cxnSpLocks/>
          </p:cNvCxnSpPr>
          <p:nvPr/>
        </p:nvCxnSpPr>
        <p:spPr>
          <a:xfrm>
            <a:off x="3544257" y="1775940"/>
            <a:ext cx="7775439" cy="5907"/>
          </a:xfrm>
          <a:prstGeom prst="straightConnector1">
            <a:avLst/>
          </a:prstGeom>
          <a:noFill/>
          <a:ln w="19050" cap="flat" cmpd="sng">
            <a:solidFill>
              <a:srgbClr val="395B7E"/>
            </a:solidFill>
            <a:prstDash val="solid"/>
            <a:miter lim="800000"/>
            <a:headEnd type="none" w="sm" len="sm"/>
            <a:tailEnd type="none" w="sm" len="sm"/>
          </a:ln>
        </p:spPr>
      </p:cxnSp>
      <p:sp>
        <p:nvSpPr>
          <p:cNvPr id="207" name="Google Shape;207;p9"/>
          <p:cNvSpPr txBox="1"/>
          <p:nvPr/>
        </p:nvSpPr>
        <p:spPr>
          <a:xfrm>
            <a:off x="631071" y="6641162"/>
            <a:ext cx="2186816"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700" u="sng">
                <a:solidFill>
                  <a:srgbClr val="FFFFFF"/>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This Photo</a:t>
            </a:r>
            <a:r>
              <a:rPr lang="en-GB" sz="700">
                <a:solidFill>
                  <a:srgbClr val="FFFFFF"/>
                </a:solidFill>
                <a:latin typeface="Calibri"/>
                <a:ea typeface="Calibri"/>
                <a:cs typeface="Calibri"/>
                <a:sym typeface="Calibri"/>
              </a:rPr>
              <a:t> by Unknown Author is licensed under </a:t>
            </a:r>
            <a:r>
              <a:rPr lang="en-GB" sz="700" u="sng">
                <a:solidFill>
                  <a:srgbClr val="FFFFFF"/>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CC BY</a:t>
            </a:r>
            <a:endParaRPr sz="700">
              <a:solidFill>
                <a:srgbClr val="FFFFFF"/>
              </a:solidFill>
              <a:latin typeface="Calibri"/>
              <a:ea typeface="Calibri"/>
              <a:cs typeface="Calibri"/>
              <a:sym typeface="Calibri"/>
            </a:endParaRPr>
          </a:p>
        </p:txBody>
      </p:sp>
      <p:pic>
        <p:nvPicPr>
          <p:cNvPr id="4" name="Picture 3" descr="A logo with circles and lines&#10;&#10;Description automatically generated">
            <a:extLst>
              <a:ext uri="{FF2B5EF4-FFF2-40B4-BE49-F238E27FC236}">
                <a16:creationId xmlns:a16="http://schemas.microsoft.com/office/drawing/2014/main" id="{F208E968-D776-8D2C-64BB-C669050B4B6F}"/>
              </a:ext>
            </a:extLst>
          </p:cNvPr>
          <p:cNvPicPr>
            <a:picLocks noChangeAspect="1"/>
          </p:cNvPicPr>
          <p:nvPr/>
        </p:nvPicPr>
        <p:blipFill>
          <a:blip r:embed="rId8"/>
          <a:stretch>
            <a:fillRect/>
          </a:stretch>
        </p:blipFill>
        <p:spPr>
          <a:xfrm>
            <a:off x="445714" y="162290"/>
            <a:ext cx="2174489" cy="1431306"/>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925A66-6208-2D5E-A57C-4EC3B8DFCBDE}"/>
              </a:ext>
            </a:extLst>
          </p:cNvPr>
          <p:cNvPicPr>
            <a:picLocks noGrp="1" noChangeAspect="1"/>
          </p:cNvPicPr>
          <p:nvPr>
            <p:ph idx="1"/>
          </p:nvPr>
        </p:nvPicPr>
        <p:blipFill>
          <a:blip r:embed="rId3"/>
          <a:stretch>
            <a:fillRect/>
          </a:stretch>
        </p:blipFill>
        <p:spPr>
          <a:xfrm>
            <a:off x="632755" y="527844"/>
            <a:ext cx="10378800" cy="5964633"/>
          </a:xfrm>
          <a:prstGeom prst="rect">
            <a:avLst/>
          </a:prstGeom>
        </p:spPr>
      </p:pic>
    </p:spTree>
    <p:extLst>
      <p:ext uri="{BB962C8B-B14F-4D97-AF65-F5344CB8AC3E}">
        <p14:creationId xmlns:p14="http://schemas.microsoft.com/office/powerpoint/2010/main" val="1167524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B3D1-0B69-485F-8715-F554D3C2E4D3}"/>
              </a:ext>
            </a:extLst>
          </p:cNvPr>
          <p:cNvSpPr>
            <a:spLocks noGrp="1"/>
          </p:cNvSpPr>
          <p:nvPr>
            <p:ph type="title"/>
          </p:nvPr>
        </p:nvSpPr>
        <p:spPr>
          <a:xfrm>
            <a:off x="643270" y="2204408"/>
            <a:ext cx="10515600" cy="2912215"/>
          </a:xfrm>
          <a:noFill/>
        </p:spPr>
        <p:txBody>
          <a:bodyPr/>
          <a:lstStyle/>
          <a:p>
            <a:r>
              <a:rPr lang="en-GB" sz="2800" dirty="0">
                <a:solidFill>
                  <a:srgbClr val="131313"/>
                </a:solidFill>
                <a:latin typeface="Trebuchet MS"/>
                <a:hlinkClick r:id="rId2"/>
              </a:rPr>
              <a:t>Impact of the rollout of the national social prescribing link worker programme on population outcomes: evidence from a repeated cross-sectional survey | British Journal of General Practice</a:t>
            </a:r>
            <a:br>
              <a:rPr lang="en-GB" sz="2800" dirty="0">
                <a:latin typeface="Trebuchet MS"/>
              </a:rPr>
            </a:br>
            <a:endParaRPr lang="en-GB" sz="2800">
              <a:solidFill>
                <a:srgbClr val="131313"/>
              </a:solidFill>
            </a:endParaRPr>
          </a:p>
          <a:p>
            <a:r>
              <a:rPr lang="en-GB" sz="1100">
                <a:solidFill>
                  <a:srgbClr val="333333"/>
                </a:solidFill>
                <a:latin typeface="Trebuchet MS"/>
              </a:rPr>
              <a:t>Anna Wilding, Efundem</a:t>
            </a:r>
            <a:r>
              <a:rPr lang="en-GB" sz="1100" dirty="0">
                <a:solidFill>
                  <a:srgbClr val="333333"/>
                </a:solidFill>
                <a:latin typeface="Trebuchet MS"/>
              </a:rPr>
              <a:t> </a:t>
            </a:r>
            <a:r>
              <a:rPr lang="en-GB" sz="1100">
                <a:solidFill>
                  <a:srgbClr val="333333"/>
                </a:solidFill>
                <a:latin typeface="Trebuchet MS"/>
              </a:rPr>
              <a:t>Agboraw, Luke Munford, Matthew Sutton, Stewart W. Mercer, Chris Salisbury, Morgan Beeson, John Wildman and Paul Wilson</a:t>
            </a:r>
            <a:br>
              <a:rPr lang="en-GB" sz="1100" dirty="0">
                <a:latin typeface="Trebuchet MS"/>
              </a:rPr>
            </a:br>
            <a:r>
              <a:rPr lang="en-GB" sz="1100">
                <a:solidFill>
                  <a:srgbClr val="333333"/>
                </a:solidFill>
                <a:latin typeface="Trebuchet MS"/>
              </a:rPr>
              <a:t>June 2025</a:t>
            </a:r>
            <a:endParaRPr lang="en-GB">
              <a:latin typeface="Trebuchet MS"/>
            </a:endParaRPr>
          </a:p>
        </p:txBody>
      </p:sp>
      <p:pic>
        <p:nvPicPr>
          <p:cNvPr id="4" name="Picture 2" descr="University logo | University brand | StaffNet | The University of Manchester">
            <a:extLst>
              <a:ext uri="{FF2B5EF4-FFF2-40B4-BE49-F238E27FC236}">
                <a16:creationId xmlns:a16="http://schemas.microsoft.com/office/drawing/2014/main" id="{E72B7D3C-26EE-5F90-851E-406CE657B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587" y="299367"/>
            <a:ext cx="3771207" cy="1704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407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386B11-CC6B-0A24-AD76-5D20A5E79B61}"/>
              </a:ext>
            </a:extLst>
          </p:cNvPr>
          <p:cNvSpPr>
            <a:spLocks noGrp="1"/>
          </p:cNvSpPr>
          <p:nvPr>
            <p:ph type="title"/>
          </p:nvPr>
        </p:nvSpPr>
        <p:spPr>
          <a:xfrm>
            <a:off x="926805" y="2801012"/>
            <a:ext cx="10515600" cy="1258262"/>
          </a:xfrm>
          <a:noFill/>
        </p:spPr>
        <p:txBody>
          <a:bodyPr/>
          <a:lstStyle/>
          <a:p>
            <a:r>
              <a:rPr lang="en-GB" sz="2400">
                <a:latin typeface="Aptos"/>
              </a:rPr>
              <a:t>This study estimated the impact of ARRS-funded social prescribing link workers on population outcomes and found that the rollout of link workers was </a:t>
            </a:r>
            <a:r>
              <a:rPr lang="en-GB" sz="2400" b="1">
                <a:latin typeface="Aptos"/>
              </a:rPr>
              <a:t>associated with small improvements in patient experience and slightly better outcomes for population groups specifically targeted for social prescribing.</a:t>
            </a:r>
            <a:br>
              <a:rPr lang="en-GB" sz="2400" b="1">
                <a:latin typeface="Aptos"/>
              </a:rPr>
            </a:br>
            <a:endParaRPr lang="en-US" sz="2400">
              <a:latin typeface="Aptos"/>
            </a:endParaRPr>
          </a:p>
          <a:p>
            <a:r>
              <a:rPr lang="en-GB" sz="2400">
                <a:latin typeface="Aptos"/>
              </a:rPr>
              <a:t>An additional full-time equivalent link worker per 50,000 patients was associated with  </a:t>
            </a:r>
            <a:endParaRPr lang="en-US" sz="2400">
              <a:latin typeface="Aptos"/>
            </a:endParaRPr>
          </a:p>
          <a:p>
            <a:pPr marL="285750" indent="-285750">
              <a:buFont typeface="Symbol,Sans-Serif"/>
              <a:buChar char="•"/>
            </a:pPr>
            <a:r>
              <a:rPr lang="en-GB" sz="2400">
                <a:latin typeface="Aptos"/>
              </a:rPr>
              <a:t>higher probabilities of having confidence in managing long-term condition(s) and having enough support from local services, for respondents with long-term conditions </a:t>
            </a:r>
            <a:endParaRPr lang="en-US" sz="2400">
              <a:latin typeface="Aptos"/>
            </a:endParaRPr>
          </a:p>
          <a:p>
            <a:pPr marL="285750" indent="-285750">
              <a:buFont typeface="Symbol,Sans-Serif"/>
              <a:buChar char="•"/>
            </a:pPr>
            <a:r>
              <a:rPr lang="en-GB" sz="2400" b="1">
                <a:latin typeface="Aptos"/>
              </a:rPr>
              <a:t>a higher probability of having their mental health needs understood, for respondents with mental health needs </a:t>
            </a:r>
            <a:endParaRPr lang="en-US" sz="2400" b="1">
              <a:latin typeface="Aptos"/>
            </a:endParaRPr>
          </a:p>
          <a:p>
            <a:pPr marL="285750" indent="-285750">
              <a:buFont typeface="Symbol,Sans-Serif"/>
              <a:buChar char="•"/>
            </a:pPr>
            <a:r>
              <a:rPr lang="en-GB" sz="2400">
                <a:latin typeface="Aptos"/>
              </a:rPr>
              <a:t>a higher probability of having a good experience at their general practice, for all respondents </a:t>
            </a:r>
            <a:endParaRPr lang="en-GB" sz="2400"/>
          </a:p>
          <a:p>
            <a:endParaRPr lang="en-GB"/>
          </a:p>
        </p:txBody>
      </p:sp>
    </p:spTree>
    <p:extLst>
      <p:ext uri="{BB962C8B-B14F-4D97-AF65-F5344CB8AC3E}">
        <p14:creationId xmlns:p14="http://schemas.microsoft.com/office/powerpoint/2010/main" val="93417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graph&#10;&#10;AI-generated content may be incorrect.">
            <a:extLst>
              <a:ext uri="{FF2B5EF4-FFF2-40B4-BE49-F238E27FC236}">
                <a16:creationId xmlns:a16="http://schemas.microsoft.com/office/drawing/2014/main" id="{021A5DE9-C69A-6422-F4A9-16E5F70FB582}"/>
              </a:ext>
            </a:extLst>
          </p:cNvPr>
          <p:cNvPicPr>
            <a:picLocks noGrp="1" noChangeAspect="1"/>
          </p:cNvPicPr>
          <p:nvPr>
            <p:ph idx="1"/>
          </p:nvPr>
        </p:nvPicPr>
        <p:blipFill>
          <a:blip r:embed="rId3"/>
          <a:stretch>
            <a:fillRect/>
          </a:stretch>
        </p:blipFill>
        <p:spPr>
          <a:xfrm>
            <a:off x="645988" y="489985"/>
            <a:ext cx="10900021" cy="6132191"/>
          </a:xfrm>
          <a:prstGeom prst="rect">
            <a:avLst/>
          </a:prstGeom>
        </p:spPr>
      </p:pic>
    </p:spTree>
    <p:extLst>
      <p:ext uri="{BB962C8B-B14F-4D97-AF65-F5344CB8AC3E}">
        <p14:creationId xmlns:p14="http://schemas.microsoft.com/office/powerpoint/2010/main" val="4285943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lines on a white background&#10;&#10;Description automatically generated">
            <a:extLst>
              <a:ext uri="{FF2B5EF4-FFF2-40B4-BE49-F238E27FC236}">
                <a16:creationId xmlns:a16="http://schemas.microsoft.com/office/drawing/2014/main" id="{C19F40ED-22A2-ACF9-C621-B8123DD1D36E}"/>
              </a:ext>
            </a:extLst>
          </p:cNvPr>
          <p:cNvPicPr>
            <a:picLocks noChangeAspect="1"/>
          </p:cNvPicPr>
          <p:nvPr/>
        </p:nvPicPr>
        <p:blipFill>
          <a:blip r:embed="rId2"/>
          <a:stretch>
            <a:fillRect/>
          </a:stretch>
        </p:blipFill>
        <p:spPr>
          <a:xfrm rot="5400000">
            <a:off x="6741915" y="128204"/>
            <a:ext cx="5575159" cy="5322194"/>
          </a:xfrm>
          <a:prstGeom prst="rect">
            <a:avLst/>
          </a:prstGeom>
        </p:spPr>
      </p:pic>
      <p:sp>
        <p:nvSpPr>
          <p:cNvPr id="2" name="Title 1">
            <a:extLst>
              <a:ext uri="{FF2B5EF4-FFF2-40B4-BE49-F238E27FC236}">
                <a16:creationId xmlns:a16="http://schemas.microsoft.com/office/drawing/2014/main" id="{1FFD34D9-A8FC-6169-E4B1-E30D25036DF9}"/>
              </a:ext>
            </a:extLst>
          </p:cNvPr>
          <p:cNvSpPr>
            <a:spLocks noGrp="1"/>
          </p:cNvSpPr>
          <p:nvPr>
            <p:ph type="title"/>
          </p:nvPr>
        </p:nvSpPr>
        <p:spPr>
          <a:xfrm>
            <a:off x="837216" y="765288"/>
            <a:ext cx="7607122" cy="3636200"/>
          </a:xfrm>
        </p:spPr>
        <p:txBody>
          <a:bodyPr>
            <a:normAutofit/>
          </a:bodyPr>
          <a:lstStyle/>
          <a:p>
            <a:r>
              <a:rPr lang="en-GB" sz="4800">
                <a:latin typeface="Trebuchet MS"/>
              </a:rPr>
              <a:t>National Evaluation of the Preventing and Tackling Mental Ill Health through Green Social Prescribing (GSP) Project</a:t>
            </a:r>
            <a:endParaRPr lang="en-US" sz="4800">
              <a:latin typeface="Trebuchet MS"/>
            </a:endParaRPr>
          </a:p>
        </p:txBody>
      </p:sp>
      <p:sp>
        <p:nvSpPr>
          <p:cNvPr id="5" name="Subtitle 4">
            <a:extLst>
              <a:ext uri="{FF2B5EF4-FFF2-40B4-BE49-F238E27FC236}">
                <a16:creationId xmlns:a16="http://schemas.microsoft.com/office/drawing/2014/main" id="{F02BA740-139F-755F-D9B6-222BB8A34D3D}"/>
              </a:ext>
            </a:extLst>
          </p:cNvPr>
          <p:cNvSpPr>
            <a:spLocks noGrp="1"/>
          </p:cNvSpPr>
          <p:nvPr>
            <p:ph type="body" idx="1"/>
          </p:nvPr>
        </p:nvSpPr>
        <p:spPr>
          <a:xfrm>
            <a:off x="837216" y="4750448"/>
            <a:ext cx="10515600" cy="1242610"/>
          </a:xfrm>
        </p:spPr>
        <p:txBody>
          <a:bodyPr vert="horz" lIns="91440" tIns="45720" rIns="91440" bIns="45720" rtlCol="0" anchor="t">
            <a:normAutofit/>
          </a:bodyPr>
          <a:lstStyle/>
          <a:p>
            <a:r>
              <a:rPr lang="en-GB" sz="1800">
                <a:latin typeface="Trebuchet MS"/>
              </a:rPr>
              <a:t>March 2021 to June 2023</a:t>
            </a:r>
          </a:p>
          <a:p>
            <a:r>
              <a:rPr lang="en-GB" sz="1800">
                <a:latin typeface="Trebuchet MS"/>
              </a:rPr>
              <a:t>Commissioned by Department for Environment, Food &amp; Rural Affairs (Defra)</a:t>
            </a:r>
          </a:p>
          <a:p>
            <a:r>
              <a:rPr lang="en-GB" sz="1800">
                <a:latin typeface="Trebuchet MS"/>
              </a:rPr>
              <a:t>Research consortium: Universities of Sheffield, Sheffield Hallam, Exeter &amp; Plymouth</a:t>
            </a:r>
          </a:p>
        </p:txBody>
      </p:sp>
      <p:pic>
        <p:nvPicPr>
          <p:cNvPr id="6" name="Picture 5" descr="A close-up of a logo&#10;&#10;Description automatically generated">
            <a:extLst>
              <a:ext uri="{FF2B5EF4-FFF2-40B4-BE49-F238E27FC236}">
                <a16:creationId xmlns:a16="http://schemas.microsoft.com/office/drawing/2014/main" id="{6869B341-58E7-2972-A40A-EAF5C940BE89}"/>
              </a:ext>
            </a:extLst>
          </p:cNvPr>
          <p:cNvPicPr>
            <a:picLocks noChangeAspect="1"/>
          </p:cNvPicPr>
          <p:nvPr/>
        </p:nvPicPr>
        <p:blipFill>
          <a:blip r:embed="rId3"/>
          <a:srcRect r="655" b="4545"/>
          <a:stretch/>
        </p:blipFill>
        <p:spPr>
          <a:xfrm>
            <a:off x="5966990" y="5992938"/>
            <a:ext cx="6204775" cy="865214"/>
          </a:xfrm>
          <a:prstGeom prst="rect">
            <a:avLst/>
          </a:prstGeom>
          <a:ln>
            <a:noFill/>
          </a:ln>
        </p:spPr>
      </p:pic>
    </p:spTree>
    <p:extLst>
      <p:ext uri="{BB962C8B-B14F-4D97-AF65-F5344CB8AC3E}">
        <p14:creationId xmlns:p14="http://schemas.microsoft.com/office/powerpoint/2010/main" val="2249853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DA3D8-B3C6-2483-C928-E8CBF94992C8}"/>
            </a:ext>
          </a:extLst>
        </p:cNvPr>
        <p:cNvGrpSpPr/>
        <p:nvPr/>
      </p:nvGrpSpPr>
      <p:grpSpPr>
        <a:xfrm>
          <a:off x="0" y="0"/>
          <a:ext cx="0" cy="0"/>
          <a:chOff x="0" y="0"/>
          <a:chExt cx="0" cy="0"/>
        </a:xfrm>
      </p:grpSpPr>
      <p:pic>
        <p:nvPicPr>
          <p:cNvPr id="3" name="Picture 2" descr="A green lines on a white background&#10;&#10;Description automatically generated">
            <a:extLst>
              <a:ext uri="{FF2B5EF4-FFF2-40B4-BE49-F238E27FC236}">
                <a16:creationId xmlns:a16="http://schemas.microsoft.com/office/drawing/2014/main" id="{3DED87C9-905B-D8B7-F935-711997812FAB}"/>
              </a:ext>
            </a:extLst>
          </p:cNvPr>
          <p:cNvPicPr>
            <a:picLocks noChangeAspect="1"/>
          </p:cNvPicPr>
          <p:nvPr/>
        </p:nvPicPr>
        <p:blipFill>
          <a:blip r:embed="rId3"/>
          <a:stretch>
            <a:fillRect/>
          </a:stretch>
        </p:blipFill>
        <p:spPr>
          <a:xfrm rot="5400000">
            <a:off x="7051217" y="-12460"/>
            <a:ext cx="5295363" cy="5322194"/>
          </a:xfrm>
          <a:prstGeom prst="rect">
            <a:avLst/>
          </a:prstGeom>
        </p:spPr>
      </p:pic>
      <p:pic>
        <p:nvPicPr>
          <p:cNvPr id="6" name="Picture 5" descr="A close-up of a logo&#10;&#10;Description automatically generated">
            <a:extLst>
              <a:ext uri="{FF2B5EF4-FFF2-40B4-BE49-F238E27FC236}">
                <a16:creationId xmlns:a16="http://schemas.microsoft.com/office/drawing/2014/main" id="{7B99BD12-2D8B-71FA-E7DA-7C556ABED807}"/>
              </a:ext>
            </a:extLst>
          </p:cNvPr>
          <p:cNvPicPr>
            <a:picLocks noChangeAspect="1"/>
          </p:cNvPicPr>
          <p:nvPr/>
        </p:nvPicPr>
        <p:blipFill>
          <a:blip r:embed="rId4"/>
          <a:srcRect r="655" b="4545"/>
          <a:stretch/>
        </p:blipFill>
        <p:spPr>
          <a:xfrm>
            <a:off x="5966990" y="5992938"/>
            <a:ext cx="6204775" cy="865214"/>
          </a:xfrm>
          <a:prstGeom prst="rect">
            <a:avLst/>
          </a:prstGeom>
          <a:ln>
            <a:noFill/>
          </a:ln>
        </p:spPr>
      </p:pic>
      <p:pic>
        <p:nvPicPr>
          <p:cNvPr id="4" name="Picture 3" descr="A green and white paper with text&#10;&#10;AI-generated content may be incorrect.">
            <a:extLst>
              <a:ext uri="{FF2B5EF4-FFF2-40B4-BE49-F238E27FC236}">
                <a16:creationId xmlns:a16="http://schemas.microsoft.com/office/drawing/2014/main" id="{63878E45-5F90-67FE-1554-750606069C2B}"/>
              </a:ext>
            </a:extLst>
          </p:cNvPr>
          <p:cNvPicPr>
            <a:picLocks noChangeAspect="1"/>
          </p:cNvPicPr>
          <p:nvPr/>
        </p:nvPicPr>
        <p:blipFill>
          <a:blip r:embed="rId5"/>
          <a:stretch>
            <a:fillRect/>
          </a:stretch>
        </p:blipFill>
        <p:spPr>
          <a:xfrm>
            <a:off x="590755" y="797607"/>
            <a:ext cx="8047949" cy="5262786"/>
          </a:xfrm>
          <a:prstGeom prst="rect">
            <a:avLst/>
          </a:prstGeom>
        </p:spPr>
      </p:pic>
    </p:spTree>
    <p:extLst>
      <p:ext uri="{BB962C8B-B14F-4D97-AF65-F5344CB8AC3E}">
        <p14:creationId xmlns:p14="http://schemas.microsoft.com/office/powerpoint/2010/main" val="1714911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705A9-2177-61C6-3672-A60BCB6798F1}"/>
              </a:ext>
            </a:extLst>
          </p:cNvPr>
          <p:cNvSpPr>
            <a:spLocks noGrp="1"/>
          </p:cNvSpPr>
          <p:nvPr>
            <p:ph type="title"/>
          </p:nvPr>
        </p:nvSpPr>
        <p:spPr>
          <a:xfrm>
            <a:off x="838200" y="611970"/>
            <a:ext cx="10515600" cy="1325563"/>
          </a:xfrm>
        </p:spPr>
        <p:txBody>
          <a:bodyPr>
            <a:normAutofit fontScale="90000"/>
          </a:bodyPr>
          <a:lstStyle/>
          <a:p>
            <a:r>
              <a:rPr lang="en-GB">
                <a:latin typeface="Trebuchet MS"/>
              </a:rPr>
              <a:t>GSP had a positive impact on participants' mental health and wellbeing</a:t>
            </a:r>
            <a:endParaRPr lang="en-US">
              <a:latin typeface="Trebuchet MS"/>
            </a:endParaRPr>
          </a:p>
        </p:txBody>
      </p:sp>
      <p:sp>
        <p:nvSpPr>
          <p:cNvPr id="3" name="Content Placeholder 2">
            <a:extLst>
              <a:ext uri="{FF2B5EF4-FFF2-40B4-BE49-F238E27FC236}">
                <a16:creationId xmlns:a16="http://schemas.microsoft.com/office/drawing/2014/main" id="{2743D138-366A-828E-63AE-81E358260CC8}"/>
              </a:ext>
            </a:extLst>
          </p:cNvPr>
          <p:cNvSpPr>
            <a:spLocks noGrp="1"/>
          </p:cNvSpPr>
          <p:nvPr>
            <p:ph sz="half" idx="1"/>
          </p:nvPr>
        </p:nvSpPr>
        <p:spPr>
          <a:xfrm>
            <a:off x="839788" y="2081054"/>
            <a:ext cx="4920917" cy="4342640"/>
          </a:xfrm>
        </p:spPr>
        <p:txBody>
          <a:bodyPr vert="horz" lIns="91440" tIns="45720" rIns="91440" bIns="45720" rtlCol="0" anchor="t">
            <a:normAutofit/>
          </a:bodyPr>
          <a:lstStyle/>
          <a:p>
            <a:r>
              <a:rPr lang="en-GB" sz="1800" b="1">
                <a:latin typeface="Trebuchet MS"/>
              </a:rPr>
              <a:t>National Participant Demographics:</a:t>
            </a:r>
            <a:endParaRPr lang="en-GB" sz="1800">
              <a:latin typeface="Trebuchet MS"/>
            </a:endParaRPr>
          </a:p>
          <a:p>
            <a:pPr marL="742950" lvl="1" indent="-285750">
              <a:buFont typeface="Arial,Sans-Serif" panose="020B0604020202020204" pitchFamily="34" charset="0"/>
            </a:pPr>
            <a:r>
              <a:rPr lang="en-GB" sz="1400">
                <a:latin typeface="Trebuchet MS"/>
              </a:rPr>
              <a:t>8,339 individuals participated across T&amp;L sites.</a:t>
            </a:r>
            <a:endParaRPr lang="en-US" sz="1400">
              <a:latin typeface="Trebuchet MS"/>
            </a:endParaRPr>
          </a:p>
          <a:p>
            <a:pPr marL="742950" lvl="1" indent="-285750">
              <a:buFont typeface="Arial,Sans-Serif" panose="020B0604020202020204" pitchFamily="34" charset="0"/>
            </a:pPr>
            <a:r>
              <a:rPr lang="en-GB" sz="1400">
                <a:latin typeface="Trebuchet MS"/>
              </a:rPr>
              <a:t>57% from socio-economically deprived areas </a:t>
            </a:r>
            <a:endParaRPr lang="en-US" sz="1400">
              <a:latin typeface="Trebuchet MS"/>
            </a:endParaRPr>
          </a:p>
          <a:p>
            <a:pPr marL="742950" lvl="1" indent="-285750">
              <a:buFont typeface="Arial,Sans-Serif" panose="020B0604020202020204" pitchFamily="34" charset="0"/>
            </a:pPr>
            <a:r>
              <a:rPr lang="en-GB" sz="1400">
                <a:latin typeface="Trebuchet MS"/>
              </a:rPr>
              <a:t>21% from ethnic minority populations</a:t>
            </a:r>
            <a:endParaRPr lang="en-US" sz="1400">
              <a:latin typeface="Trebuchet MS"/>
            </a:endParaRPr>
          </a:p>
          <a:p>
            <a:pPr>
              <a:buFont typeface="Arial,Sans-Serif" panose="020B0604020202020204" pitchFamily="34" charset="0"/>
            </a:pPr>
            <a:endParaRPr lang="en-GB" sz="800" b="1">
              <a:latin typeface="Trebuchet MS"/>
            </a:endParaRPr>
          </a:p>
          <a:p>
            <a:pPr>
              <a:buFont typeface="Arial,Sans-Serif" panose="020B0604020202020204" pitchFamily="34" charset="0"/>
            </a:pPr>
            <a:r>
              <a:rPr lang="en-GB" sz="1800" b="1">
                <a:latin typeface="Trebuchet MS"/>
              </a:rPr>
              <a:t>National Wellbeing Benefits (ONS4):</a:t>
            </a:r>
            <a:endParaRPr lang="en-GB" sz="1800">
              <a:latin typeface="Trebuchet MS"/>
            </a:endParaRPr>
          </a:p>
          <a:p>
            <a:pPr marL="742950" lvl="1" indent="-285750">
              <a:buFont typeface="Arial,Sans-Serif" panose="020B0604020202020204" pitchFamily="34" charset="0"/>
            </a:pPr>
            <a:r>
              <a:rPr lang="en-GB" sz="1400" b="1">
                <a:latin typeface="Trebuchet MS"/>
              </a:rPr>
              <a:t>Happiness:</a:t>
            </a:r>
            <a:r>
              <a:rPr lang="en-GB" sz="1400">
                <a:latin typeface="Trebuchet MS"/>
              </a:rPr>
              <a:t> Increased from 5.3 to 7.5.</a:t>
            </a:r>
            <a:endParaRPr lang="en-US" sz="1400">
              <a:latin typeface="Trebuchet MS"/>
            </a:endParaRPr>
          </a:p>
          <a:p>
            <a:pPr marL="742950" lvl="1" indent="-285750">
              <a:buFont typeface="Arial,Sans-Serif" panose="020B0604020202020204" pitchFamily="34" charset="0"/>
            </a:pPr>
            <a:r>
              <a:rPr lang="en-GB" sz="1400" b="1">
                <a:latin typeface="Trebuchet MS"/>
              </a:rPr>
              <a:t>Life Satisfaction:</a:t>
            </a:r>
            <a:r>
              <a:rPr lang="en-GB" sz="1400">
                <a:latin typeface="Trebuchet MS"/>
              </a:rPr>
              <a:t> Increased from 4.7 to 6.8.</a:t>
            </a:r>
            <a:endParaRPr lang="en-US" sz="1400">
              <a:latin typeface="Trebuchet MS"/>
            </a:endParaRPr>
          </a:p>
          <a:p>
            <a:pPr marL="742950" lvl="1" indent="-285750">
              <a:buFont typeface="Arial,Sans-Serif" panose="020B0604020202020204" pitchFamily="34" charset="0"/>
            </a:pPr>
            <a:r>
              <a:rPr lang="en-GB" sz="1400" b="1">
                <a:latin typeface="Trebuchet MS"/>
              </a:rPr>
              <a:t>Feeling Life is Worthwhile:</a:t>
            </a:r>
            <a:r>
              <a:rPr lang="en-GB" sz="1400">
                <a:latin typeface="Trebuchet MS"/>
              </a:rPr>
              <a:t> Increased from 5.1 to 6.8.</a:t>
            </a:r>
            <a:endParaRPr lang="en-US" sz="1400">
              <a:latin typeface="Trebuchet MS"/>
            </a:endParaRPr>
          </a:p>
          <a:p>
            <a:pPr marL="742950" lvl="1" indent="-285750">
              <a:buFont typeface="Arial,Sans-Serif" panose="020B0604020202020204" pitchFamily="34" charset="0"/>
            </a:pPr>
            <a:r>
              <a:rPr lang="en-GB" sz="1400" b="1">
                <a:latin typeface="Trebuchet MS"/>
              </a:rPr>
              <a:t>Anxiety:</a:t>
            </a:r>
            <a:r>
              <a:rPr lang="en-GB" sz="1400">
                <a:latin typeface="Trebuchet MS"/>
              </a:rPr>
              <a:t> Reduced from 4.8 to 3.4.</a:t>
            </a:r>
          </a:p>
          <a:p>
            <a:endParaRPr lang="en-GB" sz="800" b="1">
              <a:latin typeface="Trebuchet MS"/>
            </a:endParaRPr>
          </a:p>
          <a:p>
            <a:r>
              <a:rPr lang="en-GB" sz="1800" b="1">
                <a:latin typeface="Trebuchet MS"/>
              </a:rPr>
              <a:t>Mental Health Benefits </a:t>
            </a:r>
            <a:r>
              <a:rPr lang="en-GB" sz="1800" b="1" i="1">
                <a:latin typeface="Trebuchet MS"/>
              </a:rPr>
              <a:t>(1 pilot site used Hospital Anxiety and Depression Scale</a:t>
            </a:r>
            <a:r>
              <a:rPr lang="en-GB" sz="1800" b="1">
                <a:latin typeface="Trebuchet MS"/>
              </a:rPr>
              <a:t>):</a:t>
            </a:r>
            <a:endParaRPr lang="en-GB"/>
          </a:p>
          <a:p>
            <a:pPr lvl="1" indent="-285750"/>
            <a:r>
              <a:rPr lang="en-GB" sz="1400" b="1">
                <a:latin typeface="Trebuchet MS"/>
                <a:ea typeface="+mn-lt"/>
                <a:cs typeface="+mn-lt"/>
              </a:rPr>
              <a:t>Depression:</a:t>
            </a:r>
            <a:r>
              <a:rPr lang="en-GB" sz="1400">
                <a:latin typeface="Trebuchet MS"/>
                <a:ea typeface="+mn-lt"/>
                <a:cs typeface="+mn-lt"/>
              </a:rPr>
              <a:t> Reduced from 8.1 to 5.6.</a:t>
            </a:r>
            <a:endParaRPr lang="en-GB" sz="1400" b="1">
              <a:latin typeface="Trebuchet MS"/>
            </a:endParaRPr>
          </a:p>
          <a:p>
            <a:pPr lvl="1" indent="-285750"/>
            <a:r>
              <a:rPr lang="en-GB" sz="1400" b="1">
                <a:latin typeface="Trebuchet MS"/>
                <a:ea typeface="+mn-lt"/>
                <a:cs typeface="+mn-lt"/>
              </a:rPr>
              <a:t>Anxiety:</a:t>
            </a:r>
            <a:r>
              <a:rPr lang="en-GB" sz="1400">
                <a:latin typeface="Trebuchet MS"/>
                <a:ea typeface="+mn-lt"/>
                <a:cs typeface="+mn-lt"/>
              </a:rPr>
              <a:t> Reduced from 11.1 to 8.5.</a:t>
            </a:r>
            <a:endParaRPr lang="en-GB" sz="1400">
              <a:latin typeface="Trebuchet MS"/>
            </a:endParaRPr>
          </a:p>
          <a:p>
            <a:endParaRPr lang="en-GB" sz="1800" b="1">
              <a:latin typeface="Trebuchet MS"/>
            </a:endParaRPr>
          </a:p>
          <a:p>
            <a:pPr marL="457200" lvl="1" indent="0">
              <a:buNone/>
            </a:pPr>
            <a:endParaRPr lang="en-GB" sz="1800">
              <a:latin typeface="Trebuchet MS"/>
            </a:endParaRPr>
          </a:p>
        </p:txBody>
      </p:sp>
      <p:pic>
        <p:nvPicPr>
          <p:cNvPr id="5" name="Picture 4">
            <a:extLst>
              <a:ext uri="{FF2B5EF4-FFF2-40B4-BE49-F238E27FC236}">
                <a16:creationId xmlns:a16="http://schemas.microsoft.com/office/drawing/2014/main" id="{9CB2AD8F-BBFF-9ED0-328C-80B64B5CA74C}"/>
              </a:ext>
            </a:extLst>
          </p:cNvPr>
          <p:cNvPicPr>
            <a:picLocks noChangeAspect="1"/>
          </p:cNvPicPr>
          <p:nvPr/>
        </p:nvPicPr>
        <p:blipFill>
          <a:blip r:embed="rId3"/>
          <a:stretch>
            <a:fillRect/>
          </a:stretch>
        </p:blipFill>
        <p:spPr>
          <a:xfrm>
            <a:off x="6594388" y="2082822"/>
            <a:ext cx="4949920" cy="3671040"/>
          </a:xfrm>
          <a:prstGeom prst="rect">
            <a:avLst/>
          </a:prstGeom>
          <a:ln w="38100" cap="sq">
            <a:solidFill>
              <a:schemeClr val="accent6"/>
            </a:solidFill>
            <a:prstDash val="solid"/>
            <a:miter lim="800000"/>
          </a:ln>
          <a:effectLst>
            <a:outerShdw blurRad="50800" dist="38100" dir="2700000" algn="tl" rotWithShape="0">
              <a:srgbClr val="000000">
                <a:alpha val="43000"/>
              </a:srgbClr>
            </a:outerShdw>
          </a:effectLst>
        </p:spPr>
      </p:pic>
      <p:pic>
        <p:nvPicPr>
          <p:cNvPr id="6" name="Picture 5" descr="A close-up of a logo&#10;&#10;Description automatically generated">
            <a:extLst>
              <a:ext uri="{FF2B5EF4-FFF2-40B4-BE49-F238E27FC236}">
                <a16:creationId xmlns:a16="http://schemas.microsoft.com/office/drawing/2014/main" id="{EF81DEAE-B76B-E117-98BF-95E716888980}"/>
              </a:ext>
            </a:extLst>
          </p:cNvPr>
          <p:cNvPicPr>
            <a:picLocks noChangeAspect="1"/>
          </p:cNvPicPr>
          <p:nvPr/>
        </p:nvPicPr>
        <p:blipFill>
          <a:blip r:embed="rId4"/>
          <a:srcRect r="655" b="4545"/>
          <a:stretch/>
        </p:blipFill>
        <p:spPr>
          <a:xfrm>
            <a:off x="5966990" y="5992938"/>
            <a:ext cx="6204775" cy="865214"/>
          </a:xfrm>
          <a:prstGeom prst="rect">
            <a:avLst/>
          </a:prstGeom>
          <a:ln>
            <a:noFill/>
          </a:ln>
        </p:spPr>
      </p:pic>
    </p:spTree>
    <p:extLst>
      <p:ext uri="{BB962C8B-B14F-4D97-AF65-F5344CB8AC3E}">
        <p14:creationId xmlns:p14="http://schemas.microsoft.com/office/powerpoint/2010/main" val="1128870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669A99-15D9-5315-9E7B-01D590A80A71}"/>
              </a:ext>
            </a:extLst>
          </p:cNvPr>
          <p:cNvPicPr>
            <a:picLocks noChangeAspect="1"/>
          </p:cNvPicPr>
          <p:nvPr/>
        </p:nvPicPr>
        <p:blipFill>
          <a:blip r:embed="rId4"/>
          <a:stretch>
            <a:fillRect/>
          </a:stretch>
        </p:blipFill>
        <p:spPr>
          <a:xfrm>
            <a:off x="689021" y="6345238"/>
            <a:ext cx="853018" cy="346185"/>
          </a:xfrm>
          <a:prstGeom prst="rect">
            <a:avLst/>
          </a:prstGeom>
        </p:spPr>
      </p:pic>
      <p:pic>
        <p:nvPicPr>
          <p:cNvPr id="8" name="Picture 7">
            <a:extLst>
              <a:ext uri="{FF2B5EF4-FFF2-40B4-BE49-F238E27FC236}">
                <a16:creationId xmlns:a16="http://schemas.microsoft.com/office/drawing/2014/main" id="{A685E3E5-330D-9824-97BB-1C6D67D78871}"/>
              </a:ext>
            </a:extLst>
          </p:cNvPr>
          <p:cNvPicPr>
            <a:picLocks noChangeAspect="1"/>
          </p:cNvPicPr>
          <p:nvPr/>
        </p:nvPicPr>
        <p:blipFill>
          <a:blip r:embed="rId5"/>
          <a:stretch>
            <a:fillRect/>
          </a:stretch>
        </p:blipFill>
        <p:spPr>
          <a:xfrm>
            <a:off x="10490200" y="6350000"/>
            <a:ext cx="1701800" cy="508000"/>
          </a:xfrm>
          <a:prstGeom prst="rect">
            <a:avLst/>
          </a:prstGeom>
        </p:spPr>
      </p:pic>
      <p:cxnSp>
        <p:nvCxnSpPr>
          <p:cNvPr id="11" name="Straight Connector 10">
            <a:extLst>
              <a:ext uri="{FF2B5EF4-FFF2-40B4-BE49-F238E27FC236}">
                <a16:creationId xmlns:a16="http://schemas.microsoft.com/office/drawing/2014/main" id="{C9064E22-EB0F-3FA3-DCB9-D34A28757581}"/>
              </a:ext>
            </a:extLst>
          </p:cNvPr>
          <p:cNvCxnSpPr>
            <a:cxnSpLocks/>
          </p:cNvCxnSpPr>
          <p:nvPr/>
        </p:nvCxnSpPr>
        <p:spPr>
          <a:xfrm>
            <a:off x="81202" y="6498783"/>
            <a:ext cx="5103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3E26F4F-5A61-C538-D28E-C1CB564B48DE}"/>
              </a:ext>
            </a:extLst>
          </p:cNvPr>
          <p:cNvPicPr>
            <a:picLocks noChangeAspect="1"/>
          </p:cNvPicPr>
          <p:nvPr/>
        </p:nvPicPr>
        <p:blipFill>
          <a:blip r:embed="rId6"/>
          <a:stretch>
            <a:fillRect/>
          </a:stretch>
        </p:blipFill>
        <p:spPr>
          <a:xfrm>
            <a:off x="689020" y="6345238"/>
            <a:ext cx="853018" cy="346185"/>
          </a:xfrm>
          <a:prstGeom prst="rect">
            <a:avLst/>
          </a:prstGeom>
        </p:spPr>
      </p:pic>
      <p:cxnSp>
        <p:nvCxnSpPr>
          <p:cNvPr id="14" name="Straight Connector 13">
            <a:extLst>
              <a:ext uri="{FF2B5EF4-FFF2-40B4-BE49-F238E27FC236}">
                <a16:creationId xmlns:a16="http://schemas.microsoft.com/office/drawing/2014/main" id="{BDCD2198-7B9B-7A50-80CA-2B4FAE2262AD}"/>
              </a:ext>
            </a:extLst>
          </p:cNvPr>
          <p:cNvCxnSpPr>
            <a:cxnSpLocks/>
          </p:cNvCxnSpPr>
          <p:nvPr/>
        </p:nvCxnSpPr>
        <p:spPr>
          <a:xfrm>
            <a:off x="1658365" y="6345238"/>
            <a:ext cx="8654902" cy="0"/>
          </a:xfrm>
          <a:prstGeom prst="line">
            <a:avLst/>
          </a:prstGeom>
          <a:ln>
            <a:solidFill>
              <a:srgbClr val="0797A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FE094E4-012B-FDDC-5A16-B92DE28C002D}"/>
              </a:ext>
            </a:extLst>
          </p:cNvPr>
          <p:cNvCxnSpPr>
            <a:cxnSpLocks/>
          </p:cNvCxnSpPr>
          <p:nvPr/>
        </p:nvCxnSpPr>
        <p:spPr>
          <a:xfrm>
            <a:off x="-71198" y="6346383"/>
            <a:ext cx="510363" cy="0"/>
          </a:xfrm>
          <a:prstGeom prst="line">
            <a:avLst/>
          </a:prstGeom>
          <a:ln>
            <a:solidFill>
              <a:srgbClr val="0797A9"/>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D3C6BF01-08FF-D26A-6CD5-033FA7693D0B}"/>
              </a:ext>
            </a:extLst>
          </p:cNvPr>
          <p:cNvSpPr/>
          <p:nvPr/>
        </p:nvSpPr>
        <p:spPr>
          <a:xfrm>
            <a:off x="1837916" y="6463984"/>
            <a:ext cx="4051255"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Fancourt et al. 2023 BMC Psychiatry</a:t>
            </a: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
        <p:nvSpPr>
          <p:cNvPr id="2" name="TextBox 1">
            <a:extLst>
              <a:ext uri="{FF2B5EF4-FFF2-40B4-BE49-F238E27FC236}">
                <a16:creationId xmlns:a16="http://schemas.microsoft.com/office/drawing/2014/main" id="{D1DD4FE6-8EC8-ADDB-5D09-A670E681B957}"/>
              </a:ext>
            </a:extLst>
          </p:cNvPr>
          <p:cNvSpPr txBox="1"/>
          <p:nvPr/>
        </p:nvSpPr>
        <p:spPr>
          <a:xfrm>
            <a:off x="249437" y="548702"/>
            <a:ext cx="5057730" cy="1754326"/>
          </a:xfrm>
          <a:prstGeom prst="rect">
            <a:avLst/>
          </a:prstGeom>
          <a:noFill/>
        </p:spPr>
        <p:txBody>
          <a:bodyPr wrap="square" lIns="91440" tIns="45720" rIns="91440" bIns="45720" rtlCol="0" anchor="t">
            <a:spAutoFit/>
          </a:bodyPr>
          <a:lstStyle/>
          <a:p>
            <a:pPr algn="ctr"/>
            <a:r>
              <a:rPr lang="en-GB" sz="5400">
                <a:solidFill>
                  <a:srgbClr val="0070C0"/>
                </a:solidFill>
                <a:effectLst>
                  <a:outerShdw blurRad="38100" dist="38100" dir="2700000" algn="tl">
                    <a:srgbClr val="000000">
                      <a:alpha val="43137"/>
                    </a:srgbClr>
                  </a:outerShdw>
                </a:effectLst>
              </a:rPr>
              <a:t>Wellbeing While Waiting</a:t>
            </a:r>
            <a:endParaRPr lang="en-US"/>
          </a:p>
        </p:txBody>
      </p:sp>
      <p:pic>
        <p:nvPicPr>
          <p:cNvPr id="4" name="Picture 3">
            <a:extLst>
              <a:ext uri="{FF2B5EF4-FFF2-40B4-BE49-F238E27FC236}">
                <a16:creationId xmlns:a16="http://schemas.microsoft.com/office/drawing/2014/main" id="{CDE1E72C-4CA7-177E-0184-2DA58DE9DFBD}"/>
              </a:ext>
            </a:extLst>
          </p:cNvPr>
          <p:cNvPicPr>
            <a:picLocks noChangeAspect="1"/>
          </p:cNvPicPr>
          <p:nvPr/>
        </p:nvPicPr>
        <p:blipFill>
          <a:blip r:embed="rId7"/>
          <a:stretch>
            <a:fillRect/>
          </a:stretch>
        </p:blipFill>
        <p:spPr>
          <a:xfrm>
            <a:off x="6024471" y="93445"/>
            <a:ext cx="5918092" cy="2050580"/>
          </a:xfrm>
          <a:prstGeom prst="rect">
            <a:avLst/>
          </a:prstGeom>
        </p:spPr>
      </p:pic>
      <p:pic>
        <p:nvPicPr>
          <p:cNvPr id="7" name="Picture 6">
            <a:extLst>
              <a:ext uri="{FF2B5EF4-FFF2-40B4-BE49-F238E27FC236}">
                <a16:creationId xmlns:a16="http://schemas.microsoft.com/office/drawing/2014/main" id="{D1184582-2EB1-633C-3032-2C62679B85FE}"/>
              </a:ext>
            </a:extLst>
          </p:cNvPr>
          <p:cNvPicPr>
            <a:picLocks noChangeAspect="1"/>
          </p:cNvPicPr>
          <p:nvPr/>
        </p:nvPicPr>
        <p:blipFill rotWithShape="1">
          <a:blip r:embed="rId8"/>
          <a:srcRect b="36679"/>
          <a:stretch/>
        </p:blipFill>
        <p:spPr>
          <a:xfrm>
            <a:off x="7358190" y="2471560"/>
            <a:ext cx="4215357" cy="360424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B9DBD185-7C61-BF71-F68E-8F0764491DE0}"/>
              </a:ext>
            </a:extLst>
          </p:cNvPr>
          <p:cNvPicPr>
            <a:picLocks noChangeAspect="1"/>
          </p:cNvPicPr>
          <p:nvPr/>
        </p:nvPicPr>
        <p:blipFill>
          <a:blip r:embed="rId9"/>
          <a:srcRect t="7945"/>
          <a:stretch/>
        </p:blipFill>
        <p:spPr>
          <a:xfrm>
            <a:off x="81202" y="2471560"/>
            <a:ext cx="6935168" cy="3604246"/>
          </a:xfrm>
          <a:prstGeom prst="rect">
            <a:avLst/>
          </a:prstGeom>
        </p:spPr>
      </p:pic>
    </p:spTree>
    <p:custDataLst>
      <p:tags r:id="rId1"/>
    </p:custDataLst>
    <p:extLst>
      <p:ext uri="{BB962C8B-B14F-4D97-AF65-F5344CB8AC3E}">
        <p14:creationId xmlns:p14="http://schemas.microsoft.com/office/powerpoint/2010/main" val="3878395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EA1833-56B0-4A0C-8847-FB94FDE4A542}"/>
              </a:ext>
            </a:extLst>
          </p:cNvPr>
          <p:cNvSpPr>
            <a:spLocks noGrp="1"/>
          </p:cNvSpPr>
          <p:nvPr>
            <p:ph idx="1"/>
          </p:nvPr>
        </p:nvSpPr>
        <p:spPr>
          <a:xfrm>
            <a:off x="838200" y="1804930"/>
            <a:ext cx="10515600" cy="4351338"/>
          </a:xfrm>
        </p:spPr>
        <p:txBody>
          <a:bodyPr vert="horz" lIns="91440" tIns="45720" rIns="91440" bIns="45720" rtlCol="0" anchor="t">
            <a:normAutofit/>
          </a:bodyPr>
          <a:lstStyle/>
          <a:p>
            <a:r>
              <a:rPr lang="en-GB" sz="1800">
                <a:highlight>
                  <a:srgbClr val="FFFFFF"/>
                </a:highlight>
                <a:latin typeface="Trebuchet MS"/>
              </a:rPr>
              <a:t>The</a:t>
            </a:r>
            <a:r>
              <a:rPr lang="en-GB" sz="1800">
                <a:highlight>
                  <a:srgbClr val="FFFFFF"/>
                </a:highlight>
                <a:latin typeface="Trebuchet MS"/>
                <a:hlinkClick r:id="rId2"/>
              </a:rPr>
              <a:t> Wellbeing While Waiting</a:t>
            </a:r>
            <a:r>
              <a:rPr lang="en-GB" sz="1800">
                <a:highlight>
                  <a:srgbClr val="FFFFFF"/>
                </a:highlight>
                <a:latin typeface="Trebuchet MS"/>
              </a:rPr>
              <a:t> research programme by UCL (Hayes, 2026) </a:t>
            </a:r>
            <a:r>
              <a:rPr lang="en-GB" sz="1800">
                <a:solidFill>
                  <a:srgbClr val="000000"/>
                </a:solidFill>
                <a:highlight>
                  <a:srgbClr val="FFFFFF"/>
                </a:highlight>
                <a:latin typeface="Trebuchet MS"/>
              </a:rPr>
              <a:t>enrolled  558 young people aged 11–18 years referred to CAMHS, between May 2023 and March 2025 (225 usual care; 333 social prescribing). </a:t>
            </a:r>
          </a:p>
          <a:p>
            <a:endParaRPr lang="en-GB" sz="1800">
              <a:solidFill>
                <a:srgbClr val="000000"/>
              </a:solidFill>
              <a:highlight>
                <a:srgbClr val="FFFFFF"/>
              </a:highlight>
              <a:latin typeface="Trebuchet MS"/>
            </a:endParaRPr>
          </a:p>
          <a:p>
            <a:r>
              <a:rPr lang="en-GB" sz="1800">
                <a:solidFill>
                  <a:srgbClr val="000000"/>
                </a:solidFill>
                <a:highlight>
                  <a:srgbClr val="FFFFFF"/>
                </a:highlight>
                <a:latin typeface="Trebuchet MS"/>
              </a:rPr>
              <a:t>Results showed that, c</a:t>
            </a:r>
            <a:r>
              <a:rPr lang="en-GB" sz="1800">
                <a:solidFill>
                  <a:srgbClr val="222222"/>
                </a:solidFill>
                <a:highlight>
                  <a:srgbClr val="FFFFFF"/>
                </a:highlight>
                <a:latin typeface="Trebuchet MS"/>
              </a:rPr>
              <a:t>ompared with usual care, no significant differences were observed for those receiving social prescribing in </a:t>
            </a:r>
            <a:r>
              <a:rPr lang="en-GB" sz="1800" b="1">
                <a:solidFill>
                  <a:srgbClr val="222222"/>
                </a:solidFill>
                <a:highlight>
                  <a:srgbClr val="FFFFFF"/>
                </a:highlight>
                <a:latin typeface="Trebuchet MS"/>
              </a:rPr>
              <a:t>anxiety or depression symptoms.</a:t>
            </a:r>
            <a:r>
              <a:rPr lang="en-GB" sz="1800">
                <a:solidFill>
                  <a:srgbClr val="222222"/>
                </a:solidFill>
                <a:highlight>
                  <a:srgbClr val="FFFFFF"/>
                </a:highlight>
                <a:latin typeface="Trebuchet MS"/>
              </a:rPr>
              <a:t> However, participants receiving social prescribing demonstrated significant improvements in total </a:t>
            </a:r>
            <a:r>
              <a:rPr lang="en-GB" sz="1800" b="1">
                <a:solidFill>
                  <a:srgbClr val="222222"/>
                </a:solidFill>
                <a:highlight>
                  <a:srgbClr val="FFFFFF"/>
                </a:highlight>
                <a:latin typeface="Trebuchet MS"/>
              </a:rPr>
              <a:t>emotional and behavioural difficulties</a:t>
            </a:r>
            <a:r>
              <a:rPr lang="en-GB" sz="1800">
                <a:solidFill>
                  <a:srgbClr val="222222"/>
                </a:solidFill>
                <a:highlight>
                  <a:srgbClr val="FFFFFF"/>
                </a:highlight>
                <a:latin typeface="Trebuchet MS"/>
              </a:rPr>
              <a:t> over six months, driven by reductions in conduct difficulties, hyperactivity and peer problems. Significant improvements for those receiving social prescribing were also found for </a:t>
            </a:r>
            <a:r>
              <a:rPr lang="en-GB" sz="1800" b="1">
                <a:solidFill>
                  <a:srgbClr val="222222"/>
                </a:solidFill>
                <a:highlight>
                  <a:srgbClr val="FFFFFF"/>
                </a:highlight>
                <a:latin typeface="Trebuchet MS"/>
              </a:rPr>
              <a:t>prosocial behaviour and resilience. </a:t>
            </a:r>
            <a:endParaRPr lang="en-GB" sz="1800" b="1">
              <a:solidFill>
                <a:srgbClr val="000000"/>
              </a:solidFill>
              <a:highlight>
                <a:srgbClr val="FFFFFF"/>
              </a:highlight>
              <a:latin typeface="Trebuchet MS"/>
            </a:endParaRPr>
          </a:p>
          <a:p>
            <a:endParaRPr lang="en-GB" sz="1800">
              <a:solidFill>
                <a:srgbClr val="222222"/>
              </a:solidFill>
              <a:highlight>
                <a:srgbClr val="FFFFFF"/>
              </a:highlight>
              <a:latin typeface="Trebuchet MS"/>
            </a:endParaRPr>
          </a:p>
          <a:p>
            <a:r>
              <a:rPr lang="en-GB" sz="1800">
                <a:solidFill>
                  <a:srgbClr val="222222"/>
                </a:solidFill>
                <a:highlight>
                  <a:srgbClr val="FFFFFF"/>
                </a:highlight>
                <a:latin typeface="Trebuchet MS"/>
              </a:rPr>
              <a:t>The findings are consistent with positioning youth SP as a</a:t>
            </a:r>
            <a:r>
              <a:rPr lang="en-GB" sz="1800" b="1">
                <a:solidFill>
                  <a:srgbClr val="222222"/>
                </a:solidFill>
                <a:highlight>
                  <a:srgbClr val="FFFFFF"/>
                </a:highlight>
                <a:latin typeface="Trebuchet MS"/>
              </a:rPr>
              <a:t> relational, strengths-based intervention</a:t>
            </a:r>
            <a:r>
              <a:rPr lang="en-GB" sz="1800">
                <a:solidFill>
                  <a:srgbClr val="222222"/>
                </a:solidFill>
                <a:highlight>
                  <a:srgbClr val="FFFFFF"/>
                </a:highlight>
                <a:latin typeface="Trebuchet MS"/>
              </a:rPr>
              <a:t> that can stabilise young people and strengthen protective resources during waiting, while reinforcing the need for equitable delivery models and integration with timely access to specialist mental health care.</a:t>
            </a:r>
            <a:endParaRPr lang="en-GB" sz="1800">
              <a:solidFill>
                <a:srgbClr val="000000"/>
              </a:solidFill>
              <a:highlight>
                <a:srgbClr val="FFFFFF"/>
              </a:highlight>
              <a:latin typeface="Trebuchet MS"/>
            </a:endParaRPr>
          </a:p>
          <a:p>
            <a:endParaRPr lang="en-GB" sz="1800">
              <a:solidFill>
                <a:srgbClr val="222222"/>
              </a:solidFill>
              <a:highlight>
                <a:srgbClr val="FFFFFF"/>
              </a:highlight>
              <a:latin typeface="Trebuchet MS"/>
            </a:endParaRPr>
          </a:p>
        </p:txBody>
      </p:sp>
      <p:pic>
        <p:nvPicPr>
          <p:cNvPr id="4" name="Picture 3" descr="A logo with circles and lines&#10;&#10;Description automatically generated">
            <a:extLst>
              <a:ext uri="{FF2B5EF4-FFF2-40B4-BE49-F238E27FC236}">
                <a16:creationId xmlns:a16="http://schemas.microsoft.com/office/drawing/2014/main" id="{8128C45B-15BD-7155-283D-D40F6BD118B3}"/>
              </a:ext>
            </a:extLst>
          </p:cNvPr>
          <p:cNvPicPr>
            <a:picLocks noChangeAspect="1"/>
          </p:cNvPicPr>
          <p:nvPr/>
        </p:nvPicPr>
        <p:blipFill>
          <a:blip r:embed="rId3"/>
          <a:stretch>
            <a:fillRect/>
          </a:stretch>
        </p:blipFill>
        <p:spPr>
          <a:xfrm>
            <a:off x="69794" y="121650"/>
            <a:ext cx="2174489" cy="1431306"/>
          </a:xfrm>
          <a:prstGeom prst="rect">
            <a:avLst/>
          </a:prstGeom>
        </p:spPr>
      </p:pic>
    </p:spTree>
    <p:extLst>
      <p:ext uri="{BB962C8B-B14F-4D97-AF65-F5344CB8AC3E}">
        <p14:creationId xmlns:p14="http://schemas.microsoft.com/office/powerpoint/2010/main" val="792593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F67BB5A-3461-4CC3-1F3F-1ED2969B24CB}"/>
              </a:ext>
            </a:extLst>
          </p:cNvPr>
          <p:cNvPicPr>
            <a:picLocks noGrp="1" noChangeAspect="1"/>
          </p:cNvPicPr>
          <p:nvPr>
            <p:ph idx="1"/>
          </p:nvPr>
        </p:nvPicPr>
        <p:blipFill>
          <a:blip r:embed="rId2"/>
          <a:stretch>
            <a:fillRect/>
          </a:stretch>
        </p:blipFill>
        <p:spPr>
          <a:xfrm>
            <a:off x="2264257" y="320753"/>
            <a:ext cx="8195126" cy="4912054"/>
          </a:xfrm>
          <a:prstGeom prst="rect">
            <a:avLst/>
          </a:prstGeom>
        </p:spPr>
      </p:pic>
      <p:pic>
        <p:nvPicPr>
          <p:cNvPr id="8" name="Picture 7">
            <a:extLst>
              <a:ext uri="{FF2B5EF4-FFF2-40B4-BE49-F238E27FC236}">
                <a16:creationId xmlns:a16="http://schemas.microsoft.com/office/drawing/2014/main" id="{C3F21FC4-7E9A-E602-C0DE-DF52D8E9DE52}"/>
              </a:ext>
            </a:extLst>
          </p:cNvPr>
          <p:cNvPicPr>
            <a:picLocks noChangeAspect="1"/>
          </p:cNvPicPr>
          <p:nvPr/>
        </p:nvPicPr>
        <p:blipFill>
          <a:blip r:embed="rId3"/>
          <a:srcRect l="988" t="13483" r="679"/>
          <a:stretch>
            <a:fillRect/>
          </a:stretch>
        </p:blipFill>
        <p:spPr>
          <a:xfrm>
            <a:off x="2083249" y="821352"/>
            <a:ext cx="8556252" cy="5933329"/>
          </a:xfrm>
          <a:prstGeom prst="rect">
            <a:avLst/>
          </a:prstGeom>
        </p:spPr>
      </p:pic>
      <p:pic>
        <p:nvPicPr>
          <p:cNvPr id="3" name="Picture 2" descr="A logo with circles and lines&#10;&#10;Description automatically generated">
            <a:extLst>
              <a:ext uri="{FF2B5EF4-FFF2-40B4-BE49-F238E27FC236}">
                <a16:creationId xmlns:a16="http://schemas.microsoft.com/office/drawing/2014/main" id="{32EFC249-12F3-B78A-B466-6D42E0D7881D}"/>
              </a:ext>
            </a:extLst>
          </p:cNvPr>
          <p:cNvPicPr>
            <a:picLocks noChangeAspect="1"/>
          </p:cNvPicPr>
          <p:nvPr/>
        </p:nvPicPr>
        <p:blipFill>
          <a:blip r:embed="rId4"/>
          <a:stretch>
            <a:fillRect/>
          </a:stretch>
        </p:blipFill>
        <p:spPr>
          <a:xfrm>
            <a:off x="127913" y="124061"/>
            <a:ext cx="1864523" cy="1231119"/>
          </a:xfrm>
          <a:prstGeom prst="rect">
            <a:avLst/>
          </a:prstGeom>
        </p:spPr>
      </p:pic>
    </p:spTree>
    <p:extLst>
      <p:ext uri="{BB962C8B-B14F-4D97-AF65-F5344CB8AC3E}">
        <p14:creationId xmlns:p14="http://schemas.microsoft.com/office/powerpoint/2010/main" val="1403504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D399-0261-67DF-5CEE-5DA5272A41D0}"/>
              </a:ext>
            </a:extLst>
          </p:cNvPr>
          <p:cNvSpPr>
            <a:spLocks noGrp="1"/>
          </p:cNvSpPr>
          <p:nvPr>
            <p:ph type="title"/>
          </p:nvPr>
        </p:nvSpPr>
        <p:spPr>
          <a:xfrm>
            <a:off x="3342559" y="161067"/>
            <a:ext cx="10515600" cy="1325563"/>
          </a:xfrm>
        </p:spPr>
        <p:txBody>
          <a:bodyPr/>
          <a:lstStyle/>
          <a:p>
            <a:r>
              <a:rPr lang="en-GB"/>
              <a:t>Severe Mental Illness</a:t>
            </a:r>
          </a:p>
        </p:txBody>
      </p:sp>
      <p:sp>
        <p:nvSpPr>
          <p:cNvPr id="3" name="Content Placeholder 2">
            <a:extLst>
              <a:ext uri="{FF2B5EF4-FFF2-40B4-BE49-F238E27FC236}">
                <a16:creationId xmlns:a16="http://schemas.microsoft.com/office/drawing/2014/main" id="{67631E78-9AE8-A3E5-758E-E209357C7727}"/>
              </a:ext>
            </a:extLst>
          </p:cNvPr>
          <p:cNvSpPr>
            <a:spLocks noGrp="1"/>
          </p:cNvSpPr>
          <p:nvPr>
            <p:ph idx="1"/>
          </p:nvPr>
        </p:nvSpPr>
        <p:spPr>
          <a:xfrm>
            <a:off x="334505" y="1800084"/>
            <a:ext cx="5607804" cy="5729787"/>
          </a:xfrm>
        </p:spPr>
        <p:txBody>
          <a:bodyPr vert="horz" lIns="91440" tIns="45720" rIns="91440" bIns="45720" rtlCol="0" anchor="t">
            <a:noAutofit/>
          </a:bodyPr>
          <a:lstStyle/>
          <a:p>
            <a:endParaRPr lang="en-GB" sz="2000" dirty="0">
              <a:highlight>
                <a:srgbClr val="FFFFFF"/>
              </a:highlight>
              <a:latin typeface="Trebuchet MS"/>
            </a:endParaRPr>
          </a:p>
          <a:p>
            <a:pPr marL="0" indent="0">
              <a:buNone/>
            </a:pPr>
            <a:r>
              <a:rPr lang="en-GB" sz="2000" dirty="0">
                <a:highlight>
                  <a:srgbClr val="FFFFFF"/>
                </a:highlight>
                <a:latin typeface="Trebuchet MS"/>
                <a:hlinkClick r:id="rId3"/>
              </a:rPr>
              <a:t>New Randomised Control Trials</a:t>
            </a:r>
            <a:r>
              <a:rPr lang="en-GB" sz="2000">
                <a:highlight>
                  <a:srgbClr val="FFFFFF"/>
                </a:highlight>
                <a:latin typeface="Trebuchet MS"/>
              </a:rPr>
              <a:t> in Greece (Stefani, 2025) have been able to determine the effects of 3-months of art exposure on individuals with various mental health disorders (925 participants of RCT, 25% had schizophrenia, 14% depressive disorders, 13% anxiety disorders, 12% other psychotic disorders). Art exposure involved theatre, dance, visual arts, music, cinema, and museums. Outcomes of art exposure showed improvements in wellbeing, and reductions in depression, anxiety, and loneliness.</a:t>
            </a:r>
            <a:endParaRPr lang="en-GB" sz="2000">
              <a:latin typeface="Trebuchet MS"/>
            </a:endParaRPr>
          </a:p>
          <a:p>
            <a:endParaRPr lang="en-GB" sz="1600">
              <a:highlight>
                <a:srgbClr val="FFFFFF"/>
              </a:highlight>
              <a:latin typeface="Trebuchet MS"/>
            </a:endParaRPr>
          </a:p>
          <a:p>
            <a:endParaRPr lang="en-GB" sz="1600">
              <a:highlight>
                <a:srgbClr val="FFFFFF"/>
              </a:highlight>
              <a:latin typeface="Trebuchet MS"/>
            </a:endParaRPr>
          </a:p>
          <a:p>
            <a:endParaRPr lang="en-GB" sz="1600">
              <a:highlight>
                <a:srgbClr val="FFFFFF"/>
              </a:highlight>
              <a:latin typeface="Trebuchet MS"/>
            </a:endParaRPr>
          </a:p>
          <a:p>
            <a:endParaRPr lang="en-GB" sz="1600">
              <a:highlight>
                <a:srgbClr val="FFFFFF"/>
              </a:highlight>
              <a:latin typeface="Trebuchet MS"/>
            </a:endParaRPr>
          </a:p>
          <a:p>
            <a:endParaRPr lang="en-GB" sz="1600">
              <a:highlight>
                <a:srgbClr val="FFFFFF"/>
              </a:highlight>
              <a:latin typeface="Trebuchet MS"/>
            </a:endParaRPr>
          </a:p>
          <a:p>
            <a:endParaRPr lang="en-GB" sz="1600">
              <a:highlight>
                <a:srgbClr val="FFFFFF"/>
              </a:highlight>
              <a:latin typeface="Trebuchet MS"/>
            </a:endParaRPr>
          </a:p>
          <a:p>
            <a:endParaRPr lang="en-GB">
              <a:latin typeface="Aptos" panose="02110004020202020204"/>
            </a:endParaRPr>
          </a:p>
          <a:p>
            <a:endParaRPr lang="en-GB" sz="1600">
              <a:latin typeface="Trebuchet MS"/>
            </a:endParaRPr>
          </a:p>
        </p:txBody>
      </p:sp>
      <p:pic>
        <p:nvPicPr>
          <p:cNvPr id="4" name="Picture 3">
            <a:extLst>
              <a:ext uri="{FF2B5EF4-FFF2-40B4-BE49-F238E27FC236}">
                <a16:creationId xmlns:a16="http://schemas.microsoft.com/office/drawing/2014/main" id="{3512E41A-D4BF-472E-263E-2AD2DBAAB9B1}"/>
              </a:ext>
            </a:extLst>
          </p:cNvPr>
          <p:cNvPicPr>
            <a:picLocks noChangeAspect="1"/>
          </p:cNvPicPr>
          <p:nvPr/>
        </p:nvPicPr>
        <p:blipFill>
          <a:blip r:embed="rId4"/>
          <a:stretch>
            <a:fillRect/>
          </a:stretch>
        </p:blipFill>
        <p:spPr>
          <a:xfrm>
            <a:off x="6093094" y="1417373"/>
            <a:ext cx="5676706" cy="4924904"/>
          </a:xfrm>
          <a:prstGeom prst="rect">
            <a:avLst/>
          </a:prstGeom>
        </p:spPr>
      </p:pic>
      <p:pic>
        <p:nvPicPr>
          <p:cNvPr id="6" name="Picture 5" descr="A logo with circles and lines&#10;&#10;Description automatically generated">
            <a:extLst>
              <a:ext uri="{FF2B5EF4-FFF2-40B4-BE49-F238E27FC236}">
                <a16:creationId xmlns:a16="http://schemas.microsoft.com/office/drawing/2014/main" id="{E06B8551-A193-151B-603F-4D5F0F32C152}"/>
              </a:ext>
            </a:extLst>
          </p:cNvPr>
          <p:cNvPicPr>
            <a:picLocks noChangeAspect="1"/>
          </p:cNvPicPr>
          <p:nvPr/>
        </p:nvPicPr>
        <p:blipFill>
          <a:blip r:embed="rId5"/>
          <a:stretch>
            <a:fillRect/>
          </a:stretch>
        </p:blipFill>
        <p:spPr>
          <a:xfrm>
            <a:off x="445714" y="162290"/>
            <a:ext cx="2174489" cy="1431306"/>
          </a:xfrm>
          <a:prstGeom prst="rect">
            <a:avLst/>
          </a:prstGeom>
        </p:spPr>
      </p:pic>
    </p:spTree>
    <p:extLst>
      <p:ext uri="{BB962C8B-B14F-4D97-AF65-F5344CB8AC3E}">
        <p14:creationId xmlns:p14="http://schemas.microsoft.com/office/powerpoint/2010/main" val="2750512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48A9-3DC9-D87A-7A36-4DDA62F2E05C}"/>
              </a:ext>
            </a:extLst>
          </p:cNvPr>
          <p:cNvSpPr>
            <a:spLocks noGrp="1"/>
          </p:cNvSpPr>
          <p:nvPr>
            <p:ph type="title"/>
          </p:nvPr>
        </p:nvSpPr>
        <p:spPr>
          <a:xfrm>
            <a:off x="2304081" y="261803"/>
            <a:ext cx="10515600" cy="1325563"/>
          </a:xfrm>
        </p:spPr>
        <p:txBody>
          <a:bodyPr/>
          <a:lstStyle/>
          <a:p>
            <a:r>
              <a:rPr lang="en-GB"/>
              <a:t>Challenges</a:t>
            </a:r>
          </a:p>
        </p:txBody>
      </p:sp>
      <p:sp>
        <p:nvSpPr>
          <p:cNvPr id="3" name="Content Placeholder 2">
            <a:extLst>
              <a:ext uri="{FF2B5EF4-FFF2-40B4-BE49-F238E27FC236}">
                <a16:creationId xmlns:a16="http://schemas.microsoft.com/office/drawing/2014/main" id="{6EED95B2-8521-0B41-D2F2-D892221D78D8}"/>
              </a:ext>
            </a:extLst>
          </p:cNvPr>
          <p:cNvSpPr>
            <a:spLocks noGrp="1"/>
          </p:cNvSpPr>
          <p:nvPr>
            <p:ph idx="1"/>
          </p:nvPr>
        </p:nvSpPr>
        <p:spPr>
          <a:xfrm>
            <a:off x="663844" y="1715845"/>
            <a:ext cx="10515600" cy="4351338"/>
          </a:xfrm>
        </p:spPr>
        <p:txBody>
          <a:bodyPr vert="horz" lIns="91440" tIns="45720" rIns="91440" bIns="45720" rtlCol="0" anchor="t">
            <a:normAutofit/>
          </a:bodyPr>
          <a:lstStyle/>
          <a:p>
            <a:r>
              <a:rPr lang="en-GB"/>
              <a:t>Complexity of cases / high caseloads</a:t>
            </a:r>
            <a:endParaRPr lang="en-US"/>
          </a:p>
          <a:p>
            <a:r>
              <a:rPr lang="en-GB"/>
              <a:t>Part of a joined-up system with clear pathways for patients, and with clarity around roles and responsibilities. </a:t>
            </a:r>
          </a:p>
          <a:p>
            <a:r>
              <a:rPr lang="en-GB"/>
              <a:t>Good quality training and supervision to support staff confidence and capacity.</a:t>
            </a:r>
          </a:p>
          <a:p>
            <a:r>
              <a:rPr lang="en-GB"/>
              <a:t>Sustainable funding for community groups to follow referrals.</a:t>
            </a:r>
          </a:p>
          <a:p>
            <a:endParaRPr lang="en-GB"/>
          </a:p>
          <a:p>
            <a:endParaRPr lang="en-GB"/>
          </a:p>
        </p:txBody>
      </p:sp>
      <p:pic>
        <p:nvPicPr>
          <p:cNvPr id="5" name="Picture 4" descr="A logo with circles and lines&#10;&#10;Description automatically generated">
            <a:extLst>
              <a:ext uri="{FF2B5EF4-FFF2-40B4-BE49-F238E27FC236}">
                <a16:creationId xmlns:a16="http://schemas.microsoft.com/office/drawing/2014/main" id="{DA0115E8-FCA6-357E-7CCF-87785B10DF5D}"/>
              </a:ext>
            </a:extLst>
          </p:cNvPr>
          <p:cNvPicPr>
            <a:picLocks noChangeAspect="1"/>
          </p:cNvPicPr>
          <p:nvPr/>
        </p:nvPicPr>
        <p:blipFill>
          <a:blip r:embed="rId3"/>
          <a:stretch>
            <a:fillRect/>
          </a:stretch>
        </p:blipFill>
        <p:spPr>
          <a:xfrm>
            <a:off x="127913" y="124061"/>
            <a:ext cx="1864523" cy="1231119"/>
          </a:xfrm>
          <a:prstGeom prst="rect">
            <a:avLst/>
          </a:prstGeom>
        </p:spPr>
      </p:pic>
    </p:spTree>
    <p:extLst>
      <p:ext uri="{BB962C8B-B14F-4D97-AF65-F5344CB8AC3E}">
        <p14:creationId xmlns:p14="http://schemas.microsoft.com/office/powerpoint/2010/main" val="1705275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12BAB7E-E1AF-1118-C2C1-E221A624B4E7}"/>
              </a:ext>
            </a:extLst>
          </p:cNvPr>
          <p:cNvPicPr>
            <a:picLocks noGrp="1" noChangeAspect="1"/>
          </p:cNvPicPr>
          <p:nvPr>
            <p:ph idx="1"/>
          </p:nvPr>
        </p:nvPicPr>
        <p:blipFill>
          <a:blip r:embed="rId2"/>
          <a:stretch>
            <a:fillRect/>
          </a:stretch>
        </p:blipFill>
        <p:spPr>
          <a:xfrm>
            <a:off x="1387717" y="481021"/>
            <a:ext cx="10104050" cy="5652731"/>
          </a:xfrm>
          <a:prstGeom prst="rect">
            <a:avLst/>
          </a:prstGeom>
        </p:spPr>
      </p:pic>
    </p:spTree>
    <p:extLst>
      <p:ext uri="{BB962C8B-B14F-4D97-AF65-F5344CB8AC3E}">
        <p14:creationId xmlns:p14="http://schemas.microsoft.com/office/powerpoint/2010/main" val="3574299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8424901-8542-7E49-98C4-5302257F8897}"/>
              </a:ext>
            </a:extLst>
          </p:cNvPr>
          <p:cNvPicPr>
            <a:picLocks noGrp="1" noChangeAspect="1"/>
          </p:cNvPicPr>
          <p:nvPr>
            <p:ph idx="1"/>
          </p:nvPr>
        </p:nvPicPr>
        <p:blipFill>
          <a:blip r:embed="rId2"/>
          <a:stretch>
            <a:fillRect/>
          </a:stretch>
        </p:blipFill>
        <p:spPr>
          <a:xfrm>
            <a:off x="935954" y="652859"/>
            <a:ext cx="9962903" cy="5553869"/>
          </a:xfrm>
          <a:prstGeom prst="rect">
            <a:avLst/>
          </a:prstGeom>
        </p:spPr>
      </p:pic>
      <p:sp>
        <p:nvSpPr>
          <p:cNvPr id="6" name="TextBox 5">
            <a:extLst>
              <a:ext uri="{FF2B5EF4-FFF2-40B4-BE49-F238E27FC236}">
                <a16:creationId xmlns:a16="http://schemas.microsoft.com/office/drawing/2014/main" id="{E1F62044-7BFB-8864-99B6-DFC228641BEC}"/>
              </a:ext>
            </a:extLst>
          </p:cNvPr>
          <p:cNvSpPr txBox="1"/>
          <p:nvPr/>
        </p:nvSpPr>
        <p:spPr>
          <a:xfrm>
            <a:off x="9671999" y="6227999"/>
            <a:ext cx="2743199" cy="365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2288577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F3FDF89-5212-4ECB-A57F-49892C543ABD}"/>
              </a:ext>
            </a:extLst>
          </p:cNvPr>
          <p:cNvPicPr>
            <a:picLocks noGrp="1" noChangeAspect="1"/>
          </p:cNvPicPr>
          <p:nvPr>
            <p:ph idx="1"/>
          </p:nvPr>
        </p:nvPicPr>
        <p:blipFill>
          <a:blip r:embed="rId2"/>
          <a:stretch>
            <a:fillRect/>
          </a:stretch>
        </p:blipFill>
        <p:spPr>
          <a:xfrm>
            <a:off x="1091125" y="456406"/>
            <a:ext cx="10003797" cy="5565775"/>
          </a:xfrm>
          <a:prstGeom prst="rect">
            <a:avLst/>
          </a:prstGeom>
        </p:spPr>
      </p:pic>
    </p:spTree>
    <p:extLst>
      <p:ext uri="{BB962C8B-B14F-4D97-AF65-F5344CB8AC3E}">
        <p14:creationId xmlns:p14="http://schemas.microsoft.com/office/powerpoint/2010/main" val="2539352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05AC-8718-DA55-0094-3C431B0F8F2D}"/>
              </a:ext>
            </a:extLst>
          </p:cNvPr>
          <p:cNvSpPr>
            <a:spLocks noGrp="1"/>
          </p:cNvSpPr>
          <p:nvPr>
            <p:ph type="title"/>
          </p:nvPr>
        </p:nvSpPr>
        <p:spPr>
          <a:xfrm>
            <a:off x="838200" y="1166346"/>
            <a:ext cx="10515600" cy="1325563"/>
          </a:xfrm>
        </p:spPr>
        <p:txBody>
          <a:bodyPr/>
          <a:lstStyle/>
          <a:p>
            <a:r>
              <a:rPr lang="en-GB">
                <a:latin typeface="Trebuchet MS"/>
              </a:rPr>
              <a:t>Summary</a:t>
            </a:r>
          </a:p>
        </p:txBody>
      </p:sp>
      <p:sp>
        <p:nvSpPr>
          <p:cNvPr id="3" name="Content Placeholder 2">
            <a:extLst>
              <a:ext uri="{FF2B5EF4-FFF2-40B4-BE49-F238E27FC236}">
                <a16:creationId xmlns:a16="http://schemas.microsoft.com/office/drawing/2014/main" id="{404D4667-F547-216E-160B-3CF3BEFA5276}"/>
              </a:ext>
            </a:extLst>
          </p:cNvPr>
          <p:cNvSpPr>
            <a:spLocks noGrp="1"/>
          </p:cNvSpPr>
          <p:nvPr>
            <p:ph idx="1"/>
          </p:nvPr>
        </p:nvSpPr>
        <p:spPr>
          <a:xfrm>
            <a:off x="838200" y="2416308"/>
            <a:ext cx="10515600" cy="4351338"/>
          </a:xfrm>
        </p:spPr>
        <p:txBody>
          <a:bodyPr vert="horz" lIns="91440" tIns="45720" rIns="91440" bIns="45720" rtlCol="0" anchor="t">
            <a:normAutofit/>
          </a:bodyPr>
          <a:lstStyle/>
          <a:p>
            <a:r>
              <a:rPr lang="en-GB" sz="2400">
                <a:latin typeface="Trebuchet MS"/>
              </a:rPr>
              <a:t>Growing body of evidence that SP improves mental health and wellbeing</a:t>
            </a:r>
          </a:p>
          <a:p>
            <a:r>
              <a:rPr lang="en-GB" sz="2400">
                <a:latin typeface="Trebuchet MS"/>
              </a:rPr>
              <a:t>Link workers are already supporting people everyday </a:t>
            </a:r>
          </a:p>
          <a:p>
            <a:r>
              <a:rPr lang="en-GB" sz="2400">
                <a:latin typeface="Trebuchet MS"/>
              </a:rPr>
              <a:t>The support is making a meaningful difference</a:t>
            </a:r>
          </a:p>
          <a:p>
            <a:r>
              <a:rPr lang="en-GB" sz="2400">
                <a:latin typeface="Trebuchet MS"/>
              </a:rPr>
              <a:t>It complements (doesn't replace) clinical care </a:t>
            </a:r>
            <a:endParaRPr lang="en-US" sz="2400">
              <a:latin typeface="Trebuchet MS"/>
            </a:endParaRPr>
          </a:p>
          <a:p>
            <a:r>
              <a:rPr lang="en-GB" sz="2400">
                <a:latin typeface="Trebuchet MS"/>
              </a:rPr>
              <a:t>There is emerging evidence around Severe Mental Illness</a:t>
            </a:r>
          </a:p>
          <a:p>
            <a:r>
              <a:rPr lang="en-GB" sz="2400">
                <a:latin typeface="Trebuchet MS"/>
              </a:rPr>
              <a:t>We need to also consider existing challenges around training, supervision, caseloads</a:t>
            </a:r>
            <a:r>
              <a:rPr lang="en-GB" sz="1800" dirty="0">
                <a:latin typeface="Trebuchet MS"/>
              </a:rPr>
              <a:t> </a:t>
            </a:r>
          </a:p>
          <a:p>
            <a:endParaRPr lang="en-GB">
              <a:latin typeface="Aptos" panose="02110004020202020204"/>
            </a:endParaRPr>
          </a:p>
        </p:txBody>
      </p:sp>
      <p:pic>
        <p:nvPicPr>
          <p:cNvPr id="5" name="Picture 4" descr="A logo with circles and lines&#10;&#10;Description automatically generated">
            <a:extLst>
              <a:ext uri="{FF2B5EF4-FFF2-40B4-BE49-F238E27FC236}">
                <a16:creationId xmlns:a16="http://schemas.microsoft.com/office/drawing/2014/main" id="{D713F1F9-7145-E998-EFB2-4AB12AF15F53}"/>
              </a:ext>
            </a:extLst>
          </p:cNvPr>
          <p:cNvPicPr>
            <a:picLocks noChangeAspect="1"/>
          </p:cNvPicPr>
          <p:nvPr/>
        </p:nvPicPr>
        <p:blipFill>
          <a:blip r:embed="rId2"/>
          <a:stretch>
            <a:fillRect/>
          </a:stretch>
        </p:blipFill>
        <p:spPr>
          <a:xfrm>
            <a:off x="127913" y="124061"/>
            <a:ext cx="1864523" cy="1231119"/>
          </a:xfrm>
          <a:prstGeom prst="rect">
            <a:avLst/>
          </a:prstGeom>
        </p:spPr>
      </p:pic>
    </p:spTree>
    <p:extLst>
      <p:ext uri="{BB962C8B-B14F-4D97-AF65-F5344CB8AC3E}">
        <p14:creationId xmlns:p14="http://schemas.microsoft.com/office/powerpoint/2010/main" val="1593702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9EFCE-E50D-52E7-F205-1F2F9F8FEB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F2516F7-4A97-9B23-1A45-DA9ECFDB847D}"/>
              </a:ext>
            </a:extLst>
          </p:cNvPr>
          <p:cNvSpPr>
            <a:spLocks noGrp="1"/>
          </p:cNvSpPr>
          <p:nvPr>
            <p:ph type="title"/>
          </p:nvPr>
        </p:nvSpPr>
        <p:spPr>
          <a:xfrm>
            <a:off x="590361" y="3426496"/>
            <a:ext cx="9842649" cy="2849648"/>
          </a:xfrm>
          <a:noFill/>
        </p:spPr>
        <p:txBody>
          <a:bodyPr/>
          <a:lstStyle/>
          <a:p>
            <a:r>
              <a:rPr lang="en-US">
                <a:solidFill>
                  <a:srgbClr val="00B0F0"/>
                </a:solidFill>
                <a:latin typeface="Trebuchet MS"/>
              </a:rPr>
              <a:t>Ben Barlow - Social Prescribing Link Worker at Newport &amp; Central PCN</a:t>
            </a:r>
          </a:p>
          <a:p>
            <a:endParaRPr lang="en-US">
              <a:solidFill>
                <a:srgbClr val="00B0F0"/>
              </a:solidFill>
              <a:latin typeface="Trebuchet MS"/>
            </a:endParaRPr>
          </a:p>
          <a:p>
            <a:br>
              <a:rPr lang="en-US">
                <a:latin typeface="Trebuchet MS"/>
              </a:rPr>
            </a:br>
            <a:endParaRPr lang="en-US">
              <a:solidFill>
                <a:srgbClr val="00B0F0"/>
              </a:solidFill>
              <a:latin typeface="Trebuchet MS"/>
            </a:endParaRPr>
          </a:p>
          <a:p>
            <a:endParaRPr lang="en-US">
              <a:solidFill>
                <a:srgbClr val="00B0F0"/>
              </a:solidFill>
              <a:latin typeface="Trebuchet MS"/>
            </a:endParaRPr>
          </a:p>
          <a:p>
            <a:endParaRPr lang="en-US">
              <a:solidFill>
                <a:srgbClr val="00B0F0"/>
              </a:solidFill>
              <a:latin typeface="Trebuchet MS" panose="020B0703020202090204" pitchFamily="34" charset="0"/>
            </a:endParaRPr>
          </a:p>
        </p:txBody>
      </p:sp>
      <p:pic>
        <p:nvPicPr>
          <p:cNvPr id="15" name="Picture 14" descr="Computer screen and book icon">
            <a:extLst>
              <a:ext uri="{FF2B5EF4-FFF2-40B4-BE49-F238E27FC236}">
                <a16:creationId xmlns:a16="http://schemas.microsoft.com/office/drawing/2014/main" id="{AEE694EC-EE48-8D1C-AC32-D3A8FB1E37D8}"/>
              </a:ext>
            </a:extLst>
          </p:cNvPr>
          <p:cNvPicPr>
            <a:picLocks noChangeAspect="1"/>
          </p:cNvPicPr>
          <p:nvPr/>
        </p:nvPicPr>
        <p:blipFill>
          <a:blip r:embed="rId2"/>
          <a:stretch>
            <a:fillRect/>
          </a:stretch>
        </p:blipFill>
        <p:spPr>
          <a:xfrm>
            <a:off x="9555480" y="5244547"/>
            <a:ext cx="2449471" cy="1533002"/>
          </a:xfrm>
          <a:prstGeom prst="rect">
            <a:avLst/>
          </a:prstGeom>
        </p:spPr>
      </p:pic>
      <p:pic>
        <p:nvPicPr>
          <p:cNvPr id="5" name="Picture 4" descr="A logo with circles and lines&#10;&#10;Description automatically generated">
            <a:extLst>
              <a:ext uri="{FF2B5EF4-FFF2-40B4-BE49-F238E27FC236}">
                <a16:creationId xmlns:a16="http://schemas.microsoft.com/office/drawing/2014/main" id="{97B8E17C-F4AE-E750-BD70-A5F79735AF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185550" cy="1434905"/>
          </a:xfrm>
          <a:prstGeom prst="rect">
            <a:avLst/>
          </a:prstGeom>
        </p:spPr>
      </p:pic>
    </p:spTree>
    <p:extLst>
      <p:ext uri="{BB962C8B-B14F-4D97-AF65-F5344CB8AC3E}">
        <p14:creationId xmlns:p14="http://schemas.microsoft.com/office/powerpoint/2010/main" val="2382316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97675" y="849672"/>
            <a:ext cx="6825226" cy="2716163"/>
          </a:xfrm>
        </p:spPr>
        <p:txBody>
          <a:bodyPr anchor="t">
            <a:noAutofit/>
          </a:bodyPr>
          <a:lstStyle/>
          <a:p>
            <a:pPr algn="l"/>
            <a:r>
              <a:rPr lang="en-GB" sz="3200" b="1">
                <a:highlight>
                  <a:srgbClr val="FFFFFF"/>
                </a:highlight>
                <a:latin typeface="Trebuchet MS"/>
              </a:rPr>
              <a:t>The remit of Social prescribing in Mental Health &amp; the importance of working in partnership</a:t>
            </a:r>
            <a:br>
              <a:rPr lang="en-GB" sz="3200">
                <a:highlight>
                  <a:srgbClr val="FFFFFF"/>
                </a:highlight>
                <a:latin typeface="Trebuchet MS"/>
              </a:rPr>
            </a:br>
            <a:r>
              <a:rPr lang="en-GB" sz="3200">
                <a:highlight>
                  <a:srgbClr val="FFFFFF"/>
                </a:highlight>
                <a:latin typeface="Trebuchet MS"/>
              </a:rPr>
              <a:t>-Ben Barlow-Beck</a:t>
            </a:r>
          </a:p>
          <a:p>
            <a:pPr algn="l"/>
            <a:endParaRPr lang="en-GB" sz="3200">
              <a:highlight>
                <a:srgbClr val="FFFFFF"/>
              </a:highlight>
              <a:latin typeface="Trebuchet MS"/>
            </a:endParaRPr>
          </a:p>
        </p:txBody>
      </p:sp>
      <p:sp>
        <p:nvSpPr>
          <p:cNvPr id="3" name="Subtitle 2"/>
          <p:cNvSpPr>
            <a:spLocks noGrp="1"/>
          </p:cNvSpPr>
          <p:nvPr>
            <p:ph type="subTitle" idx="1"/>
          </p:nvPr>
        </p:nvSpPr>
        <p:spPr>
          <a:xfrm>
            <a:off x="497839" y="3235960"/>
            <a:ext cx="7556582" cy="1369141"/>
          </a:xfrm>
        </p:spPr>
        <p:txBody>
          <a:bodyPr vert="horz" lIns="91440" tIns="45720" rIns="91440" bIns="45720" rtlCol="0">
            <a:normAutofit/>
          </a:bodyPr>
          <a:lstStyle/>
          <a:p>
            <a:pPr algn="l"/>
            <a:r>
              <a:rPr lang="en-GB">
                <a:solidFill>
                  <a:srgbClr val="000000"/>
                </a:solidFill>
                <a:highlight>
                  <a:srgbClr val="FFFFFF"/>
                </a:highlight>
                <a:latin typeface="Trebuchet MS"/>
              </a:rPr>
              <a:t>NASP Webinar: Mental health Part 2</a:t>
            </a:r>
            <a:br>
              <a:rPr lang="en-GB">
                <a:solidFill>
                  <a:srgbClr val="000000"/>
                </a:solidFill>
                <a:highlight>
                  <a:srgbClr val="FFFFFF"/>
                </a:highlight>
                <a:latin typeface="Trebuchet MS"/>
              </a:rPr>
            </a:br>
            <a:r>
              <a:rPr lang="en-GB">
                <a:solidFill>
                  <a:srgbClr val="000000"/>
                </a:solidFill>
                <a:highlight>
                  <a:srgbClr val="FFFFFF"/>
                </a:highlight>
                <a:latin typeface="Trebuchet MS"/>
              </a:rPr>
              <a:t>World Mental Health Day: “Lived experiences heard: real voices, real change”</a:t>
            </a:r>
          </a:p>
          <a:p>
            <a:pPr algn="l"/>
            <a:endParaRPr lang="en-GB">
              <a:solidFill>
                <a:srgbClr val="000000"/>
              </a:solidFill>
              <a:highlight>
                <a:srgbClr val="FFFFFF"/>
              </a:highlight>
              <a:latin typeface="Trebuchet MS"/>
            </a:endParaRPr>
          </a:p>
        </p:txBody>
      </p:sp>
      <p:pic>
        <p:nvPicPr>
          <p:cNvPr id="6" name="Picture 5" descr="National Academey Social Prescribing (NASP)">
            <a:extLst>
              <a:ext uri="{FF2B5EF4-FFF2-40B4-BE49-F238E27FC236}">
                <a16:creationId xmlns:a16="http://schemas.microsoft.com/office/drawing/2014/main" id="{9A24BD53-CC6E-0F45-540C-EBC18083FEBB}"/>
              </a:ext>
            </a:extLst>
          </p:cNvPr>
          <p:cNvPicPr>
            <a:picLocks noChangeAspect="1"/>
          </p:cNvPicPr>
          <p:nvPr/>
        </p:nvPicPr>
        <p:blipFill>
          <a:blip r:embed="rId2"/>
          <a:stretch>
            <a:fillRect/>
          </a:stretch>
        </p:blipFill>
        <p:spPr>
          <a:xfrm>
            <a:off x="8493123" y="1108228"/>
            <a:ext cx="3179446" cy="793591"/>
          </a:xfrm>
          <a:prstGeom prst="rect">
            <a:avLst/>
          </a:prstGeom>
        </p:spPr>
      </p:pic>
      <p:pic>
        <p:nvPicPr>
          <p:cNvPr id="4" name="Picture 3" descr="No photo description available.">
            <a:extLst>
              <a:ext uri="{FF2B5EF4-FFF2-40B4-BE49-F238E27FC236}">
                <a16:creationId xmlns:a16="http://schemas.microsoft.com/office/drawing/2014/main" id="{0C18FC01-EB94-F508-F418-0237204EAA02}"/>
              </a:ext>
            </a:extLst>
          </p:cNvPr>
          <p:cNvPicPr>
            <a:picLocks noChangeAspect="1"/>
          </p:cNvPicPr>
          <p:nvPr/>
        </p:nvPicPr>
        <p:blipFill>
          <a:blip r:embed="rId3"/>
          <a:srcRect l="5555" t="24281" r="9524" b="25594"/>
          <a:stretch>
            <a:fillRect/>
          </a:stretch>
        </p:blipFill>
        <p:spPr>
          <a:xfrm>
            <a:off x="8309799" y="3427193"/>
            <a:ext cx="3360778" cy="1905438"/>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E4619-7885-26A9-52FA-C6E2CD2E39F8}"/>
              </a:ext>
            </a:extLst>
          </p:cNvPr>
          <p:cNvSpPr>
            <a:spLocks noGrp="1"/>
          </p:cNvSpPr>
          <p:nvPr>
            <p:ph type="title"/>
          </p:nvPr>
        </p:nvSpPr>
        <p:spPr>
          <a:xfrm>
            <a:off x="4128369" y="4522157"/>
            <a:ext cx="3681254" cy="656621"/>
          </a:xfrm>
        </p:spPr>
        <p:txBody>
          <a:bodyPr vert="horz" lIns="91440" tIns="45720" rIns="91440" bIns="45720" rtlCol="0" anchor="t">
            <a:normAutofit fontScale="90000"/>
          </a:bodyPr>
          <a:lstStyle/>
          <a:p>
            <a:r>
              <a:rPr lang="en-US" kern="1200">
                <a:solidFill>
                  <a:schemeClr val="tx1"/>
                </a:solidFill>
                <a:latin typeface="+mj-lt"/>
                <a:ea typeface="+mj-ea"/>
                <a:cs typeface="+mj-cs"/>
              </a:rPr>
              <a:t>About me</a:t>
            </a:r>
          </a:p>
        </p:txBody>
      </p:sp>
      <p:pic>
        <p:nvPicPr>
          <p:cNvPr id="8" name="Picture 7" descr="db9c0a5f-6ede-490b-83e9-0fd24e6f865f.jpeg">
            <a:extLst>
              <a:ext uri="{FF2B5EF4-FFF2-40B4-BE49-F238E27FC236}">
                <a16:creationId xmlns:a16="http://schemas.microsoft.com/office/drawing/2014/main" id="{11A1F0C1-B81D-C9D9-8822-05B195211B20}"/>
              </a:ext>
            </a:extLst>
          </p:cNvPr>
          <p:cNvPicPr>
            <a:picLocks noChangeAspect="1"/>
          </p:cNvPicPr>
          <p:nvPr/>
        </p:nvPicPr>
        <p:blipFill>
          <a:blip r:embed="rId3"/>
          <a:srcRect t="28103" b="28103"/>
          <a:stretch/>
        </p:blipFill>
        <p:spPr>
          <a:xfrm>
            <a:off x="1236413"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15" name="Picture 14" descr="f8a68509-4039-4c7d-a7fe-3d67cd952b13.jpeg">
            <a:extLst>
              <a:ext uri="{FF2B5EF4-FFF2-40B4-BE49-F238E27FC236}">
                <a16:creationId xmlns:a16="http://schemas.microsoft.com/office/drawing/2014/main" id="{B2B3CFD4-0E50-ED86-9D13-5E55A8DC08D8}"/>
              </a:ext>
            </a:extLst>
          </p:cNvPr>
          <p:cNvPicPr>
            <a:picLocks noChangeAspect="1"/>
          </p:cNvPicPr>
          <p:nvPr/>
        </p:nvPicPr>
        <p:blipFill>
          <a:blip r:embed="rId4"/>
          <a:srcRect t="1927" b="1927"/>
          <a:stretch/>
        </p:blipFill>
        <p:spPr>
          <a:xfrm>
            <a:off x="20" y="2288331"/>
            <a:ext cx="356461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pic>
        <p:nvPicPr>
          <p:cNvPr id="9" name="Picture 8">
            <a:extLst>
              <a:ext uri="{FF2B5EF4-FFF2-40B4-BE49-F238E27FC236}">
                <a16:creationId xmlns:a16="http://schemas.microsoft.com/office/drawing/2014/main" id="{5A61F5E8-E130-DF14-F1D9-4B321F532756}"/>
              </a:ext>
            </a:extLst>
          </p:cNvPr>
          <p:cNvPicPr>
            <a:picLocks noChangeAspect="1"/>
          </p:cNvPicPr>
          <p:nvPr/>
        </p:nvPicPr>
        <p:blipFill>
          <a:blip r:embed="rId5"/>
          <a:srcRect/>
          <a:stretch/>
        </p:blipFill>
        <p:spPr>
          <a:xfrm>
            <a:off x="5525559" y="725908"/>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pic>
        <p:nvPicPr>
          <p:cNvPr id="11" name="Picture 10" descr="IMG_7078.jpeg">
            <a:extLst>
              <a:ext uri="{FF2B5EF4-FFF2-40B4-BE49-F238E27FC236}">
                <a16:creationId xmlns:a16="http://schemas.microsoft.com/office/drawing/2014/main" id="{7C517DE4-FBF0-EEAD-19E1-E6C5935FC552}"/>
              </a:ext>
            </a:extLst>
          </p:cNvPr>
          <p:cNvPicPr>
            <a:picLocks noChangeAspect="1"/>
          </p:cNvPicPr>
          <p:nvPr/>
        </p:nvPicPr>
        <p:blipFill>
          <a:blip r:embed="rId6"/>
          <a:srcRect t="11230" b="11230"/>
          <a:stretch/>
        </p:blipFill>
        <p:spPr>
          <a:xfrm>
            <a:off x="8918761" y="-4331"/>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pic>
        <p:nvPicPr>
          <p:cNvPr id="12" name="Picture 11">
            <a:extLst>
              <a:ext uri="{FF2B5EF4-FFF2-40B4-BE49-F238E27FC236}">
                <a16:creationId xmlns:a16="http://schemas.microsoft.com/office/drawing/2014/main" id="{2CC10CDD-E6CA-A744-E6FD-21E035765AFD}"/>
              </a:ext>
            </a:extLst>
          </p:cNvPr>
          <p:cNvPicPr>
            <a:picLocks noChangeAspect="1"/>
          </p:cNvPicPr>
          <p:nvPr/>
        </p:nvPicPr>
        <p:blipFill>
          <a:blip r:embed="rId7"/>
          <a:srcRect t="14929" r="-5" b="11183"/>
          <a:stretch/>
        </p:blipFill>
        <p:spPr>
          <a:xfrm>
            <a:off x="9363236"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pic>
        <p:nvPicPr>
          <p:cNvPr id="5" name="Picture 4">
            <a:extLst>
              <a:ext uri="{FF2B5EF4-FFF2-40B4-BE49-F238E27FC236}">
                <a16:creationId xmlns:a16="http://schemas.microsoft.com/office/drawing/2014/main" id="{4FAE5A55-8805-A088-AD61-8266D6638D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3875" y="5766798"/>
            <a:ext cx="2319881" cy="1059772"/>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Tree>
    <p:extLst>
      <p:ext uri="{BB962C8B-B14F-4D97-AF65-F5344CB8AC3E}">
        <p14:creationId xmlns:p14="http://schemas.microsoft.com/office/powerpoint/2010/main" val="3385115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837A1-17ED-8E42-5FFA-8A6A9B2FE4A4}"/>
              </a:ext>
            </a:extLst>
          </p:cNvPr>
          <p:cNvSpPr>
            <a:spLocks noGrp="1"/>
          </p:cNvSpPr>
          <p:nvPr>
            <p:ph type="title"/>
          </p:nvPr>
        </p:nvSpPr>
        <p:spPr>
          <a:xfrm>
            <a:off x="370839" y="142241"/>
            <a:ext cx="5908041" cy="1574802"/>
          </a:xfrm>
        </p:spPr>
        <p:txBody>
          <a:bodyPr vert="horz" lIns="91440" tIns="45720" rIns="91440" bIns="45720" rtlCol="0" anchor="t">
            <a:normAutofit/>
          </a:bodyPr>
          <a:lstStyle/>
          <a:p>
            <a:r>
              <a:rPr lang="en-US" sz="4800"/>
              <a:t>The Wider Lens: </a:t>
            </a:r>
            <a:br>
              <a:rPr lang="en-US" sz="4800"/>
            </a:br>
            <a:r>
              <a:rPr lang="en-US" sz="4800"/>
              <a:t>What do you see?</a:t>
            </a:r>
          </a:p>
        </p:txBody>
      </p:sp>
      <p:pic>
        <p:nvPicPr>
          <p:cNvPr id="8" name="Content Placeholder 7" descr="Tip Of The Iceberg Clipart">
            <a:extLst>
              <a:ext uri="{FF2B5EF4-FFF2-40B4-BE49-F238E27FC236}">
                <a16:creationId xmlns:a16="http://schemas.microsoft.com/office/drawing/2014/main" id="{F09730FC-FD1E-2E18-9D83-9A0E03516F7D}"/>
              </a:ext>
            </a:extLst>
          </p:cNvPr>
          <p:cNvPicPr>
            <a:picLocks noGrp="1" noChangeAspect="1"/>
          </p:cNvPicPr>
          <p:nvPr>
            <p:ph idx="1"/>
          </p:nvPr>
        </p:nvPicPr>
        <p:blipFill>
          <a:blip r:embed="rId2"/>
          <a:stretch>
            <a:fillRect/>
          </a:stretch>
        </p:blipFill>
        <p:spPr>
          <a:xfrm>
            <a:off x="603988" y="2626358"/>
            <a:ext cx="5147735" cy="3429001"/>
          </a:xfrm>
          <a:prstGeom prst="rect">
            <a:avLst/>
          </a:prstGeom>
        </p:spPr>
      </p:pic>
      <p:pic>
        <p:nvPicPr>
          <p:cNvPr id="10" name="Picture 9" descr="Annual Public Health Report 2022-23: Securing Devon’s Health and ...">
            <a:extLst>
              <a:ext uri="{FF2B5EF4-FFF2-40B4-BE49-F238E27FC236}">
                <a16:creationId xmlns:a16="http://schemas.microsoft.com/office/drawing/2014/main" id="{C65B7D9E-1013-74D5-90C3-40001CDE2D30}"/>
              </a:ext>
            </a:extLst>
          </p:cNvPr>
          <p:cNvPicPr>
            <a:picLocks noChangeAspect="1"/>
          </p:cNvPicPr>
          <p:nvPr/>
        </p:nvPicPr>
        <p:blipFill>
          <a:blip r:embed="rId3"/>
          <a:stretch>
            <a:fillRect/>
          </a:stretch>
        </p:blipFill>
        <p:spPr>
          <a:xfrm>
            <a:off x="6633979" y="146473"/>
            <a:ext cx="4188192" cy="2896448"/>
          </a:xfrm>
          <a:prstGeom prst="rect">
            <a:avLst/>
          </a:prstGeom>
        </p:spPr>
      </p:pic>
      <p:sp>
        <p:nvSpPr>
          <p:cNvPr id="3" name="TextBox 2">
            <a:extLst>
              <a:ext uri="{FF2B5EF4-FFF2-40B4-BE49-F238E27FC236}">
                <a16:creationId xmlns:a16="http://schemas.microsoft.com/office/drawing/2014/main" id="{DD72C7B9-1BA5-7192-8248-8F51184997E5}"/>
              </a:ext>
            </a:extLst>
          </p:cNvPr>
          <p:cNvSpPr txBox="1"/>
          <p:nvPr/>
        </p:nvSpPr>
        <p:spPr>
          <a:xfrm>
            <a:off x="6177280" y="3677920"/>
            <a:ext cx="344423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highlight>
                  <a:srgbClr val="FFFFFF"/>
                </a:highlight>
                <a:latin typeface="Aptos Display"/>
                <a:ea typeface="Roboto"/>
                <a:cs typeface="Roboto"/>
              </a:rPr>
              <a:t>"Curiosity and questions will get you further than confidence &amp; answers."  </a:t>
            </a:r>
            <a:endParaRPr lang="en-US" sz="2400">
              <a:latin typeface="Aptos Display"/>
              <a:ea typeface="Roboto"/>
              <a:cs typeface="Roboto"/>
            </a:endParaRPr>
          </a:p>
          <a:p>
            <a:pPr algn="ctr"/>
            <a:r>
              <a:rPr lang="en-GB" sz="2400">
                <a:highlight>
                  <a:srgbClr val="FFFFFF"/>
                </a:highlight>
                <a:latin typeface="Aptos Display"/>
                <a:ea typeface="Roboto"/>
                <a:cs typeface="Roboto"/>
              </a:rPr>
              <a:t>-Maxime </a:t>
            </a:r>
            <a:r>
              <a:rPr lang="en-GB" sz="2400" err="1">
                <a:highlight>
                  <a:srgbClr val="FFFFFF"/>
                </a:highlight>
                <a:latin typeface="Aptos Display"/>
                <a:ea typeface="Roboto"/>
                <a:cs typeface="Roboto"/>
              </a:rPr>
              <a:t>Lagacé</a:t>
            </a:r>
            <a:endParaRPr lang="en-US" sz="2400" err="1">
              <a:latin typeface="Aptos Display"/>
            </a:endParaRPr>
          </a:p>
        </p:txBody>
      </p:sp>
    </p:spTree>
    <p:extLst>
      <p:ext uri="{BB962C8B-B14F-4D97-AF65-F5344CB8AC3E}">
        <p14:creationId xmlns:p14="http://schemas.microsoft.com/office/powerpoint/2010/main" val="1875278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D5646-EEA7-01FF-38C0-E2329A5F6A34}"/>
              </a:ext>
            </a:extLst>
          </p:cNvPr>
          <p:cNvSpPr>
            <a:spLocks noGrp="1"/>
          </p:cNvSpPr>
          <p:nvPr>
            <p:ph type="title"/>
          </p:nvPr>
        </p:nvSpPr>
        <p:spPr>
          <a:xfrm>
            <a:off x="701041" y="324485"/>
            <a:ext cx="5393360" cy="1325563"/>
          </a:xfrm>
        </p:spPr>
        <p:txBody>
          <a:bodyPr>
            <a:normAutofit/>
          </a:bodyPr>
          <a:lstStyle/>
          <a:p>
            <a:r>
              <a:rPr lang="en-GB"/>
              <a:t>What matters to you?</a:t>
            </a:r>
          </a:p>
        </p:txBody>
      </p:sp>
      <p:sp>
        <p:nvSpPr>
          <p:cNvPr id="9" name="Content Placeholder 8">
            <a:extLst>
              <a:ext uri="{FF2B5EF4-FFF2-40B4-BE49-F238E27FC236}">
                <a16:creationId xmlns:a16="http://schemas.microsoft.com/office/drawing/2014/main" id="{75492F3E-B1F3-204E-D7A7-0AE878851604}"/>
              </a:ext>
            </a:extLst>
          </p:cNvPr>
          <p:cNvSpPr>
            <a:spLocks noGrp="1"/>
          </p:cNvSpPr>
          <p:nvPr>
            <p:ph idx="1"/>
          </p:nvPr>
        </p:nvSpPr>
        <p:spPr>
          <a:xfrm>
            <a:off x="752168" y="1395464"/>
            <a:ext cx="5946425" cy="1610596"/>
          </a:xfrm>
        </p:spPr>
        <p:txBody>
          <a:bodyPr vert="horz" lIns="91440" tIns="45720" rIns="91440" bIns="45720" rtlCol="0" anchor="t">
            <a:noAutofit/>
          </a:bodyPr>
          <a:lstStyle/>
          <a:p>
            <a:pPr marL="0" indent="0">
              <a:buNone/>
            </a:pPr>
            <a:r>
              <a:rPr lang="en-US" sz="3200">
                <a:solidFill>
                  <a:srgbClr val="00B050"/>
                </a:solidFill>
                <a:latin typeface="Trebuchet MS"/>
              </a:rPr>
              <a:t>One question</a:t>
            </a:r>
          </a:p>
          <a:p>
            <a:pPr marL="0" indent="0">
              <a:buNone/>
            </a:pPr>
            <a:r>
              <a:rPr lang="en-US" sz="3200">
                <a:solidFill>
                  <a:srgbClr val="00B050"/>
                </a:solidFill>
                <a:latin typeface="Trebuchet MS"/>
              </a:rPr>
              <a:t>Infinite responses</a:t>
            </a:r>
          </a:p>
          <a:p>
            <a:endParaRPr lang="en-US" sz="3200">
              <a:solidFill>
                <a:srgbClr val="00B050"/>
              </a:solidFill>
              <a:latin typeface="Trebuchet MS"/>
            </a:endParaRPr>
          </a:p>
        </p:txBody>
      </p:sp>
      <p:pic>
        <p:nvPicPr>
          <p:cNvPr id="5" name="Picture 4" descr="What matters to you? – Your Rights &amp; Privacy">
            <a:extLst>
              <a:ext uri="{FF2B5EF4-FFF2-40B4-BE49-F238E27FC236}">
                <a16:creationId xmlns:a16="http://schemas.microsoft.com/office/drawing/2014/main" id="{86F074A3-AD3B-13B4-AA87-157343ADE98B}"/>
              </a:ext>
            </a:extLst>
          </p:cNvPr>
          <p:cNvPicPr>
            <a:picLocks noChangeAspect="1"/>
          </p:cNvPicPr>
          <p:nvPr/>
        </p:nvPicPr>
        <p:blipFill>
          <a:blip r:embed="rId2"/>
          <a:srcRect/>
          <a:stretch>
            <a:fillRect/>
          </a:stretch>
        </p:blipFill>
        <p:spPr>
          <a:xfrm>
            <a:off x="9915622" y="102663"/>
            <a:ext cx="2273356" cy="2248775"/>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pic>
        <p:nvPicPr>
          <p:cNvPr id="4" name="Content Placeholder 3">
            <a:extLst>
              <a:ext uri="{FF2B5EF4-FFF2-40B4-BE49-F238E27FC236}">
                <a16:creationId xmlns:a16="http://schemas.microsoft.com/office/drawing/2014/main" id="{12CAC4A6-F3C5-FB46-0C98-5D041F879CDD}"/>
              </a:ext>
            </a:extLst>
          </p:cNvPr>
          <p:cNvPicPr>
            <a:picLocks noChangeAspect="1"/>
          </p:cNvPicPr>
          <p:nvPr/>
        </p:nvPicPr>
        <p:blipFill>
          <a:blip r:embed="rId3"/>
          <a:srcRect l="-691" r="234"/>
          <a:stretch>
            <a:fillRect/>
          </a:stretch>
        </p:blipFill>
        <p:spPr>
          <a:xfrm>
            <a:off x="7117171" y="3557019"/>
            <a:ext cx="4526009" cy="2895501"/>
          </a:xfrm>
          <a:prstGeom prst="rect">
            <a:avLst/>
          </a:prstGeom>
        </p:spPr>
      </p:pic>
      <p:sp>
        <p:nvSpPr>
          <p:cNvPr id="6" name="TextBox 5">
            <a:extLst>
              <a:ext uri="{FF2B5EF4-FFF2-40B4-BE49-F238E27FC236}">
                <a16:creationId xmlns:a16="http://schemas.microsoft.com/office/drawing/2014/main" id="{2E57FAA7-2453-F0FE-0ABF-7268C171227C}"/>
              </a:ext>
            </a:extLst>
          </p:cNvPr>
          <p:cNvSpPr txBox="1"/>
          <p:nvPr/>
        </p:nvSpPr>
        <p:spPr>
          <a:xfrm>
            <a:off x="822187" y="2728632"/>
            <a:ext cx="609600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latin typeface="roboto"/>
                <a:ea typeface="roboto"/>
                <a:cs typeface="roboto"/>
              </a:rPr>
              <a:t>“Adopting this strengths‑based view doesn’t mean pretending challenges don’t exist. It means reframing them. Instead of asking ‘What’s wrong with me?’ you get to ask ‘What are my unique strengths? What do I need to thrive? What kind of support would actually help?’”</a:t>
            </a:r>
            <a:r>
              <a:rPr lang="en-US" i="0">
                <a:latin typeface="roboto"/>
                <a:ea typeface="roboto"/>
                <a:cs typeface="roboto"/>
              </a:rPr>
              <a:t> — Ronen Dancziger</a:t>
            </a:r>
            <a:endParaRPr lang="en-US"/>
          </a:p>
          <a:p>
            <a:pPr algn="ctr"/>
            <a:endParaRPr lang="en-GB"/>
          </a:p>
        </p:txBody>
      </p:sp>
    </p:spTree>
    <p:extLst>
      <p:ext uri="{BB962C8B-B14F-4D97-AF65-F5344CB8AC3E}">
        <p14:creationId xmlns:p14="http://schemas.microsoft.com/office/powerpoint/2010/main" val="352788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E6915F6-D75E-657E-EEBB-3FA40A3CB3DB}"/>
              </a:ext>
            </a:extLst>
          </p:cNvPr>
          <p:cNvPicPr>
            <a:picLocks noGrp="1" noChangeAspect="1"/>
          </p:cNvPicPr>
          <p:nvPr>
            <p:ph idx="1"/>
          </p:nvPr>
        </p:nvPicPr>
        <p:blipFill>
          <a:blip r:embed="rId3"/>
          <a:srcRect l="11710" r="14071" b="1"/>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983DBEE1-3BF5-F115-A7C5-164B531119F1}"/>
              </a:ext>
            </a:extLst>
          </p:cNvPr>
          <p:cNvSpPr>
            <a:spLocks noGrp="1"/>
          </p:cNvSpPr>
          <p:nvPr>
            <p:ph type="title"/>
          </p:nvPr>
        </p:nvSpPr>
        <p:spPr>
          <a:xfrm>
            <a:off x="281093" y="624840"/>
            <a:ext cx="5070323" cy="1320800"/>
          </a:xfrm>
        </p:spPr>
        <p:txBody>
          <a:bodyPr vert="horz" lIns="91440" tIns="45720" rIns="91440" bIns="45720" rtlCol="0">
            <a:normAutofit/>
          </a:bodyPr>
          <a:lstStyle/>
          <a:p>
            <a:r>
              <a:rPr lang="en-US"/>
              <a:t>We don’t need to solve everything</a:t>
            </a:r>
          </a:p>
        </p:txBody>
      </p:sp>
      <p:sp>
        <p:nvSpPr>
          <p:cNvPr id="7" name="TextBox 6">
            <a:extLst>
              <a:ext uri="{FF2B5EF4-FFF2-40B4-BE49-F238E27FC236}">
                <a16:creationId xmlns:a16="http://schemas.microsoft.com/office/drawing/2014/main" id="{CC85A454-AC6F-3994-C59D-A5683B9484B0}"/>
              </a:ext>
            </a:extLst>
          </p:cNvPr>
          <p:cNvSpPr txBox="1"/>
          <p:nvPr/>
        </p:nvSpPr>
        <p:spPr>
          <a:xfrm>
            <a:off x="7172960" y="2072640"/>
            <a:ext cx="2499359" cy="25196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12" name="TextBox 11">
            <a:extLst>
              <a:ext uri="{FF2B5EF4-FFF2-40B4-BE49-F238E27FC236}">
                <a16:creationId xmlns:a16="http://schemas.microsoft.com/office/drawing/2014/main" id="{E4CE6900-F5B0-7055-F7E8-E0A31D123F6F}"/>
              </a:ext>
            </a:extLst>
          </p:cNvPr>
          <p:cNvSpPr txBox="1"/>
          <p:nvPr/>
        </p:nvSpPr>
        <p:spPr>
          <a:xfrm>
            <a:off x="8321040" y="2214880"/>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17" name="Content Placeholder 2">
            <a:extLst>
              <a:ext uri="{FF2B5EF4-FFF2-40B4-BE49-F238E27FC236}">
                <a16:creationId xmlns:a16="http://schemas.microsoft.com/office/drawing/2014/main" id="{29F84356-4086-7D8D-95AD-22B3C169BBDE}"/>
              </a:ext>
            </a:extLst>
          </p:cNvPr>
          <p:cNvSpPr txBox="1">
            <a:spLocks/>
          </p:cNvSpPr>
          <p:nvPr/>
        </p:nvSpPr>
        <p:spPr>
          <a:xfrm>
            <a:off x="279155" y="2394657"/>
            <a:ext cx="4879868" cy="3308965"/>
          </a:xfrm>
          <a:prstGeom prst="rect">
            <a:avLst/>
          </a:prstGeom>
          <a:solidFill>
            <a:schemeClr val="bg1"/>
          </a:solidFill>
        </p:spPr>
        <p:txBody>
          <a:bodyPr vert="horz" lIns="91440" tIns="45720" rIns="91440" bIns="45720" rtlCol="0" anchor="t">
            <a:no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a:t>Supporting mental health is:</a:t>
            </a:r>
          </a:p>
          <a:p>
            <a:r>
              <a:rPr lang="en-GB" sz="2400"/>
              <a:t>Keeping the question ‘what matters to you?’ At the heart </a:t>
            </a:r>
            <a:endParaRPr lang="en-GB"/>
          </a:p>
          <a:p>
            <a:r>
              <a:rPr lang="en-GB" sz="2400"/>
              <a:t>Giving time and space</a:t>
            </a:r>
          </a:p>
          <a:p>
            <a:r>
              <a:rPr lang="en-GB" sz="2400"/>
              <a:t>Building trust</a:t>
            </a:r>
          </a:p>
          <a:p>
            <a:r>
              <a:rPr lang="en-GB" sz="2400"/>
              <a:t>Being relatable</a:t>
            </a:r>
          </a:p>
          <a:p>
            <a:r>
              <a:rPr lang="en-GB" sz="2400"/>
              <a:t>Picking up on their interests</a:t>
            </a:r>
          </a:p>
          <a:p>
            <a:r>
              <a:rPr lang="en-GB" sz="2400"/>
              <a:t>Being curious</a:t>
            </a:r>
          </a:p>
          <a:p>
            <a:pPr marL="0" indent="0">
              <a:buNone/>
            </a:pPr>
            <a:endParaRPr lang="en-GB" sz="2400"/>
          </a:p>
          <a:p>
            <a:endParaRPr lang="en-GB" sz="2400"/>
          </a:p>
        </p:txBody>
      </p:sp>
    </p:spTree>
    <p:extLst>
      <p:ext uri="{BB962C8B-B14F-4D97-AF65-F5344CB8AC3E}">
        <p14:creationId xmlns:p14="http://schemas.microsoft.com/office/powerpoint/2010/main" val="2195548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7B441-5F8D-6924-D48D-D8E3487BC998}"/>
              </a:ext>
            </a:extLst>
          </p:cNvPr>
          <p:cNvSpPr>
            <a:spLocks noGrp="1"/>
          </p:cNvSpPr>
          <p:nvPr>
            <p:ph type="title"/>
          </p:nvPr>
        </p:nvSpPr>
        <p:spPr>
          <a:xfrm>
            <a:off x="182880" y="238125"/>
            <a:ext cx="10515600" cy="1325563"/>
          </a:xfrm>
        </p:spPr>
        <p:txBody>
          <a:bodyPr/>
          <a:lstStyle/>
          <a:p>
            <a:r>
              <a:rPr lang="en-GB"/>
              <a:t>What supports our work?</a:t>
            </a:r>
          </a:p>
        </p:txBody>
      </p:sp>
      <p:pic>
        <p:nvPicPr>
          <p:cNvPr id="4" name="Content Placeholder 3" descr="Suicide First Aid Training - Understanding Suicide Interventions">
            <a:extLst>
              <a:ext uri="{FF2B5EF4-FFF2-40B4-BE49-F238E27FC236}">
                <a16:creationId xmlns:a16="http://schemas.microsoft.com/office/drawing/2014/main" id="{8132A9F3-E9B1-DF47-8379-F8AD9FD26CC0}"/>
              </a:ext>
            </a:extLst>
          </p:cNvPr>
          <p:cNvPicPr>
            <a:picLocks noGrp="1" noChangeAspect="1"/>
          </p:cNvPicPr>
          <p:nvPr>
            <p:ph idx="1"/>
          </p:nvPr>
        </p:nvPicPr>
        <p:blipFill>
          <a:blip r:embed="rId2"/>
          <a:stretch>
            <a:fillRect/>
          </a:stretch>
        </p:blipFill>
        <p:spPr>
          <a:xfrm>
            <a:off x="6896182" y="3086710"/>
            <a:ext cx="1938450" cy="1125852"/>
          </a:xfrm>
          <a:prstGeom prst="rect">
            <a:avLst/>
          </a:prstGeom>
        </p:spPr>
      </p:pic>
      <p:pic>
        <p:nvPicPr>
          <p:cNvPr id="5" name="Picture 4" descr="TRAINING: Applied Suicide Intervention Skills Training (ASIST) 022725 ...">
            <a:extLst>
              <a:ext uri="{FF2B5EF4-FFF2-40B4-BE49-F238E27FC236}">
                <a16:creationId xmlns:a16="http://schemas.microsoft.com/office/drawing/2014/main" id="{C70C09A7-4E24-BDAB-C313-36820663EEBA}"/>
              </a:ext>
            </a:extLst>
          </p:cNvPr>
          <p:cNvPicPr>
            <a:picLocks noChangeAspect="1"/>
          </p:cNvPicPr>
          <p:nvPr/>
        </p:nvPicPr>
        <p:blipFill>
          <a:blip r:embed="rId3"/>
          <a:stretch>
            <a:fillRect/>
          </a:stretch>
        </p:blipFill>
        <p:spPr>
          <a:xfrm>
            <a:off x="9190891" y="3199667"/>
            <a:ext cx="2743200" cy="857250"/>
          </a:xfrm>
          <a:prstGeom prst="rect">
            <a:avLst/>
          </a:prstGeom>
        </p:spPr>
      </p:pic>
      <p:pic>
        <p:nvPicPr>
          <p:cNvPr id="6" name="Picture 5" descr="Theory: Stages of Change (Prochaska &amp; DiClementi) | Social work, Social ...">
            <a:extLst>
              <a:ext uri="{FF2B5EF4-FFF2-40B4-BE49-F238E27FC236}">
                <a16:creationId xmlns:a16="http://schemas.microsoft.com/office/drawing/2014/main" id="{8ACC6D4D-25C3-877D-4F84-C0FB71DD3978}"/>
              </a:ext>
            </a:extLst>
          </p:cNvPr>
          <p:cNvPicPr>
            <a:picLocks noChangeAspect="1"/>
          </p:cNvPicPr>
          <p:nvPr/>
        </p:nvPicPr>
        <p:blipFill>
          <a:blip r:embed="rId4"/>
          <a:stretch>
            <a:fillRect/>
          </a:stretch>
        </p:blipFill>
        <p:spPr>
          <a:xfrm>
            <a:off x="1698673" y="3274061"/>
            <a:ext cx="4949483" cy="3500120"/>
          </a:xfrm>
          <a:prstGeom prst="rect">
            <a:avLst/>
          </a:prstGeom>
        </p:spPr>
      </p:pic>
      <p:pic>
        <p:nvPicPr>
          <p:cNvPr id="7" name="Picture 6" descr="Professional Curiosity | AEGIS">
            <a:extLst>
              <a:ext uri="{FF2B5EF4-FFF2-40B4-BE49-F238E27FC236}">
                <a16:creationId xmlns:a16="http://schemas.microsoft.com/office/drawing/2014/main" id="{9412780D-7389-5DF7-B3D4-8DD2F4AB3D52}"/>
              </a:ext>
            </a:extLst>
          </p:cNvPr>
          <p:cNvPicPr>
            <a:picLocks noChangeAspect="1"/>
          </p:cNvPicPr>
          <p:nvPr/>
        </p:nvPicPr>
        <p:blipFill>
          <a:blip r:embed="rId5"/>
          <a:stretch>
            <a:fillRect/>
          </a:stretch>
        </p:blipFill>
        <p:spPr>
          <a:xfrm>
            <a:off x="7104183" y="4211607"/>
            <a:ext cx="4829907" cy="2561308"/>
          </a:xfrm>
          <a:prstGeom prst="rect">
            <a:avLst/>
          </a:prstGeom>
        </p:spPr>
      </p:pic>
      <p:pic>
        <p:nvPicPr>
          <p:cNvPr id="8" name="Picture 7" descr="Empathy quote Brene Brown Psych Daily - 22 Inspiring Quotes on Empathy ...">
            <a:extLst>
              <a:ext uri="{FF2B5EF4-FFF2-40B4-BE49-F238E27FC236}">
                <a16:creationId xmlns:a16="http://schemas.microsoft.com/office/drawing/2014/main" id="{F6198C74-4DFB-70D8-94B3-C0FCFCA08A0F}"/>
              </a:ext>
            </a:extLst>
          </p:cNvPr>
          <p:cNvPicPr>
            <a:picLocks noChangeAspect="1"/>
          </p:cNvPicPr>
          <p:nvPr/>
        </p:nvPicPr>
        <p:blipFill>
          <a:blip r:embed="rId6"/>
          <a:stretch>
            <a:fillRect/>
          </a:stretch>
        </p:blipFill>
        <p:spPr>
          <a:xfrm>
            <a:off x="6516469" y="82062"/>
            <a:ext cx="5509844" cy="2754922"/>
          </a:xfrm>
          <a:prstGeom prst="rect">
            <a:avLst/>
          </a:prstGeom>
        </p:spPr>
      </p:pic>
      <p:pic>
        <p:nvPicPr>
          <p:cNvPr id="10" name="Picture 9" descr="Digital Collaboration in the Workplace: 9 Benefits | MailSafi">
            <a:extLst>
              <a:ext uri="{FF2B5EF4-FFF2-40B4-BE49-F238E27FC236}">
                <a16:creationId xmlns:a16="http://schemas.microsoft.com/office/drawing/2014/main" id="{9F7D7995-F6CF-0B0C-9D75-D02C8C2283D1}"/>
              </a:ext>
            </a:extLst>
          </p:cNvPr>
          <p:cNvPicPr>
            <a:picLocks noChangeAspect="1"/>
          </p:cNvPicPr>
          <p:nvPr/>
        </p:nvPicPr>
        <p:blipFill>
          <a:blip r:embed="rId7"/>
          <a:stretch>
            <a:fillRect/>
          </a:stretch>
        </p:blipFill>
        <p:spPr>
          <a:xfrm>
            <a:off x="462281" y="1302910"/>
            <a:ext cx="4404358" cy="1884900"/>
          </a:xfrm>
          <a:prstGeom prst="rect">
            <a:avLst/>
          </a:prstGeom>
        </p:spPr>
      </p:pic>
    </p:spTree>
    <p:extLst>
      <p:ext uri="{BB962C8B-B14F-4D97-AF65-F5344CB8AC3E}">
        <p14:creationId xmlns:p14="http://schemas.microsoft.com/office/powerpoint/2010/main" val="993833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C256-8BE0-D51F-70AF-7B16D01D1E5B}"/>
              </a:ext>
            </a:extLst>
          </p:cNvPr>
          <p:cNvSpPr>
            <a:spLocks noGrp="1"/>
          </p:cNvSpPr>
          <p:nvPr>
            <p:ph type="title"/>
          </p:nvPr>
        </p:nvSpPr>
        <p:spPr>
          <a:xfrm>
            <a:off x="179494" y="0"/>
            <a:ext cx="8596668" cy="1320800"/>
          </a:xfrm>
        </p:spPr>
        <p:txBody>
          <a:bodyPr/>
          <a:lstStyle/>
          <a:p>
            <a:r>
              <a:rPr lang="en-GB"/>
              <a:t>We can't do this alone</a:t>
            </a:r>
          </a:p>
        </p:txBody>
      </p:sp>
      <p:pic>
        <p:nvPicPr>
          <p:cNvPr id="4" name="Content Placeholder 3" descr="Partnerships">
            <a:extLst>
              <a:ext uri="{FF2B5EF4-FFF2-40B4-BE49-F238E27FC236}">
                <a16:creationId xmlns:a16="http://schemas.microsoft.com/office/drawing/2014/main" id="{AB89C932-FCB6-6EE2-AAF5-37B00C5FA82A}"/>
              </a:ext>
            </a:extLst>
          </p:cNvPr>
          <p:cNvPicPr>
            <a:picLocks noGrp="1" noChangeAspect="1"/>
          </p:cNvPicPr>
          <p:nvPr>
            <p:ph idx="1"/>
          </p:nvPr>
        </p:nvPicPr>
        <p:blipFill>
          <a:blip r:embed="rId2"/>
          <a:stretch>
            <a:fillRect/>
          </a:stretch>
        </p:blipFill>
        <p:spPr>
          <a:xfrm>
            <a:off x="2861118" y="3219913"/>
            <a:ext cx="4229100" cy="1762125"/>
          </a:xfrm>
          <a:prstGeom prst="rect">
            <a:avLst/>
          </a:prstGeom>
        </p:spPr>
      </p:pic>
      <p:pic>
        <p:nvPicPr>
          <p:cNvPr id="5" name="Picture 4" descr="*New* - Voluntary Sector Alliance">
            <a:extLst>
              <a:ext uri="{FF2B5EF4-FFF2-40B4-BE49-F238E27FC236}">
                <a16:creationId xmlns:a16="http://schemas.microsoft.com/office/drawing/2014/main" id="{F5D78B8D-7E2E-CF79-9A8A-B97B975600C1}"/>
              </a:ext>
            </a:extLst>
          </p:cNvPr>
          <p:cNvPicPr>
            <a:picLocks noChangeAspect="1"/>
          </p:cNvPicPr>
          <p:nvPr/>
        </p:nvPicPr>
        <p:blipFill>
          <a:blip r:embed="rId3"/>
          <a:srcRect l="25625" r="24792" b="-513"/>
          <a:stretch>
            <a:fillRect/>
          </a:stretch>
        </p:blipFill>
        <p:spPr>
          <a:xfrm>
            <a:off x="5271672" y="1027821"/>
            <a:ext cx="2147849" cy="1914591"/>
          </a:xfrm>
          <a:prstGeom prst="rect">
            <a:avLst/>
          </a:prstGeom>
        </p:spPr>
      </p:pic>
      <p:pic>
        <p:nvPicPr>
          <p:cNvPr id="8" name="Picture 7" descr="NHS issues urgent vaccination plea as London flu hospitalisations ...">
            <a:extLst>
              <a:ext uri="{FF2B5EF4-FFF2-40B4-BE49-F238E27FC236}">
                <a16:creationId xmlns:a16="http://schemas.microsoft.com/office/drawing/2014/main" id="{95832443-4479-AAD6-1439-19B61C035C15}"/>
              </a:ext>
            </a:extLst>
          </p:cNvPr>
          <p:cNvPicPr>
            <a:picLocks noChangeAspect="1"/>
          </p:cNvPicPr>
          <p:nvPr/>
        </p:nvPicPr>
        <p:blipFill>
          <a:blip r:embed="rId4"/>
          <a:stretch>
            <a:fillRect/>
          </a:stretch>
        </p:blipFill>
        <p:spPr>
          <a:xfrm>
            <a:off x="1158240" y="1414462"/>
            <a:ext cx="3037840" cy="1428115"/>
          </a:xfrm>
          <a:prstGeom prst="rect">
            <a:avLst/>
          </a:prstGeom>
        </p:spPr>
      </p:pic>
      <p:pic>
        <p:nvPicPr>
          <p:cNvPr id="9" name="Picture 8" descr="Family and carers mental health support | Nightingale Hospital London">
            <a:extLst>
              <a:ext uri="{FF2B5EF4-FFF2-40B4-BE49-F238E27FC236}">
                <a16:creationId xmlns:a16="http://schemas.microsoft.com/office/drawing/2014/main" id="{3D0AA918-0A1D-0AC9-1C30-AC7164FB56E2}"/>
              </a:ext>
            </a:extLst>
          </p:cNvPr>
          <p:cNvPicPr>
            <a:picLocks noChangeAspect="1"/>
          </p:cNvPicPr>
          <p:nvPr/>
        </p:nvPicPr>
        <p:blipFill>
          <a:blip r:embed="rId5"/>
          <a:stretch>
            <a:fillRect/>
          </a:stretch>
        </p:blipFill>
        <p:spPr>
          <a:xfrm>
            <a:off x="325120" y="4765139"/>
            <a:ext cx="2743199" cy="1899722"/>
          </a:xfrm>
          <a:prstGeom prst="rect">
            <a:avLst/>
          </a:prstGeom>
        </p:spPr>
      </p:pic>
      <p:pic>
        <p:nvPicPr>
          <p:cNvPr id="10" name="Picture 9" descr="Students who are Carers - University of Wolverhampton">
            <a:extLst>
              <a:ext uri="{FF2B5EF4-FFF2-40B4-BE49-F238E27FC236}">
                <a16:creationId xmlns:a16="http://schemas.microsoft.com/office/drawing/2014/main" id="{2BCCBDAF-59BD-A0CA-F9DB-E7FEB3850CEF}"/>
              </a:ext>
            </a:extLst>
          </p:cNvPr>
          <p:cNvPicPr>
            <a:picLocks noChangeAspect="1"/>
          </p:cNvPicPr>
          <p:nvPr/>
        </p:nvPicPr>
        <p:blipFill>
          <a:blip r:embed="rId6"/>
          <a:srcRect l="28250" t="3285" r="29000" b="7117"/>
          <a:stretch>
            <a:fillRect/>
          </a:stretch>
        </p:blipFill>
        <p:spPr>
          <a:xfrm>
            <a:off x="4023360" y="4838337"/>
            <a:ext cx="1910080" cy="1823853"/>
          </a:xfrm>
          <a:prstGeom prst="rect">
            <a:avLst/>
          </a:prstGeom>
        </p:spPr>
      </p:pic>
      <p:pic>
        <p:nvPicPr>
          <p:cNvPr id="11" name="Picture 10" descr="Premium Vector | Clubs and societies concept diverse group engaging in ...">
            <a:extLst>
              <a:ext uri="{FF2B5EF4-FFF2-40B4-BE49-F238E27FC236}">
                <a16:creationId xmlns:a16="http://schemas.microsoft.com/office/drawing/2014/main" id="{DB2A5524-9AD9-5768-A1C7-871C086641F1}"/>
              </a:ext>
            </a:extLst>
          </p:cNvPr>
          <p:cNvPicPr>
            <a:picLocks noChangeAspect="1"/>
          </p:cNvPicPr>
          <p:nvPr/>
        </p:nvPicPr>
        <p:blipFill>
          <a:blip r:embed="rId7"/>
          <a:stretch>
            <a:fillRect/>
          </a:stretch>
        </p:blipFill>
        <p:spPr>
          <a:xfrm>
            <a:off x="7091680" y="4499549"/>
            <a:ext cx="2743199" cy="2248021"/>
          </a:xfrm>
          <a:prstGeom prst="rect">
            <a:avLst/>
          </a:prstGeom>
        </p:spPr>
      </p:pic>
      <p:pic>
        <p:nvPicPr>
          <p:cNvPr id="12" name="Picture 11" descr="Diverse People In A Circle With Community Concept Stock Photography ...">
            <a:extLst>
              <a:ext uri="{FF2B5EF4-FFF2-40B4-BE49-F238E27FC236}">
                <a16:creationId xmlns:a16="http://schemas.microsoft.com/office/drawing/2014/main" id="{7F49FC93-7BC8-23B1-BE54-FE8E8A4707B5}"/>
              </a:ext>
            </a:extLst>
          </p:cNvPr>
          <p:cNvPicPr>
            <a:picLocks noChangeAspect="1"/>
          </p:cNvPicPr>
          <p:nvPr/>
        </p:nvPicPr>
        <p:blipFill>
          <a:blip r:embed="rId8"/>
          <a:srcRect r="-372" b="7634"/>
          <a:stretch>
            <a:fillRect/>
          </a:stretch>
        </p:blipFill>
        <p:spPr>
          <a:xfrm>
            <a:off x="8458200" y="1716754"/>
            <a:ext cx="2753398" cy="2449866"/>
          </a:xfrm>
          <a:prstGeom prst="rect">
            <a:avLst/>
          </a:prstGeom>
        </p:spPr>
      </p:pic>
    </p:spTree>
    <p:extLst>
      <p:ext uri="{BB962C8B-B14F-4D97-AF65-F5344CB8AC3E}">
        <p14:creationId xmlns:p14="http://schemas.microsoft.com/office/powerpoint/2010/main" val="1803346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0CDC8-DE80-99A5-8A6B-D5E7C4A24299}"/>
              </a:ext>
            </a:extLst>
          </p:cNvPr>
          <p:cNvSpPr>
            <a:spLocks noGrp="1"/>
          </p:cNvSpPr>
          <p:nvPr>
            <p:ph type="title"/>
          </p:nvPr>
        </p:nvSpPr>
        <p:spPr>
          <a:xfrm>
            <a:off x="452120" y="512445"/>
            <a:ext cx="10515600" cy="1325563"/>
          </a:xfrm>
        </p:spPr>
        <p:txBody>
          <a:bodyPr/>
          <a:lstStyle/>
          <a:p>
            <a:r>
              <a:rPr lang="en-GB"/>
              <a:t>Thank you</a:t>
            </a:r>
          </a:p>
        </p:txBody>
      </p:sp>
      <p:pic>
        <p:nvPicPr>
          <p:cNvPr id="5" name="Picture 4" descr="National Academey Social Prescribing (NASP)">
            <a:extLst>
              <a:ext uri="{FF2B5EF4-FFF2-40B4-BE49-F238E27FC236}">
                <a16:creationId xmlns:a16="http://schemas.microsoft.com/office/drawing/2014/main" id="{2F3F4D78-9243-C74F-9C5B-A0DF48738B9A}"/>
              </a:ext>
            </a:extLst>
          </p:cNvPr>
          <p:cNvPicPr>
            <a:picLocks noChangeAspect="1"/>
          </p:cNvPicPr>
          <p:nvPr/>
        </p:nvPicPr>
        <p:blipFill>
          <a:blip r:embed="rId2"/>
          <a:stretch>
            <a:fillRect/>
          </a:stretch>
        </p:blipFill>
        <p:spPr>
          <a:xfrm>
            <a:off x="7143113" y="578563"/>
            <a:ext cx="2458086" cy="595471"/>
          </a:xfrm>
          <a:prstGeom prst="rect">
            <a:avLst/>
          </a:prstGeom>
        </p:spPr>
      </p:pic>
      <p:pic>
        <p:nvPicPr>
          <p:cNvPr id="7" name="Picture 6" descr="No photo description available.">
            <a:extLst>
              <a:ext uri="{FF2B5EF4-FFF2-40B4-BE49-F238E27FC236}">
                <a16:creationId xmlns:a16="http://schemas.microsoft.com/office/drawing/2014/main" id="{6D345B6E-96C3-CAD3-5000-C5A898106035}"/>
              </a:ext>
            </a:extLst>
          </p:cNvPr>
          <p:cNvPicPr>
            <a:picLocks noChangeAspect="1"/>
          </p:cNvPicPr>
          <p:nvPr/>
        </p:nvPicPr>
        <p:blipFill>
          <a:blip r:embed="rId3"/>
          <a:srcRect l="5626" t="27245" r="9463" b="29923"/>
          <a:stretch>
            <a:fillRect/>
          </a:stretch>
        </p:blipFill>
        <p:spPr>
          <a:xfrm>
            <a:off x="9327601" y="5231843"/>
            <a:ext cx="2588773" cy="1325958"/>
          </a:xfrm>
          <a:prstGeom prst="rect">
            <a:avLst/>
          </a:prstGeom>
        </p:spPr>
      </p:pic>
      <p:pic>
        <p:nvPicPr>
          <p:cNvPr id="9" name="Picture 8" descr="A green ribbon with a microphone&#10;&#10;AI-generated content may be incorrect.">
            <a:extLst>
              <a:ext uri="{FF2B5EF4-FFF2-40B4-BE49-F238E27FC236}">
                <a16:creationId xmlns:a16="http://schemas.microsoft.com/office/drawing/2014/main" id="{A3F8F227-284D-DD95-4594-5AB56EC4FBA9}"/>
              </a:ext>
            </a:extLst>
          </p:cNvPr>
          <p:cNvPicPr>
            <a:picLocks noChangeAspect="1"/>
          </p:cNvPicPr>
          <p:nvPr/>
        </p:nvPicPr>
        <p:blipFill>
          <a:blip r:embed="rId4"/>
          <a:srcRect/>
          <a:stretch/>
        </p:blipFill>
        <p:spPr>
          <a:xfrm>
            <a:off x="10498879" y="172188"/>
            <a:ext cx="1420368" cy="141020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pic>
        <p:nvPicPr>
          <p:cNvPr id="11" name="Picture 10" descr="A group of colorful speech bubbles&#10;&#10;AI-generated content may be incorrect.">
            <a:extLst>
              <a:ext uri="{FF2B5EF4-FFF2-40B4-BE49-F238E27FC236}">
                <a16:creationId xmlns:a16="http://schemas.microsoft.com/office/drawing/2014/main" id="{22F22B86-24C3-800C-7627-C2E582F3862B}"/>
              </a:ext>
            </a:extLst>
          </p:cNvPr>
          <p:cNvPicPr>
            <a:picLocks noChangeAspect="1"/>
          </p:cNvPicPr>
          <p:nvPr/>
        </p:nvPicPr>
        <p:blipFill rotWithShape="1">
          <a:blip r:embed="rId5"/>
          <a:srcRect l="1770" r="3064"/>
          <a:stretch/>
        </p:blipFill>
        <p:spPr>
          <a:xfrm>
            <a:off x="449863" y="3130128"/>
            <a:ext cx="7146508" cy="343041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extLst>
      <p:ext uri="{BB962C8B-B14F-4D97-AF65-F5344CB8AC3E}">
        <p14:creationId xmlns:p14="http://schemas.microsoft.com/office/powerpoint/2010/main" val="4219482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070BB-1365-E6B2-917B-86360775625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AD0DD06-CA90-940A-4B6A-7FF994568E2D}"/>
              </a:ext>
            </a:extLst>
          </p:cNvPr>
          <p:cNvSpPr>
            <a:spLocks noGrp="1"/>
          </p:cNvSpPr>
          <p:nvPr>
            <p:ph type="title"/>
          </p:nvPr>
        </p:nvSpPr>
        <p:spPr>
          <a:xfrm>
            <a:off x="440035" y="2394945"/>
            <a:ext cx="9842649" cy="2849648"/>
          </a:xfrm>
          <a:noFill/>
        </p:spPr>
        <p:txBody>
          <a:bodyPr/>
          <a:lstStyle/>
          <a:p>
            <a:r>
              <a:rPr lang="en-US">
                <a:solidFill>
                  <a:srgbClr val="00B0F0"/>
                </a:solidFill>
                <a:latin typeface="Trebuchet MS"/>
              </a:rPr>
              <a:t>Jackie Hardy - Lived experience contributor</a:t>
            </a:r>
          </a:p>
          <a:p>
            <a:endParaRPr lang="en-US">
              <a:solidFill>
                <a:srgbClr val="00B0F0"/>
              </a:solidFill>
              <a:latin typeface="Trebuchet MS"/>
            </a:endParaRPr>
          </a:p>
          <a:p>
            <a:endParaRPr lang="en-US">
              <a:solidFill>
                <a:srgbClr val="00B0F0"/>
              </a:solidFill>
              <a:latin typeface="Trebuchet MS" panose="020B0703020202090204" pitchFamily="34" charset="0"/>
            </a:endParaRPr>
          </a:p>
        </p:txBody>
      </p:sp>
      <p:pic>
        <p:nvPicPr>
          <p:cNvPr id="15" name="Picture 14" descr="Computer screen and book icon">
            <a:extLst>
              <a:ext uri="{FF2B5EF4-FFF2-40B4-BE49-F238E27FC236}">
                <a16:creationId xmlns:a16="http://schemas.microsoft.com/office/drawing/2014/main" id="{E5698F20-49A0-4320-02A3-DC1B36571E4F}"/>
              </a:ext>
            </a:extLst>
          </p:cNvPr>
          <p:cNvPicPr>
            <a:picLocks noChangeAspect="1"/>
          </p:cNvPicPr>
          <p:nvPr/>
        </p:nvPicPr>
        <p:blipFill>
          <a:blip r:embed="rId2"/>
          <a:stretch>
            <a:fillRect/>
          </a:stretch>
        </p:blipFill>
        <p:spPr>
          <a:xfrm>
            <a:off x="9555480" y="5244547"/>
            <a:ext cx="2449471" cy="1533002"/>
          </a:xfrm>
          <a:prstGeom prst="rect">
            <a:avLst/>
          </a:prstGeom>
        </p:spPr>
      </p:pic>
      <p:pic>
        <p:nvPicPr>
          <p:cNvPr id="5" name="Picture 4" descr="A logo with circles and lines&#10;&#10;Description automatically generated">
            <a:extLst>
              <a:ext uri="{FF2B5EF4-FFF2-40B4-BE49-F238E27FC236}">
                <a16:creationId xmlns:a16="http://schemas.microsoft.com/office/drawing/2014/main" id="{2E6161E8-CF93-1D51-45A0-FA1AD4723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185550" cy="1434905"/>
          </a:xfrm>
          <a:prstGeom prst="rect">
            <a:avLst/>
          </a:prstGeom>
        </p:spPr>
      </p:pic>
    </p:spTree>
    <p:extLst>
      <p:ext uri="{BB962C8B-B14F-4D97-AF65-F5344CB8AC3E}">
        <p14:creationId xmlns:p14="http://schemas.microsoft.com/office/powerpoint/2010/main" val="4238718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xfrm>
            <a:off x="1942560" y="3428365"/>
            <a:ext cx="7643368" cy="1147445"/>
          </a:xfrm>
          <a:prstGeom prst="rect">
            <a:avLst/>
          </a:prstGeom>
        </p:spPr>
        <p:txBody>
          <a:bodyPr vert="horz" wrap="square" lIns="0" tIns="1270" rIns="0" bIns="0" rtlCol="0">
            <a:spAutoFit/>
          </a:bodyPr>
          <a:lstStyle/>
          <a:p>
            <a:pPr marL="934085" marR="5080" indent="-922655" algn="ctr">
              <a:lnSpc>
                <a:spcPts val="4510"/>
              </a:lnSpc>
              <a:spcBef>
                <a:spcPts val="10"/>
              </a:spcBef>
            </a:pPr>
            <a:r>
              <a:rPr lang="en-GB">
                <a:solidFill>
                  <a:srgbClr val="FF00FF"/>
                </a:solidFill>
                <a:latin typeface="Arial"/>
                <a:cs typeface="Arial"/>
              </a:rPr>
              <a:t>      </a:t>
            </a:r>
            <a:r>
              <a:rPr>
                <a:solidFill>
                  <a:srgbClr val="FF00FF"/>
                </a:solidFill>
                <a:latin typeface="Arial"/>
                <a:cs typeface="Arial"/>
              </a:rPr>
              <a:t>Lived</a:t>
            </a:r>
            <a:r>
              <a:rPr spc="280">
                <a:solidFill>
                  <a:srgbClr val="FF00FF"/>
                </a:solidFill>
                <a:latin typeface="Arial"/>
                <a:cs typeface="Arial"/>
              </a:rPr>
              <a:t> </a:t>
            </a:r>
            <a:r>
              <a:rPr>
                <a:solidFill>
                  <a:srgbClr val="FF00FF"/>
                </a:solidFill>
                <a:latin typeface="Arial"/>
                <a:cs typeface="Arial"/>
              </a:rPr>
              <a:t>Experience:</a:t>
            </a:r>
            <a:r>
              <a:rPr spc="-45">
                <a:solidFill>
                  <a:srgbClr val="FF00FF"/>
                </a:solidFill>
                <a:latin typeface="Arial"/>
                <a:cs typeface="Arial"/>
              </a:rPr>
              <a:t> </a:t>
            </a:r>
            <a:br>
              <a:rPr lang="en-GB" spc="-45">
                <a:solidFill>
                  <a:srgbClr val="FF00FF"/>
                </a:solidFill>
                <a:latin typeface="Arial"/>
                <a:cs typeface="Arial"/>
              </a:rPr>
            </a:br>
            <a:r>
              <a:rPr>
                <a:solidFill>
                  <a:srgbClr val="FF00FF"/>
                </a:solidFill>
                <a:latin typeface="Arial"/>
                <a:cs typeface="Arial"/>
              </a:rPr>
              <a:t>My</a:t>
            </a:r>
            <a:r>
              <a:rPr spc="-30">
                <a:solidFill>
                  <a:srgbClr val="FF00FF"/>
                </a:solidFill>
                <a:latin typeface="Arial"/>
                <a:cs typeface="Arial"/>
              </a:rPr>
              <a:t> </a:t>
            </a:r>
            <a:r>
              <a:rPr spc="-10">
                <a:solidFill>
                  <a:srgbClr val="FF00FF"/>
                </a:solidFill>
                <a:latin typeface="Arial"/>
                <a:cs typeface="Arial"/>
              </a:rPr>
              <a:t>social </a:t>
            </a:r>
            <a:r>
              <a:rPr>
                <a:solidFill>
                  <a:srgbClr val="FF00FF"/>
                </a:solidFill>
                <a:latin typeface="Arial"/>
                <a:cs typeface="Arial"/>
              </a:rPr>
              <a:t>prescribing</a:t>
            </a:r>
            <a:r>
              <a:rPr spc="-65">
                <a:solidFill>
                  <a:srgbClr val="FF00FF"/>
                </a:solidFill>
                <a:latin typeface="Arial"/>
                <a:cs typeface="Arial"/>
              </a:rPr>
              <a:t> </a:t>
            </a:r>
            <a:r>
              <a:rPr spc="-10">
                <a:solidFill>
                  <a:srgbClr val="FF00FF"/>
                </a:solidFill>
                <a:latin typeface="Arial"/>
                <a:cs typeface="Arial"/>
              </a:rPr>
              <a:t>journey</a:t>
            </a:r>
            <a:endParaRPr lang="en-US">
              <a:ea typeface="Calibri"/>
            </a:endParaRPr>
          </a:p>
        </p:txBody>
      </p:sp>
      <p:sp>
        <p:nvSpPr>
          <p:cNvPr id="3" name="object 3"/>
          <p:cNvSpPr txBox="1">
            <a:spLocks noGrp="1"/>
          </p:cNvSpPr>
          <p:nvPr>
            <p:ph type="subTitle" idx="4"/>
          </p:nvPr>
        </p:nvSpPr>
        <p:spPr>
          <a:xfrm>
            <a:off x="1545318" y="5190220"/>
            <a:ext cx="9350180" cy="436657"/>
          </a:xfrm>
          <a:prstGeom prst="rect">
            <a:avLst/>
          </a:prstGeom>
        </p:spPr>
        <p:txBody>
          <a:bodyPr vert="horz" wrap="square" lIns="0" tIns="26034" rIns="0" bIns="0" rtlCol="0" anchor="t">
            <a:spAutoFit/>
          </a:bodyPr>
          <a:lstStyle/>
          <a:p>
            <a:pPr marL="12065" marR="5080" indent="0">
              <a:lnSpc>
                <a:spcPts val="3229"/>
              </a:lnSpc>
              <a:spcBef>
                <a:spcPts val="204"/>
              </a:spcBef>
              <a:buNone/>
            </a:pPr>
            <a:r>
              <a:rPr sz="2700">
                <a:solidFill>
                  <a:srgbClr val="FF00FF"/>
                </a:solidFill>
              </a:rPr>
              <a:t>Presented</a:t>
            </a:r>
            <a:r>
              <a:rPr sz="2700" spc="-55">
                <a:solidFill>
                  <a:srgbClr val="FF00FF"/>
                </a:solidFill>
              </a:rPr>
              <a:t> </a:t>
            </a:r>
            <a:r>
              <a:rPr sz="2700">
                <a:solidFill>
                  <a:srgbClr val="FF00FF"/>
                </a:solidFill>
              </a:rPr>
              <a:t>by:</a:t>
            </a:r>
            <a:r>
              <a:rPr sz="2700" spc="-60">
                <a:solidFill>
                  <a:srgbClr val="FF00FF"/>
                </a:solidFill>
              </a:rPr>
              <a:t> </a:t>
            </a:r>
            <a:r>
              <a:rPr sz="2700">
                <a:solidFill>
                  <a:srgbClr val="FF00FF"/>
                </a:solidFill>
              </a:rPr>
              <a:t>Jackie</a:t>
            </a:r>
            <a:r>
              <a:rPr sz="2700" spc="-55">
                <a:solidFill>
                  <a:srgbClr val="FF00FF"/>
                </a:solidFill>
              </a:rPr>
              <a:t> </a:t>
            </a:r>
            <a:r>
              <a:rPr sz="2700" spc="-10">
                <a:solidFill>
                  <a:srgbClr val="FF00FF"/>
                </a:solidFill>
              </a:rPr>
              <a:t>Hardy,</a:t>
            </a:r>
            <a:r>
              <a:rPr sz="2700" spc="-45">
                <a:solidFill>
                  <a:srgbClr val="FF00FF"/>
                </a:solidFill>
              </a:rPr>
              <a:t> </a:t>
            </a:r>
            <a:r>
              <a:rPr sz="2700">
                <a:solidFill>
                  <a:srgbClr val="FF00FF"/>
                </a:solidFill>
              </a:rPr>
              <a:t>Lived</a:t>
            </a:r>
            <a:r>
              <a:rPr sz="2700" spc="-40">
                <a:solidFill>
                  <a:srgbClr val="FF00FF"/>
                </a:solidFill>
              </a:rPr>
              <a:t> </a:t>
            </a:r>
            <a:r>
              <a:rPr sz="2700" spc="-10">
                <a:solidFill>
                  <a:srgbClr val="FF00FF"/>
                </a:solidFill>
              </a:rPr>
              <a:t>Experience Contributor</a:t>
            </a:r>
            <a:endParaRPr lang="en-US" sz="2700"/>
          </a:p>
        </p:txBody>
      </p:sp>
      <p:pic>
        <p:nvPicPr>
          <p:cNvPr id="4" name="object 4"/>
          <p:cNvPicPr/>
          <p:nvPr/>
        </p:nvPicPr>
        <p:blipFill>
          <a:blip r:embed="rId2" cstate="print"/>
          <a:stretch>
            <a:fillRect/>
          </a:stretch>
        </p:blipFill>
        <p:spPr>
          <a:xfrm>
            <a:off x="4023923" y="761966"/>
            <a:ext cx="3781425" cy="251929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61927" y="431811"/>
            <a:ext cx="4996815" cy="1243289"/>
          </a:xfrm>
          <a:prstGeom prst="rect">
            <a:avLst/>
          </a:prstGeom>
        </p:spPr>
        <p:txBody>
          <a:bodyPr vert="horz" wrap="square" lIns="0" tIns="12065" rIns="0" bIns="0" rtlCol="0">
            <a:spAutoFit/>
          </a:bodyPr>
          <a:lstStyle/>
          <a:p>
            <a:pPr marL="12700" marR="5080">
              <a:lnSpc>
                <a:spcPct val="100000"/>
              </a:lnSpc>
              <a:spcBef>
                <a:spcPts val="95"/>
              </a:spcBef>
            </a:pPr>
            <a:r>
              <a:rPr sz="4000" b="1" u="sng">
                <a:uFill>
                  <a:solidFill>
                    <a:srgbClr val="000000"/>
                  </a:solidFill>
                </a:uFill>
              </a:rPr>
              <a:t>W</a:t>
            </a:r>
            <a:r>
              <a:rPr sz="4000" u="sng">
                <a:uFill>
                  <a:solidFill>
                    <a:srgbClr val="000000"/>
                  </a:solidFill>
                </a:uFill>
                <a:latin typeface="Arial"/>
                <a:cs typeface="Arial"/>
              </a:rPr>
              <a:t>hy</a:t>
            </a:r>
            <a:r>
              <a:rPr sz="4000" u="sng" spc="-80">
                <a:uFill>
                  <a:solidFill>
                    <a:srgbClr val="000000"/>
                  </a:solidFill>
                </a:uFill>
                <a:latin typeface="Arial"/>
                <a:cs typeface="Arial"/>
              </a:rPr>
              <a:t> </a:t>
            </a:r>
            <a:r>
              <a:rPr sz="4000" u="sng">
                <a:uFill>
                  <a:solidFill>
                    <a:srgbClr val="000000"/>
                  </a:solidFill>
                </a:uFill>
                <a:latin typeface="Arial"/>
                <a:cs typeface="Arial"/>
              </a:rPr>
              <a:t>I</a:t>
            </a:r>
            <a:r>
              <a:rPr sz="4000" u="sng" spc="-90">
                <a:uFill>
                  <a:solidFill>
                    <a:srgbClr val="000000"/>
                  </a:solidFill>
                </a:uFill>
                <a:latin typeface="Arial"/>
                <a:cs typeface="Arial"/>
              </a:rPr>
              <a:t> </a:t>
            </a:r>
            <a:r>
              <a:rPr sz="4000" u="sng">
                <a:uFill>
                  <a:solidFill>
                    <a:srgbClr val="000000"/>
                  </a:solidFill>
                </a:uFill>
                <a:latin typeface="Arial"/>
                <a:cs typeface="Arial"/>
              </a:rPr>
              <a:t>was</a:t>
            </a:r>
            <a:r>
              <a:rPr sz="4000" u="sng" spc="-75">
                <a:uFill>
                  <a:solidFill>
                    <a:srgbClr val="000000"/>
                  </a:solidFill>
                </a:uFill>
                <a:latin typeface="Arial"/>
                <a:cs typeface="Arial"/>
              </a:rPr>
              <a:t> </a:t>
            </a:r>
            <a:r>
              <a:rPr sz="4000" u="sng">
                <a:uFill>
                  <a:solidFill>
                    <a:srgbClr val="000000"/>
                  </a:solidFill>
                </a:uFill>
                <a:latin typeface="Arial"/>
                <a:cs typeface="Arial"/>
              </a:rPr>
              <a:t>referred</a:t>
            </a:r>
            <a:r>
              <a:rPr sz="4000" u="sng" spc="-80">
                <a:uFill>
                  <a:solidFill>
                    <a:srgbClr val="000000"/>
                  </a:solidFill>
                </a:uFill>
                <a:latin typeface="Arial"/>
                <a:cs typeface="Arial"/>
              </a:rPr>
              <a:t> </a:t>
            </a:r>
            <a:r>
              <a:rPr lang="en-GB" sz="4000" u="sng" spc="-25">
                <a:uFill>
                  <a:solidFill>
                    <a:srgbClr val="000000"/>
                  </a:solidFill>
                </a:uFill>
                <a:latin typeface="Arial"/>
                <a:cs typeface="Arial"/>
              </a:rPr>
              <a:t>for</a:t>
            </a:r>
            <a:r>
              <a:rPr lang="en-GB" sz="4000" spc="-25">
                <a:latin typeface="Arial"/>
                <a:cs typeface="Arial"/>
              </a:rPr>
              <a:t> </a:t>
            </a:r>
            <a:r>
              <a:rPr sz="4000" u="sng">
                <a:uFill>
                  <a:solidFill>
                    <a:srgbClr val="000000"/>
                  </a:solidFill>
                </a:uFill>
                <a:latin typeface="Arial"/>
                <a:cs typeface="Arial"/>
              </a:rPr>
              <a:t>social</a:t>
            </a:r>
            <a:r>
              <a:rPr sz="4000" u="sng" spc="-80">
                <a:uFill>
                  <a:solidFill>
                    <a:srgbClr val="000000"/>
                  </a:solidFill>
                </a:uFill>
                <a:latin typeface="Arial"/>
                <a:cs typeface="Arial"/>
              </a:rPr>
              <a:t> </a:t>
            </a:r>
            <a:r>
              <a:rPr sz="4000" u="sng" spc="-10">
                <a:uFill>
                  <a:solidFill>
                    <a:srgbClr val="000000"/>
                  </a:solidFill>
                </a:uFill>
                <a:latin typeface="Arial"/>
                <a:cs typeface="Arial"/>
              </a:rPr>
              <a:t>prescribing</a:t>
            </a:r>
            <a:endParaRPr sz="4000">
              <a:latin typeface="Arial"/>
              <a:cs typeface="Arial"/>
            </a:endParaRPr>
          </a:p>
        </p:txBody>
      </p:sp>
      <p:sp>
        <p:nvSpPr>
          <p:cNvPr id="3" name="object 3"/>
          <p:cNvSpPr txBox="1"/>
          <p:nvPr/>
        </p:nvSpPr>
        <p:spPr>
          <a:xfrm>
            <a:off x="599722" y="2008282"/>
            <a:ext cx="10353195" cy="4081245"/>
          </a:xfrm>
          <a:prstGeom prst="rect">
            <a:avLst/>
          </a:prstGeom>
        </p:spPr>
        <p:txBody>
          <a:bodyPr vert="horz" wrap="square" lIns="0" tIns="13335" rIns="0" bIns="0" rtlCol="0" anchor="t">
            <a:spAutoFit/>
          </a:bodyPr>
          <a:lstStyle/>
          <a:p>
            <a:pPr marL="355600" marR="5080" indent="-342900">
              <a:lnSpc>
                <a:spcPct val="99700"/>
              </a:lnSpc>
              <a:spcBef>
                <a:spcPts val="105"/>
              </a:spcBef>
              <a:buFont typeface="Arial"/>
              <a:buChar char="•"/>
            </a:pPr>
            <a:r>
              <a:rPr sz="2400">
                <a:latin typeface="Calibri"/>
                <a:cs typeface="Calibri"/>
              </a:rPr>
              <a:t>I</a:t>
            </a:r>
            <a:r>
              <a:rPr sz="2400" spc="-45">
                <a:latin typeface="Calibri"/>
                <a:cs typeface="Calibri"/>
              </a:rPr>
              <a:t> </a:t>
            </a:r>
            <a:r>
              <a:rPr sz="2400">
                <a:latin typeface="Calibri"/>
                <a:cs typeface="Calibri"/>
              </a:rPr>
              <a:t>visited</a:t>
            </a:r>
            <a:r>
              <a:rPr sz="2400" spc="-45">
                <a:latin typeface="Calibri"/>
                <a:cs typeface="Calibri"/>
              </a:rPr>
              <a:t> </a:t>
            </a:r>
            <a:r>
              <a:rPr sz="2400">
                <a:latin typeface="Calibri"/>
                <a:cs typeface="Calibri"/>
              </a:rPr>
              <a:t>my</a:t>
            </a:r>
            <a:r>
              <a:rPr sz="2400" spc="-50">
                <a:latin typeface="Calibri"/>
                <a:cs typeface="Calibri"/>
              </a:rPr>
              <a:t> </a:t>
            </a:r>
            <a:r>
              <a:rPr sz="2400">
                <a:latin typeface="Calibri"/>
                <a:cs typeface="Calibri"/>
              </a:rPr>
              <a:t>GP</a:t>
            </a:r>
            <a:r>
              <a:rPr sz="2400" spc="-45">
                <a:latin typeface="Calibri"/>
                <a:cs typeface="Calibri"/>
              </a:rPr>
              <a:t> </a:t>
            </a:r>
            <a:r>
              <a:rPr sz="2400">
                <a:latin typeface="Calibri"/>
                <a:cs typeface="Calibri"/>
              </a:rPr>
              <a:t>after</a:t>
            </a:r>
            <a:r>
              <a:rPr sz="2400" spc="-50">
                <a:latin typeface="Calibri"/>
                <a:cs typeface="Calibri"/>
              </a:rPr>
              <a:t> </a:t>
            </a:r>
            <a:r>
              <a:rPr sz="2400" spc="-10">
                <a:latin typeface="Calibri"/>
                <a:cs typeface="Calibri"/>
              </a:rPr>
              <a:t>experiencing</a:t>
            </a:r>
            <a:r>
              <a:rPr sz="2400" spc="-55">
                <a:latin typeface="Calibri"/>
                <a:cs typeface="Calibri"/>
              </a:rPr>
              <a:t> </a:t>
            </a:r>
            <a:r>
              <a:rPr sz="2400">
                <a:latin typeface="Calibri"/>
                <a:cs typeface="Calibri"/>
              </a:rPr>
              <a:t>social</a:t>
            </a:r>
            <a:r>
              <a:rPr sz="2400" spc="-55">
                <a:latin typeface="Calibri"/>
                <a:cs typeface="Calibri"/>
              </a:rPr>
              <a:t> </a:t>
            </a:r>
            <a:r>
              <a:rPr sz="2400">
                <a:latin typeface="Calibri"/>
                <a:cs typeface="Calibri"/>
              </a:rPr>
              <a:t>isolation</a:t>
            </a:r>
            <a:r>
              <a:rPr sz="2400" spc="-60">
                <a:latin typeface="Calibri"/>
                <a:cs typeface="Calibri"/>
              </a:rPr>
              <a:t> </a:t>
            </a:r>
            <a:r>
              <a:rPr sz="2400" spc="-10">
                <a:latin typeface="Calibri"/>
                <a:cs typeface="Calibri"/>
              </a:rPr>
              <a:t>following</a:t>
            </a:r>
            <a:r>
              <a:rPr sz="2400" spc="600">
                <a:latin typeface="Calibri"/>
                <a:cs typeface="Calibri"/>
              </a:rPr>
              <a:t> </a:t>
            </a:r>
            <a:r>
              <a:rPr sz="2400">
                <a:latin typeface="Calibri"/>
                <a:cs typeface="Calibri"/>
              </a:rPr>
              <a:t>the</a:t>
            </a:r>
            <a:r>
              <a:rPr sz="2400" spc="-55">
                <a:latin typeface="Calibri"/>
                <a:cs typeface="Calibri"/>
              </a:rPr>
              <a:t> </a:t>
            </a:r>
            <a:r>
              <a:rPr sz="2400" spc="-10">
                <a:latin typeface="Calibri"/>
                <a:cs typeface="Calibri"/>
              </a:rPr>
              <a:t>breakdown</a:t>
            </a:r>
            <a:r>
              <a:rPr sz="2400" spc="-60">
                <a:latin typeface="Calibri"/>
                <a:cs typeface="Calibri"/>
              </a:rPr>
              <a:t> </a:t>
            </a:r>
            <a:r>
              <a:rPr sz="2400">
                <a:latin typeface="Calibri"/>
                <a:cs typeface="Calibri"/>
              </a:rPr>
              <a:t>of</a:t>
            </a:r>
            <a:r>
              <a:rPr sz="2400" spc="-45">
                <a:latin typeface="Calibri"/>
                <a:cs typeface="Calibri"/>
              </a:rPr>
              <a:t> </a:t>
            </a:r>
            <a:r>
              <a:rPr sz="2400">
                <a:latin typeface="Calibri"/>
                <a:cs typeface="Calibri"/>
              </a:rPr>
              <a:t>a</a:t>
            </a:r>
            <a:r>
              <a:rPr sz="2400" spc="-55">
                <a:latin typeface="Calibri"/>
                <a:cs typeface="Calibri"/>
              </a:rPr>
              <a:t> </a:t>
            </a:r>
            <a:r>
              <a:rPr sz="2400">
                <a:latin typeface="Calibri"/>
                <a:cs typeface="Calibri"/>
              </a:rPr>
              <a:t>relationship</a:t>
            </a:r>
            <a:r>
              <a:rPr sz="2400" spc="-45">
                <a:latin typeface="Calibri"/>
                <a:cs typeface="Calibri"/>
              </a:rPr>
              <a:t> </a:t>
            </a:r>
            <a:r>
              <a:rPr sz="2400">
                <a:latin typeface="Calibri"/>
                <a:cs typeface="Calibri"/>
              </a:rPr>
              <a:t>and</a:t>
            </a:r>
            <a:r>
              <a:rPr sz="2400" spc="-45">
                <a:latin typeface="Calibri"/>
                <a:cs typeface="Calibri"/>
              </a:rPr>
              <a:t> </a:t>
            </a:r>
            <a:r>
              <a:rPr sz="2400">
                <a:latin typeface="Calibri"/>
                <a:cs typeface="Calibri"/>
              </a:rPr>
              <a:t>after</a:t>
            </a:r>
            <a:r>
              <a:rPr sz="2400" spc="-50">
                <a:latin typeface="Calibri"/>
                <a:cs typeface="Calibri"/>
              </a:rPr>
              <a:t> </a:t>
            </a:r>
            <a:r>
              <a:rPr sz="2400">
                <a:latin typeface="Calibri"/>
                <a:cs typeface="Calibri"/>
              </a:rPr>
              <a:t>a</a:t>
            </a:r>
            <a:r>
              <a:rPr sz="2400" spc="-55">
                <a:latin typeface="Calibri"/>
                <a:cs typeface="Calibri"/>
              </a:rPr>
              <a:t> </a:t>
            </a:r>
            <a:r>
              <a:rPr sz="2400">
                <a:latin typeface="Calibri"/>
                <a:cs typeface="Calibri"/>
              </a:rPr>
              <a:t>sexual</a:t>
            </a:r>
            <a:r>
              <a:rPr sz="2400" spc="-45">
                <a:latin typeface="Calibri"/>
                <a:cs typeface="Calibri"/>
              </a:rPr>
              <a:t> </a:t>
            </a:r>
            <a:r>
              <a:rPr sz="2400">
                <a:latin typeface="Calibri"/>
                <a:cs typeface="Calibri"/>
              </a:rPr>
              <a:t>assault.</a:t>
            </a:r>
            <a:r>
              <a:rPr sz="2400" spc="-60">
                <a:latin typeface="Calibri"/>
                <a:cs typeface="Calibri"/>
              </a:rPr>
              <a:t> </a:t>
            </a:r>
            <a:r>
              <a:rPr sz="2400" spc="-20">
                <a:latin typeface="Calibri"/>
                <a:cs typeface="Calibri"/>
              </a:rPr>
              <a:t>This </a:t>
            </a:r>
            <a:r>
              <a:rPr sz="2400">
                <a:latin typeface="Calibri"/>
                <a:cs typeface="Calibri"/>
              </a:rPr>
              <a:t>was</a:t>
            </a:r>
            <a:r>
              <a:rPr sz="2400" spc="-50">
                <a:latin typeface="Calibri"/>
                <a:cs typeface="Calibri"/>
              </a:rPr>
              <a:t> </a:t>
            </a:r>
            <a:r>
              <a:rPr sz="2400">
                <a:latin typeface="Calibri"/>
                <a:cs typeface="Calibri"/>
              </a:rPr>
              <a:t>also</a:t>
            </a:r>
            <a:r>
              <a:rPr sz="2400" spc="-45">
                <a:latin typeface="Calibri"/>
                <a:cs typeface="Calibri"/>
              </a:rPr>
              <a:t> </a:t>
            </a:r>
            <a:r>
              <a:rPr sz="2400">
                <a:latin typeface="Calibri"/>
                <a:cs typeface="Calibri"/>
              </a:rPr>
              <a:t>during</a:t>
            </a:r>
            <a:r>
              <a:rPr sz="2400" spc="-35">
                <a:latin typeface="Calibri"/>
                <a:cs typeface="Calibri"/>
              </a:rPr>
              <a:t> </a:t>
            </a:r>
            <a:r>
              <a:rPr sz="2400">
                <a:latin typeface="Calibri"/>
                <a:cs typeface="Calibri"/>
              </a:rPr>
              <a:t>the</a:t>
            </a:r>
            <a:r>
              <a:rPr sz="2400" spc="-50">
                <a:latin typeface="Calibri"/>
                <a:cs typeface="Calibri"/>
              </a:rPr>
              <a:t> </a:t>
            </a:r>
            <a:r>
              <a:rPr sz="2400">
                <a:latin typeface="Calibri"/>
                <a:cs typeface="Calibri"/>
              </a:rPr>
              <a:t>period</a:t>
            </a:r>
            <a:r>
              <a:rPr sz="2400" spc="-35">
                <a:latin typeface="Calibri"/>
                <a:cs typeface="Calibri"/>
              </a:rPr>
              <a:t> </a:t>
            </a:r>
            <a:r>
              <a:rPr sz="2400">
                <a:latin typeface="Calibri"/>
                <a:cs typeface="Calibri"/>
              </a:rPr>
              <a:t>of</a:t>
            </a:r>
            <a:r>
              <a:rPr sz="2400" spc="-40">
                <a:latin typeface="Calibri"/>
                <a:cs typeface="Calibri"/>
              </a:rPr>
              <a:t> </a:t>
            </a:r>
            <a:r>
              <a:rPr sz="2400">
                <a:latin typeface="Calibri"/>
                <a:cs typeface="Calibri"/>
              </a:rPr>
              <a:t>emerging</a:t>
            </a:r>
            <a:r>
              <a:rPr sz="2400" spc="-55">
                <a:latin typeface="Calibri"/>
                <a:cs typeface="Calibri"/>
              </a:rPr>
              <a:t> </a:t>
            </a:r>
            <a:r>
              <a:rPr sz="2400">
                <a:latin typeface="Calibri"/>
                <a:cs typeface="Calibri"/>
              </a:rPr>
              <a:t>from</a:t>
            </a:r>
            <a:r>
              <a:rPr sz="2400" spc="-55">
                <a:latin typeface="Calibri"/>
                <a:cs typeface="Calibri"/>
              </a:rPr>
              <a:t> </a:t>
            </a:r>
            <a:r>
              <a:rPr sz="2400">
                <a:latin typeface="Calibri"/>
                <a:cs typeface="Calibri"/>
              </a:rPr>
              <a:t>the</a:t>
            </a:r>
            <a:r>
              <a:rPr sz="2400" spc="-35">
                <a:latin typeface="Calibri"/>
                <a:cs typeface="Calibri"/>
              </a:rPr>
              <a:t> </a:t>
            </a:r>
            <a:r>
              <a:rPr sz="2400" spc="-10">
                <a:latin typeface="Calibri"/>
                <a:cs typeface="Calibri"/>
              </a:rPr>
              <a:t>pandemic, </a:t>
            </a:r>
            <a:r>
              <a:rPr sz="2400">
                <a:latin typeface="Calibri"/>
                <a:cs typeface="Calibri"/>
              </a:rPr>
              <a:t>when</a:t>
            </a:r>
            <a:r>
              <a:rPr sz="2400" spc="-70">
                <a:latin typeface="Calibri"/>
                <a:cs typeface="Calibri"/>
              </a:rPr>
              <a:t> </a:t>
            </a:r>
            <a:r>
              <a:rPr sz="2400">
                <a:latin typeface="Calibri"/>
                <a:cs typeface="Calibri"/>
              </a:rPr>
              <a:t>feelings</a:t>
            </a:r>
            <a:r>
              <a:rPr sz="2400" spc="-75">
                <a:latin typeface="Calibri"/>
                <a:cs typeface="Calibri"/>
              </a:rPr>
              <a:t> </a:t>
            </a:r>
            <a:r>
              <a:rPr sz="2400">
                <a:latin typeface="Calibri"/>
                <a:cs typeface="Calibri"/>
              </a:rPr>
              <a:t>of</a:t>
            </a:r>
            <a:r>
              <a:rPr sz="2400" spc="-70">
                <a:latin typeface="Calibri"/>
                <a:cs typeface="Calibri"/>
              </a:rPr>
              <a:t> </a:t>
            </a:r>
            <a:r>
              <a:rPr sz="2400" spc="-10">
                <a:latin typeface="Calibri"/>
                <a:cs typeface="Calibri"/>
              </a:rPr>
              <a:t>loneliness</a:t>
            </a:r>
            <a:r>
              <a:rPr sz="2400" spc="-60">
                <a:latin typeface="Calibri"/>
                <a:cs typeface="Calibri"/>
              </a:rPr>
              <a:t> </a:t>
            </a:r>
            <a:r>
              <a:rPr sz="2400">
                <a:latin typeface="Calibri"/>
                <a:cs typeface="Calibri"/>
              </a:rPr>
              <a:t>and</a:t>
            </a:r>
            <a:r>
              <a:rPr sz="2400" spc="-70">
                <a:latin typeface="Calibri"/>
                <a:cs typeface="Calibri"/>
              </a:rPr>
              <a:t> </a:t>
            </a:r>
            <a:r>
              <a:rPr sz="2400">
                <a:latin typeface="Calibri"/>
                <a:cs typeface="Calibri"/>
              </a:rPr>
              <a:t>disconnection</a:t>
            </a:r>
            <a:r>
              <a:rPr sz="2400" spc="-80">
                <a:latin typeface="Calibri"/>
                <a:cs typeface="Calibri"/>
              </a:rPr>
              <a:t> </a:t>
            </a:r>
            <a:r>
              <a:rPr sz="2400">
                <a:latin typeface="Calibri"/>
                <a:cs typeface="Calibri"/>
              </a:rPr>
              <a:t>were</a:t>
            </a:r>
            <a:r>
              <a:rPr sz="2400" spc="-65">
                <a:latin typeface="Calibri"/>
                <a:cs typeface="Calibri"/>
              </a:rPr>
              <a:t> </a:t>
            </a:r>
            <a:r>
              <a:rPr sz="2400" spc="-10">
                <a:latin typeface="Calibri"/>
                <a:cs typeface="Calibri"/>
              </a:rPr>
              <a:t>heightened.</a:t>
            </a:r>
            <a:endParaRPr lang="en-US" sz="2400">
              <a:latin typeface="Calibri"/>
              <a:ea typeface="Calibri"/>
              <a:cs typeface="Calibri"/>
            </a:endParaRPr>
          </a:p>
          <a:p>
            <a:pPr marL="355600" marR="182880" indent="-342900">
              <a:lnSpc>
                <a:spcPct val="99800"/>
              </a:lnSpc>
              <a:spcBef>
                <a:spcPts val="2910"/>
              </a:spcBef>
              <a:buFont typeface="Arial"/>
              <a:buChar char="•"/>
            </a:pPr>
            <a:r>
              <a:rPr sz="2400">
                <a:latin typeface="Calibri"/>
                <a:cs typeface="Calibri"/>
              </a:rPr>
              <a:t>As</a:t>
            </a:r>
            <a:r>
              <a:rPr sz="2400" spc="-30">
                <a:latin typeface="Calibri"/>
                <a:cs typeface="Calibri"/>
              </a:rPr>
              <a:t> </a:t>
            </a:r>
            <a:r>
              <a:rPr sz="2400">
                <a:latin typeface="Calibri"/>
                <a:cs typeface="Calibri"/>
              </a:rPr>
              <a:t>I</a:t>
            </a:r>
            <a:r>
              <a:rPr sz="2400" spc="-55">
                <a:latin typeface="Calibri"/>
                <a:cs typeface="Calibri"/>
              </a:rPr>
              <a:t> </a:t>
            </a:r>
            <a:r>
              <a:rPr sz="2400">
                <a:latin typeface="Calibri"/>
                <a:cs typeface="Calibri"/>
              </a:rPr>
              <a:t>was</a:t>
            </a:r>
            <a:r>
              <a:rPr sz="2400" spc="-30">
                <a:latin typeface="Calibri"/>
                <a:cs typeface="Calibri"/>
              </a:rPr>
              <a:t> </a:t>
            </a:r>
            <a:r>
              <a:rPr sz="2400">
                <a:latin typeface="Calibri"/>
                <a:cs typeface="Calibri"/>
              </a:rPr>
              <a:t>receiving</a:t>
            </a:r>
            <a:r>
              <a:rPr sz="2400" spc="-55">
                <a:latin typeface="Calibri"/>
                <a:cs typeface="Calibri"/>
              </a:rPr>
              <a:t> </a:t>
            </a:r>
            <a:r>
              <a:rPr sz="2400">
                <a:latin typeface="Calibri"/>
                <a:cs typeface="Calibri"/>
              </a:rPr>
              <a:t>other</a:t>
            </a:r>
            <a:r>
              <a:rPr sz="2400" spc="-30">
                <a:latin typeface="Calibri"/>
                <a:cs typeface="Calibri"/>
              </a:rPr>
              <a:t> </a:t>
            </a:r>
            <a:r>
              <a:rPr sz="2400">
                <a:latin typeface="Calibri"/>
                <a:cs typeface="Calibri"/>
              </a:rPr>
              <a:t>help,</a:t>
            </a:r>
            <a:r>
              <a:rPr sz="2400" spc="-30">
                <a:latin typeface="Calibri"/>
                <a:cs typeface="Calibri"/>
              </a:rPr>
              <a:t> </a:t>
            </a:r>
            <a:r>
              <a:rPr sz="2400">
                <a:latin typeface="Calibri"/>
                <a:cs typeface="Calibri"/>
              </a:rPr>
              <a:t>the</a:t>
            </a:r>
            <a:r>
              <a:rPr sz="2400" spc="-30">
                <a:latin typeface="Calibri"/>
                <a:cs typeface="Calibri"/>
              </a:rPr>
              <a:t> </a:t>
            </a:r>
            <a:r>
              <a:rPr sz="2400">
                <a:latin typeface="Calibri"/>
                <a:cs typeface="Calibri"/>
              </a:rPr>
              <a:t>GP</a:t>
            </a:r>
            <a:r>
              <a:rPr sz="2400" spc="-45">
                <a:latin typeface="Calibri"/>
                <a:cs typeface="Calibri"/>
              </a:rPr>
              <a:t> </a:t>
            </a:r>
            <a:r>
              <a:rPr sz="2400">
                <a:latin typeface="Calibri"/>
                <a:cs typeface="Calibri"/>
              </a:rPr>
              <a:t>felt</a:t>
            </a:r>
            <a:r>
              <a:rPr sz="2400" spc="-40">
                <a:latin typeface="Calibri"/>
                <a:cs typeface="Calibri"/>
              </a:rPr>
              <a:t> </a:t>
            </a:r>
            <a:r>
              <a:rPr sz="2400">
                <a:latin typeface="Calibri"/>
                <a:cs typeface="Calibri"/>
              </a:rPr>
              <a:t>social</a:t>
            </a:r>
            <a:r>
              <a:rPr sz="2400" spc="-45">
                <a:latin typeface="Calibri"/>
                <a:cs typeface="Calibri"/>
              </a:rPr>
              <a:t> </a:t>
            </a:r>
            <a:r>
              <a:rPr sz="2400" spc="-10">
                <a:latin typeface="Calibri"/>
                <a:cs typeface="Calibri"/>
              </a:rPr>
              <a:t>prescribing </a:t>
            </a:r>
            <a:r>
              <a:rPr sz="2400">
                <a:latin typeface="Calibri"/>
                <a:cs typeface="Calibri"/>
              </a:rPr>
              <a:t>would</a:t>
            </a:r>
            <a:r>
              <a:rPr sz="2400" spc="-85">
                <a:latin typeface="Calibri"/>
                <a:cs typeface="Calibri"/>
              </a:rPr>
              <a:t> </a:t>
            </a:r>
            <a:r>
              <a:rPr sz="2400">
                <a:latin typeface="Calibri"/>
                <a:cs typeface="Calibri"/>
              </a:rPr>
              <a:t>help</a:t>
            </a:r>
            <a:r>
              <a:rPr sz="2400" spc="-75">
                <a:latin typeface="Calibri"/>
                <a:cs typeface="Calibri"/>
              </a:rPr>
              <a:t> </a:t>
            </a:r>
            <a:r>
              <a:rPr sz="2400">
                <a:latin typeface="Calibri"/>
                <a:cs typeface="Calibri"/>
              </a:rPr>
              <a:t>rebuild</a:t>
            </a:r>
            <a:r>
              <a:rPr sz="2400" spc="-80">
                <a:latin typeface="Calibri"/>
                <a:cs typeface="Calibri"/>
              </a:rPr>
              <a:t> </a:t>
            </a:r>
            <a:r>
              <a:rPr sz="2400">
                <a:latin typeface="Calibri"/>
                <a:cs typeface="Calibri"/>
              </a:rPr>
              <a:t>confidence,</a:t>
            </a:r>
            <a:r>
              <a:rPr sz="2400" spc="-70">
                <a:latin typeface="Calibri"/>
                <a:cs typeface="Calibri"/>
              </a:rPr>
              <a:t> </a:t>
            </a:r>
            <a:r>
              <a:rPr sz="2400">
                <a:latin typeface="Calibri"/>
                <a:cs typeface="Calibri"/>
              </a:rPr>
              <a:t>reconnect</a:t>
            </a:r>
            <a:r>
              <a:rPr sz="2400" spc="-75">
                <a:latin typeface="Calibri"/>
                <a:cs typeface="Calibri"/>
              </a:rPr>
              <a:t> </a:t>
            </a:r>
            <a:r>
              <a:rPr sz="2400">
                <a:latin typeface="Calibri"/>
                <a:cs typeface="Calibri"/>
              </a:rPr>
              <a:t>with</a:t>
            </a:r>
            <a:r>
              <a:rPr sz="2400" spc="-90">
                <a:latin typeface="Calibri"/>
                <a:cs typeface="Calibri"/>
              </a:rPr>
              <a:t> </a:t>
            </a:r>
            <a:r>
              <a:rPr sz="2400">
                <a:latin typeface="Calibri"/>
                <a:cs typeface="Calibri"/>
              </a:rPr>
              <a:t>my</a:t>
            </a:r>
            <a:r>
              <a:rPr sz="2400" spc="-80">
                <a:latin typeface="Calibri"/>
                <a:cs typeface="Calibri"/>
              </a:rPr>
              <a:t> </a:t>
            </a:r>
            <a:r>
              <a:rPr sz="2400" spc="-10">
                <a:latin typeface="Calibri"/>
                <a:cs typeface="Calibri"/>
              </a:rPr>
              <a:t>community, </a:t>
            </a:r>
            <a:r>
              <a:rPr sz="2400">
                <a:latin typeface="Calibri"/>
                <a:cs typeface="Calibri"/>
              </a:rPr>
              <a:t>and</a:t>
            </a:r>
            <a:r>
              <a:rPr sz="2400" spc="-60">
                <a:latin typeface="Calibri"/>
                <a:cs typeface="Calibri"/>
              </a:rPr>
              <a:t> </a:t>
            </a:r>
            <a:r>
              <a:rPr sz="2400">
                <a:latin typeface="Calibri"/>
                <a:cs typeface="Calibri"/>
              </a:rPr>
              <a:t>find</a:t>
            </a:r>
            <a:r>
              <a:rPr sz="2400" spc="-50">
                <a:latin typeface="Calibri"/>
                <a:cs typeface="Calibri"/>
              </a:rPr>
              <a:t> </a:t>
            </a:r>
            <a:r>
              <a:rPr sz="2400">
                <a:latin typeface="Calibri"/>
                <a:cs typeface="Calibri"/>
              </a:rPr>
              <a:t>supportive</a:t>
            </a:r>
            <a:r>
              <a:rPr sz="2400" spc="-55">
                <a:latin typeface="Calibri"/>
                <a:cs typeface="Calibri"/>
              </a:rPr>
              <a:t> </a:t>
            </a:r>
            <a:r>
              <a:rPr sz="2400">
                <a:latin typeface="Calibri"/>
                <a:cs typeface="Calibri"/>
              </a:rPr>
              <a:t>activities</a:t>
            </a:r>
            <a:r>
              <a:rPr sz="2400" spc="-70">
                <a:latin typeface="Calibri"/>
                <a:cs typeface="Calibri"/>
              </a:rPr>
              <a:t> </a:t>
            </a:r>
            <a:r>
              <a:rPr sz="2400">
                <a:latin typeface="Calibri"/>
                <a:cs typeface="Calibri"/>
              </a:rPr>
              <a:t>that</a:t>
            </a:r>
            <a:r>
              <a:rPr sz="2400" spc="-70">
                <a:latin typeface="Calibri"/>
                <a:cs typeface="Calibri"/>
              </a:rPr>
              <a:t> </a:t>
            </a:r>
            <a:r>
              <a:rPr sz="2400">
                <a:latin typeface="Calibri"/>
                <a:cs typeface="Calibri"/>
              </a:rPr>
              <a:t>could</a:t>
            </a:r>
            <a:r>
              <a:rPr sz="2400" spc="-60">
                <a:latin typeface="Calibri"/>
                <a:cs typeface="Calibri"/>
              </a:rPr>
              <a:t> </a:t>
            </a:r>
            <a:r>
              <a:rPr sz="2400">
                <a:latin typeface="Calibri"/>
                <a:cs typeface="Calibri"/>
              </a:rPr>
              <a:t>improve</a:t>
            </a:r>
            <a:r>
              <a:rPr sz="2400" spc="-55">
                <a:latin typeface="Calibri"/>
                <a:cs typeface="Calibri"/>
              </a:rPr>
              <a:t> </a:t>
            </a:r>
            <a:r>
              <a:rPr sz="2400">
                <a:latin typeface="Calibri"/>
                <a:cs typeface="Calibri"/>
              </a:rPr>
              <a:t>my</a:t>
            </a:r>
            <a:r>
              <a:rPr sz="2400" spc="-65">
                <a:latin typeface="Calibri"/>
                <a:cs typeface="Calibri"/>
              </a:rPr>
              <a:t> </a:t>
            </a:r>
            <a:r>
              <a:rPr sz="2400" spc="-10">
                <a:latin typeface="Calibri"/>
                <a:cs typeface="Calibri"/>
              </a:rPr>
              <a:t>wellbeing </a:t>
            </a:r>
            <a:r>
              <a:rPr sz="2400">
                <a:latin typeface="Calibri"/>
                <a:cs typeface="Calibri"/>
              </a:rPr>
              <a:t>and</a:t>
            </a:r>
            <a:r>
              <a:rPr sz="2400" spc="-65">
                <a:latin typeface="Calibri"/>
                <a:cs typeface="Calibri"/>
              </a:rPr>
              <a:t> </a:t>
            </a:r>
            <a:r>
              <a:rPr sz="2400">
                <a:latin typeface="Calibri"/>
                <a:cs typeface="Calibri"/>
              </a:rPr>
              <a:t>aid</a:t>
            </a:r>
            <a:r>
              <a:rPr sz="2400" spc="-60">
                <a:latin typeface="Calibri"/>
                <a:cs typeface="Calibri"/>
              </a:rPr>
              <a:t> </a:t>
            </a:r>
            <a:r>
              <a:rPr sz="2400">
                <a:latin typeface="Calibri"/>
                <a:cs typeface="Calibri"/>
              </a:rPr>
              <a:t>my</a:t>
            </a:r>
            <a:r>
              <a:rPr sz="2400" spc="-65">
                <a:latin typeface="Calibri"/>
                <a:cs typeface="Calibri"/>
              </a:rPr>
              <a:t> </a:t>
            </a:r>
            <a:r>
              <a:rPr sz="2400" spc="-10">
                <a:latin typeface="Calibri"/>
                <a:cs typeface="Calibri"/>
              </a:rPr>
              <a:t>recovery</a:t>
            </a:r>
            <a:r>
              <a:rPr sz="2400" spc="-55">
                <a:latin typeface="Calibri"/>
                <a:cs typeface="Calibri"/>
              </a:rPr>
              <a:t> </a:t>
            </a:r>
            <a:r>
              <a:rPr sz="2400" spc="-10">
                <a:latin typeface="Calibri"/>
                <a:cs typeface="Calibri"/>
              </a:rPr>
              <a:t>journey.</a:t>
            </a:r>
            <a:endParaRPr sz="2400">
              <a:latin typeface="Calibri"/>
              <a:ea typeface="Calibri"/>
              <a:cs typeface="Calibri"/>
            </a:endParaRPr>
          </a:p>
          <a:p>
            <a:pPr marL="355600" indent="-342900">
              <a:spcBef>
                <a:spcPts val="2905"/>
              </a:spcBef>
              <a:buFont typeface="Arial"/>
              <a:buChar char="•"/>
            </a:pPr>
            <a:r>
              <a:rPr sz="2400">
                <a:latin typeface="Calibri"/>
                <a:cs typeface="Calibri"/>
              </a:rPr>
              <a:t>Please</a:t>
            </a:r>
            <a:r>
              <a:rPr sz="2400" spc="-50">
                <a:latin typeface="Calibri"/>
                <a:cs typeface="Calibri"/>
              </a:rPr>
              <a:t> </a:t>
            </a:r>
            <a:r>
              <a:rPr sz="2400">
                <a:latin typeface="Calibri"/>
                <a:cs typeface="Calibri"/>
              </a:rPr>
              <a:t>remember</a:t>
            </a:r>
            <a:r>
              <a:rPr sz="2400" spc="-70">
                <a:latin typeface="Calibri"/>
                <a:cs typeface="Calibri"/>
              </a:rPr>
              <a:t> </a:t>
            </a:r>
            <a:r>
              <a:rPr sz="2400">
                <a:latin typeface="Calibri"/>
                <a:cs typeface="Calibri"/>
              </a:rPr>
              <a:t>to</a:t>
            </a:r>
            <a:r>
              <a:rPr sz="2400" spc="-65">
                <a:latin typeface="Calibri"/>
                <a:cs typeface="Calibri"/>
              </a:rPr>
              <a:t> </a:t>
            </a:r>
            <a:r>
              <a:rPr sz="2400">
                <a:latin typeface="Calibri"/>
                <a:cs typeface="Calibri"/>
              </a:rPr>
              <a:t>signpost</a:t>
            </a:r>
            <a:r>
              <a:rPr sz="2400" spc="-45">
                <a:latin typeface="Calibri"/>
                <a:cs typeface="Calibri"/>
              </a:rPr>
              <a:t> </a:t>
            </a:r>
            <a:r>
              <a:rPr sz="2400">
                <a:latin typeface="Calibri"/>
                <a:cs typeface="Calibri"/>
              </a:rPr>
              <a:t>people</a:t>
            </a:r>
            <a:r>
              <a:rPr sz="2400" spc="-50">
                <a:latin typeface="Calibri"/>
                <a:cs typeface="Calibri"/>
              </a:rPr>
              <a:t> </a:t>
            </a:r>
            <a:r>
              <a:rPr sz="2400">
                <a:latin typeface="Calibri"/>
                <a:cs typeface="Calibri"/>
              </a:rPr>
              <a:t>to</a:t>
            </a:r>
            <a:r>
              <a:rPr sz="2400" spc="-65">
                <a:latin typeface="Calibri"/>
                <a:cs typeface="Calibri"/>
              </a:rPr>
              <a:t> </a:t>
            </a:r>
            <a:r>
              <a:rPr sz="2400">
                <a:latin typeface="Calibri"/>
                <a:cs typeface="Calibri"/>
              </a:rPr>
              <a:t>other</a:t>
            </a:r>
            <a:r>
              <a:rPr sz="2400" spc="-55">
                <a:latin typeface="Calibri"/>
                <a:cs typeface="Calibri"/>
              </a:rPr>
              <a:t> </a:t>
            </a:r>
            <a:r>
              <a:rPr sz="2400">
                <a:latin typeface="Calibri"/>
                <a:cs typeface="Calibri"/>
              </a:rPr>
              <a:t>services</a:t>
            </a:r>
            <a:r>
              <a:rPr sz="2400" spc="-60">
                <a:latin typeface="Calibri"/>
                <a:cs typeface="Calibri"/>
              </a:rPr>
              <a:t> </a:t>
            </a:r>
            <a:r>
              <a:rPr sz="2400">
                <a:latin typeface="Calibri"/>
                <a:cs typeface="Calibri"/>
              </a:rPr>
              <a:t>if</a:t>
            </a:r>
            <a:r>
              <a:rPr sz="2400" spc="-55">
                <a:latin typeface="Calibri"/>
                <a:cs typeface="Calibri"/>
              </a:rPr>
              <a:t> </a:t>
            </a:r>
            <a:r>
              <a:rPr lang="en-GB" sz="2400" spc="-20">
                <a:latin typeface="Calibri"/>
                <a:cs typeface="Calibri"/>
              </a:rPr>
              <a:t>they </a:t>
            </a:r>
            <a:r>
              <a:rPr lang="en-GB" sz="2400">
                <a:latin typeface="Calibri"/>
                <a:cs typeface="Calibri"/>
              </a:rPr>
              <a:t>need</a:t>
            </a:r>
            <a:r>
              <a:rPr sz="2400" spc="-30">
                <a:latin typeface="Calibri"/>
                <a:cs typeface="Calibri"/>
              </a:rPr>
              <a:t> </a:t>
            </a:r>
            <a:r>
              <a:rPr sz="2400">
                <a:latin typeface="Calibri"/>
                <a:cs typeface="Calibri"/>
              </a:rPr>
              <a:t>additional</a:t>
            </a:r>
            <a:r>
              <a:rPr sz="2400" spc="-20">
                <a:latin typeface="Calibri"/>
                <a:cs typeface="Calibri"/>
              </a:rPr>
              <a:t> </a:t>
            </a:r>
            <a:r>
              <a:rPr sz="2400" spc="-10">
                <a:latin typeface="Calibri"/>
                <a:cs typeface="Calibri"/>
              </a:rPr>
              <a:t>support.</a:t>
            </a:r>
            <a:endParaRPr sz="2400">
              <a:latin typeface="Calibri"/>
              <a:ea typeface="Calibri"/>
              <a:cs typeface="Calibri"/>
            </a:endParaRPr>
          </a:p>
        </p:txBody>
      </p:sp>
      <p:pic>
        <p:nvPicPr>
          <p:cNvPr id="4" name="object 4"/>
          <p:cNvPicPr/>
          <p:nvPr/>
        </p:nvPicPr>
        <p:blipFill>
          <a:blip r:embed="rId2" cstate="print"/>
          <a:stretch>
            <a:fillRect/>
          </a:stretch>
        </p:blipFill>
        <p:spPr>
          <a:xfrm>
            <a:off x="9617689" y="205144"/>
            <a:ext cx="2199821" cy="169910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13229" y="297737"/>
            <a:ext cx="10515600" cy="1325563"/>
          </a:xfrm>
          <a:prstGeom prst="rect">
            <a:avLst/>
          </a:prstGeom>
        </p:spPr>
        <p:txBody>
          <a:bodyPr vert="horz" wrap="square" lIns="0" tIns="454152" rIns="0" bIns="0" rtlCol="0">
            <a:spAutoFit/>
          </a:bodyPr>
          <a:lstStyle/>
          <a:p>
            <a:pPr marL="1285875">
              <a:lnSpc>
                <a:spcPct val="100000"/>
              </a:lnSpc>
              <a:spcBef>
                <a:spcPts val="105"/>
              </a:spcBef>
            </a:pPr>
            <a:r>
              <a:rPr sz="3200" u="sng">
                <a:uFill>
                  <a:solidFill>
                    <a:srgbClr val="000000"/>
                  </a:solidFill>
                </a:uFill>
                <a:latin typeface="Arial"/>
                <a:cs typeface="Arial"/>
              </a:rPr>
              <a:t>Meeting</a:t>
            </a:r>
            <a:r>
              <a:rPr sz="3200" u="sng" spc="-50">
                <a:uFill>
                  <a:solidFill>
                    <a:srgbClr val="000000"/>
                  </a:solidFill>
                </a:uFill>
                <a:latin typeface="Arial"/>
                <a:cs typeface="Arial"/>
              </a:rPr>
              <a:t> </a:t>
            </a:r>
            <a:r>
              <a:rPr sz="3200" u="sng">
                <a:uFill>
                  <a:solidFill>
                    <a:srgbClr val="000000"/>
                  </a:solidFill>
                </a:uFill>
                <a:latin typeface="Arial"/>
                <a:cs typeface="Arial"/>
              </a:rPr>
              <a:t>with</a:t>
            </a:r>
            <a:r>
              <a:rPr sz="3200" u="sng" spc="-45">
                <a:uFill>
                  <a:solidFill>
                    <a:srgbClr val="000000"/>
                  </a:solidFill>
                </a:uFill>
                <a:latin typeface="Arial"/>
                <a:cs typeface="Arial"/>
              </a:rPr>
              <a:t> </a:t>
            </a:r>
            <a:r>
              <a:rPr sz="3200" u="sng">
                <a:uFill>
                  <a:solidFill>
                    <a:srgbClr val="000000"/>
                  </a:solidFill>
                </a:uFill>
                <a:latin typeface="Arial"/>
                <a:cs typeface="Arial"/>
              </a:rPr>
              <a:t>Link</a:t>
            </a:r>
            <a:r>
              <a:rPr sz="3200" u="sng" spc="-45">
                <a:uFill>
                  <a:solidFill>
                    <a:srgbClr val="000000"/>
                  </a:solidFill>
                </a:uFill>
                <a:latin typeface="Arial"/>
                <a:cs typeface="Arial"/>
              </a:rPr>
              <a:t> </a:t>
            </a:r>
            <a:r>
              <a:rPr sz="3200" u="sng" spc="-10">
                <a:uFill>
                  <a:solidFill>
                    <a:srgbClr val="000000"/>
                  </a:solidFill>
                </a:uFill>
                <a:latin typeface="Arial"/>
                <a:cs typeface="Arial"/>
              </a:rPr>
              <a:t>Worker</a:t>
            </a:r>
            <a:endParaRPr sz="3200">
              <a:latin typeface="Arial"/>
              <a:cs typeface="Arial"/>
            </a:endParaRPr>
          </a:p>
        </p:txBody>
      </p:sp>
      <p:sp>
        <p:nvSpPr>
          <p:cNvPr id="3" name="object 3"/>
          <p:cNvSpPr txBox="1"/>
          <p:nvPr/>
        </p:nvSpPr>
        <p:spPr>
          <a:xfrm>
            <a:off x="744865" y="1935250"/>
            <a:ext cx="8155305" cy="3711529"/>
          </a:xfrm>
          <a:prstGeom prst="rect">
            <a:avLst/>
          </a:prstGeom>
        </p:spPr>
        <p:txBody>
          <a:bodyPr vert="horz" wrap="square" lIns="0" tIns="12700" rIns="0" bIns="0" rtlCol="0" anchor="t">
            <a:spAutoFit/>
          </a:bodyPr>
          <a:lstStyle/>
          <a:p>
            <a:pPr marL="351155" indent="-342900">
              <a:lnSpc>
                <a:spcPct val="100000"/>
              </a:lnSpc>
              <a:spcBef>
                <a:spcPts val="100"/>
              </a:spcBef>
              <a:buSzPct val="95833"/>
              <a:buFont typeface="Arial"/>
              <a:buChar char="•"/>
              <a:tabLst>
                <a:tab pos="189230" algn="l"/>
              </a:tabLst>
            </a:pPr>
            <a:r>
              <a:rPr sz="2400">
                <a:latin typeface="Calibri"/>
                <a:ea typeface="Calibri"/>
                <a:cs typeface="Calibri"/>
              </a:rPr>
              <a:t>Glad</a:t>
            </a:r>
            <a:r>
              <a:rPr sz="2400" spc="-50">
                <a:latin typeface="Calibri"/>
                <a:ea typeface="Calibri"/>
                <a:cs typeface="Calibri"/>
              </a:rPr>
              <a:t> </a:t>
            </a:r>
            <a:r>
              <a:rPr sz="2400">
                <a:latin typeface="Calibri"/>
                <a:ea typeface="Calibri"/>
                <a:cs typeface="Calibri"/>
              </a:rPr>
              <a:t>they</a:t>
            </a:r>
            <a:r>
              <a:rPr sz="2400" spc="-50">
                <a:latin typeface="Calibri"/>
                <a:ea typeface="Calibri"/>
                <a:cs typeface="Calibri"/>
              </a:rPr>
              <a:t> </a:t>
            </a:r>
            <a:r>
              <a:rPr sz="2400">
                <a:latin typeface="Calibri"/>
                <a:ea typeface="Calibri"/>
                <a:cs typeface="Calibri"/>
              </a:rPr>
              <a:t>took</a:t>
            </a:r>
            <a:r>
              <a:rPr sz="2400" spc="-60">
                <a:latin typeface="Calibri"/>
                <a:ea typeface="Calibri"/>
                <a:cs typeface="Calibri"/>
              </a:rPr>
              <a:t> </a:t>
            </a:r>
            <a:r>
              <a:rPr sz="2400">
                <a:latin typeface="Calibri"/>
                <a:ea typeface="Calibri"/>
                <a:cs typeface="Calibri"/>
              </a:rPr>
              <a:t>time</a:t>
            </a:r>
            <a:r>
              <a:rPr sz="2400" spc="-50">
                <a:latin typeface="Calibri"/>
                <a:ea typeface="Calibri"/>
                <a:cs typeface="Calibri"/>
              </a:rPr>
              <a:t> </a:t>
            </a:r>
            <a:r>
              <a:rPr sz="2400">
                <a:latin typeface="Calibri"/>
                <a:ea typeface="Calibri"/>
                <a:cs typeface="Calibri"/>
              </a:rPr>
              <a:t>to</a:t>
            </a:r>
            <a:r>
              <a:rPr sz="2400" spc="-45">
                <a:latin typeface="Calibri"/>
                <a:ea typeface="Calibri"/>
                <a:cs typeface="Calibri"/>
              </a:rPr>
              <a:t> </a:t>
            </a:r>
            <a:r>
              <a:rPr sz="2400">
                <a:latin typeface="Calibri"/>
                <a:ea typeface="Calibri"/>
                <a:cs typeface="Calibri"/>
              </a:rPr>
              <a:t>know</a:t>
            </a:r>
            <a:r>
              <a:rPr sz="2400" spc="-45">
                <a:latin typeface="Calibri"/>
                <a:ea typeface="Calibri"/>
                <a:cs typeface="Calibri"/>
              </a:rPr>
              <a:t> </a:t>
            </a:r>
            <a:r>
              <a:rPr sz="2400">
                <a:latin typeface="Calibri"/>
                <a:ea typeface="Calibri"/>
                <a:cs typeface="Calibri"/>
              </a:rPr>
              <a:t>me</a:t>
            </a:r>
            <a:r>
              <a:rPr sz="2400" spc="-50">
                <a:latin typeface="Calibri"/>
                <a:ea typeface="Calibri"/>
                <a:cs typeface="Calibri"/>
              </a:rPr>
              <a:t> </a:t>
            </a:r>
            <a:r>
              <a:rPr sz="2400" spc="-10">
                <a:latin typeface="Calibri"/>
                <a:ea typeface="Calibri"/>
                <a:cs typeface="Calibri"/>
              </a:rPr>
              <a:t>first.</a:t>
            </a:r>
            <a:endParaRPr lang="en-US" sz="2400">
              <a:latin typeface="Calibri"/>
              <a:ea typeface="Calibri"/>
              <a:cs typeface="Calibri"/>
            </a:endParaRPr>
          </a:p>
          <a:p>
            <a:pPr marL="342900" indent="-342900">
              <a:lnSpc>
                <a:spcPct val="100000"/>
              </a:lnSpc>
              <a:spcBef>
                <a:spcPts val="120"/>
              </a:spcBef>
              <a:buFont typeface="Arial"/>
              <a:buChar char="•"/>
            </a:pPr>
            <a:endParaRPr sz="2400">
              <a:latin typeface="Calibri"/>
              <a:ea typeface="Calibri"/>
              <a:cs typeface="Calibri"/>
            </a:endParaRPr>
          </a:p>
          <a:p>
            <a:pPr marL="350520" indent="-342900">
              <a:lnSpc>
                <a:spcPct val="100000"/>
              </a:lnSpc>
              <a:buSzPct val="95833"/>
              <a:buFont typeface="Arial"/>
              <a:buChar char="•"/>
              <a:tabLst>
                <a:tab pos="188595" algn="l"/>
              </a:tabLst>
            </a:pPr>
            <a:r>
              <a:rPr sz="2400">
                <a:latin typeface="Calibri"/>
                <a:ea typeface="Calibri"/>
                <a:cs typeface="Calibri"/>
              </a:rPr>
              <a:t>Discussed</a:t>
            </a:r>
            <a:r>
              <a:rPr sz="2400" spc="-55">
                <a:latin typeface="Calibri"/>
                <a:ea typeface="Calibri"/>
                <a:cs typeface="Calibri"/>
              </a:rPr>
              <a:t> </a:t>
            </a:r>
            <a:r>
              <a:rPr sz="2400">
                <a:latin typeface="Calibri"/>
                <a:ea typeface="Calibri"/>
                <a:cs typeface="Calibri"/>
              </a:rPr>
              <a:t>a</a:t>
            </a:r>
            <a:r>
              <a:rPr sz="2400" spc="-80">
                <a:latin typeface="Calibri"/>
                <a:ea typeface="Calibri"/>
                <a:cs typeface="Calibri"/>
              </a:rPr>
              <a:t> </a:t>
            </a:r>
            <a:r>
              <a:rPr sz="2400">
                <a:latin typeface="Calibri"/>
                <a:ea typeface="Calibri"/>
                <a:cs typeface="Calibri"/>
              </a:rPr>
              <a:t>variety</a:t>
            </a:r>
            <a:r>
              <a:rPr sz="2400" spc="-70">
                <a:latin typeface="Calibri"/>
                <a:ea typeface="Calibri"/>
                <a:cs typeface="Calibri"/>
              </a:rPr>
              <a:t> </a:t>
            </a:r>
            <a:r>
              <a:rPr sz="2400">
                <a:latin typeface="Calibri"/>
                <a:ea typeface="Calibri"/>
                <a:cs typeface="Calibri"/>
              </a:rPr>
              <a:t>of</a:t>
            </a:r>
            <a:r>
              <a:rPr sz="2400" spc="-70">
                <a:latin typeface="Calibri"/>
                <a:ea typeface="Calibri"/>
                <a:cs typeface="Calibri"/>
              </a:rPr>
              <a:t> </a:t>
            </a:r>
            <a:r>
              <a:rPr sz="2400">
                <a:latin typeface="Calibri"/>
                <a:ea typeface="Calibri"/>
                <a:cs typeface="Calibri"/>
              </a:rPr>
              <a:t>things,</a:t>
            </a:r>
            <a:r>
              <a:rPr sz="2400" spc="-70">
                <a:latin typeface="Calibri"/>
                <a:ea typeface="Calibri"/>
                <a:cs typeface="Calibri"/>
              </a:rPr>
              <a:t> </a:t>
            </a:r>
            <a:r>
              <a:rPr sz="2400">
                <a:latin typeface="Calibri"/>
                <a:ea typeface="Calibri"/>
                <a:cs typeface="Calibri"/>
              </a:rPr>
              <a:t>but</a:t>
            </a:r>
            <a:r>
              <a:rPr sz="2400" spc="-75">
                <a:latin typeface="Calibri"/>
                <a:ea typeface="Calibri"/>
                <a:cs typeface="Calibri"/>
              </a:rPr>
              <a:t> </a:t>
            </a:r>
            <a:r>
              <a:rPr sz="2400">
                <a:latin typeface="Calibri"/>
                <a:ea typeface="Calibri"/>
                <a:cs typeface="Calibri"/>
              </a:rPr>
              <a:t>especially</a:t>
            </a:r>
            <a:r>
              <a:rPr sz="2400" spc="-30">
                <a:latin typeface="Calibri"/>
                <a:ea typeface="Calibri"/>
                <a:cs typeface="Calibri"/>
              </a:rPr>
              <a:t> </a:t>
            </a:r>
            <a:r>
              <a:rPr sz="2400">
                <a:latin typeface="Calibri"/>
                <a:ea typeface="Calibri"/>
                <a:cs typeface="Calibri"/>
              </a:rPr>
              <a:t>feelings</a:t>
            </a:r>
            <a:r>
              <a:rPr sz="2400" spc="-60">
                <a:latin typeface="Calibri"/>
                <a:ea typeface="Calibri"/>
                <a:cs typeface="Calibri"/>
              </a:rPr>
              <a:t> </a:t>
            </a:r>
            <a:r>
              <a:rPr sz="2400" spc="-25">
                <a:latin typeface="Calibri"/>
                <a:ea typeface="Calibri"/>
                <a:cs typeface="Calibri"/>
              </a:rPr>
              <a:t>of</a:t>
            </a:r>
            <a:endParaRPr sz="2400">
              <a:latin typeface="Calibri"/>
              <a:ea typeface="Calibri"/>
              <a:cs typeface="Calibri"/>
            </a:endParaRPr>
          </a:p>
          <a:p>
            <a:pPr marL="355600" indent="-342900">
              <a:lnSpc>
                <a:spcPct val="100000"/>
              </a:lnSpc>
              <a:spcBef>
                <a:spcPts val="15"/>
              </a:spcBef>
              <a:buFont typeface="Arial"/>
              <a:buChar char="•"/>
            </a:pPr>
            <a:r>
              <a:rPr sz="2400">
                <a:latin typeface="Calibri"/>
                <a:ea typeface="Calibri"/>
                <a:cs typeface="Calibri"/>
              </a:rPr>
              <a:t>loneliness</a:t>
            </a:r>
            <a:r>
              <a:rPr sz="2400" spc="-65">
                <a:latin typeface="Calibri"/>
                <a:ea typeface="Calibri"/>
                <a:cs typeface="Calibri"/>
              </a:rPr>
              <a:t> </a:t>
            </a:r>
            <a:r>
              <a:rPr sz="2400">
                <a:latin typeface="Calibri"/>
                <a:ea typeface="Calibri"/>
                <a:cs typeface="Calibri"/>
              </a:rPr>
              <a:t>and</a:t>
            </a:r>
            <a:r>
              <a:rPr sz="2400" spc="-110">
                <a:latin typeface="Calibri"/>
                <a:ea typeface="Calibri"/>
                <a:cs typeface="Calibri"/>
              </a:rPr>
              <a:t> </a:t>
            </a:r>
            <a:r>
              <a:rPr sz="2400" spc="-10">
                <a:latin typeface="Calibri"/>
                <a:ea typeface="Calibri"/>
                <a:cs typeface="Calibri"/>
              </a:rPr>
              <a:t>disconnection.</a:t>
            </a:r>
            <a:endParaRPr sz="2400">
              <a:latin typeface="Calibri"/>
              <a:ea typeface="Calibri"/>
              <a:cs typeface="Calibri"/>
            </a:endParaRPr>
          </a:p>
          <a:p>
            <a:pPr marL="12700">
              <a:spcBef>
                <a:spcPts val="15"/>
              </a:spcBef>
              <a:tabLst>
                <a:tab pos="265430" algn="l"/>
              </a:tabLst>
            </a:pPr>
            <a:endParaRPr lang="en-US" sz="2400" spc="-10">
              <a:latin typeface="Calibri"/>
              <a:ea typeface="Calibri"/>
              <a:cs typeface="Calibri"/>
            </a:endParaRPr>
          </a:p>
          <a:p>
            <a:pPr marL="351155" marR="5080" indent="-342900">
              <a:lnSpc>
                <a:spcPct val="100400"/>
              </a:lnSpc>
              <a:buFont typeface="Arial,Sans-Serif"/>
              <a:buChar char="•"/>
              <a:tabLst>
                <a:tab pos="265430" algn="l"/>
              </a:tabLst>
            </a:pPr>
            <a:r>
              <a:rPr lang="en-US" sz="2400" spc="-10">
                <a:latin typeface="Calibri"/>
                <a:ea typeface="Calibri"/>
                <a:cs typeface="Calibri"/>
              </a:rPr>
              <a:t>Looked at options in the community, including a coffee club that met weekly.</a:t>
            </a:r>
          </a:p>
          <a:p>
            <a:pPr marL="8255" marR="5080">
              <a:lnSpc>
                <a:spcPct val="100400"/>
              </a:lnSpc>
              <a:tabLst>
                <a:tab pos="265430" algn="l"/>
              </a:tabLst>
            </a:pPr>
            <a:endParaRPr lang="en-US" sz="2400" spc="-10">
              <a:latin typeface="Calibri"/>
              <a:ea typeface="Calibri"/>
              <a:cs typeface="Calibri"/>
            </a:endParaRPr>
          </a:p>
          <a:p>
            <a:pPr marL="355600" marR="43180" indent="-342900">
              <a:lnSpc>
                <a:spcPct val="99200"/>
              </a:lnSpc>
              <a:buSzPct val="95833"/>
              <a:buFont typeface="Arial"/>
              <a:buChar char="•"/>
              <a:tabLst>
                <a:tab pos="265430" algn="l"/>
              </a:tabLst>
            </a:pPr>
            <a:r>
              <a:rPr sz="2400">
                <a:latin typeface="Calibri"/>
                <a:ea typeface="Calibri"/>
                <a:cs typeface="Calibri"/>
              </a:rPr>
              <a:t>The</a:t>
            </a:r>
            <a:r>
              <a:rPr sz="2400" spc="-65">
                <a:latin typeface="Calibri"/>
                <a:ea typeface="Calibri"/>
                <a:cs typeface="Calibri"/>
              </a:rPr>
              <a:t> </a:t>
            </a:r>
            <a:r>
              <a:rPr sz="2400">
                <a:latin typeface="Calibri"/>
                <a:ea typeface="Calibri"/>
                <a:cs typeface="Calibri"/>
              </a:rPr>
              <a:t>Link</a:t>
            </a:r>
            <a:r>
              <a:rPr sz="2400" spc="-45">
                <a:latin typeface="Calibri"/>
                <a:ea typeface="Calibri"/>
                <a:cs typeface="Calibri"/>
              </a:rPr>
              <a:t> </a:t>
            </a:r>
            <a:r>
              <a:rPr sz="2400">
                <a:latin typeface="Calibri"/>
                <a:ea typeface="Calibri"/>
                <a:cs typeface="Calibri"/>
              </a:rPr>
              <a:t>Worker</a:t>
            </a:r>
            <a:r>
              <a:rPr sz="2400" spc="-55">
                <a:latin typeface="Calibri"/>
                <a:ea typeface="Calibri"/>
                <a:cs typeface="Calibri"/>
              </a:rPr>
              <a:t> </a:t>
            </a:r>
            <a:r>
              <a:rPr sz="2400">
                <a:latin typeface="Calibri"/>
                <a:ea typeface="Calibri"/>
                <a:cs typeface="Calibri"/>
              </a:rPr>
              <a:t>gave</a:t>
            </a:r>
            <a:r>
              <a:rPr sz="2400" spc="-55">
                <a:latin typeface="Calibri"/>
                <a:ea typeface="Calibri"/>
                <a:cs typeface="Calibri"/>
              </a:rPr>
              <a:t> </a:t>
            </a:r>
            <a:r>
              <a:rPr sz="2400">
                <a:latin typeface="Calibri"/>
                <a:ea typeface="Calibri"/>
                <a:cs typeface="Calibri"/>
              </a:rPr>
              <a:t>me</a:t>
            </a:r>
            <a:r>
              <a:rPr sz="2400" spc="-50">
                <a:latin typeface="Calibri"/>
                <a:ea typeface="Calibri"/>
                <a:cs typeface="Calibri"/>
              </a:rPr>
              <a:t> </a:t>
            </a:r>
            <a:r>
              <a:rPr sz="2400">
                <a:latin typeface="Calibri"/>
                <a:ea typeface="Calibri"/>
                <a:cs typeface="Calibri"/>
              </a:rPr>
              <a:t>the</a:t>
            </a:r>
            <a:r>
              <a:rPr sz="2400" spc="-70">
                <a:latin typeface="Calibri"/>
                <a:ea typeface="Calibri"/>
                <a:cs typeface="Calibri"/>
              </a:rPr>
              <a:t> </a:t>
            </a:r>
            <a:r>
              <a:rPr sz="2400">
                <a:latin typeface="Calibri"/>
                <a:ea typeface="Calibri"/>
                <a:cs typeface="Calibri"/>
              </a:rPr>
              <a:t>contact</a:t>
            </a:r>
            <a:r>
              <a:rPr sz="2400" spc="-55">
                <a:latin typeface="Calibri"/>
                <a:ea typeface="Calibri"/>
                <a:cs typeface="Calibri"/>
              </a:rPr>
              <a:t> </a:t>
            </a:r>
            <a:r>
              <a:rPr sz="2400">
                <a:latin typeface="Calibri"/>
                <a:ea typeface="Calibri"/>
                <a:cs typeface="Calibri"/>
              </a:rPr>
              <a:t>details</a:t>
            </a:r>
            <a:r>
              <a:rPr sz="2400" spc="-40">
                <a:latin typeface="Calibri"/>
                <a:ea typeface="Calibri"/>
                <a:cs typeface="Calibri"/>
              </a:rPr>
              <a:t> </a:t>
            </a:r>
            <a:r>
              <a:rPr sz="2400">
                <a:latin typeface="Calibri"/>
                <a:ea typeface="Calibri"/>
                <a:cs typeface="Calibri"/>
              </a:rPr>
              <a:t>and</a:t>
            </a:r>
            <a:r>
              <a:rPr sz="2400" spc="-60">
                <a:latin typeface="Calibri"/>
                <a:ea typeface="Calibri"/>
                <a:cs typeface="Calibri"/>
              </a:rPr>
              <a:t> </a:t>
            </a:r>
            <a:r>
              <a:rPr sz="2400" spc="-10">
                <a:latin typeface="Calibri"/>
                <a:ea typeface="Calibri"/>
                <a:cs typeface="Calibri"/>
              </a:rPr>
              <a:t>checked </a:t>
            </a:r>
            <a:r>
              <a:rPr sz="2400">
                <a:latin typeface="Calibri"/>
                <a:ea typeface="Calibri"/>
                <a:cs typeface="Calibri"/>
              </a:rPr>
              <a:t>that</a:t>
            </a:r>
            <a:r>
              <a:rPr sz="2400" spc="-50">
                <a:latin typeface="Calibri"/>
                <a:ea typeface="Calibri"/>
                <a:cs typeface="Calibri"/>
              </a:rPr>
              <a:t> </a:t>
            </a:r>
            <a:r>
              <a:rPr sz="2400">
                <a:latin typeface="Calibri"/>
                <a:ea typeface="Calibri"/>
                <a:cs typeface="Calibri"/>
              </a:rPr>
              <a:t>I</a:t>
            </a:r>
            <a:r>
              <a:rPr sz="2400" spc="-65">
                <a:latin typeface="Calibri"/>
                <a:ea typeface="Calibri"/>
                <a:cs typeface="Calibri"/>
              </a:rPr>
              <a:t> </a:t>
            </a:r>
            <a:r>
              <a:rPr sz="2400">
                <a:latin typeface="Calibri"/>
                <a:ea typeface="Calibri"/>
                <a:cs typeface="Calibri"/>
              </a:rPr>
              <a:t>felt</a:t>
            </a:r>
            <a:r>
              <a:rPr sz="2400" spc="-45">
                <a:latin typeface="Calibri"/>
                <a:ea typeface="Calibri"/>
                <a:cs typeface="Calibri"/>
              </a:rPr>
              <a:t> </a:t>
            </a:r>
            <a:r>
              <a:rPr sz="2400">
                <a:latin typeface="Calibri"/>
                <a:ea typeface="Calibri"/>
                <a:cs typeface="Calibri"/>
              </a:rPr>
              <a:t>comfortable</a:t>
            </a:r>
            <a:r>
              <a:rPr sz="2400" spc="-45">
                <a:latin typeface="Calibri"/>
                <a:ea typeface="Calibri"/>
                <a:cs typeface="Calibri"/>
              </a:rPr>
              <a:t> </a:t>
            </a:r>
            <a:r>
              <a:rPr sz="2400">
                <a:latin typeface="Calibri"/>
                <a:ea typeface="Calibri"/>
                <a:cs typeface="Calibri"/>
              </a:rPr>
              <a:t>calling</a:t>
            </a:r>
            <a:r>
              <a:rPr sz="2400" spc="-10">
                <a:latin typeface="Calibri"/>
                <a:ea typeface="Calibri"/>
                <a:cs typeface="Calibri"/>
              </a:rPr>
              <a:t> </a:t>
            </a:r>
            <a:r>
              <a:rPr sz="2400">
                <a:latin typeface="Calibri"/>
                <a:ea typeface="Calibri"/>
                <a:cs typeface="Calibri"/>
              </a:rPr>
              <a:t>the</a:t>
            </a:r>
            <a:r>
              <a:rPr sz="2400" spc="-50">
                <a:latin typeface="Calibri"/>
                <a:ea typeface="Calibri"/>
                <a:cs typeface="Calibri"/>
              </a:rPr>
              <a:t> </a:t>
            </a:r>
            <a:r>
              <a:rPr sz="2400">
                <a:latin typeface="Calibri"/>
                <a:ea typeface="Calibri"/>
                <a:cs typeface="Calibri"/>
              </a:rPr>
              <a:t>person</a:t>
            </a:r>
            <a:r>
              <a:rPr sz="2400" spc="-35">
                <a:latin typeface="Calibri"/>
                <a:ea typeface="Calibri"/>
                <a:cs typeface="Calibri"/>
              </a:rPr>
              <a:t> </a:t>
            </a:r>
            <a:r>
              <a:rPr sz="2400">
                <a:latin typeface="Calibri"/>
                <a:ea typeface="Calibri"/>
                <a:cs typeface="Calibri"/>
              </a:rPr>
              <a:t>who</a:t>
            </a:r>
            <a:r>
              <a:rPr sz="2400" spc="-35">
                <a:latin typeface="Calibri"/>
                <a:ea typeface="Calibri"/>
                <a:cs typeface="Calibri"/>
              </a:rPr>
              <a:t> </a:t>
            </a:r>
            <a:r>
              <a:rPr sz="2400">
                <a:latin typeface="Calibri"/>
                <a:ea typeface="Calibri"/>
                <a:cs typeface="Calibri"/>
              </a:rPr>
              <a:t>ran</a:t>
            </a:r>
            <a:r>
              <a:rPr sz="2400" spc="-45">
                <a:latin typeface="Calibri"/>
                <a:ea typeface="Calibri"/>
                <a:cs typeface="Calibri"/>
              </a:rPr>
              <a:t> </a:t>
            </a:r>
            <a:r>
              <a:rPr sz="2400">
                <a:latin typeface="Calibri"/>
                <a:ea typeface="Calibri"/>
                <a:cs typeface="Calibri"/>
              </a:rPr>
              <a:t>it,</a:t>
            </a:r>
            <a:r>
              <a:rPr sz="2400" spc="-60">
                <a:latin typeface="Calibri"/>
                <a:ea typeface="Calibri"/>
                <a:cs typeface="Calibri"/>
              </a:rPr>
              <a:t> </a:t>
            </a:r>
            <a:r>
              <a:rPr sz="2400">
                <a:latin typeface="Calibri"/>
                <a:ea typeface="Calibri"/>
                <a:cs typeface="Calibri"/>
              </a:rPr>
              <a:t>which</a:t>
            </a:r>
            <a:r>
              <a:rPr sz="2400" spc="-35">
                <a:latin typeface="Calibri"/>
                <a:ea typeface="Calibri"/>
                <a:cs typeface="Calibri"/>
              </a:rPr>
              <a:t> </a:t>
            </a:r>
            <a:r>
              <a:rPr sz="2400" spc="-50">
                <a:latin typeface="Calibri"/>
                <a:ea typeface="Calibri"/>
                <a:cs typeface="Calibri"/>
              </a:rPr>
              <a:t>I </a:t>
            </a:r>
            <a:r>
              <a:rPr sz="2400" spc="-20">
                <a:latin typeface="Calibri"/>
                <a:ea typeface="Calibri"/>
                <a:cs typeface="Calibri"/>
              </a:rPr>
              <a:t>did.</a:t>
            </a:r>
            <a:endParaRPr sz="2400">
              <a:latin typeface="Calibri"/>
              <a:ea typeface="Calibri"/>
              <a:cs typeface="Calibri"/>
            </a:endParaRPr>
          </a:p>
        </p:txBody>
      </p:sp>
      <p:pic>
        <p:nvPicPr>
          <p:cNvPr id="4" name="object 4"/>
          <p:cNvPicPr/>
          <p:nvPr/>
        </p:nvPicPr>
        <p:blipFill>
          <a:blip r:embed="rId2" cstate="print"/>
          <a:stretch>
            <a:fillRect/>
          </a:stretch>
        </p:blipFill>
        <p:spPr>
          <a:xfrm>
            <a:off x="8900692" y="204074"/>
            <a:ext cx="2516479" cy="283786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556657" y="162962"/>
            <a:ext cx="10515600" cy="1325563"/>
          </a:xfrm>
          <a:prstGeom prst="rect">
            <a:avLst/>
          </a:prstGeom>
        </p:spPr>
        <p:txBody>
          <a:bodyPr vert="horz" wrap="square" lIns="0" tIns="454152" rIns="0" bIns="0" rtlCol="0">
            <a:spAutoFit/>
          </a:bodyPr>
          <a:lstStyle/>
          <a:p>
            <a:pPr marL="2444115">
              <a:lnSpc>
                <a:spcPct val="100000"/>
              </a:lnSpc>
              <a:spcBef>
                <a:spcPts val="105"/>
              </a:spcBef>
            </a:pPr>
            <a:r>
              <a:rPr sz="3200" u="sng">
                <a:uFill>
                  <a:solidFill>
                    <a:srgbClr val="000000"/>
                  </a:solidFill>
                </a:uFill>
                <a:latin typeface="Arial"/>
                <a:cs typeface="Arial"/>
              </a:rPr>
              <a:t>Felt</a:t>
            </a:r>
            <a:r>
              <a:rPr sz="3200" u="sng" spc="-40">
                <a:uFill>
                  <a:solidFill>
                    <a:srgbClr val="000000"/>
                  </a:solidFill>
                </a:uFill>
                <a:latin typeface="Arial"/>
                <a:cs typeface="Arial"/>
              </a:rPr>
              <a:t> </a:t>
            </a:r>
            <a:r>
              <a:rPr sz="3200" u="sng" spc="-10">
                <a:uFill>
                  <a:solidFill>
                    <a:srgbClr val="000000"/>
                  </a:solidFill>
                </a:uFill>
                <a:latin typeface="Arial"/>
                <a:cs typeface="Arial"/>
              </a:rPr>
              <a:t>nervous</a:t>
            </a:r>
            <a:endParaRPr sz="3200">
              <a:latin typeface="Arial"/>
              <a:cs typeface="Arial"/>
            </a:endParaRPr>
          </a:p>
        </p:txBody>
      </p:sp>
      <p:pic>
        <p:nvPicPr>
          <p:cNvPr id="4" name="object 4"/>
          <p:cNvPicPr/>
          <p:nvPr/>
        </p:nvPicPr>
        <p:blipFill>
          <a:blip r:embed="rId2" cstate="print"/>
          <a:stretch>
            <a:fillRect/>
          </a:stretch>
        </p:blipFill>
        <p:spPr>
          <a:xfrm>
            <a:off x="7535926" y="161925"/>
            <a:ext cx="1728724" cy="1727200"/>
          </a:xfrm>
          <a:prstGeom prst="rect">
            <a:avLst/>
          </a:prstGeom>
        </p:spPr>
      </p:pic>
      <p:sp>
        <p:nvSpPr>
          <p:cNvPr id="5" name="TextBox 4">
            <a:extLst>
              <a:ext uri="{FF2B5EF4-FFF2-40B4-BE49-F238E27FC236}">
                <a16:creationId xmlns:a16="http://schemas.microsoft.com/office/drawing/2014/main" id="{56348B1A-DD00-78BD-7920-4375C8F966E0}"/>
              </a:ext>
            </a:extLst>
          </p:cNvPr>
          <p:cNvSpPr txBox="1"/>
          <p:nvPr/>
        </p:nvSpPr>
        <p:spPr>
          <a:xfrm>
            <a:off x="513644" y="2212622"/>
            <a:ext cx="11046177" cy="32367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65455" marR="5080" indent="-457200">
              <a:lnSpc>
                <a:spcPct val="100200"/>
              </a:lnSpc>
              <a:spcBef>
                <a:spcPts val="95"/>
              </a:spcBef>
              <a:buFont typeface="Arial,Sans-Serif"/>
              <a:buChar char="•"/>
            </a:pPr>
            <a:r>
              <a:rPr lang="en-US" sz="2400">
                <a:ea typeface="Calibri"/>
                <a:cs typeface="Calibri"/>
              </a:rPr>
              <a:t>Alice, whom I spoke to regarding the coffee club was very friendly and person-</a:t>
            </a:r>
            <a:r>
              <a:rPr lang="en-US" sz="2400" err="1">
                <a:ea typeface="Calibri"/>
                <a:cs typeface="Calibri"/>
              </a:rPr>
              <a:t>centred</a:t>
            </a:r>
            <a:r>
              <a:rPr lang="en-US" sz="2400">
                <a:ea typeface="Calibri"/>
                <a:cs typeface="Calibri"/>
              </a:rPr>
              <a:t> in her approach with me. I shared that I was nervous about coming, but she reassured me she would meet me at the top of the road.</a:t>
            </a:r>
          </a:p>
          <a:p>
            <a:pPr marL="285750" indent="-285750">
              <a:spcBef>
                <a:spcPts val="95"/>
              </a:spcBef>
              <a:buFont typeface="Arial,Sans-Serif"/>
              <a:buChar char="•"/>
            </a:pPr>
            <a:endParaRPr lang="en-US" sz="2400">
              <a:ea typeface="Calibri"/>
              <a:cs typeface="Calibri"/>
            </a:endParaRPr>
          </a:p>
          <a:p>
            <a:pPr marL="465455" marR="250190" indent="-457200">
              <a:lnSpc>
                <a:spcPct val="100400"/>
              </a:lnSpc>
              <a:spcBef>
                <a:spcPts val="1000"/>
              </a:spcBef>
              <a:buFont typeface="Arial,Sans-Serif"/>
              <a:buChar char="•"/>
            </a:pPr>
            <a:r>
              <a:rPr lang="en-US" sz="2400">
                <a:ea typeface="Calibri"/>
                <a:cs typeface="Calibri"/>
              </a:rPr>
              <a:t>Helped the person met me and then brought me to meet others.</a:t>
            </a:r>
          </a:p>
          <a:p>
            <a:pPr marL="285750" indent="-285750">
              <a:spcBef>
                <a:spcPts val="50"/>
              </a:spcBef>
              <a:buFont typeface="Arial,Sans-Serif"/>
              <a:buChar char="•"/>
            </a:pPr>
            <a:endParaRPr lang="en-US" sz="2400">
              <a:ea typeface="Calibri"/>
              <a:cs typeface="Calibri"/>
            </a:endParaRPr>
          </a:p>
          <a:p>
            <a:pPr marL="189230" indent="-180975">
              <a:spcBef>
                <a:spcPts val="1000"/>
              </a:spcBef>
              <a:buFont typeface="Arial,Sans-Serif"/>
              <a:buChar char="•"/>
            </a:pPr>
            <a:r>
              <a:rPr lang="en-US" sz="2400">
                <a:ea typeface="Calibri"/>
                <a:cs typeface="Calibri"/>
              </a:rPr>
              <a:t>    Nice, friendly group and all women, so that helped.</a:t>
            </a:r>
          </a:p>
          <a:p>
            <a:endParaRPr lang="en-GB">
              <a:ea typeface="Calibri"/>
              <a:cs typeface="Calibri"/>
            </a:endParaRPr>
          </a:p>
        </p:txBody>
      </p:sp>
    </p:spTree>
    <p:extLst>
      <p:ext uri="{BB962C8B-B14F-4D97-AF65-F5344CB8AC3E}">
        <p14:creationId xmlns:p14="http://schemas.microsoft.com/office/powerpoint/2010/main" val="180821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46687" y="2233092"/>
            <a:ext cx="10202026" cy="3744615"/>
          </a:xfrm>
          <a:prstGeom prst="rect">
            <a:avLst/>
          </a:prstGeom>
        </p:spPr>
        <p:txBody>
          <a:bodyPr vert="horz" wrap="square" lIns="0" tIns="12700" rIns="0" bIns="0" rtlCol="0" anchor="t">
            <a:spAutoFit/>
          </a:bodyPr>
          <a:lstStyle/>
          <a:p>
            <a:pPr marL="356235" indent="-342900">
              <a:lnSpc>
                <a:spcPct val="100000"/>
              </a:lnSpc>
              <a:spcBef>
                <a:spcPts val="100"/>
              </a:spcBef>
              <a:buFont typeface="Arial"/>
              <a:buChar char="•"/>
              <a:tabLst>
                <a:tab pos="265430" algn="l"/>
              </a:tabLst>
            </a:pPr>
            <a:r>
              <a:rPr sz="2400">
                <a:latin typeface="Calibri"/>
                <a:ea typeface="Calibri"/>
                <a:cs typeface="Calibri"/>
              </a:rPr>
              <a:t>Patricia,</a:t>
            </a:r>
            <a:r>
              <a:rPr sz="2400" spc="-55">
                <a:latin typeface="Calibri"/>
                <a:ea typeface="Calibri"/>
                <a:cs typeface="Calibri"/>
              </a:rPr>
              <a:t> </a:t>
            </a:r>
            <a:r>
              <a:rPr sz="2400">
                <a:latin typeface="Calibri"/>
                <a:ea typeface="Calibri"/>
                <a:cs typeface="Calibri"/>
              </a:rPr>
              <a:t>the</a:t>
            </a:r>
            <a:r>
              <a:rPr sz="2400" spc="-55">
                <a:latin typeface="Calibri"/>
                <a:ea typeface="Calibri"/>
                <a:cs typeface="Calibri"/>
              </a:rPr>
              <a:t> </a:t>
            </a:r>
            <a:r>
              <a:rPr sz="2400">
                <a:latin typeface="Calibri"/>
                <a:ea typeface="Calibri"/>
                <a:cs typeface="Calibri"/>
              </a:rPr>
              <a:t>Link</a:t>
            </a:r>
            <a:r>
              <a:rPr sz="2400" spc="-50">
                <a:latin typeface="Calibri"/>
                <a:ea typeface="Calibri"/>
                <a:cs typeface="Calibri"/>
              </a:rPr>
              <a:t> </a:t>
            </a:r>
            <a:r>
              <a:rPr sz="2400" spc="-20">
                <a:latin typeface="Calibri"/>
                <a:ea typeface="Calibri"/>
                <a:cs typeface="Calibri"/>
              </a:rPr>
              <a:t>Worker,</a:t>
            </a:r>
            <a:r>
              <a:rPr sz="2400" spc="-55">
                <a:latin typeface="Calibri"/>
                <a:ea typeface="Calibri"/>
                <a:cs typeface="Calibri"/>
              </a:rPr>
              <a:t> </a:t>
            </a:r>
            <a:r>
              <a:rPr sz="2400">
                <a:latin typeface="Calibri"/>
                <a:ea typeface="Calibri"/>
                <a:cs typeface="Calibri"/>
              </a:rPr>
              <a:t>phoned</a:t>
            </a:r>
            <a:r>
              <a:rPr sz="2400" spc="-40">
                <a:latin typeface="Calibri"/>
                <a:ea typeface="Calibri"/>
                <a:cs typeface="Calibri"/>
              </a:rPr>
              <a:t> </a:t>
            </a:r>
            <a:r>
              <a:rPr sz="2400">
                <a:latin typeface="Calibri"/>
                <a:ea typeface="Calibri"/>
                <a:cs typeface="Calibri"/>
              </a:rPr>
              <a:t>to</a:t>
            </a:r>
            <a:r>
              <a:rPr sz="2400" spc="-75">
                <a:latin typeface="Calibri"/>
                <a:ea typeface="Calibri"/>
                <a:cs typeface="Calibri"/>
              </a:rPr>
              <a:t> </a:t>
            </a:r>
            <a:r>
              <a:rPr sz="2400">
                <a:latin typeface="Calibri"/>
                <a:ea typeface="Calibri"/>
                <a:cs typeface="Calibri"/>
              </a:rPr>
              <a:t>check</a:t>
            </a:r>
            <a:r>
              <a:rPr sz="2400" spc="-50">
                <a:latin typeface="Calibri"/>
                <a:ea typeface="Calibri"/>
                <a:cs typeface="Calibri"/>
              </a:rPr>
              <a:t> </a:t>
            </a:r>
            <a:r>
              <a:rPr sz="2400">
                <a:latin typeface="Calibri"/>
                <a:ea typeface="Calibri"/>
                <a:cs typeface="Calibri"/>
              </a:rPr>
              <a:t>how</a:t>
            </a:r>
            <a:r>
              <a:rPr sz="2400" spc="-65">
                <a:latin typeface="Calibri"/>
                <a:ea typeface="Calibri"/>
                <a:cs typeface="Calibri"/>
              </a:rPr>
              <a:t> </a:t>
            </a:r>
            <a:r>
              <a:rPr sz="2400">
                <a:latin typeface="Calibri"/>
                <a:ea typeface="Calibri"/>
                <a:cs typeface="Calibri"/>
              </a:rPr>
              <a:t>it</a:t>
            </a:r>
            <a:r>
              <a:rPr sz="2400" spc="-50">
                <a:latin typeface="Calibri"/>
                <a:ea typeface="Calibri"/>
                <a:cs typeface="Calibri"/>
              </a:rPr>
              <a:t> </a:t>
            </a:r>
            <a:r>
              <a:rPr sz="2400" spc="-10">
                <a:latin typeface="Calibri"/>
                <a:ea typeface="Calibri"/>
                <a:cs typeface="Calibri"/>
              </a:rPr>
              <a:t>went.</a:t>
            </a:r>
            <a:endParaRPr lang="en-US" sz="2400">
              <a:latin typeface="Calibri"/>
              <a:ea typeface="Calibri"/>
              <a:cs typeface="Calibri"/>
            </a:endParaRPr>
          </a:p>
          <a:p>
            <a:pPr marL="342900" indent="-342900">
              <a:lnSpc>
                <a:spcPct val="100000"/>
              </a:lnSpc>
              <a:spcBef>
                <a:spcPts val="120"/>
              </a:spcBef>
              <a:buFont typeface="Arial"/>
              <a:buChar char="•"/>
            </a:pPr>
            <a:endParaRPr sz="2400">
              <a:latin typeface="Calibri"/>
              <a:ea typeface="Calibri"/>
              <a:cs typeface="Calibri"/>
            </a:endParaRPr>
          </a:p>
          <a:p>
            <a:pPr marL="355600" marR="144145" indent="-342900">
              <a:lnSpc>
                <a:spcPct val="100299"/>
              </a:lnSpc>
              <a:buFont typeface="Arial"/>
              <a:buChar char="•"/>
              <a:tabLst>
                <a:tab pos="273050" algn="l"/>
              </a:tabLst>
            </a:pPr>
            <a:r>
              <a:rPr sz="2400">
                <a:latin typeface="Calibri"/>
                <a:ea typeface="Calibri"/>
                <a:cs typeface="Calibri"/>
              </a:rPr>
              <a:t>We</a:t>
            </a:r>
            <a:r>
              <a:rPr sz="2400" spc="-100">
                <a:latin typeface="Calibri"/>
                <a:ea typeface="Calibri"/>
                <a:cs typeface="Calibri"/>
              </a:rPr>
              <a:t> </a:t>
            </a:r>
            <a:r>
              <a:rPr sz="2400">
                <a:latin typeface="Calibri"/>
                <a:ea typeface="Calibri"/>
                <a:cs typeface="Calibri"/>
              </a:rPr>
              <a:t>talked</a:t>
            </a:r>
            <a:r>
              <a:rPr sz="2400" spc="-85">
                <a:latin typeface="Calibri"/>
                <a:ea typeface="Calibri"/>
                <a:cs typeface="Calibri"/>
              </a:rPr>
              <a:t> </a:t>
            </a:r>
            <a:r>
              <a:rPr sz="2400">
                <a:latin typeface="Calibri"/>
                <a:ea typeface="Calibri"/>
                <a:cs typeface="Calibri"/>
              </a:rPr>
              <a:t>about</a:t>
            </a:r>
            <a:r>
              <a:rPr sz="2400" spc="-85">
                <a:latin typeface="Calibri"/>
                <a:ea typeface="Calibri"/>
                <a:cs typeface="Calibri"/>
              </a:rPr>
              <a:t> </a:t>
            </a:r>
            <a:r>
              <a:rPr sz="2400">
                <a:latin typeface="Calibri"/>
                <a:ea typeface="Calibri"/>
                <a:cs typeface="Calibri"/>
              </a:rPr>
              <a:t>the</a:t>
            </a:r>
            <a:r>
              <a:rPr sz="2400" spc="-85">
                <a:latin typeface="Calibri"/>
                <a:ea typeface="Calibri"/>
                <a:cs typeface="Calibri"/>
              </a:rPr>
              <a:t> </a:t>
            </a:r>
            <a:r>
              <a:rPr sz="2400">
                <a:latin typeface="Calibri"/>
                <a:ea typeface="Calibri"/>
                <a:cs typeface="Calibri"/>
              </a:rPr>
              <a:t>challenges</a:t>
            </a:r>
            <a:r>
              <a:rPr sz="2400" spc="-60">
                <a:latin typeface="Calibri"/>
                <a:ea typeface="Calibri"/>
                <a:cs typeface="Calibri"/>
              </a:rPr>
              <a:t> </a:t>
            </a:r>
            <a:r>
              <a:rPr sz="2400">
                <a:latin typeface="Calibri"/>
                <a:ea typeface="Calibri"/>
                <a:cs typeface="Calibri"/>
              </a:rPr>
              <a:t>around</a:t>
            </a:r>
            <a:r>
              <a:rPr sz="2400" spc="-85">
                <a:latin typeface="Calibri"/>
                <a:ea typeface="Calibri"/>
                <a:cs typeface="Calibri"/>
              </a:rPr>
              <a:t> </a:t>
            </a:r>
            <a:r>
              <a:rPr sz="2400">
                <a:latin typeface="Calibri"/>
                <a:ea typeface="Calibri"/>
                <a:cs typeface="Calibri"/>
              </a:rPr>
              <a:t>feeling</a:t>
            </a:r>
            <a:r>
              <a:rPr sz="2400" spc="-70">
                <a:latin typeface="Calibri"/>
                <a:ea typeface="Calibri"/>
                <a:cs typeface="Calibri"/>
              </a:rPr>
              <a:t> </a:t>
            </a:r>
            <a:r>
              <a:rPr sz="2400" spc="-10">
                <a:latin typeface="Calibri"/>
                <a:ea typeface="Calibri"/>
                <a:cs typeface="Calibri"/>
              </a:rPr>
              <a:t>nervous, </a:t>
            </a:r>
            <a:r>
              <a:rPr sz="2400">
                <a:latin typeface="Calibri"/>
                <a:ea typeface="Calibri"/>
                <a:cs typeface="Calibri"/>
              </a:rPr>
              <a:t>and</a:t>
            </a:r>
            <a:r>
              <a:rPr sz="2400" spc="-35">
                <a:latin typeface="Calibri"/>
                <a:ea typeface="Calibri"/>
                <a:cs typeface="Calibri"/>
              </a:rPr>
              <a:t> </a:t>
            </a:r>
            <a:r>
              <a:rPr sz="2400">
                <a:latin typeface="Calibri"/>
                <a:ea typeface="Calibri"/>
                <a:cs typeface="Calibri"/>
              </a:rPr>
              <a:t>I</a:t>
            </a:r>
            <a:r>
              <a:rPr sz="2400" spc="-50">
                <a:latin typeface="Calibri"/>
                <a:ea typeface="Calibri"/>
                <a:cs typeface="Calibri"/>
              </a:rPr>
              <a:t> </a:t>
            </a:r>
            <a:r>
              <a:rPr sz="2400">
                <a:latin typeface="Calibri"/>
                <a:ea typeface="Calibri"/>
                <a:cs typeface="Calibri"/>
              </a:rPr>
              <a:t>explained</a:t>
            </a:r>
            <a:r>
              <a:rPr sz="2400" spc="25">
                <a:latin typeface="Calibri"/>
                <a:ea typeface="Calibri"/>
                <a:cs typeface="Calibri"/>
              </a:rPr>
              <a:t> </a:t>
            </a:r>
            <a:r>
              <a:rPr sz="2400" spc="-20">
                <a:latin typeface="Calibri"/>
                <a:ea typeface="Calibri"/>
                <a:cs typeface="Calibri"/>
              </a:rPr>
              <a:t>how</a:t>
            </a:r>
            <a:r>
              <a:rPr sz="2400" spc="-145">
                <a:latin typeface="Calibri"/>
                <a:ea typeface="Calibri"/>
                <a:cs typeface="Calibri"/>
              </a:rPr>
              <a:t> </a:t>
            </a:r>
            <a:r>
              <a:rPr sz="2400">
                <a:latin typeface="Calibri"/>
                <a:ea typeface="Calibri"/>
                <a:cs typeface="Calibri"/>
              </a:rPr>
              <a:t>Alice</a:t>
            </a:r>
            <a:r>
              <a:rPr sz="2400" spc="-15">
                <a:latin typeface="Calibri"/>
                <a:ea typeface="Calibri"/>
                <a:cs typeface="Calibri"/>
              </a:rPr>
              <a:t> </a:t>
            </a:r>
            <a:r>
              <a:rPr sz="2400">
                <a:latin typeface="Calibri"/>
                <a:ea typeface="Calibri"/>
                <a:cs typeface="Calibri"/>
              </a:rPr>
              <a:t>met</a:t>
            </a:r>
            <a:r>
              <a:rPr sz="2400" spc="-30">
                <a:latin typeface="Calibri"/>
                <a:ea typeface="Calibri"/>
                <a:cs typeface="Calibri"/>
              </a:rPr>
              <a:t> </a:t>
            </a:r>
            <a:r>
              <a:rPr sz="2400">
                <a:latin typeface="Calibri"/>
                <a:ea typeface="Calibri"/>
                <a:cs typeface="Calibri"/>
              </a:rPr>
              <a:t>me</a:t>
            </a:r>
            <a:r>
              <a:rPr sz="2400" spc="-45">
                <a:latin typeface="Calibri"/>
                <a:ea typeface="Calibri"/>
                <a:cs typeface="Calibri"/>
              </a:rPr>
              <a:t> </a:t>
            </a:r>
            <a:r>
              <a:rPr sz="2400">
                <a:latin typeface="Calibri"/>
                <a:ea typeface="Calibri"/>
                <a:cs typeface="Calibri"/>
              </a:rPr>
              <a:t>at</a:t>
            </a:r>
            <a:r>
              <a:rPr sz="2400" spc="-40">
                <a:latin typeface="Calibri"/>
                <a:ea typeface="Calibri"/>
                <a:cs typeface="Calibri"/>
              </a:rPr>
              <a:t> </a:t>
            </a:r>
            <a:r>
              <a:rPr sz="2400">
                <a:latin typeface="Calibri"/>
                <a:ea typeface="Calibri"/>
                <a:cs typeface="Calibri"/>
              </a:rPr>
              <a:t>the</a:t>
            </a:r>
            <a:r>
              <a:rPr sz="2400" spc="-45">
                <a:latin typeface="Calibri"/>
                <a:ea typeface="Calibri"/>
                <a:cs typeface="Calibri"/>
              </a:rPr>
              <a:t> </a:t>
            </a:r>
            <a:r>
              <a:rPr sz="2400">
                <a:latin typeface="Calibri"/>
                <a:ea typeface="Calibri"/>
                <a:cs typeface="Calibri"/>
              </a:rPr>
              <a:t>top</a:t>
            </a:r>
            <a:r>
              <a:rPr sz="2400" spc="-40">
                <a:latin typeface="Calibri"/>
                <a:ea typeface="Calibri"/>
                <a:cs typeface="Calibri"/>
              </a:rPr>
              <a:t> </a:t>
            </a:r>
            <a:r>
              <a:rPr sz="2400">
                <a:latin typeface="Calibri"/>
                <a:ea typeface="Calibri"/>
                <a:cs typeface="Calibri"/>
              </a:rPr>
              <a:t>of</a:t>
            </a:r>
            <a:r>
              <a:rPr sz="2400" spc="-40">
                <a:latin typeface="Calibri"/>
                <a:ea typeface="Calibri"/>
                <a:cs typeface="Calibri"/>
              </a:rPr>
              <a:t> </a:t>
            </a:r>
            <a:r>
              <a:rPr sz="2400">
                <a:latin typeface="Calibri"/>
                <a:ea typeface="Calibri"/>
                <a:cs typeface="Calibri"/>
              </a:rPr>
              <a:t>the</a:t>
            </a:r>
            <a:r>
              <a:rPr sz="2400" spc="-30">
                <a:latin typeface="Calibri"/>
                <a:ea typeface="Calibri"/>
                <a:cs typeface="Calibri"/>
              </a:rPr>
              <a:t> </a:t>
            </a:r>
            <a:r>
              <a:rPr sz="2400">
                <a:latin typeface="Calibri"/>
                <a:ea typeface="Calibri"/>
                <a:cs typeface="Calibri"/>
              </a:rPr>
              <a:t>road</a:t>
            </a:r>
            <a:r>
              <a:rPr sz="2400" spc="-30">
                <a:latin typeface="Calibri"/>
                <a:ea typeface="Calibri"/>
                <a:cs typeface="Calibri"/>
              </a:rPr>
              <a:t> </a:t>
            </a:r>
            <a:r>
              <a:rPr sz="2400" spc="-25">
                <a:latin typeface="Calibri"/>
                <a:ea typeface="Calibri"/>
                <a:cs typeface="Calibri"/>
              </a:rPr>
              <a:t>and </a:t>
            </a:r>
            <a:r>
              <a:rPr sz="2400">
                <a:latin typeface="Calibri"/>
                <a:ea typeface="Calibri"/>
                <a:cs typeface="Calibri"/>
              </a:rPr>
              <a:t>walked</a:t>
            </a:r>
            <a:r>
              <a:rPr sz="2400" spc="-45">
                <a:latin typeface="Calibri"/>
                <a:ea typeface="Calibri"/>
                <a:cs typeface="Calibri"/>
              </a:rPr>
              <a:t> </a:t>
            </a:r>
            <a:r>
              <a:rPr sz="2400">
                <a:latin typeface="Calibri"/>
                <a:ea typeface="Calibri"/>
                <a:cs typeface="Calibri"/>
              </a:rPr>
              <a:t>with</a:t>
            </a:r>
            <a:r>
              <a:rPr sz="2400" spc="-50">
                <a:latin typeface="Calibri"/>
                <a:ea typeface="Calibri"/>
                <a:cs typeface="Calibri"/>
              </a:rPr>
              <a:t> </a:t>
            </a:r>
            <a:r>
              <a:rPr sz="2400">
                <a:latin typeface="Calibri"/>
                <a:ea typeface="Calibri"/>
                <a:cs typeface="Calibri"/>
              </a:rPr>
              <a:t>me,</a:t>
            </a:r>
            <a:r>
              <a:rPr sz="2400" spc="-75">
                <a:latin typeface="Calibri"/>
                <a:ea typeface="Calibri"/>
                <a:cs typeface="Calibri"/>
              </a:rPr>
              <a:t> </a:t>
            </a:r>
            <a:r>
              <a:rPr sz="2400">
                <a:latin typeface="Calibri"/>
                <a:ea typeface="Calibri"/>
                <a:cs typeface="Calibri"/>
              </a:rPr>
              <a:t>which</a:t>
            </a:r>
            <a:r>
              <a:rPr sz="2400" spc="-50">
                <a:latin typeface="Calibri"/>
                <a:ea typeface="Calibri"/>
                <a:cs typeface="Calibri"/>
              </a:rPr>
              <a:t> </a:t>
            </a:r>
            <a:r>
              <a:rPr sz="2400">
                <a:latin typeface="Calibri"/>
                <a:ea typeface="Calibri"/>
                <a:cs typeface="Calibri"/>
              </a:rPr>
              <a:t>really</a:t>
            </a:r>
            <a:r>
              <a:rPr sz="2400" spc="-50">
                <a:latin typeface="Calibri"/>
                <a:ea typeface="Calibri"/>
                <a:cs typeface="Calibri"/>
              </a:rPr>
              <a:t> </a:t>
            </a:r>
            <a:r>
              <a:rPr sz="2400" spc="-10">
                <a:latin typeface="Calibri"/>
                <a:ea typeface="Calibri"/>
                <a:cs typeface="Calibri"/>
              </a:rPr>
              <a:t>helped.</a:t>
            </a:r>
            <a:endParaRPr sz="2400">
              <a:latin typeface="Calibri"/>
              <a:ea typeface="Calibri"/>
              <a:cs typeface="Calibri"/>
            </a:endParaRPr>
          </a:p>
          <a:p>
            <a:pPr marL="342900" indent="-342900">
              <a:lnSpc>
                <a:spcPct val="100000"/>
              </a:lnSpc>
              <a:spcBef>
                <a:spcPts val="105"/>
              </a:spcBef>
              <a:buFont typeface="Arial"/>
              <a:buChar char="•"/>
            </a:pPr>
            <a:endParaRPr sz="2400">
              <a:latin typeface="Calibri"/>
              <a:ea typeface="Calibri"/>
              <a:cs typeface="Calibri"/>
            </a:endParaRPr>
          </a:p>
          <a:p>
            <a:pPr marL="355600" marR="425450" indent="-342900" algn="just">
              <a:lnSpc>
                <a:spcPct val="100200"/>
              </a:lnSpc>
              <a:buFont typeface="Arial"/>
              <a:buChar char="•"/>
              <a:tabLst>
                <a:tab pos="273050" algn="l"/>
              </a:tabLst>
            </a:pPr>
            <a:r>
              <a:rPr sz="2400">
                <a:latin typeface="Calibri"/>
                <a:ea typeface="Calibri"/>
                <a:cs typeface="Calibri"/>
              </a:rPr>
              <a:t>I</a:t>
            </a:r>
            <a:r>
              <a:rPr sz="2400" spc="-60">
                <a:latin typeface="Calibri"/>
                <a:ea typeface="Calibri"/>
                <a:cs typeface="Calibri"/>
              </a:rPr>
              <a:t> </a:t>
            </a:r>
            <a:r>
              <a:rPr sz="2400">
                <a:latin typeface="Calibri"/>
                <a:ea typeface="Calibri"/>
                <a:cs typeface="Calibri"/>
              </a:rPr>
              <a:t>said</a:t>
            </a:r>
            <a:r>
              <a:rPr sz="2400" spc="-50">
                <a:latin typeface="Calibri"/>
                <a:ea typeface="Calibri"/>
                <a:cs typeface="Calibri"/>
              </a:rPr>
              <a:t> </a:t>
            </a:r>
            <a:r>
              <a:rPr sz="2400">
                <a:latin typeface="Calibri"/>
                <a:ea typeface="Calibri"/>
                <a:cs typeface="Calibri"/>
              </a:rPr>
              <a:t>that</a:t>
            </a:r>
            <a:r>
              <a:rPr sz="2400" spc="-45">
                <a:latin typeface="Calibri"/>
                <a:ea typeface="Calibri"/>
                <a:cs typeface="Calibri"/>
              </a:rPr>
              <a:t> </a:t>
            </a:r>
            <a:r>
              <a:rPr sz="2400">
                <a:latin typeface="Calibri"/>
                <a:ea typeface="Calibri"/>
                <a:cs typeface="Calibri"/>
              </a:rPr>
              <a:t>I</a:t>
            </a:r>
            <a:r>
              <a:rPr sz="2400" spc="-65">
                <a:latin typeface="Calibri"/>
                <a:ea typeface="Calibri"/>
                <a:cs typeface="Calibri"/>
              </a:rPr>
              <a:t> </a:t>
            </a:r>
            <a:r>
              <a:rPr sz="2400">
                <a:latin typeface="Calibri"/>
                <a:ea typeface="Calibri"/>
                <a:cs typeface="Calibri"/>
              </a:rPr>
              <a:t>enjoyed</a:t>
            </a:r>
            <a:r>
              <a:rPr sz="2400" spc="-40">
                <a:latin typeface="Calibri"/>
                <a:ea typeface="Calibri"/>
                <a:cs typeface="Calibri"/>
              </a:rPr>
              <a:t> </a:t>
            </a:r>
            <a:r>
              <a:rPr sz="2400">
                <a:latin typeface="Calibri"/>
                <a:ea typeface="Calibri"/>
                <a:cs typeface="Calibri"/>
              </a:rPr>
              <a:t>it</a:t>
            </a:r>
            <a:r>
              <a:rPr sz="2400" spc="-45">
                <a:latin typeface="Calibri"/>
                <a:ea typeface="Calibri"/>
                <a:cs typeface="Calibri"/>
              </a:rPr>
              <a:t> </a:t>
            </a:r>
            <a:r>
              <a:rPr sz="2400">
                <a:latin typeface="Calibri"/>
                <a:ea typeface="Calibri"/>
                <a:cs typeface="Calibri"/>
              </a:rPr>
              <a:t>and</a:t>
            </a:r>
            <a:r>
              <a:rPr sz="2400" spc="-45">
                <a:latin typeface="Calibri"/>
                <a:ea typeface="Calibri"/>
                <a:cs typeface="Calibri"/>
              </a:rPr>
              <a:t> </a:t>
            </a:r>
            <a:r>
              <a:rPr sz="2400">
                <a:latin typeface="Calibri"/>
                <a:ea typeface="Calibri"/>
                <a:cs typeface="Calibri"/>
              </a:rPr>
              <a:t>that</a:t>
            </a:r>
            <a:r>
              <a:rPr sz="2400" spc="-55">
                <a:latin typeface="Calibri"/>
                <a:ea typeface="Calibri"/>
                <a:cs typeface="Calibri"/>
              </a:rPr>
              <a:t> </a:t>
            </a:r>
            <a:r>
              <a:rPr sz="2400">
                <a:latin typeface="Calibri"/>
                <a:ea typeface="Calibri"/>
                <a:cs typeface="Calibri"/>
              </a:rPr>
              <a:t>being</a:t>
            </a:r>
            <a:r>
              <a:rPr sz="2400" spc="-30">
                <a:latin typeface="Calibri"/>
                <a:ea typeface="Calibri"/>
                <a:cs typeface="Calibri"/>
              </a:rPr>
              <a:t> </a:t>
            </a:r>
            <a:r>
              <a:rPr sz="2400">
                <a:latin typeface="Calibri"/>
                <a:ea typeface="Calibri"/>
                <a:cs typeface="Calibri"/>
              </a:rPr>
              <a:t>around</a:t>
            </a:r>
            <a:r>
              <a:rPr sz="2400" spc="-40">
                <a:latin typeface="Calibri"/>
                <a:ea typeface="Calibri"/>
                <a:cs typeface="Calibri"/>
              </a:rPr>
              <a:t> </a:t>
            </a:r>
            <a:r>
              <a:rPr sz="2400">
                <a:latin typeface="Calibri"/>
                <a:ea typeface="Calibri"/>
                <a:cs typeface="Calibri"/>
              </a:rPr>
              <a:t>others</a:t>
            </a:r>
            <a:r>
              <a:rPr sz="2400" spc="-45">
                <a:latin typeface="Calibri"/>
                <a:ea typeface="Calibri"/>
                <a:cs typeface="Calibri"/>
              </a:rPr>
              <a:t> </a:t>
            </a:r>
            <a:r>
              <a:rPr sz="2400" spc="-20">
                <a:latin typeface="Calibri"/>
                <a:ea typeface="Calibri"/>
                <a:cs typeface="Calibri"/>
              </a:rPr>
              <a:t>with </a:t>
            </a:r>
            <a:r>
              <a:rPr sz="2400">
                <a:latin typeface="Calibri"/>
                <a:ea typeface="Calibri"/>
                <a:cs typeface="Calibri"/>
              </a:rPr>
              <a:t>lived</a:t>
            </a:r>
            <a:r>
              <a:rPr sz="2400" spc="-60">
                <a:latin typeface="Calibri"/>
                <a:ea typeface="Calibri"/>
                <a:cs typeface="Calibri"/>
              </a:rPr>
              <a:t> </a:t>
            </a:r>
            <a:r>
              <a:rPr sz="2400">
                <a:latin typeface="Calibri"/>
                <a:ea typeface="Calibri"/>
                <a:cs typeface="Calibri"/>
              </a:rPr>
              <a:t>experience</a:t>
            </a:r>
            <a:r>
              <a:rPr sz="2400" spc="-50">
                <a:latin typeface="Calibri"/>
                <a:ea typeface="Calibri"/>
                <a:cs typeface="Calibri"/>
              </a:rPr>
              <a:t> </a:t>
            </a:r>
            <a:r>
              <a:rPr sz="2400">
                <a:latin typeface="Calibri"/>
                <a:ea typeface="Calibri"/>
                <a:cs typeface="Calibri"/>
              </a:rPr>
              <a:t>of</a:t>
            </a:r>
            <a:r>
              <a:rPr sz="2400" spc="-80">
                <a:latin typeface="Calibri"/>
                <a:ea typeface="Calibri"/>
                <a:cs typeface="Calibri"/>
              </a:rPr>
              <a:t> </a:t>
            </a:r>
            <a:r>
              <a:rPr sz="2400">
                <a:latin typeface="Calibri"/>
                <a:ea typeface="Calibri"/>
                <a:cs typeface="Calibri"/>
              </a:rPr>
              <a:t>different</a:t>
            </a:r>
            <a:r>
              <a:rPr sz="2400" spc="-70">
                <a:latin typeface="Calibri"/>
                <a:ea typeface="Calibri"/>
                <a:cs typeface="Calibri"/>
              </a:rPr>
              <a:t> </a:t>
            </a:r>
            <a:r>
              <a:rPr sz="2400">
                <a:latin typeface="Calibri"/>
                <a:ea typeface="Calibri"/>
                <a:cs typeface="Calibri"/>
              </a:rPr>
              <a:t>life</a:t>
            </a:r>
            <a:r>
              <a:rPr sz="2400" spc="-70">
                <a:latin typeface="Calibri"/>
                <a:ea typeface="Calibri"/>
                <a:cs typeface="Calibri"/>
              </a:rPr>
              <a:t> </a:t>
            </a:r>
            <a:r>
              <a:rPr sz="2400">
                <a:latin typeface="Calibri"/>
                <a:ea typeface="Calibri"/>
                <a:cs typeface="Calibri"/>
              </a:rPr>
              <a:t>events</a:t>
            </a:r>
            <a:r>
              <a:rPr sz="2400" spc="-70">
                <a:latin typeface="Calibri"/>
                <a:ea typeface="Calibri"/>
                <a:cs typeface="Calibri"/>
              </a:rPr>
              <a:t> </a:t>
            </a:r>
            <a:r>
              <a:rPr sz="2400">
                <a:latin typeface="Calibri"/>
                <a:ea typeface="Calibri"/>
                <a:cs typeface="Calibri"/>
              </a:rPr>
              <a:t>and</a:t>
            </a:r>
            <a:r>
              <a:rPr sz="2400" spc="-75">
                <a:latin typeface="Calibri"/>
                <a:ea typeface="Calibri"/>
                <a:cs typeface="Calibri"/>
              </a:rPr>
              <a:t> </a:t>
            </a:r>
            <a:r>
              <a:rPr sz="2400">
                <a:latin typeface="Calibri"/>
                <a:ea typeface="Calibri"/>
                <a:cs typeface="Calibri"/>
              </a:rPr>
              <a:t>mental</a:t>
            </a:r>
            <a:r>
              <a:rPr sz="2400" spc="-65">
                <a:latin typeface="Calibri"/>
                <a:ea typeface="Calibri"/>
                <a:cs typeface="Calibri"/>
              </a:rPr>
              <a:t> </a:t>
            </a:r>
            <a:r>
              <a:rPr sz="2400" spc="-10">
                <a:latin typeface="Calibri"/>
                <a:ea typeface="Calibri"/>
                <a:cs typeface="Calibri"/>
              </a:rPr>
              <a:t>health difficulties</a:t>
            </a:r>
            <a:r>
              <a:rPr sz="2400" spc="-30">
                <a:latin typeface="Calibri"/>
                <a:ea typeface="Calibri"/>
                <a:cs typeface="Calibri"/>
              </a:rPr>
              <a:t> </a:t>
            </a:r>
            <a:r>
              <a:rPr sz="2400">
                <a:latin typeface="Calibri"/>
                <a:ea typeface="Calibri"/>
                <a:cs typeface="Calibri"/>
              </a:rPr>
              <a:t>helped</a:t>
            </a:r>
            <a:r>
              <a:rPr sz="2400" spc="-40">
                <a:latin typeface="Calibri"/>
                <a:ea typeface="Calibri"/>
                <a:cs typeface="Calibri"/>
              </a:rPr>
              <a:t> </a:t>
            </a:r>
            <a:r>
              <a:rPr sz="2400">
                <a:latin typeface="Calibri"/>
                <a:ea typeface="Calibri"/>
                <a:cs typeface="Calibri"/>
              </a:rPr>
              <a:t>me</a:t>
            </a:r>
            <a:r>
              <a:rPr sz="2400" spc="-55">
                <a:latin typeface="Calibri"/>
                <a:ea typeface="Calibri"/>
                <a:cs typeface="Calibri"/>
              </a:rPr>
              <a:t> </a:t>
            </a:r>
            <a:r>
              <a:rPr sz="2400">
                <a:latin typeface="Calibri"/>
                <a:ea typeface="Calibri"/>
                <a:cs typeface="Calibri"/>
              </a:rPr>
              <a:t>feel</a:t>
            </a:r>
            <a:r>
              <a:rPr sz="2400" spc="-50">
                <a:latin typeface="Calibri"/>
                <a:ea typeface="Calibri"/>
                <a:cs typeface="Calibri"/>
              </a:rPr>
              <a:t> </a:t>
            </a:r>
            <a:r>
              <a:rPr sz="2400">
                <a:latin typeface="Calibri"/>
                <a:ea typeface="Calibri"/>
                <a:cs typeface="Calibri"/>
              </a:rPr>
              <a:t>at</a:t>
            </a:r>
            <a:r>
              <a:rPr sz="2400" spc="-75">
                <a:latin typeface="Calibri"/>
                <a:ea typeface="Calibri"/>
                <a:cs typeface="Calibri"/>
              </a:rPr>
              <a:t> </a:t>
            </a:r>
            <a:r>
              <a:rPr sz="2400" spc="-10">
                <a:latin typeface="Calibri"/>
                <a:ea typeface="Calibri"/>
                <a:cs typeface="Calibri"/>
              </a:rPr>
              <a:t>ease.</a:t>
            </a:r>
            <a:endParaRPr sz="2400">
              <a:latin typeface="Calibri"/>
              <a:ea typeface="Calibri"/>
              <a:cs typeface="Calibri"/>
            </a:endParaRPr>
          </a:p>
          <a:p>
            <a:pPr marL="342900" indent="-342900">
              <a:lnSpc>
                <a:spcPct val="100000"/>
              </a:lnSpc>
              <a:spcBef>
                <a:spcPts val="95"/>
              </a:spcBef>
              <a:buFont typeface="Arial"/>
              <a:buChar char="•"/>
            </a:pPr>
            <a:endParaRPr sz="2400">
              <a:latin typeface="Calibri"/>
              <a:ea typeface="Calibri"/>
              <a:cs typeface="Calibri"/>
            </a:endParaRPr>
          </a:p>
          <a:p>
            <a:pPr marL="355600" marR="5080" indent="-342900">
              <a:lnSpc>
                <a:spcPct val="100400"/>
              </a:lnSpc>
              <a:buFont typeface="Arial"/>
              <a:buChar char="•"/>
              <a:tabLst>
                <a:tab pos="273050" algn="l"/>
              </a:tabLst>
            </a:pPr>
            <a:r>
              <a:rPr sz="2400">
                <a:latin typeface="Calibri"/>
                <a:ea typeface="Calibri"/>
                <a:cs typeface="Calibri"/>
              </a:rPr>
              <a:t>Patricia</a:t>
            </a:r>
            <a:r>
              <a:rPr sz="2400" spc="-45">
                <a:latin typeface="Calibri"/>
                <a:ea typeface="Calibri"/>
                <a:cs typeface="Calibri"/>
              </a:rPr>
              <a:t> </a:t>
            </a:r>
            <a:r>
              <a:rPr sz="2400">
                <a:latin typeface="Calibri"/>
                <a:ea typeface="Calibri"/>
                <a:cs typeface="Calibri"/>
              </a:rPr>
              <a:t>asked</a:t>
            </a:r>
            <a:r>
              <a:rPr sz="2400" spc="-50">
                <a:latin typeface="Calibri"/>
                <a:ea typeface="Calibri"/>
                <a:cs typeface="Calibri"/>
              </a:rPr>
              <a:t> </a:t>
            </a:r>
            <a:r>
              <a:rPr sz="2400">
                <a:latin typeface="Calibri"/>
                <a:ea typeface="Calibri"/>
                <a:cs typeface="Calibri"/>
              </a:rPr>
              <a:t>if</a:t>
            </a:r>
            <a:r>
              <a:rPr sz="2400" spc="-45">
                <a:latin typeface="Calibri"/>
                <a:ea typeface="Calibri"/>
                <a:cs typeface="Calibri"/>
              </a:rPr>
              <a:t> </a:t>
            </a:r>
            <a:r>
              <a:rPr sz="2400">
                <a:latin typeface="Calibri"/>
                <a:ea typeface="Calibri"/>
                <a:cs typeface="Calibri"/>
              </a:rPr>
              <a:t>I</a:t>
            </a:r>
            <a:r>
              <a:rPr sz="2400" spc="-65">
                <a:latin typeface="Calibri"/>
                <a:ea typeface="Calibri"/>
                <a:cs typeface="Calibri"/>
              </a:rPr>
              <a:t> </a:t>
            </a:r>
            <a:r>
              <a:rPr sz="2400">
                <a:latin typeface="Calibri"/>
                <a:ea typeface="Calibri"/>
                <a:cs typeface="Calibri"/>
              </a:rPr>
              <a:t>would</a:t>
            </a:r>
            <a:r>
              <a:rPr sz="2400" spc="-30">
                <a:latin typeface="Calibri"/>
                <a:ea typeface="Calibri"/>
                <a:cs typeface="Calibri"/>
              </a:rPr>
              <a:t> </a:t>
            </a:r>
            <a:r>
              <a:rPr sz="2400">
                <a:latin typeface="Calibri"/>
                <a:ea typeface="Calibri"/>
                <a:cs typeface="Calibri"/>
              </a:rPr>
              <a:t>be</a:t>
            </a:r>
            <a:r>
              <a:rPr sz="2400" spc="-50">
                <a:latin typeface="Calibri"/>
                <a:ea typeface="Calibri"/>
                <a:cs typeface="Calibri"/>
              </a:rPr>
              <a:t> </a:t>
            </a:r>
            <a:r>
              <a:rPr sz="2400">
                <a:latin typeface="Calibri"/>
                <a:ea typeface="Calibri"/>
                <a:cs typeface="Calibri"/>
              </a:rPr>
              <a:t>going</a:t>
            </a:r>
            <a:r>
              <a:rPr sz="2400" spc="-35">
                <a:latin typeface="Calibri"/>
                <a:ea typeface="Calibri"/>
                <a:cs typeface="Calibri"/>
              </a:rPr>
              <a:t> </a:t>
            </a:r>
            <a:r>
              <a:rPr sz="2400">
                <a:latin typeface="Calibri"/>
                <a:ea typeface="Calibri"/>
                <a:cs typeface="Calibri"/>
              </a:rPr>
              <a:t>again,</a:t>
            </a:r>
            <a:r>
              <a:rPr sz="2400" spc="-30">
                <a:latin typeface="Calibri"/>
                <a:ea typeface="Calibri"/>
                <a:cs typeface="Calibri"/>
              </a:rPr>
              <a:t> </a:t>
            </a:r>
            <a:r>
              <a:rPr sz="2400">
                <a:latin typeface="Calibri"/>
                <a:ea typeface="Calibri"/>
                <a:cs typeface="Calibri"/>
              </a:rPr>
              <a:t>and</a:t>
            </a:r>
            <a:r>
              <a:rPr sz="2400" spc="-45">
                <a:latin typeface="Calibri"/>
                <a:ea typeface="Calibri"/>
                <a:cs typeface="Calibri"/>
              </a:rPr>
              <a:t> </a:t>
            </a:r>
            <a:r>
              <a:rPr sz="2400">
                <a:latin typeface="Calibri"/>
                <a:ea typeface="Calibri"/>
                <a:cs typeface="Calibri"/>
              </a:rPr>
              <a:t>I</a:t>
            </a:r>
            <a:r>
              <a:rPr sz="2400" spc="-65">
                <a:latin typeface="Calibri"/>
                <a:ea typeface="Calibri"/>
                <a:cs typeface="Calibri"/>
              </a:rPr>
              <a:t> </a:t>
            </a:r>
            <a:r>
              <a:rPr sz="2400">
                <a:latin typeface="Calibri"/>
                <a:ea typeface="Calibri"/>
                <a:cs typeface="Calibri"/>
              </a:rPr>
              <a:t>said</a:t>
            </a:r>
            <a:r>
              <a:rPr sz="2400" spc="-50">
                <a:latin typeface="Calibri"/>
                <a:ea typeface="Calibri"/>
                <a:cs typeface="Calibri"/>
              </a:rPr>
              <a:t> </a:t>
            </a:r>
            <a:r>
              <a:rPr sz="2400">
                <a:latin typeface="Calibri"/>
                <a:ea typeface="Calibri"/>
                <a:cs typeface="Calibri"/>
              </a:rPr>
              <a:t>I</a:t>
            </a:r>
            <a:r>
              <a:rPr sz="2400" spc="-65">
                <a:latin typeface="Calibri"/>
                <a:ea typeface="Calibri"/>
                <a:cs typeface="Calibri"/>
              </a:rPr>
              <a:t> </a:t>
            </a:r>
            <a:r>
              <a:rPr sz="2400" spc="-10">
                <a:latin typeface="Calibri"/>
                <a:ea typeface="Calibri"/>
                <a:cs typeface="Calibri"/>
              </a:rPr>
              <a:t>would. </a:t>
            </a:r>
            <a:r>
              <a:rPr sz="2400">
                <a:latin typeface="Calibri"/>
                <a:ea typeface="Calibri"/>
                <a:cs typeface="Calibri"/>
              </a:rPr>
              <a:t>We</a:t>
            </a:r>
            <a:r>
              <a:rPr sz="2400" spc="-70">
                <a:latin typeface="Calibri"/>
                <a:ea typeface="Calibri"/>
                <a:cs typeface="Calibri"/>
              </a:rPr>
              <a:t> </a:t>
            </a:r>
            <a:r>
              <a:rPr sz="2400">
                <a:latin typeface="Calibri"/>
                <a:ea typeface="Calibri"/>
                <a:cs typeface="Calibri"/>
              </a:rPr>
              <a:t>arranged</a:t>
            </a:r>
            <a:r>
              <a:rPr sz="2400" spc="-65">
                <a:latin typeface="Calibri"/>
                <a:ea typeface="Calibri"/>
                <a:cs typeface="Calibri"/>
              </a:rPr>
              <a:t> </a:t>
            </a:r>
            <a:r>
              <a:rPr sz="2400">
                <a:latin typeface="Calibri"/>
                <a:ea typeface="Calibri"/>
                <a:cs typeface="Calibri"/>
              </a:rPr>
              <a:t>another</a:t>
            </a:r>
            <a:r>
              <a:rPr sz="2400" spc="-65">
                <a:latin typeface="Calibri"/>
                <a:ea typeface="Calibri"/>
                <a:cs typeface="Calibri"/>
              </a:rPr>
              <a:t> </a:t>
            </a:r>
            <a:r>
              <a:rPr sz="2400">
                <a:latin typeface="Calibri"/>
                <a:ea typeface="Calibri"/>
                <a:cs typeface="Calibri"/>
              </a:rPr>
              <a:t>time</a:t>
            </a:r>
            <a:r>
              <a:rPr sz="2400" spc="-70">
                <a:latin typeface="Calibri"/>
                <a:ea typeface="Calibri"/>
                <a:cs typeface="Calibri"/>
              </a:rPr>
              <a:t> </a:t>
            </a:r>
            <a:r>
              <a:rPr sz="2400">
                <a:latin typeface="Calibri"/>
                <a:ea typeface="Calibri"/>
                <a:cs typeface="Calibri"/>
              </a:rPr>
              <a:t>to</a:t>
            </a:r>
            <a:r>
              <a:rPr sz="2400" spc="-90">
                <a:latin typeface="Calibri"/>
                <a:ea typeface="Calibri"/>
                <a:cs typeface="Calibri"/>
              </a:rPr>
              <a:t> </a:t>
            </a:r>
            <a:r>
              <a:rPr sz="2400" spc="-10">
                <a:latin typeface="Calibri"/>
                <a:ea typeface="Calibri"/>
                <a:cs typeface="Calibri"/>
              </a:rPr>
              <a:t>speak.</a:t>
            </a:r>
            <a:endParaRPr sz="2400">
              <a:latin typeface="Calibri"/>
              <a:ea typeface="Calibri"/>
              <a:cs typeface="Calibri"/>
            </a:endParaRPr>
          </a:p>
        </p:txBody>
      </p:sp>
      <p:pic>
        <p:nvPicPr>
          <p:cNvPr id="3" name="object 3"/>
          <p:cNvPicPr/>
          <p:nvPr/>
        </p:nvPicPr>
        <p:blipFill>
          <a:blip r:embed="rId2" cstate="print"/>
          <a:stretch>
            <a:fillRect/>
          </a:stretch>
        </p:blipFill>
        <p:spPr>
          <a:xfrm>
            <a:off x="4224401" y="198502"/>
            <a:ext cx="3704590" cy="1951355"/>
          </a:xfrm>
          <a:prstGeom prst="rect">
            <a:avLst/>
          </a:prstGeom>
        </p:spPr>
      </p:pic>
    </p:spTree>
    <p:extLst>
      <p:ext uri="{BB962C8B-B14F-4D97-AF65-F5344CB8AC3E}">
        <p14:creationId xmlns:p14="http://schemas.microsoft.com/office/powerpoint/2010/main" val="445194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42167" y="210679"/>
            <a:ext cx="10515600" cy="898373"/>
          </a:xfrm>
          <a:prstGeom prst="rect">
            <a:avLst/>
          </a:prstGeom>
        </p:spPr>
        <p:txBody>
          <a:bodyPr vert="horz" wrap="square" lIns="0" tIns="219125" rIns="0" bIns="0" rtlCol="0">
            <a:spAutoFit/>
          </a:bodyPr>
          <a:lstStyle/>
          <a:p>
            <a:pPr marL="1090295">
              <a:lnSpc>
                <a:spcPct val="100000"/>
              </a:lnSpc>
              <a:spcBef>
                <a:spcPts val="100"/>
              </a:spcBef>
            </a:pPr>
            <a:r>
              <a:rPr sz="4400" b="1"/>
              <a:t>What</a:t>
            </a:r>
            <a:r>
              <a:rPr sz="4400" b="1" spc="-40"/>
              <a:t> </a:t>
            </a:r>
            <a:r>
              <a:rPr sz="4400" b="1"/>
              <a:t>it</a:t>
            </a:r>
            <a:r>
              <a:rPr sz="4400" b="1" spc="-35"/>
              <a:t> </a:t>
            </a:r>
            <a:r>
              <a:rPr sz="4400" b="1"/>
              <a:t>helped</a:t>
            </a:r>
            <a:r>
              <a:rPr sz="4400" b="1" spc="-35"/>
              <a:t> </a:t>
            </a:r>
            <a:r>
              <a:rPr sz="4400" b="1"/>
              <a:t>me</a:t>
            </a:r>
            <a:r>
              <a:rPr sz="4400" b="1" spc="-35"/>
              <a:t> </a:t>
            </a:r>
            <a:r>
              <a:rPr sz="4400" b="1"/>
              <a:t>to</a:t>
            </a:r>
            <a:r>
              <a:rPr sz="4400" b="1" spc="-40"/>
              <a:t> </a:t>
            </a:r>
            <a:r>
              <a:rPr sz="4400" b="1" spc="-25"/>
              <a:t>do</a:t>
            </a:r>
            <a:endParaRPr lang="en-US" sz="4400" b="1">
              <a:ea typeface="Calibri Light"/>
              <a:cs typeface="Calibri Light"/>
            </a:endParaRPr>
          </a:p>
        </p:txBody>
      </p:sp>
      <p:sp>
        <p:nvSpPr>
          <p:cNvPr id="3" name="object 3"/>
          <p:cNvSpPr txBox="1"/>
          <p:nvPr/>
        </p:nvSpPr>
        <p:spPr>
          <a:xfrm>
            <a:off x="587778" y="1287897"/>
            <a:ext cx="10624470" cy="3936334"/>
          </a:xfrm>
          <a:prstGeom prst="rect">
            <a:avLst/>
          </a:prstGeom>
        </p:spPr>
        <p:txBody>
          <a:bodyPr vert="horz" wrap="square" lIns="0" tIns="12065" rIns="0" bIns="0" rtlCol="0" anchor="t">
            <a:spAutoFit/>
          </a:bodyPr>
          <a:lstStyle/>
          <a:p>
            <a:pPr marL="354965" indent="-342265">
              <a:lnSpc>
                <a:spcPct val="100000"/>
              </a:lnSpc>
              <a:spcBef>
                <a:spcPts val="95"/>
              </a:spcBef>
              <a:buFont typeface="Arial"/>
              <a:buChar char="•"/>
              <a:tabLst>
                <a:tab pos="354965" algn="l"/>
              </a:tabLst>
            </a:pPr>
            <a:r>
              <a:rPr sz="2400">
                <a:latin typeface="Calibri"/>
                <a:cs typeface="Calibri"/>
              </a:rPr>
              <a:t>It</a:t>
            </a:r>
            <a:r>
              <a:rPr sz="2400" spc="-50">
                <a:latin typeface="Calibri"/>
                <a:cs typeface="Calibri"/>
              </a:rPr>
              <a:t> </a:t>
            </a:r>
            <a:r>
              <a:rPr sz="2400">
                <a:latin typeface="Calibri"/>
                <a:cs typeface="Calibri"/>
              </a:rPr>
              <a:t>made</a:t>
            </a:r>
            <a:r>
              <a:rPr sz="2400" spc="-45">
                <a:latin typeface="Calibri"/>
                <a:cs typeface="Calibri"/>
              </a:rPr>
              <a:t> </a:t>
            </a:r>
            <a:r>
              <a:rPr sz="2400">
                <a:latin typeface="Calibri"/>
                <a:cs typeface="Calibri"/>
              </a:rPr>
              <a:t>me</a:t>
            </a:r>
            <a:r>
              <a:rPr sz="2400" spc="-40">
                <a:latin typeface="Calibri"/>
                <a:cs typeface="Calibri"/>
              </a:rPr>
              <a:t> </a:t>
            </a:r>
            <a:r>
              <a:rPr sz="2400">
                <a:latin typeface="Calibri"/>
                <a:cs typeface="Calibri"/>
              </a:rPr>
              <a:t>aware</a:t>
            </a:r>
            <a:r>
              <a:rPr sz="2400" spc="-45">
                <a:latin typeface="Calibri"/>
                <a:cs typeface="Calibri"/>
              </a:rPr>
              <a:t> </a:t>
            </a:r>
            <a:r>
              <a:rPr sz="2400">
                <a:latin typeface="Calibri"/>
                <a:cs typeface="Calibri"/>
              </a:rPr>
              <a:t>of</a:t>
            </a:r>
            <a:r>
              <a:rPr sz="2400" spc="-50">
                <a:latin typeface="Calibri"/>
                <a:cs typeface="Calibri"/>
              </a:rPr>
              <a:t> </a:t>
            </a:r>
            <a:r>
              <a:rPr sz="2400">
                <a:latin typeface="Calibri"/>
                <a:cs typeface="Calibri"/>
              </a:rPr>
              <a:t>a</a:t>
            </a:r>
            <a:r>
              <a:rPr sz="2400" spc="-40">
                <a:latin typeface="Calibri"/>
                <a:cs typeface="Calibri"/>
              </a:rPr>
              <a:t> </a:t>
            </a:r>
            <a:r>
              <a:rPr sz="2400">
                <a:latin typeface="Calibri"/>
                <a:cs typeface="Calibri"/>
              </a:rPr>
              <a:t>group</a:t>
            </a:r>
            <a:r>
              <a:rPr sz="2400" spc="-20">
                <a:latin typeface="Calibri"/>
                <a:cs typeface="Calibri"/>
              </a:rPr>
              <a:t> </a:t>
            </a:r>
            <a:r>
              <a:rPr sz="2400">
                <a:latin typeface="Calibri"/>
                <a:cs typeface="Calibri"/>
              </a:rPr>
              <a:t>I</a:t>
            </a:r>
            <a:r>
              <a:rPr sz="2400" spc="-50">
                <a:latin typeface="Calibri"/>
                <a:cs typeface="Calibri"/>
              </a:rPr>
              <a:t> </a:t>
            </a:r>
            <a:r>
              <a:rPr sz="2400">
                <a:latin typeface="Calibri"/>
                <a:cs typeface="Calibri"/>
              </a:rPr>
              <a:t>hadn’t</a:t>
            </a:r>
            <a:r>
              <a:rPr sz="2400" spc="-20">
                <a:latin typeface="Calibri"/>
                <a:cs typeface="Calibri"/>
              </a:rPr>
              <a:t> </a:t>
            </a:r>
            <a:r>
              <a:rPr sz="2400">
                <a:latin typeface="Calibri"/>
                <a:cs typeface="Calibri"/>
              </a:rPr>
              <a:t>known</a:t>
            </a:r>
            <a:r>
              <a:rPr sz="2400" spc="-25">
                <a:latin typeface="Calibri"/>
                <a:cs typeface="Calibri"/>
              </a:rPr>
              <a:t> </a:t>
            </a:r>
            <a:r>
              <a:rPr sz="2400" spc="-10">
                <a:latin typeface="Calibri"/>
                <a:cs typeface="Calibri"/>
              </a:rPr>
              <a:t>about</a:t>
            </a:r>
            <a:endParaRPr lang="en-US" sz="2400">
              <a:latin typeface="Calibri"/>
              <a:ea typeface="Calibri"/>
              <a:cs typeface="Calibri"/>
            </a:endParaRPr>
          </a:p>
          <a:p>
            <a:pPr marL="355600">
              <a:lnSpc>
                <a:spcPct val="100000"/>
              </a:lnSpc>
            </a:pPr>
            <a:r>
              <a:rPr sz="2400" spc="-10">
                <a:latin typeface="Calibri"/>
                <a:cs typeface="Calibri"/>
              </a:rPr>
              <a:t>before.</a:t>
            </a:r>
            <a:endParaRPr sz="2400">
              <a:latin typeface="Calibri"/>
              <a:ea typeface="Calibri"/>
              <a:cs typeface="Calibri"/>
            </a:endParaRPr>
          </a:p>
          <a:p>
            <a:pPr>
              <a:lnSpc>
                <a:spcPct val="100000"/>
              </a:lnSpc>
              <a:spcBef>
                <a:spcPts val="615"/>
              </a:spcBef>
            </a:pPr>
            <a:endParaRPr sz="2400">
              <a:latin typeface="Calibri"/>
              <a:ea typeface="Calibri"/>
              <a:cs typeface="Calibri"/>
            </a:endParaRPr>
          </a:p>
          <a:p>
            <a:pPr marL="355600" marR="276225" indent="-342900">
              <a:lnSpc>
                <a:spcPct val="100000"/>
              </a:lnSpc>
              <a:buFont typeface="Arial"/>
              <a:buChar char="•"/>
              <a:tabLst>
                <a:tab pos="355600" algn="l"/>
              </a:tabLst>
            </a:pPr>
            <a:r>
              <a:rPr sz="2400">
                <a:latin typeface="Calibri"/>
                <a:cs typeface="Calibri"/>
              </a:rPr>
              <a:t>It</a:t>
            </a:r>
            <a:r>
              <a:rPr sz="2400" spc="-40">
                <a:latin typeface="Calibri"/>
                <a:cs typeface="Calibri"/>
              </a:rPr>
              <a:t> </a:t>
            </a:r>
            <a:r>
              <a:rPr sz="2400">
                <a:latin typeface="Calibri"/>
                <a:cs typeface="Calibri"/>
              </a:rPr>
              <a:t>got</a:t>
            </a:r>
            <a:r>
              <a:rPr sz="2400" spc="-35">
                <a:latin typeface="Calibri"/>
                <a:cs typeface="Calibri"/>
              </a:rPr>
              <a:t> </a:t>
            </a:r>
            <a:r>
              <a:rPr sz="2400">
                <a:latin typeface="Calibri"/>
                <a:cs typeface="Calibri"/>
              </a:rPr>
              <a:t>me</a:t>
            </a:r>
            <a:r>
              <a:rPr sz="2400" spc="-35">
                <a:latin typeface="Calibri"/>
                <a:cs typeface="Calibri"/>
              </a:rPr>
              <a:t> </a:t>
            </a:r>
            <a:r>
              <a:rPr sz="2400">
                <a:latin typeface="Calibri"/>
                <a:cs typeface="Calibri"/>
              </a:rPr>
              <a:t>out</a:t>
            </a:r>
            <a:r>
              <a:rPr sz="2400" spc="-20">
                <a:latin typeface="Calibri"/>
                <a:cs typeface="Calibri"/>
              </a:rPr>
              <a:t> </a:t>
            </a:r>
            <a:r>
              <a:rPr sz="2400">
                <a:latin typeface="Calibri"/>
                <a:cs typeface="Calibri"/>
              </a:rPr>
              <a:t>of</a:t>
            </a:r>
            <a:r>
              <a:rPr sz="2400" spc="-35">
                <a:latin typeface="Calibri"/>
                <a:cs typeface="Calibri"/>
              </a:rPr>
              <a:t> </a:t>
            </a:r>
            <a:r>
              <a:rPr sz="2400">
                <a:latin typeface="Calibri"/>
                <a:cs typeface="Calibri"/>
              </a:rPr>
              <a:t>the</a:t>
            </a:r>
            <a:r>
              <a:rPr sz="2400" spc="-15">
                <a:latin typeface="Calibri"/>
                <a:cs typeface="Calibri"/>
              </a:rPr>
              <a:t> </a:t>
            </a:r>
            <a:r>
              <a:rPr sz="2400">
                <a:latin typeface="Calibri"/>
                <a:cs typeface="Calibri"/>
              </a:rPr>
              <a:t>house</a:t>
            </a:r>
            <a:r>
              <a:rPr sz="2400" spc="-5">
                <a:latin typeface="Calibri"/>
                <a:cs typeface="Calibri"/>
              </a:rPr>
              <a:t> </a:t>
            </a:r>
            <a:r>
              <a:rPr sz="2400">
                <a:latin typeface="Calibri"/>
                <a:cs typeface="Calibri"/>
              </a:rPr>
              <a:t>each</a:t>
            </a:r>
            <a:r>
              <a:rPr sz="2400" spc="-25">
                <a:latin typeface="Calibri"/>
                <a:cs typeface="Calibri"/>
              </a:rPr>
              <a:t> </a:t>
            </a:r>
            <a:r>
              <a:rPr sz="2400">
                <a:latin typeface="Calibri"/>
                <a:cs typeface="Calibri"/>
              </a:rPr>
              <a:t>week,</a:t>
            </a:r>
            <a:r>
              <a:rPr sz="2400" spc="-30">
                <a:latin typeface="Calibri"/>
                <a:cs typeface="Calibri"/>
              </a:rPr>
              <a:t> </a:t>
            </a:r>
            <a:r>
              <a:rPr sz="2400">
                <a:latin typeface="Calibri"/>
                <a:cs typeface="Calibri"/>
              </a:rPr>
              <a:t>and</a:t>
            </a:r>
            <a:r>
              <a:rPr sz="2400" spc="-15">
                <a:latin typeface="Calibri"/>
                <a:cs typeface="Calibri"/>
              </a:rPr>
              <a:t> </a:t>
            </a:r>
            <a:r>
              <a:rPr sz="2400" spc="-25">
                <a:latin typeface="Calibri"/>
                <a:cs typeface="Calibri"/>
              </a:rPr>
              <a:t>the </a:t>
            </a:r>
            <a:r>
              <a:rPr sz="2400">
                <a:latin typeface="Calibri"/>
                <a:cs typeface="Calibri"/>
              </a:rPr>
              <a:t>WhatsApp</a:t>
            </a:r>
            <a:r>
              <a:rPr sz="2400" spc="-35">
                <a:latin typeface="Calibri"/>
                <a:cs typeface="Calibri"/>
              </a:rPr>
              <a:t> </a:t>
            </a:r>
            <a:r>
              <a:rPr sz="2400">
                <a:latin typeface="Calibri"/>
                <a:cs typeface="Calibri"/>
              </a:rPr>
              <a:t>group</a:t>
            </a:r>
            <a:r>
              <a:rPr sz="2400" spc="-70">
                <a:latin typeface="Calibri"/>
                <a:cs typeface="Calibri"/>
              </a:rPr>
              <a:t> </a:t>
            </a:r>
            <a:r>
              <a:rPr sz="2400">
                <a:latin typeface="Calibri"/>
                <a:cs typeface="Calibri"/>
              </a:rPr>
              <a:t>meant</a:t>
            </a:r>
            <a:r>
              <a:rPr sz="2400" spc="-65">
                <a:latin typeface="Calibri"/>
                <a:cs typeface="Calibri"/>
              </a:rPr>
              <a:t> </a:t>
            </a:r>
            <a:r>
              <a:rPr sz="2400">
                <a:latin typeface="Calibri"/>
                <a:cs typeface="Calibri"/>
              </a:rPr>
              <a:t>I</a:t>
            </a:r>
            <a:r>
              <a:rPr sz="2400" spc="-75">
                <a:latin typeface="Calibri"/>
                <a:cs typeface="Calibri"/>
              </a:rPr>
              <a:t> </a:t>
            </a:r>
            <a:r>
              <a:rPr sz="2400">
                <a:latin typeface="Calibri"/>
                <a:cs typeface="Calibri"/>
              </a:rPr>
              <a:t>had</a:t>
            </a:r>
            <a:r>
              <a:rPr sz="2400" spc="-60">
                <a:latin typeface="Calibri"/>
                <a:cs typeface="Calibri"/>
              </a:rPr>
              <a:t> </a:t>
            </a:r>
            <a:r>
              <a:rPr sz="2400">
                <a:latin typeface="Calibri"/>
                <a:cs typeface="Calibri"/>
              </a:rPr>
              <a:t>daily</a:t>
            </a:r>
            <a:r>
              <a:rPr sz="2400" spc="-70">
                <a:latin typeface="Calibri"/>
                <a:cs typeface="Calibri"/>
              </a:rPr>
              <a:t> </a:t>
            </a:r>
            <a:r>
              <a:rPr sz="2400">
                <a:latin typeface="Calibri"/>
                <a:cs typeface="Calibri"/>
              </a:rPr>
              <a:t>connection</a:t>
            </a:r>
            <a:r>
              <a:rPr sz="2400" spc="-55">
                <a:latin typeface="Calibri"/>
                <a:cs typeface="Calibri"/>
              </a:rPr>
              <a:t> </a:t>
            </a:r>
            <a:r>
              <a:rPr sz="2400" spc="-20">
                <a:latin typeface="Calibri"/>
                <a:cs typeface="Calibri"/>
              </a:rPr>
              <a:t>too.</a:t>
            </a:r>
            <a:endParaRPr sz="2400">
              <a:latin typeface="Calibri"/>
              <a:ea typeface="Calibri"/>
              <a:cs typeface="Calibri"/>
            </a:endParaRPr>
          </a:p>
          <a:p>
            <a:pPr>
              <a:lnSpc>
                <a:spcPct val="100000"/>
              </a:lnSpc>
              <a:spcBef>
                <a:spcPts val="615"/>
              </a:spcBef>
              <a:buFont typeface="Arial"/>
              <a:buChar char="•"/>
            </a:pPr>
            <a:endParaRPr sz="2400">
              <a:latin typeface="Calibri"/>
              <a:ea typeface="Calibri"/>
              <a:cs typeface="Calibri"/>
            </a:endParaRPr>
          </a:p>
          <a:p>
            <a:pPr marL="355600" marR="1492885" indent="-342900">
              <a:lnSpc>
                <a:spcPct val="100000"/>
              </a:lnSpc>
              <a:spcBef>
                <a:spcPts val="5"/>
              </a:spcBef>
              <a:buFont typeface="Arial"/>
              <a:buChar char="•"/>
              <a:tabLst>
                <a:tab pos="355600" algn="l"/>
              </a:tabLst>
            </a:pPr>
            <a:r>
              <a:rPr sz="2400">
                <a:latin typeface="Calibri"/>
                <a:cs typeface="Calibri"/>
              </a:rPr>
              <a:t>Over</a:t>
            </a:r>
            <a:r>
              <a:rPr sz="2400" spc="-55">
                <a:latin typeface="Calibri"/>
                <a:cs typeface="Calibri"/>
              </a:rPr>
              <a:t> </a:t>
            </a:r>
            <a:r>
              <a:rPr sz="2400">
                <a:latin typeface="Calibri"/>
                <a:cs typeface="Calibri"/>
              </a:rPr>
              <a:t>time,</a:t>
            </a:r>
            <a:r>
              <a:rPr sz="2400" spc="-40">
                <a:latin typeface="Calibri"/>
                <a:cs typeface="Calibri"/>
              </a:rPr>
              <a:t> </a:t>
            </a:r>
            <a:r>
              <a:rPr sz="2400">
                <a:latin typeface="Calibri"/>
                <a:cs typeface="Calibri"/>
              </a:rPr>
              <a:t>we</a:t>
            </a:r>
            <a:r>
              <a:rPr sz="2400" spc="-50">
                <a:latin typeface="Calibri"/>
                <a:cs typeface="Calibri"/>
              </a:rPr>
              <a:t> </a:t>
            </a:r>
            <a:r>
              <a:rPr sz="2400">
                <a:latin typeface="Calibri"/>
                <a:cs typeface="Calibri"/>
              </a:rPr>
              <a:t>started</a:t>
            </a:r>
            <a:r>
              <a:rPr sz="2400" spc="-25">
                <a:latin typeface="Calibri"/>
                <a:cs typeface="Calibri"/>
              </a:rPr>
              <a:t> </a:t>
            </a:r>
            <a:r>
              <a:rPr sz="2400">
                <a:latin typeface="Calibri"/>
                <a:cs typeface="Calibri"/>
              </a:rPr>
              <a:t>going</a:t>
            </a:r>
            <a:r>
              <a:rPr sz="2400" spc="-55">
                <a:latin typeface="Calibri"/>
                <a:cs typeface="Calibri"/>
              </a:rPr>
              <a:t> </a:t>
            </a:r>
            <a:r>
              <a:rPr sz="2400">
                <a:latin typeface="Calibri"/>
                <a:cs typeface="Calibri"/>
              </a:rPr>
              <a:t>out</a:t>
            </a:r>
            <a:r>
              <a:rPr sz="2400" spc="-35">
                <a:latin typeface="Calibri"/>
                <a:cs typeface="Calibri"/>
              </a:rPr>
              <a:t> </a:t>
            </a:r>
            <a:r>
              <a:rPr sz="2400" spc="-10">
                <a:latin typeface="Calibri"/>
                <a:cs typeface="Calibri"/>
              </a:rPr>
              <a:t>together </a:t>
            </a:r>
            <a:r>
              <a:rPr sz="2400">
                <a:latin typeface="Calibri"/>
                <a:cs typeface="Calibri"/>
              </a:rPr>
              <a:t>to</a:t>
            </a:r>
            <a:r>
              <a:rPr sz="2400" spc="-75">
                <a:latin typeface="Calibri"/>
                <a:cs typeface="Calibri"/>
              </a:rPr>
              <a:t> </a:t>
            </a:r>
            <a:r>
              <a:rPr sz="2400">
                <a:latin typeface="Calibri"/>
                <a:cs typeface="Calibri"/>
              </a:rPr>
              <a:t>social</a:t>
            </a:r>
            <a:r>
              <a:rPr sz="2400" spc="-70">
                <a:latin typeface="Calibri"/>
                <a:cs typeface="Calibri"/>
              </a:rPr>
              <a:t> </a:t>
            </a:r>
            <a:r>
              <a:rPr sz="2400">
                <a:latin typeface="Calibri"/>
                <a:cs typeface="Calibri"/>
              </a:rPr>
              <a:t>events</a:t>
            </a:r>
            <a:r>
              <a:rPr sz="2400" spc="-75">
                <a:latin typeface="Calibri"/>
                <a:cs typeface="Calibri"/>
              </a:rPr>
              <a:t> </a:t>
            </a:r>
            <a:r>
              <a:rPr sz="2400">
                <a:latin typeface="Calibri"/>
                <a:cs typeface="Calibri"/>
              </a:rPr>
              <a:t>-</a:t>
            </a:r>
            <a:r>
              <a:rPr sz="2400" spc="-60">
                <a:latin typeface="Calibri"/>
                <a:cs typeface="Calibri"/>
              </a:rPr>
              <a:t> </a:t>
            </a:r>
            <a:r>
              <a:rPr sz="2400">
                <a:latin typeface="Calibri"/>
                <a:cs typeface="Calibri"/>
              </a:rPr>
              <a:t>plays,</a:t>
            </a:r>
            <a:r>
              <a:rPr sz="2400" spc="-70">
                <a:latin typeface="Calibri"/>
                <a:cs typeface="Calibri"/>
              </a:rPr>
              <a:t> </a:t>
            </a:r>
            <a:r>
              <a:rPr sz="2400">
                <a:latin typeface="Calibri"/>
                <a:cs typeface="Calibri"/>
              </a:rPr>
              <a:t>singers,</a:t>
            </a:r>
            <a:r>
              <a:rPr sz="2400" spc="-55">
                <a:latin typeface="Calibri"/>
                <a:cs typeface="Calibri"/>
              </a:rPr>
              <a:t> </a:t>
            </a:r>
            <a:r>
              <a:rPr sz="2400">
                <a:latin typeface="Calibri"/>
                <a:cs typeface="Calibri"/>
              </a:rPr>
              <a:t>jazz</a:t>
            </a:r>
            <a:r>
              <a:rPr sz="2400" spc="-75">
                <a:latin typeface="Calibri"/>
                <a:cs typeface="Calibri"/>
              </a:rPr>
              <a:t> </a:t>
            </a:r>
            <a:r>
              <a:rPr sz="2400" spc="-10">
                <a:latin typeface="Calibri"/>
                <a:cs typeface="Calibri"/>
              </a:rPr>
              <a:t>nights, </a:t>
            </a:r>
            <a:r>
              <a:rPr sz="2400">
                <a:latin typeface="Calibri"/>
                <a:cs typeface="Calibri"/>
              </a:rPr>
              <a:t>dinner</a:t>
            </a:r>
            <a:r>
              <a:rPr sz="2400" spc="-45">
                <a:latin typeface="Calibri"/>
                <a:cs typeface="Calibri"/>
              </a:rPr>
              <a:t> </a:t>
            </a:r>
            <a:r>
              <a:rPr sz="2400">
                <a:latin typeface="Calibri"/>
                <a:cs typeface="Calibri"/>
              </a:rPr>
              <a:t>and</a:t>
            </a:r>
            <a:r>
              <a:rPr sz="2400" spc="-60">
                <a:latin typeface="Calibri"/>
                <a:cs typeface="Calibri"/>
              </a:rPr>
              <a:t> </a:t>
            </a:r>
            <a:r>
              <a:rPr sz="2400" spc="-10">
                <a:latin typeface="Calibri"/>
                <a:cs typeface="Calibri"/>
              </a:rPr>
              <a:t>dance.</a:t>
            </a:r>
            <a:endParaRPr sz="2400">
              <a:latin typeface="Calibri"/>
              <a:ea typeface="Calibri"/>
              <a:cs typeface="Calibri"/>
            </a:endParaRPr>
          </a:p>
          <a:p>
            <a:pPr>
              <a:lnSpc>
                <a:spcPct val="100000"/>
              </a:lnSpc>
              <a:spcBef>
                <a:spcPts val="615"/>
              </a:spcBef>
              <a:buFont typeface="Arial"/>
              <a:buChar char="•"/>
            </a:pPr>
            <a:endParaRPr sz="2400">
              <a:latin typeface="Calibri"/>
              <a:ea typeface="Calibri"/>
              <a:cs typeface="Calibri"/>
            </a:endParaRPr>
          </a:p>
          <a:p>
            <a:pPr marL="355600" marR="5080" indent="-342900">
              <a:lnSpc>
                <a:spcPct val="100000"/>
              </a:lnSpc>
              <a:buFont typeface="Arial"/>
              <a:buChar char="•"/>
              <a:tabLst>
                <a:tab pos="355600" algn="l"/>
              </a:tabLst>
            </a:pPr>
            <a:r>
              <a:rPr sz="2400">
                <a:latin typeface="Calibri"/>
                <a:cs typeface="Calibri"/>
              </a:rPr>
              <a:t>We</a:t>
            </a:r>
            <a:r>
              <a:rPr sz="2400" spc="-95">
                <a:latin typeface="Calibri"/>
                <a:cs typeface="Calibri"/>
              </a:rPr>
              <a:t> </a:t>
            </a:r>
            <a:r>
              <a:rPr sz="2400">
                <a:latin typeface="Calibri"/>
                <a:cs typeface="Calibri"/>
              </a:rPr>
              <a:t>celebrated</a:t>
            </a:r>
            <a:r>
              <a:rPr sz="2400" spc="-85">
                <a:latin typeface="Calibri"/>
                <a:cs typeface="Calibri"/>
              </a:rPr>
              <a:t> </a:t>
            </a:r>
            <a:r>
              <a:rPr sz="2400">
                <a:latin typeface="Calibri"/>
                <a:cs typeface="Calibri"/>
              </a:rPr>
              <a:t>our</a:t>
            </a:r>
            <a:r>
              <a:rPr sz="2400" spc="-85">
                <a:latin typeface="Calibri"/>
                <a:cs typeface="Calibri"/>
              </a:rPr>
              <a:t> </a:t>
            </a:r>
            <a:r>
              <a:rPr sz="2400">
                <a:latin typeface="Calibri"/>
                <a:cs typeface="Calibri"/>
              </a:rPr>
              <a:t>birthdays</a:t>
            </a:r>
            <a:r>
              <a:rPr sz="2400" spc="-65">
                <a:latin typeface="Calibri"/>
                <a:cs typeface="Calibri"/>
              </a:rPr>
              <a:t> </a:t>
            </a:r>
            <a:r>
              <a:rPr sz="2400">
                <a:latin typeface="Calibri"/>
                <a:cs typeface="Calibri"/>
              </a:rPr>
              <a:t>and</a:t>
            </a:r>
            <a:r>
              <a:rPr sz="2400" spc="-70">
                <a:latin typeface="Calibri"/>
                <a:cs typeface="Calibri"/>
              </a:rPr>
              <a:t> </a:t>
            </a:r>
            <a:r>
              <a:rPr sz="2400">
                <a:latin typeface="Calibri"/>
                <a:cs typeface="Calibri"/>
              </a:rPr>
              <a:t>even</a:t>
            </a:r>
            <a:r>
              <a:rPr sz="2400" spc="-100">
                <a:latin typeface="Calibri"/>
                <a:cs typeface="Calibri"/>
              </a:rPr>
              <a:t> </a:t>
            </a:r>
            <a:r>
              <a:rPr sz="2400">
                <a:latin typeface="Calibri"/>
                <a:cs typeface="Calibri"/>
              </a:rPr>
              <a:t>went</a:t>
            </a:r>
            <a:r>
              <a:rPr sz="2400" spc="-95">
                <a:latin typeface="Calibri"/>
                <a:cs typeface="Calibri"/>
              </a:rPr>
              <a:t> </a:t>
            </a:r>
            <a:r>
              <a:rPr sz="2400">
                <a:latin typeface="Calibri"/>
                <a:cs typeface="Calibri"/>
              </a:rPr>
              <a:t>out</a:t>
            </a:r>
            <a:r>
              <a:rPr sz="2400" spc="-80">
                <a:latin typeface="Calibri"/>
                <a:cs typeface="Calibri"/>
              </a:rPr>
              <a:t> </a:t>
            </a:r>
            <a:r>
              <a:rPr sz="2400">
                <a:latin typeface="Calibri"/>
                <a:cs typeface="Calibri"/>
              </a:rPr>
              <a:t>for</a:t>
            </a:r>
            <a:r>
              <a:rPr sz="2400" spc="-100">
                <a:latin typeface="Calibri"/>
                <a:cs typeface="Calibri"/>
              </a:rPr>
              <a:t> </a:t>
            </a:r>
            <a:r>
              <a:rPr sz="2400" spc="-50">
                <a:latin typeface="Calibri"/>
                <a:cs typeface="Calibri"/>
              </a:rPr>
              <a:t>a </a:t>
            </a:r>
            <a:r>
              <a:rPr sz="2400">
                <a:latin typeface="Calibri"/>
                <a:cs typeface="Calibri"/>
              </a:rPr>
              <a:t>Christmas</a:t>
            </a:r>
            <a:r>
              <a:rPr sz="2400" spc="-15">
                <a:latin typeface="Calibri"/>
                <a:cs typeface="Calibri"/>
              </a:rPr>
              <a:t> </a:t>
            </a:r>
            <a:r>
              <a:rPr sz="2400">
                <a:latin typeface="Calibri"/>
                <a:cs typeface="Calibri"/>
              </a:rPr>
              <a:t>meal</a:t>
            </a:r>
            <a:r>
              <a:rPr sz="2400" spc="-45">
                <a:latin typeface="Calibri"/>
                <a:cs typeface="Calibri"/>
              </a:rPr>
              <a:t> </a:t>
            </a:r>
            <a:r>
              <a:rPr sz="2400">
                <a:latin typeface="Calibri"/>
                <a:cs typeface="Calibri"/>
              </a:rPr>
              <a:t>as</a:t>
            </a:r>
            <a:r>
              <a:rPr sz="2400" spc="-40">
                <a:latin typeface="Calibri"/>
                <a:cs typeface="Calibri"/>
              </a:rPr>
              <a:t> </a:t>
            </a:r>
            <a:r>
              <a:rPr sz="2400">
                <a:latin typeface="Calibri"/>
                <a:cs typeface="Calibri"/>
              </a:rPr>
              <a:t>a</a:t>
            </a:r>
            <a:r>
              <a:rPr sz="2400" spc="-40">
                <a:latin typeface="Calibri"/>
                <a:cs typeface="Calibri"/>
              </a:rPr>
              <a:t> </a:t>
            </a:r>
            <a:r>
              <a:rPr sz="2400" spc="-10">
                <a:latin typeface="Calibri"/>
                <a:cs typeface="Calibri"/>
              </a:rPr>
              <a:t>group.</a:t>
            </a:r>
            <a:endParaRPr sz="2400">
              <a:latin typeface="Calibri"/>
              <a:ea typeface="Calibri"/>
              <a:cs typeface="Calibri"/>
            </a:endParaRPr>
          </a:p>
        </p:txBody>
      </p:sp>
      <p:pic>
        <p:nvPicPr>
          <p:cNvPr id="4" name="object 4"/>
          <p:cNvPicPr/>
          <p:nvPr/>
        </p:nvPicPr>
        <p:blipFill>
          <a:blip r:embed="rId2" cstate="print"/>
          <a:stretch>
            <a:fillRect/>
          </a:stretch>
        </p:blipFill>
        <p:spPr>
          <a:xfrm>
            <a:off x="9487840" y="392307"/>
            <a:ext cx="2429232" cy="1722148"/>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22112" y="495300"/>
            <a:ext cx="7538084" cy="635000"/>
          </a:xfrm>
          <a:prstGeom prst="rect">
            <a:avLst/>
          </a:prstGeom>
        </p:spPr>
        <p:txBody>
          <a:bodyPr vert="horz" wrap="square" lIns="0" tIns="12065" rIns="0" bIns="0" rtlCol="0">
            <a:spAutoFit/>
          </a:bodyPr>
          <a:lstStyle/>
          <a:p>
            <a:pPr marL="12700">
              <a:lnSpc>
                <a:spcPct val="100000"/>
              </a:lnSpc>
              <a:spcBef>
                <a:spcPts val="95"/>
              </a:spcBef>
            </a:pPr>
            <a:r>
              <a:rPr sz="4000" b="1" spc="-30"/>
              <a:t>Ways</a:t>
            </a:r>
            <a:r>
              <a:rPr sz="4000" b="1" spc="-85"/>
              <a:t> </a:t>
            </a:r>
            <a:r>
              <a:rPr sz="4000" b="1"/>
              <a:t>of</a:t>
            </a:r>
            <a:r>
              <a:rPr sz="4000" b="1" spc="-85"/>
              <a:t> </a:t>
            </a:r>
            <a:r>
              <a:rPr sz="4000" b="1"/>
              <a:t>working</a:t>
            </a:r>
            <a:r>
              <a:rPr sz="4000" b="1" spc="-75"/>
              <a:t> </a:t>
            </a:r>
            <a:r>
              <a:rPr sz="4000" b="1"/>
              <a:t>used</a:t>
            </a:r>
            <a:r>
              <a:rPr sz="4000" b="1" spc="-85"/>
              <a:t> </a:t>
            </a:r>
            <a:r>
              <a:rPr sz="4000" b="1"/>
              <a:t>by</a:t>
            </a:r>
            <a:r>
              <a:rPr sz="4000" b="1" spc="-75"/>
              <a:t> </a:t>
            </a:r>
            <a:r>
              <a:rPr sz="4000" b="1"/>
              <a:t>link</a:t>
            </a:r>
            <a:r>
              <a:rPr sz="4000" b="1" spc="-80"/>
              <a:t> </a:t>
            </a:r>
            <a:r>
              <a:rPr sz="4000" b="1" spc="-10"/>
              <a:t>worker</a:t>
            </a:r>
            <a:endParaRPr lang="en-US" sz="4000" b="1">
              <a:ea typeface="Calibri Light"/>
              <a:cs typeface="Calibri Light"/>
            </a:endParaRPr>
          </a:p>
        </p:txBody>
      </p:sp>
      <p:sp>
        <p:nvSpPr>
          <p:cNvPr id="3" name="object 3"/>
          <p:cNvSpPr txBox="1"/>
          <p:nvPr/>
        </p:nvSpPr>
        <p:spPr>
          <a:xfrm>
            <a:off x="639104" y="1288056"/>
            <a:ext cx="10757664" cy="5033429"/>
          </a:xfrm>
          <a:prstGeom prst="rect">
            <a:avLst/>
          </a:prstGeom>
        </p:spPr>
        <p:txBody>
          <a:bodyPr vert="horz" wrap="square" lIns="0" tIns="67310" rIns="0" bIns="0" rtlCol="0">
            <a:spAutoFit/>
          </a:bodyPr>
          <a:lstStyle/>
          <a:p>
            <a:pPr marL="12700">
              <a:lnSpc>
                <a:spcPct val="100000"/>
              </a:lnSpc>
              <a:spcBef>
                <a:spcPts val="530"/>
              </a:spcBef>
            </a:pPr>
            <a:r>
              <a:rPr sz="1800">
                <a:latin typeface="Calibri"/>
                <a:cs typeface="Calibri"/>
              </a:rPr>
              <a:t>At</a:t>
            </a:r>
            <a:r>
              <a:rPr sz="1800" spc="-45">
                <a:latin typeface="Calibri"/>
                <a:cs typeface="Calibri"/>
              </a:rPr>
              <a:t> </a:t>
            </a:r>
            <a:r>
              <a:rPr sz="1800">
                <a:latin typeface="Calibri"/>
                <a:cs typeface="Calibri"/>
              </a:rPr>
              <a:t>the</a:t>
            </a:r>
            <a:r>
              <a:rPr sz="1800" spc="-30">
                <a:latin typeface="Calibri"/>
                <a:cs typeface="Calibri"/>
              </a:rPr>
              <a:t> </a:t>
            </a:r>
            <a:r>
              <a:rPr sz="1800">
                <a:latin typeface="Calibri"/>
                <a:cs typeface="Calibri"/>
              </a:rPr>
              <a:t>time,</a:t>
            </a:r>
            <a:r>
              <a:rPr sz="1800" spc="-35">
                <a:latin typeface="Calibri"/>
                <a:cs typeface="Calibri"/>
              </a:rPr>
              <a:t> </a:t>
            </a:r>
            <a:r>
              <a:rPr sz="1800">
                <a:latin typeface="Calibri"/>
                <a:cs typeface="Calibri"/>
              </a:rPr>
              <a:t>I</a:t>
            </a:r>
            <a:r>
              <a:rPr sz="1800" spc="-50">
                <a:latin typeface="Calibri"/>
                <a:cs typeface="Calibri"/>
              </a:rPr>
              <a:t> </a:t>
            </a:r>
            <a:r>
              <a:rPr sz="1800">
                <a:latin typeface="Calibri"/>
                <a:cs typeface="Calibri"/>
              </a:rPr>
              <a:t>felt</a:t>
            </a:r>
            <a:r>
              <a:rPr sz="1800" spc="-35">
                <a:latin typeface="Calibri"/>
                <a:cs typeface="Calibri"/>
              </a:rPr>
              <a:t> </a:t>
            </a:r>
            <a:r>
              <a:rPr sz="1800">
                <a:latin typeface="Calibri"/>
                <a:cs typeface="Calibri"/>
              </a:rPr>
              <a:t>very</a:t>
            </a:r>
            <a:r>
              <a:rPr sz="1800" spc="-40">
                <a:latin typeface="Calibri"/>
                <a:cs typeface="Calibri"/>
              </a:rPr>
              <a:t> </a:t>
            </a:r>
            <a:r>
              <a:rPr sz="1800">
                <a:latin typeface="Calibri"/>
                <a:cs typeface="Calibri"/>
              </a:rPr>
              <a:t>isolated</a:t>
            </a:r>
            <a:r>
              <a:rPr sz="1800" spc="-40">
                <a:latin typeface="Calibri"/>
                <a:cs typeface="Calibri"/>
              </a:rPr>
              <a:t> </a:t>
            </a:r>
            <a:r>
              <a:rPr sz="1800">
                <a:latin typeface="Calibri"/>
                <a:cs typeface="Calibri"/>
              </a:rPr>
              <a:t>and</a:t>
            </a:r>
            <a:r>
              <a:rPr sz="1800" spc="-30">
                <a:latin typeface="Calibri"/>
                <a:cs typeface="Calibri"/>
              </a:rPr>
              <a:t> </a:t>
            </a:r>
            <a:r>
              <a:rPr sz="1800">
                <a:latin typeface="Calibri"/>
                <a:cs typeface="Calibri"/>
              </a:rPr>
              <a:t>unable</a:t>
            </a:r>
            <a:r>
              <a:rPr sz="1800" spc="-25">
                <a:latin typeface="Calibri"/>
                <a:cs typeface="Calibri"/>
              </a:rPr>
              <a:t> </a:t>
            </a:r>
            <a:r>
              <a:rPr sz="1800">
                <a:latin typeface="Calibri"/>
                <a:cs typeface="Calibri"/>
              </a:rPr>
              <a:t>to</a:t>
            </a:r>
            <a:r>
              <a:rPr sz="1800" spc="-45">
                <a:latin typeface="Calibri"/>
                <a:cs typeface="Calibri"/>
              </a:rPr>
              <a:t> </a:t>
            </a:r>
            <a:r>
              <a:rPr sz="1800">
                <a:latin typeface="Calibri"/>
                <a:cs typeface="Calibri"/>
              </a:rPr>
              <a:t>see</a:t>
            </a:r>
            <a:r>
              <a:rPr sz="1800" spc="-40">
                <a:latin typeface="Calibri"/>
                <a:cs typeface="Calibri"/>
              </a:rPr>
              <a:t> </a:t>
            </a:r>
            <a:r>
              <a:rPr sz="1800">
                <a:latin typeface="Calibri"/>
                <a:cs typeface="Calibri"/>
              </a:rPr>
              <a:t>a</a:t>
            </a:r>
            <a:r>
              <a:rPr sz="1800" spc="-35">
                <a:latin typeface="Calibri"/>
                <a:cs typeface="Calibri"/>
              </a:rPr>
              <a:t> </a:t>
            </a:r>
            <a:r>
              <a:rPr sz="1800">
                <a:latin typeface="Calibri"/>
                <a:cs typeface="Calibri"/>
              </a:rPr>
              <a:t>way</a:t>
            </a:r>
            <a:r>
              <a:rPr sz="1800" spc="-30">
                <a:latin typeface="Calibri"/>
                <a:cs typeface="Calibri"/>
              </a:rPr>
              <a:t> </a:t>
            </a:r>
            <a:r>
              <a:rPr sz="1800" spc="-10">
                <a:latin typeface="Calibri"/>
                <a:cs typeface="Calibri"/>
              </a:rPr>
              <a:t>forward.</a:t>
            </a:r>
            <a:r>
              <a:rPr sz="1800" spc="-40">
                <a:latin typeface="Calibri"/>
                <a:cs typeface="Calibri"/>
              </a:rPr>
              <a:t> </a:t>
            </a:r>
            <a:r>
              <a:rPr sz="1800">
                <a:latin typeface="Calibri"/>
                <a:cs typeface="Calibri"/>
              </a:rPr>
              <a:t>I</a:t>
            </a:r>
            <a:r>
              <a:rPr sz="1800" spc="-40">
                <a:latin typeface="Calibri"/>
                <a:cs typeface="Calibri"/>
              </a:rPr>
              <a:t> </a:t>
            </a:r>
            <a:r>
              <a:rPr sz="1800">
                <a:latin typeface="Calibri"/>
                <a:cs typeface="Calibri"/>
              </a:rPr>
              <a:t>liked</a:t>
            </a:r>
            <a:r>
              <a:rPr sz="1800" spc="-25">
                <a:latin typeface="Calibri"/>
                <a:cs typeface="Calibri"/>
              </a:rPr>
              <a:t> </a:t>
            </a:r>
            <a:r>
              <a:rPr sz="1800">
                <a:latin typeface="Calibri"/>
                <a:cs typeface="Calibri"/>
              </a:rPr>
              <a:t>that</a:t>
            </a:r>
            <a:r>
              <a:rPr sz="1800" spc="-45">
                <a:latin typeface="Calibri"/>
                <a:cs typeface="Calibri"/>
              </a:rPr>
              <a:t> </a:t>
            </a:r>
            <a:r>
              <a:rPr sz="1800" spc="-10">
                <a:latin typeface="Calibri"/>
                <a:cs typeface="Calibri"/>
              </a:rPr>
              <a:t>they:-</a:t>
            </a:r>
            <a:endParaRPr sz="1800">
              <a:latin typeface="Calibri"/>
              <a:cs typeface="Calibri"/>
            </a:endParaRPr>
          </a:p>
          <a:p>
            <a:pPr marL="355600" indent="-342900">
              <a:lnSpc>
                <a:spcPct val="100000"/>
              </a:lnSpc>
              <a:spcBef>
                <a:spcPts val="430"/>
              </a:spcBef>
              <a:buFont typeface="Arial"/>
              <a:buChar char="•"/>
              <a:tabLst>
                <a:tab pos="355600" algn="l"/>
              </a:tabLst>
            </a:pPr>
            <a:r>
              <a:rPr sz="1800" b="1">
                <a:latin typeface="Calibri"/>
                <a:cs typeface="Calibri"/>
              </a:rPr>
              <a:t>Getting</a:t>
            </a:r>
            <a:r>
              <a:rPr sz="1800" b="1" spc="-45">
                <a:latin typeface="Calibri"/>
                <a:cs typeface="Calibri"/>
              </a:rPr>
              <a:t> </a:t>
            </a:r>
            <a:r>
              <a:rPr sz="1800" b="1">
                <a:latin typeface="Calibri"/>
                <a:cs typeface="Calibri"/>
              </a:rPr>
              <a:t>to</a:t>
            </a:r>
            <a:r>
              <a:rPr sz="1800" b="1" spc="-25">
                <a:latin typeface="Calibri"/>
                <a:cs typeface="Calibri"/>
              </a:rPr>
              <a:t> </a:t>
            </a:r>
            <a:r>
              <a:rPr sz="1800" b="1">
                <a:latin typeface="Calibri"/>
                <a:cs typeface="Calibri"/>
              </a:rPr>
              <a:t>know</a:t>
            </a:r>
            <a:r>
              <a:rPr sz="1800" b="1" spc="-40">
                <a:latin typeface="Calibri"/>
                <a:cs typeface="Calibri"/>
              </a:rPr>
              <a:t> </a:t>
            </a:r>
            <a:r>
              <a:rPr sz="1800" b="1" spc="-25">
                <a:latin typeface="Calibri"/>
                <a:cs typeface="Calibri"/>
              </a:rPr>
              <a:t>me</a:t>
            </a:r>
            <a:endParaRPr sz="1800">
              <a:latin typeface="Calibri"/>
              <a:cs typeface="Calibri"/>
            </a:endParaRPr>
          </a:p>
          <a:p>
            <a:pPr marL="355600">
              <a:lnSpc>
                <a:spcPct val="100000"/>
              </a:lnSpc>
            </a:pPr>
            <a:r>
              <a:rPr sz="1800">
                <a:latin typeface="Calibri"/>
                <a:cs typeface="Calibri"/>
              </a:rPr>
              <a:t>They</a:t>
            </a:r>
            <a:r>
              <a:rPr sz="1800" spc="-30">
                <a:latin typeface="Calibri"/>
                <a:cs typeface="Calibri"/>
              </a:rPr>
              <a:t> </a:t>
            </a:r>
            <a:r>
              <a:rPr sz="1800">
                <a:latin typeface="Calibri"/>
                <a:cs typeface="Calibri"/>
              </a:rPr>
              <a:t>took</a:t>
            </a:r>
            <a:r>
              <a:rPr sz="1800" spc="-35">
                <a:latin typeface="Calibri"/>
                <a:cs typeface="Calibri"/>
              </a:rPr>
              <a:t> </a:t>
            </a:r>
            <a:r>
              <a:rPr sz="1800">
                <a:latin typeface="Calibri"/>
                <a:cs typeface="Calibri"/>
              </a:rPr>
              <a:t>time</a:t>
            </a:r>
            <a:r>
              <a:rPr sz="1800" spc="-15">
                <a:latin typeface="Calibri"/>
                <a:cs typeface="Calibri"/>
              </a:rPr>
              <a:t> </a:t>
            </a:r>
            <a:r>
              <a:rPr sz="1800">
                <a:latin typeface="Calibri"/>
                <a:cs typeface="Calibri"/>
              </a:rPr>
              <a:t>to</a:t>
            </a:r>
            <a:r>
              <a:rPr sz="1800" spc="-35">
                <a:latin typeface="Calibri"/>
                <a:cs typeface="Calibri"/>
              </a:rPr>
              <a:t> </a:t>
            </a:r>
            <a:r>
              <a:rPr sz="1800" spc="-10">
                <a:latin typeface="Calibri"/>
                <a:cs typeface="Calibri"/>
              </a:rPr>
              <a:t>understand</a:t>
            </a:r>
            <a:r>
              <a:rPr sz="1800" spc="-15">
                <a:latin typeface="Calibri"/>
                <a:cs typeface="Calibri"/>
              </a:rPr>
              <a:t> </a:t>
            </a:r>
            <a:r>
              <a:rPr sz="1800">
                <a:latin typeface="Calibri"/>
                <a:cs typeface="Calibri"/>
              </a:rPr>
              <a:t>me</a:t>
            </a:r>
            <a:r>
              <a:rPr sz="1800" spc="-25">
                <a:latin typeface="Calibri"/>
                <a:cs typeface="Calibri"/>
              </a:rPr>
              <a:t> </a:t>
            </a:r>
            <a:r>
              <a:rPr sz="1800">
                <a:latin typeface="Calibri"/>
                <a:cs typeface="Calibri"/>
              </a:rPr>
              <a:t>as</a:t>
            </a:r>
            <a:r>
              <a:rPr sz="1800" spc="-25">
                <a:latin typeface="Calibri"/>
                <a:cs typeface="Calibri"/>
              </a:rPr>
              <a:t> </a:t>
            </a:r>
            <a:r>
              <a:rPr sz="1800">
                <a:latin typeface="Calibri"/>
                <a:cs typeface="Calibri"/>
              </a:rPr>
              <a:t>a</a:t>
            </a:r>
            <a:r>
              <a:rPr sz="1800" spc="-25">
                <a:latin typeface="Calibri"/>
                <a:cs typeface="Calibri"/>
              </a:rPr>
              <a:t> </a:t>
            </a:r>
            <a:r>
              <a:rPr sz="1800">
                <a:latin typeface="Calibri"/>
                <a:cs typeface="Calibri"/>
              </a:rPr>
              <a:t>person</a:t>
            </a:r>
            <a:r>
              <a:rPr sz="1800" spc="-10">
                <a:latin typeface="Calibri"/>
                <a:cs typeface="Calibri"/>
              </a:rPr>
              <a:t> </a:t>
            </a:r>
            <a:r>
              <a:rPr sz="1800">
                <a:latin typeface="Calibri"/>
                <a:cs typeface="Calibri"/>
              </a:rPr>
              <a:t>-</a:t>
            </a:r>
            <a:r>
              <a:rPr sz="1800" spc="-30">
                <a:latin typeface="Calibri"/>
                <a:cs typeface="Calibri"/>
              </a:rPr>
              <a:t> </a:t>
            </a:r>
            <a:r>
              <a:rPr sz="1800">
                <a:latin typeface="Calibri"/>
                <a:cs typeface="Calibri"/>
              </a:rPr>
              <a:t>what</a:t>
            </a:r>
            <a:r>
              <a:rPr sz="1800" spc="-25">
                <a:latin typeface="Calibri"/>
                <a:cs typeface="Calibri"/>
              </a:rPr>
              <a:t> </a:t>
            </a:r>
            <a:r>
              <a:rPr sz="1800">
                <a:latin typeface="Calibri"/>
                <a:cs typeface="Calibri"/>
              </a:rPr>
              <a:t>I</a:t>
            </a:r>
            <a:r>
              <a:rPr sz="1800" spc="-25">
                <a:latin typeface="Calibri"/>
                <a:cs typeface="Calibri"/>
              </a:rPr>
              <a:t> </a:t>
            </a:r>
            <a:r>
              <a:rPr sz="1800">
                <a:latin typeface="Calibri"/>
                <a:cs typeface="Calibri"/>
              </a:rPr>
              <a:t>used</a:t>
            </a:r>
            <a:r>
              <a:rPr sz="1800" spc="-35">
                <a:latin typeface="Calibri"/>
                <a:cs typeface="Calibri"/>
              </a:rPr>
              <a:t> </a:t>
            </a:r>
            <a:r>
              <a:rPr sz="1800">
                <a:latin typeface="Calibri"/>
                <a:cs typeface="Calibri"/>
              </a:rPr>
              <a:t>to</a:t>
            </a:r>
            <a:r>
              <a:rPr sz="1800" spc="-30">
                <a:latin typeface="Calibri"/>
                <a:cs typeface="Calibri"/>
              </a:rPr>
              <a:t> </a:t>
            </a:r>
            <a:r>
              <a:rPr sz="1800">
                <a:latin typeface="Calibri"/>
                <a:cs typeface="Calibri"/>
              </a:rPr>
              <a:t>enjoy</a:t>
            </a:r>
            <a:r>
              <a:rPr sz="1800" spc="-15">
                <a:latin typeface="Calibri"/>
                <a:cs typeface="Calibri"/>
              </a:rPr>
              <a:t> </a:t>
            </a:r>
            <a:r>
              <a:rPr sz="1800">
                <a:latin typeface="Calibri"/>
                <a:cs typeface="Calibri"/>
              </a:rPr>
              <a:t>and</a:t>
            </a:r>
            <a:r>
              <a:rPr sz="1800" spc="-30">
                <a:latin typeface="Calibri"/>
                <a:cs typeface="Calibri"/>
              </a:rPr>
              <a:t> </a:t>
            </a:r>
            <a:r>
              <a:rPr sz="1800">
                <a:latin typeface="Calibri"/>
                <a:cs typeface="Calibri"/>
              </a:rPr>
              <a:t>who</a:t>
            </a:r>
            <a:r>
              <a:rPr sz="1800" spc="-20">
                <a:latin typeface="Calibri"/>
                <a:cs typeface="Calibri"/>
              </a:rPr>
              <a:t> </a:t>
            </a:r>
            <a:r>
              <a:rPr sz="1800">
                <a:latin typeface="Calibri"/>
                <a:cs typeface="Calibri"/>
              </a:rPr>
              <a:t>I</a:t>
            </a:r>
            <a:r>
              <a:rPr sz="1800" spc="-25">
                <a:latin typeface="Calibri"/>
                <a:cs typeface="Calibri"/>
              </a:rPr>
              <a:t> was</a:t>
            </a:r>
            <a:endParaRPr sz="1800">
              <a:latin typeface="Calibri"/>
              <a:cs typeface="Calibri"/>
            </a:endParaRPr>
          </a:p>
          <a:p>
            <a:pPr marL="355600">
              <a:lnSpc>
                <a:spcPct val="100000"/>
              </a:lnSpc>
              <a:spcBef>
                <a:spcPts val="5"/>
              </a:spcBef>
            </a:pPr>
            <a:r>
              <a:rPr sz="1800">
                <a:latin typeface="Calibri"/>
                <a:cs typeface="Calibri"/>
              </a:rPr>
              <a:t>before</a:t>
            </a:r>
            <a:r>
              <a:rPr sz="1800" spc="-65">
                <a:latin typeface="Calibri"/>
                <a:cs typeface="Calibri"/>
              </a:rPr>
              <a:t> </a:t>
            </a:r>
            <a:r>
              <a:rPr sz="1800">
                <a:latin typeface="Calibri"/>
                <a:cs typeface="Calibri"/>
              </a:rPr>
              <a:t>becoming</a:t>
            </a:r>
            <a:r>
              <a:rPr sz="1800" spc="-55">
                <a:latin typeface="Calibri"/>
                <a:cs typeface="Calibri"/>
              </a:rPr>
              <a:t> </a:t>
            </a:r>
            <a:r>
              <a:rPr sz="1800">
                <a:latin typeface="Calibri"/>
                <a:cs typeface="Calibri"/>
              </a:rPr>
              <a:t>very</a:t>
            </a:r>
            <a:r>
              <a:rPr sz="1800" spc="-60">
                <a:latin typeface="Calibri"/>
                <a:cs typeface="Calibri"/>
              </a:rPr>
              <a:t> </a:t>
            </a:r>
            <a:r>
              <a:rPr sz="1800">
                <a:latin typeface="Calibri"/>
                <a:cs typeface="Calibri"/>
              </a:rPr>
              <a:t>unwell.</a:t>
            </a:r>
            <a:r>
              <a:rPr sz="1800" spc="-65">
                <a:latin typeface="Calibri"/>
                <a:cs typeface="Calibri"/>
              </a:rPr>
              <a:t> </a:t>
            </a:r>
            <a:r>
              <a:rPr sz="1800">
                <a:latin typeface="Calibri"/>
                <a:cs typeface="Calibri"/>
              </a:rPr>
              <a:t>This</a:t>
            </a:r>
            <a:r>
              <a:rPr sz="1800" spc="-50">
                <a:latin typeface="Calibri"/>
                <a:cs typeface="Calibri"/>
              </a:rPr>
              <a:t> </a:t>
            </a:r>
            <a:r>
              <a:rPr sz="1800">
                <a:latin typeface="Calibri"/>
                <a:cs typeface="Calibri"/>
              </a:rPr>
              <a:t>felt</a:t>
            </a:r>
            <a:r>
              <a:rPr sz="1800" spc="-65">
                <a:latin typeface="Calibri"/>
                <a:cs typeface="Calibri"/>
              </a:rPr>
              <a:t> </a:t>
            </a:r>
            <a:r>
              <a:rPr sz="1800">
                <a:latin typeface="Calibri"/>
                <a:cs typeface="Calibri"/>
              </a:rPr>
              <a:t>essential,</a:t>
            </a:r>
            <a:r>
              <a:rPr sz="1800" spc="-75">
                <a:latin typeface="Calibri"/>
                <a:cs typeface="Calibri"/>
              </a:rPr>
              <a:t> </a:t>
            </a:r>
            <a:r>
              <a:rPr sz="1800">
                <a:latin typeface="Calibri"/>
                <a:cs typeface="Calibri"/>
              </a:rPr>
              <a:t>because</a:t>
            </a:r>
            <a:r>
              <a:rPr sz="1800" spc="-50">
                <a:latin typeface="Calibri"/>
                <a:cs typeface="Calibri"/>
              </a:rPr>
              <a:t> </a:t>
            </a:r>
            <a:r>
              <a:rPr sz="1800">
                <a:latin typeface="Calibri"/>
                <a:cs typeface="Calibri"/>
              </a:rPr>
              <a:t>you</a:t>
            </a:r>
            <a:r>
              <a:rPr sz="1800" spc="-65">
                <a:latin typeface="Calibri"/>
                <a:cs typeface="Calibri"/>
              </a:rPr>
              <a:t> </a:t>
            </a:r>
            <a:r>
              <a:rPr sz="1800">
                <a:latin typeface="Calibri"/>
                <a:cs typeface="Calibri"/>
              </a:rPr>
              <a:t>can’t</a:t>
            </a:r>
            <a:r>
              <a:rPr sz="1800" spc="-60">
                <a:latin typeface="Calibri"/>
                <a:cs typeface="Calibri"/>
              </a:rPr>
              <a:t> </a:t>
            </a:r>
            <a:r>
              <a:rPr sz="1800">
                <a:latin typeface="Calibri"/>
                <a:cs typeface="Calibri"/>
              </a:rPr>
              <a:t>support</a:t>
            </a:r>
            <a:r>
              <a:rPr sz="1800" spc="-60">
                <a:latin typeface="Calibri"/>
                <a:cs typeface="Calibri"/>
              </a:rPr>
              <a:t> </a:t>
            </a:r>
            <a:r>
              <a:rPr sz="1800" spc="-10">
                <a:latin typeface="Calibri"/>
                <a:cs typeface="Calibri"/>
              </a:rPr>
              <a:t>someone</a:t>
            </a:r>
            <a:endParaRPr sz="1800">
              <a:latin typeface="Calibri"/>
              <a:cs typeface="Calibri"/>
            </a:endParaRPr>
          </a:p>
          <a:p>
            <a:pPr marL="355600">
              <a:lnSpc>
                <a:spcPct val="100000"/>
              </a:lnSpc>
            </a:pPr>
            <a:r>
              <a:rPr sz="1800">
                <a:latin typeface="Calibri"/>
                <a:cs typeface="Calibri"/>
              </a:rPr>
              <a:t>meaningfully</a:t>
            </a:r>
            <a:r>
              <a:rPr sz="1800" spc="-75">
                <a:latin typeface="Calibri"/>
                <a:cs typeface="Calibri"/>
              </a:rPr>
              <a:t> </a:t>
            </a:r>
            <a:r>
              <a:rPr sz="1800">
                <a:latin typeface="Calibri"/>
                <a:cs typeface="Calibri"/>
              </a:rPr>
              <a:t>without</a:t>
            </a:r>
            <a:r>
              <a:rPr sz="1800" spc="-60">
                <a:latin typeface="Calibri"/>
                <a:cs typeface="Calibri"/>
              </a:rPr>
              <a:t> </a:t>
            </a:r>
            <a:r>
              <a:rPr sz="1800">
                <a:latin typeface="Calibri"/>
                <a:cs typeface="Calibri"/>
              </a:rPr>
              <a:t>knowing</a:t>
            </a:r>
            <a:r>
              <a:rPr sz="1800" spc="-65">
                <a:latin typeface="Calibri"/>
                <a:cs typeface="Calibri"/>
              </a:rPr>
              <a:t> </a:t>
            </a:r>
            <a:r>
              <a:rPr sz="1800" spc="-10">
                <a:latin typeface="Calibri"/>
                <a:cs typeface="Calibri"/>
              </a:rPr>
              <a:t>them.</a:t>
            </a:r>
            <a:endParaRPr sz="1800">
              <a:latin typeface="Calibri"/>
              <a:cs typeface="Calibri"/>
            </a:endParaRPr>
          </a:p>
          <a:p>
            <a:pPr marL="355600" indent="-342900">
              <a:lnSpc>
                <a:spcPct val="100000"/>
              </a:lnSpc>
              <a:spcBef>
                <a:spcPts val="430"/>
              </a:spcBef>
              <a:buFont typeface="Arial"/>
              <a:buChar char="•"/>
              <a:tabLst>
                <a:tab pos="355600" algn="l"/>
              </a:tabLst>
            </a:pPr>
            <a:r>
              <a:rPr sz="1800" b="1" spc="-10">
                <a:latin typeface="Calibri"/>
                <a:cs typeface="Calibri"/>
              </a:rPr>
              <a:t>Person-centred</a:t>
            </a:r>
            <a:r>
              <a:rPr sz="1800" b="1" spc="-65">
                <a:latin typeface="Calibri"/>
                <a:cs typeface="Calibri"/>
              </a:rPr>
              <a:t> </a:t>
            </a:r>
            <a:r>
              <a:rPr sz="1800" b="1">
                <a:latin typeface="Calibri"/>
                <a:cs typeface="Calibri"/>
              </a:rPr>
              <a:t>and</a:t>
            </a:r>
            <a:r>
              <a:rPr sz="1800" b="1" spc="-20">
                <a:latin typeface="Calibri"/>
                <a:cs typeface="Calibri"/>
              </a:rPr>
              <a:t> </a:t>
            </a:r>
            <a:r>
              <a:rPr sz="1800" b="1">
                <a:latin typeface="Calibri"/>
                <a:cs typeface="Calibri"/>
              </a:rPr>
              <a:t>empathetic</a:t>
            </a:r>
            <a:r>
              <a:rPr sz="1800" b="1" spc="-50">
                <a:latin typeface="Calibri"/>
                <a:cs typeface="Calibri"/>
              </a:rPr>
              <a:t> </a:t>
            </a:r>
            <a:r>
              <a:rPr sz="1800" b="1" spc="-10">
                <a:latin typeface="Calibri"/>
                <a:cs typeface="Calibri"/>
              </a:rPr>
              <a:t>approach</a:t>
            </a:r>
            <a:endParaRPr sz="1800">
              <a:latin typeface="Calibri"/>
              <a:cs typeface="Calibri"/>
            </a:endParaRPr>
          </a:p>
          <a:p>
            <a:pPr marL="355600">
              <a:lnSpc>
                <a:spcPct val="100000"/>
              </a:lnSpc>
            </a:pPr>
            <a:r>
              <a:rPr sz="1800">
                <a:latin typeface="Calibri"/>
                <a:cs typeface="Calibri"/>
              </a:rPr>
              <a:t>They</a:t>
            </a:r>
            <a:r>
              <a:rPr sz="1800" spc="-50">
                <a:latin typeface="Calibri"/>
                <a:cs typeface="Calibri"/>
              </a:rPr>
              <a:t> </a:t>
            </a:r>
            <a:r>
              <a:rPr sz="1800" spc="-10">
                <a:latin typeface="Calibri"/>
                <a:cs typeface="Calibri"/>
              </a:rPr>
              <a:t>worked</a:t>
            </a:r>
            <a:r>
              <a:rPr sz="1800" spc="-30">
                <a:latin typeface="Calibri"/>
                <a:cs typeface="Calibri"/>
              </a:rPr>
              <a:t> </a:t>
            </a:r>
            <a:r>
              <a:rPr sz="1800">
                <a:latin typeface="Calibri"/>
                <a:cs typeface="Calibri"/>
              </a:rPr>
              <a:t>alongside</a:t>
            </a:r>
            <a:r>
              <a:rPr sz="1800" spc="-45">
                <a:latin typeface="Calibri"/>
                <a:cs typeface="Calibri"/>
              </a:rPr>
              <a:t> </a:t>
            </a:r>
            <a:r>
              <a:rPr sz="1800">
                <a:latin typeface="Calibri"/>
                <a:cs typeface="Calibri"/>
              </a:rPr>
              <a:t>me,</a:t>
            </a:r>
            <a:r>
              <a:rPr sz="1800" spc="-40">
                <a:latin typeface="Calibri"/>
                <a:cs typeface="Calibri"/>
              </a:rPr>
              <a:t> </a:t>
            </a:r>
            <a:r>
              <a:rPr sz="1800">
                <a:latin typeface="Calibri"/>
                <a:cs typeface="Calibri"/>
              </a:rPr>
              <a:t>not</a:t>
            </a:r>
            <a:r>
              <a:rPr sz="1800" spc="-40">
                <a:latin typeface="Calibri"/>
                <a:cs typeface="Calibri"/>
              </a:rPr>
              <a:t> </a:t>
            </a:r>
            <a:r>
              <a:rPr sz="1800">
                <a:latin typeface="Calibri"/>
                <a:cs typeface="Calibri"/>
              </a:rPr>
              <a:t>ahead</a:t>
            </a:r>
            <a:r>
              <a:rPr sz="1800" spc="-45">
                <a:latin typeface="Calibri"/>
                <a:cs typeface="Calibri"/>
              </a:rPr>
              <a:t> </a:t>
            </a:r>
            <a:r>
              <a:rPr sz="1800">
                <a:latin typeface="Calibri"/>
                <a:cs typeface="Calibri"/>
              </a:rPr>
              <a:t>of</a:t>
            </a:r>
            <a:r>
              <a:rPr sz="1800" spc="-40">
                <a:latin typeface="Calibri"/>
                <a:cs typeface="Calibri"/>
              </a:rPr>
              <a:t> </a:t>
            </a:r>
            <a:r>
              <a:rPr sz="1800">
                <a:latin typeface="Calibri"/>
                <a:cs typeface="Calibri"/>
              </a:rPr>
              <a:t>me.</a:t>
            </a:r>
            <a:r>
              <a:rPr sz="1800" spc="-55">
                <a:latin typeface="Calibri"/>
                <a:cs typeface="Calibri"/>
              </a:rPr>
              <a:t> </a:t>
            </a:r>
            <a:r>
              <a:rPr sz="1800">
                <a:latin typeface="Calibri"/>
                <a:cs typeface="Calibri"/>
              </a:rPr>
              <a:t>Their</a:t>
            </a:r>
            <a:r>
              <a:rPr sz="1800" spc="-40">
                <a:latin typeface="Calibri"/>
                <a:cs typeface="Calibri"/>
              </a:rPr>
              <a:t> </a:t>
            </a:r>
            <a:r>
              <a:rPr sz="1800" spc="-10">
                <a:latin typeface="Calibri"/>
                <a:cs typeface="Calibri"/>
              </a:rPr>
              <a:t>empathy</a:t>
            </a:r>
            <a:r>
              <a:rPr sz="1800" spc="-50">
                <a:latin typeface="Calibri"/>
                <a:cs typeface="Calibri"/>
              </a:rPr>
              <a:t> </a:t>
            </a:r>
            <a:r>
              <a:rPr sz="1800">
                <a:latin typeface="Calibri"/>
                <a:cs typeface="Calibri"/>
              </a:rPr>
              <a:t>and</a:t>
            </a:r>
            <a:r>
              <a:rPr sz="1800" spc="-35">
                <a:latin typeface="Calibri"/>
                <a:cs typeface="Calibri"/>
              </a:rPr>
              <a:t> </a:t>
            </a:r>
            <a:r>
              <a:rPr sz="1800">
                <a:latin typeface="Calibri"/>
                <a:cs typeface="Calibri"/>
              </a:rPr>
              <a:t>steady</a:t>
            </a:r>
            <a:r>
              <a:rPr sz="1800" spc="-50">
                <a:latin typeface="Calibri"/>
                <a:cs typeface="Calibri"/>
              </a:rPr>
              <a:t> </a:t>
            </a:r>
            <a:r>
              <a:rPr sz="1800">
                <a:latin typeface="Calibri"/>
                <a:cs typeface="Calibri"/>
              </a:rPr>
              <a:t>presence</a:t>
            </a:r>
            <a:r>
              <a:rPr sz="1800" spc="-30">
                <a:latin typeface="Calibri"/>
                <a:cs typeface="Calibri"/>
              </a:rPr>
              <a:t> </a:t>
            </a:r>
            <a:r>
              <a:rPr sz="1800" spc="-20">
                <a:latin typeface="Calibri"/>
                <a:cs typeface="Calibri"/>
              </a:rPr>
              <a:t>made</a:t>
            </a:r>
            <a:endParaRPr sz="1800">
              <a:latin typeface="Calibri"/>
              <a:cs typeface="Calibri"/>
            </a:endParaRPr>
          </a:p>
          <a:p>
            <a:pPr marL="355600">
              <a:lnSpc>
                <a:spcPct val="100000"/>
              </a:lnSpc>
            </a:pPr>
            <a:r>
              <a:rPr sz="1800">
                <a:latin typeface="Calibri"/>
                <a:cs typeface="Calibri"/>
              </a:rPr>
              <a:t>the</a:t>
            </a:r>
            <a:r>
              <a:rPr sz="1800" spc="-25">
                <a:latin typeface="Calibri"/>
                <a:cs typeface="Calibri"/>
              </a:rPr>
              <a:t> </a:t>
            </a:r>
            <a:r>
              <a:rPr sz="1800">
                <a:latin typeface="Calibri"/>
                <a:cs typeface="Calibri"/>
              </a:rPr>
              <a:t>journey</a:t>
            </a:r>
            <a:r>
              <a:rPr sz="1800" spc="-30">
                <a:latin typeface="Calibri"/>
                <a:cs typeface="Calibri"/>
              </a:rPr>
              <a:t> </a:t>
            </a:r>
            <a:r>
              <a:rPr sz="1800">
                <a:latin typeface="Calibri"/>
                <a:cs typeface="Calibri"/>
              </a:rPr>
              <a:t>feel</a:t>
            </a:r>
            <a:r>
              <a:rPr sz="1800" spc="-30">
                <a:latin typeface="Calibri"/>
                <a:cs typeface="Calibri"/>
              </a:rPr>
              <a:t> </a:t>
            </a:r>
            <a:r>
              <a:rPr sz="1800">
                <a:latin typeface="Calibri"/>
                <a:cs typeface="Calibri"/>
              </a:rPr>
              <a:t>shared,</a:t>
            </a:r>
            <a:r>
              <a:rPr sz="1800" spc="-20">
                <a:latin typeface="Calibri"/>
                <a:cs typeface="Calibri"/>
              </a:rPr>
              <a:t> </a:t>
            </a:r>
            <a:r>
              <a:rPr sz="1800">
                <a:latin typeface="Calibri"/>
                <a:cs typeface="Calibri"/>
              </a:rPr>
              <a:t>not</a:t>
            </a:r>
            <a:r>
              <a:rPr sz="1800" spc="-30">
                <a:latin typeface="Calibri"/>
                <a:cs typeface="Calibri"/>
              </a:rPr>
              <a:t> </a:t>
            </a:r>
            <a:r>
              <a:rPr sz="1800">
                <a:latin typeface="Calibri"/>
                <a:cs typeface="Calibri"/>
              </a:rPr>
              <a:t>something</a:t>
            </a:r>
            <a:r>
              <a:rPr sz="1800" spc="-30">
                <a:latin typeface="Calibri"/>
                <a:cs typeface="Calibri"/>
              </a:rPr>
              <a:t> </a:t>
            </a:r>
            <a:r>
              <a:rPr sz="1800">
                <a:latin typeface="Calibri"/>
                <a:cs typeface="Calibri"/>
              </a:rPr>
              <a:t>I</a:t>
            </a:r>
            <a:r>
              <a:rPr sz="1800" spc="-30">
                <a:latin typeface="Calibri"/>
                <a:cs typeface="Calibri"/>
              </a:rPr>
              <a:t> </a:t>
            </a:r>
            <a:r>
              <a:rPr sz="1800">
                <a:latin typeface="Calibri"/>
                <a:cs typeface="Calibri"/>
              </a:rPr>
              <a:t>had</a:t>
            </a:r>
            <a:r>
              <a:rPr sz="1800" spc="-15">
                <a:latin typeface="Calibri"/>
                <a:cs typeface="Calibri"/>
              </a:rPr>
              <a:t> </a:t>
            </a:r>
            <a:r>
              <a:rPr sz="1800">
                <a:latin typeface="Calibri"/>
                <a:cs typeface="Calibri"/>
              </a:rPr>
              <a:t>to</a:t>
            </a:r>
            <a:r>
              <a:rPr sz="1800" spc="-35">
                <a:latin typeface="Calibri"/>
                <a:cs typeface="Calibri"/>
              </a:rPr>
              <a:t> </a:t>
            </a:r>
            <a:r>
              <a:rPr sz="1800">
                <a:latin typeface="Calibri"/>
                <a:cs typeface="Calibri"/>
              </a:rPr>
              <a:t>face</a:t>
            </a:r>
            <a:r>
              <a:rPr sz="1800" spc="-30">
                <a:latin typeface="Calibri"/>
                <a:cs typeface="Calibri"/>
              </a:rPr>
              <a:t> </a:t>
            </a:r>
            <a:r>
              <a:rPr sz="1800" spc="-10">
                <a:latin typeface="Calibri"/>
                <a:cs typeface="Calibri"/>
              </a:rPr>
              <a:t>alone.</a:t>
            </a:r>
            <a:endParaRPr sz="1800">
              <a:latin typeface="Calibri"/>
              <a:cs typeface="Calibri"/>
            </a:endParaRPr>
          </a:p>
          <a:p>
            <a:pPr marL="355600" indent="-342900">
              <a:lnSpc>
                <a:spcPct val="100000"/>
              </a:lnSpc>
              <a:spcBef>
                <a:spcPts val="434"/>
              </a:spcBef>
              <a:buFont typeface="Arial"/>
              <a:buChar char="•"/>
              <a:tabLst>
                <a:tab pos="355600" algn="l"/>
              </a:tabLst>
            </a:pPr>
            <a:r>
              <a:rPr sz="1800" b="1" spc="-10">
                <a:latin typeface="Calibri"/>
                <a:cs typeface="Calibri"/>
              </a:rPr>
              <a:t>Wellbeing</a:t>
            </a:r>
            <a:r>
              <a:rPr sz="1800" b="1" spc="-55">
                <a:latin typeface="Calibri"/>
                <a:cs typeface="Calibri"/>
              </a:rPr>
              <a:t> </a:t>
            </a:r>
            <a:r>
              <a:rPr sz="1800" b="1">
                <a:latin typeface="Calibri"/>
                <a:cs typeface="Calibri"/>
              </a:rPr>
              <a:t>and</a:t>
            </a:r>
            <a:r>
              <a:rPr sz="1800" b="1" spc="-10">
                <a:latin typeface="Calibri"/>
                <a:cs typeface="Calibri"/>
              </a:rPr>
              <a:t> goal-</a:t>
            </a:r>
            <a:r>
              <a:rPr sz="1800" b="1">
                <a:latin typeface="Calibri"/>
                <a:cs typeface="Calibri"/>
              </a:rPr>
              <a:t>setting</a:t>
            </a:r>
            <a:r>
              <a:rPr sz="1800" b="1" spc="-45">
                <a:latin typeface="Calibri"/>
                <a:cs typeface="Calibri"/>
              </a:rPr>
              <a:t> </a:t>
            </a:r>
            <a:r>
              <a:rPr sz="1800" b="1" spc="-20">
                <a:latin typeface="Calibri"/>
                <a:cs typeface="Calibri"/>
              </a:rPr>
              <a:t>plan</a:t>
            </a:r>
            <a:endParaRPr sz="1800">
              <a:latin typeface="Calibri"/>
              <a:cs typeface="Calibri"/>
            </a:endParaRPr>
          </a:p>
          <a:p>
            <a:pPr marL="355600" marR="82550">
              <a:lnSpc>
                <a:spcPct val="100000"/>
              </a:lnSpc>
            </a:pPr>
            <a:r>
              <a:rPr sz="1800">
                <a:latin typeface="Calibri"/>
                <a:cs typeface="Calibri"/>
              </a:rPr>
              <a:t>When</a:t>
            </a:r>
            <a:r>
              <a:rPr sz="1800" spc="-25">
                <a:latin typeface="Calibri"/>
                <a:cs typeface="Calibri"/>
              </a:rPr>
              <a:t> </a:t>
            </a:r>
            <a:r>
              <a:rPr sz="1800">
                <a:latin typeface="Calibri"/>
                <a:cs typeface="Calibri"/>
              </a:rPr>
              <a:t>I</a:t>
            </a:r>
            <a:r>
              <a:rPr sz="1800" spc="-35">
                <a:latin typeface="Calibri"/>
                <a:cs typeface="Calibri"/>
              </a:rPr>
              <a:t> </a:t>
            </a:r>
            <a:r>
              <a:rPr sz="1800">
                <a:latin typeface="Calibri"/>
                <a:cs typeface="Calibri"/>
              </a:rPr>
              <a:t>couldn’t</a:t>
            </a:r>
            <a:r>
              <a:rPr sz="1800" spc="-20">
                <a:latin typeface="Calibri"/>
                <a:cs typeface="Calibri"/>
              </a:rPr>
              <a:t> </a:t>
            </a:r>
            <a:r>
              <a:rPr sz="1800">
                <a:latin typeface="Calibri"/>
                <a:cs typeface="Calibri"/>
              </a:rPr>
              <a:t>think</a:t>
            </a:r>
            <a:r>
              <a:rPr sz="1800" spc="-25">
                <a:latin typeface="Calibri"/>
                <a:cs typeface="Calibri"/>
              </a:rPr>
              <a:t> </a:t>
            </a:r>
            <a:r>
              <a:rPr sz="1800">
                <a:latin typeface="Calibri"/>
                <a:cs typeface="Calibri"/>
              </a:rPr>
              <a:t>clearly</a:t>
            </a:r>
            <a:r>
              <a:rPr sz="1800" spc="-30">
                <a:latin typeface="Calibri"/>
                <a:cs typeface="Calibri"/>
              </a:rPr>
              <a:t> </a:t>
            </a:r>
            <a:r>
              <a:rPr sz="1800">
                <a:latin typeface="Calibri"/>
                <a:cs typeface="Calibri"/>
              </a:rPr>
              <a:t>or</a:t>
            </a:r>
            <a:r>
              <a:rPr sz="1800" spc="-30">
                <a:latin typeface="Calibri"/>
                <a:cs typeface="Calibri"/>
              </a:rPr>
              <a:t> </a:t>
            </a:r>
            <a:r>
              <a:rPr sz="1800" spc="-10">
                <a:latin typeface="Calibri"/>
                <a:cs typeface="Calibri"/>
              </a:rPr>
              <a:t>organise</a:t>
            </a:r>
            <a:r>
              <a:rPr sz="1800" spc="-25">
                <a:latin typeface="Calibri"/>
                <a:cs typeface="Calibri"/>
              </a:rPr>
              <a:t> </a:t>
            </a:r>
            <a:r>
              <a:rPr sz="1800">
                <a:latin typeface="Calibri"/>
                <a:cs typeface="Calibri"/>
              </a:rPr>
              <a:t>things</a:t>
            </a:r>
            <a:r>
              <a:rPr sz="1800" spc="-20">
                <a:latin typeface="Calibri"/>
                <a:cs typeface="Calibri"/>
              </a:rPr>
              <a:t> myself,</a:t>
            </a:r>
            <a:r>
              <a:rPr sz="1800" spc="-55">
                <a:latin typeface="Calibri"/>
                <a:cs typeface="Calibri"/>
              </a:rPr>
              <a:t> </a:t>
            </a:r>
            <a:r>
              <a:rPr sz="1800">
                <a:latin typeface="Calibri"/>
                <a:cs typeface="Calibri"/>
              </a:rPr>
              <a:t>they</a:t>
            </a:r>
            <a:r>
              <a:rPr sz="1800" spc="-35">
                <a:latin typeface="Calibri"/>
                <a:cs typeface="Calibri"/>
              </a:rPr>
              <a:t> </a:t>
            </a:r>
            <a:r>
              <a:rPr sz="1800">
                <a:latin typeface="Calibri"/>
                <a:cs typeface="Calibri"/>
              </a:rPr>
              <a:t>helped</a:t>
            </a:r>
            <a:r>
              <a:rPr sz="1800" spc="-10">
                <a:latin typeface="Calibri"/>
                <a:cs typeface="Calibri"/>
              </a:rPr>
              <a:t> </a:t>
            </a:r>
            <a:r>
              <a:rPr sz="1800">
                <a:latin typeface="Calibri"/>
                <a:cs typeface="Calibri"/>
              </a:rPr>
              <a:t>me</a:t>
            </a:r>
            <a:r>
              <a:rPr sz="1800" spc="-25">
                <a:latin typeface="Calibri"/>
                <a:cs typeface="Calibri"/>
              </a:rPr>
              <a:t> </a:t>
            </a:r>
            <a:r>
              <a:rPr sz="1800">
                <a:latin typeface="Calibri"/>
                <a:cs typeface="Calibri"/>
              </a:rPr>
              <a:t>identify</a:t>
            </a:r>
            <a:r>
              <a:rPr sz="1800" spc="-35">
                <a:latin typeface="Calibri"/>
                <a:cs typeface="Calibri"/>
              </a:rPr>
              <a:t> </a:t>
            </a:r>
            <a:r>
              <a:rPr sz="1800">
                <a:latin typeface="Calibri"/>
                <a:cs typeface="Calibri"/>
              </a:rPr>
              <a:t>what</a:t>
            </a:r>
            <a:r>
              <a:rPr sz="1800" spc="-40">
                <a:latin typeface="Calibri"/>
                <a:cs typeface="Calibri"/>
              </a:rPr>
              <a:t> </a:t>
            </a:r>
            <a:r>
              <a:rPr sz="1800" spc="-50">
                <a:latin typeface="Calibri"/>
                <a:cs typeface="Calibri"/>
              </a:rPr>
              <a:t>I </a:t>
            </a:r>
            <a:r>
              <a:rPr sz="1800" spc="-10">
                <a:latin typeface="Calibri"/>
                <a:cs typeface="Calibri"/>
              </a:rPr>
              <a:t>wanted</a:t>
            </a:r>
            <a:r>
              <a:rPr sz="1800" spc="-40">
                <a:latin typeface="Calibri"/>
                <a:cs typeface="Calibri"/>
              </a:rPr>
              <a:t> </a:t>
            </a:r>
            <a:r>
              <a:rPr sz="1800">
                <a:latin typeface="Calibri"/>
                <a:cs typeface="Calibri"/>
              </a:rPr>
              <a:t>to</a:t>
            </a:r>
            <a:r>
              <a:rPr sz="1800" spc="-55">
                <a:latin typeface="Calibri"/>
                <a:cs typeface="Calibri"/>
              </a:rPr>
              <a:t> </a:t>
            </a:r>
            <a:r>
              <a:rPr sz="1800">
                <a:latin typeface="Calibri"/>
                <a:cs typeface="Calibri"/>
              </a:rPr>
              <a:t>change</a:t>
            </a:r>
            <a:r>
              <a:rPr sz="1800" spc="-40">
                <a:latin typeface="Calibri"/>
                <a:cs typeface="Calibri"/>
              </a:rPr>
              <a:t> </a:t>
            </a:r>
            <a:r>
              <a:rPr sz="1800">
                <a:latin typeface="Calibri"/>
                <a:cs typeface="Calibri"/>
              </a:rPr>
              <a:t>and</a:t>
            </a:r>
            <a:r>
              <a:rPr sz="1800" spc="-35">
                <a:latin typeface="Calibri"/>
                <a:cs typeface="Calibri"/>
              </a:rPr>
              <a:t> </a:t>
            </a:r>
            <a:r>
              <a:rPr sz="1800">
                <a:latin typeface="Calibri"/>
                <a:cs typeface="Calibri"/>
              </a:rPr>
              <a:t>break</a:t>
            </a:r>
            <a:r>
              <a:rPr sz="1800" spc="-50">
                <a:latin typeface="Calibri"/>
                <a:cs typeface="Calibri"/>
              </a:rPr>
              <a:t> </a:t>
            </a:r>
            <a:r>
              <a:rPr sz="1800">
                <a:latin typeface="Calibri"/>
                <a:cs typeface="Calibri"/>
              </a:rPr>
              <a:t>it</a:t>
            </a:r>
            <a:r>
              <a:rPr sz="1800" spc="-45">
                <a:latin typeface="Calibri"/>
                <a:cs typeface="Calibri"/>
              </a:rPr>
              <a:t> </a:t>
            </a:r>
            <a:r>
              <a:rPr sz="1800">
                <a:latin typeface="Calibri"/>
                <a:cs typeface="Calibri"/>
              </a:rPr>
              <a:t>into</a:t>
            </a:r>
            <a:r>
              <a:rPr sz="1800" spc="-55">
                <a:latin typeface="Calibri"/>
                <a:cs typeface="Calibri"/>
              </a:rPr>
              <a:t> </a:t>
            </a:r>
            <a:r>
              <a:rPr sz="1800">
                <a:latin typeface="Calibri"/>
                <a:cs typeface="Calibri"/>
              </a:rPr>
              <a:t>small,</a:t>
            </a:r>
            <a:r>
              <a:rPr sz="1800" spc="-55">
                <a:latin typeface="Calibri"/>
                <a:cs typeface="Calibri"/>
              </a:rPr>
              <a:t> </a:t>
            </a:r>
            <a:r>
              <a:rPr sz="1800">
                <a:latin typeface="Calibri"/>
                <a:cs typeface="Calibri"/>
              </a:rPr>
              <a:t>achievable</a:t>
            </a:r>
            <a:r>
              <a:rPr sz="1800" spc="-30">
                <a:latin typeface="Calibri"/>
                <a:cs typeface="Calibri"/>
              </a:rPr>
              <a:t> </a:t>
            </a:r>
            <a:r>
              <a:rPr sz="1800">
                <a:latin typeface="Calibri"/>
                <a:cs typeface="Calibri"/>
              </a:rPr>
              <a:t>steps.</a:t>
            </a:r>
            <a:r>
              <a:rPr sz="1800" spc="-50">
                <a:latin typeface="Calibri"/>
                <a:cs typeface="Calibri"/>
              </a:rPr>
              <a:t> </a:t>
            </a:r>
            <a:r>
              <a:rPr sz="1800">
                <a:latin typeface="Calibri"/>
                <a:cs typeface="Calibri"/>
              </a:rPr>
              <a:t>Having</a:t>
            </a:r>
            <a:r>
              <a:rPr sz="1800" spc="-50">
                <a:latin typeface="Calibri"/>
                <a:cs typeface="Calibri"/>
              </a:rPr>
              <a:t> </a:t>
            </a:r>
            <a:r>
              <a:rPr sz="1800">
                <a:latin typeface="Calibri"/>
                <a:cs typeface="Calibri"/>
              </a:rPr>
              <a:t>a</a:t>
            </a:r>
            <a:r>
              <a:rPr sz="1800" spc="-45">
                <a:latin typeface="Calibri"/>
                <a:cs typeface="Calibri"/>
              </a:rPr>
              <a:t> </a:t>
            </a:r>
            <a:r>
              <a:rPr sz="1800">
                <a:latin typeface="Calibri"/>
                <a:cs typeface="Calibri"/>
              </a:rPr>
              <a:t>written</a:t>
            </a:r>
            <a:r>
              <a:rPr sz="1800" spc="-30">
                <a:latin typeface="Calibri"/>
                <a:cs typeface="Calibri"/>
              </a:rPr>
              <a:t> </a:t>
            </a:r>
            <a:r>
              <a:rPr sz="1800">
                <a:latin typeface="Calibri"/>
                <a:cs typeface="Calibri"/>
              </a:rPr>
              <a:t>plan</a:t>
            </a:r>
            <a:r>
              <a:rPr sz="1800" spc="-40">
                <a:latin typeface="Calibri"/>
                <a:cs typeface="Calibri"/>
              </a:rPr>
              <a:t> </a:t>
            </a:r>
            <a:r>
              <a:rPr sz="1800" spc="-20">
                <a:latin typeface="Calibri"/>
                <a:cs typeface="Calibri"/>
              </a:rPr>
              <a:t>made </a:t>
            </a:r>
            <a:r>
              <a:rPr sz="1800">
                <a:latin typeface="Calibri"/>
                <a:cs typeface="Calibri"/>
              </a:rPr>
              <a:t>everything</a:t>
            </a:r>
            <a:r>
              <a:rPr sz="1800" spc="-55">
                <a:latin typeface="Calibri"/>
                <a:cs typeface="Calibri"/>
              </a:rPr>
              <a:t> </a:t>
            </a:r>
            <a:r>
              <a:rPr sz="1800">
                <a:latin typeface="Calibri"/>
                <a:cs typeface="Calibri"/>
              </a:rPr>
              <a:t>feel</a:t>
            </a:r>
            <a:r>
              <a:rPr sz="1800" spc="-55">
                <a:latin typeface="Calibri"/>
                <a:cs typeface="Calibri"/>
              </a:rPr>
              <a:t> </a:t>
            </a:r>
            <a:r>
              <a:rPr sz="1800">
                <a:latin typeface="Calibri"/>
                <a:cs typeface="Calibri"/>
              </a:rPr>
              <a:t>more</a:t>
            </a:r>
            <a:r>
              <a:rPr sz="1800" spc="-55">
                <a:latin typeface="Calibri"/>
                <a:cs typeface="Calibri"/>
              </a:rPr>
              <a:t> </a:t>
            </a:r>
            <a:r>
              <a:rPr sz="1800" spc="-10">
                <a:latin typeface="Calibri"/>
                <a:cs typeface="Calibri"/>
              </a:rPr>
              <a:t>manageable.</a:t>
            </a:r>
            <a:endParaRPr sz="1800">
              <a:latin typeface="Calibri"/>
              <a:cs typeface="Calibri"/>
            </a:endParaRPr>
          </a:p>
          <a:p>
            <a:pPr marL="355600" indent="-342900">
              <a:lnSpc>
                <a:spcPct val="100000"/>
              </a:lnSpc>
              <a:spcBef>
                <a:spcPts val="434"/>
              </a:spcBef>
              <a:buFont typeface="Arial"/>
              <a:buChar char="•"/>
              <a:tabLst>
                <a:tab pos="355600" algn="l"/>
              </a:tabLst>
            </a:pPr>
            <a:r>
              <a:rPr sz="1800" b="1" spc="-10">
                <a:latin typeface="Calibri"/>
                <a:cs typeface="Calibri"/>
              </a:rPr>
              <a:t>Check-</a:t>
            </a:r>
            <a:r>
              <a:rPr sz="1800" b="1" spc="-25">
                <a:latin typeface="Calibri"/>
                <a:cs typeface="Calibri"/>
              </a:rPr>
              <a:t>ins</a:t>
            </a:r>
            <a:endParaRPr sz="1800">
              <a:latin typeface="Calibri"/>
              <a:cs typeface="Calibri"/>
            </a:endParaRPr>
          </a:p>
          <a:p>
            <a:pPr marL="355600" marR="548005">
              <a:lnSpc>
                <a:spcPct val="100000"/>
              </a:lnSpc>
            </a:pPr>
            <a:r>
              <a:rPr sz="1800">
                <a:latin typeface="Calibri"/>
                <a:cs typeface="Calibri"/>
              </a:rPr>
              <a:t>Regular</a:t>
            </a:r>
            <a:r>
              <a:rPr sz="1800" spc="-40">
                <a:latin typeface="Calibri"/>
                <a:cs typeface="Calibri"/>
              </a:rPr>
              <a:t> </a:t>
            </a:r>
            <a:r>
              <a:rPr sz="1800" spc="-10">
                <a:latin typeface="Calibri"/>
                <a:cs typeface="Calibri"/>
              </a:rPr>
              <a:t>check-</a:t>
            </a:r>
            <a:r>
              <a:rPr sz="1800">
                <a:latin typeface="Calibri"/>
                <a:cs typeface="Calibri"/>
              </a:rPr>
              <a:t>ins</a:t>
            </a:r>
            <a:r>
              <a:rPr sz="1800" spc="-30">
                <a:latin typeface="Calibri"/>
                <a:cs typeface="Calibri"/>
              </a:rPr>
              <a:t> </a:t>
            </a:r>
            <a:r>
              <a:rPr sz="1800">
                <a:latin typeface="Calibri"/>
                <a:cs typeface="Calibri"/>
              </a:rPr>
              <a:t>helped</a:t>
            </a:r>
            <a:r>
              <a:rPr sz="1800" spc="-20">
                <a:latin typeface="Calibri"/>
                <a:cs typeface="Calibri"/>
              </a:rPr>
              <a:t> </a:t>
            </a:r>
            <a:r>
              <a:rPr sz="1800">
                <a:latin typeface="Calibri"/>
                <a:cs typeface="Calibri"/>
              </a:rPr>
              <a:t>me</a:t>
            </a:r>
            <a:r>
              <a:rPr sz="1800" spc="-40">
                <a:latin typeface="Calibri"/>
                <a:cs typeface="Calibri"/>
              </a:rPr>
              <a:t> </a:t>
            </a:r>
            <a:r>
              <a:rPr sz="1800">
                <a:latin typeface="Calibri"/>
                <a:cs typeface="Calibri"/>
              </a:rPr>
              <a:t>stay</a:t>
            </a:r>
            <a:r>
              <a:rPr sz="1800" spc="-45">
                <a:latin typeface="Calibri"/>
                <a:cs typeface="Calibri"/>
              </a:rPr>
              <a:t> </a:t>
            </a:r>
            <a:r>
              <a:rPr sz="1800" spc="-10">
                <a:latin typeface="Calibri"/>
                <a:cs typeface="Calibri"/>
              </a:rPr>
              <a:t>connected</a:t>
            </a:r>
            <a:r>
              <a:rPr sz="1800" spc="-20">
                <a:latin typeface="Calibri"/>
                <a:cs typeface="Calibri"/>
              </a:rPr>
              <a:t> </a:t>
            </a:r>
            <a:r>
              <a:rPr sz="1800">
                <a:latin typeface="Calibri"/>
                <a:cs typeface="Calibri"/>
              </a:rPr>
              <a:t>and</a:t>
            </a:r>
            <a:r>
              <a:rPr sz="1800" spc="-30">
                <a:latin typeface="Calibri"/>
                <a:cs typeface="Calibri"/>
              </a:rPr>
              <a:t> </a:t>
            </a:r>
            <a:r>
              <a:rPr sz="1800" spc="-10">
                <a:latin typeface="Calibri"/>
                <a:cs typeface="Calibri"/>
              </a:rPr>
              <a:t>gave</a:t>
            </a:r>
            <a:r>
              <a:rPr sz="1800" spc="-55">
                <a:latin typeface="Calibri"/>
                <a:cs typeface="Calibri"/>
              </a:rPr>
              <a:t> </a:t>
            </a:r>
            <a:r>
              <a:rPr sz="1800">
                <a:latin typeface="Calibri"/>
                <a:cs typeface="Calibri"/>
              </a:rPr>
              <a:t>me</a:t>
            </a:r>
            <a:r>
              <a:rPr sz="1800" spc="-35">
                <a:latin typeface="Calibri"/>
                <a:cs typeface="Calibri"/>
              </a:rPr>
              <a:t> </a:t>
            </a:r>
            <a:r>
              <a:rPr sz="1800">
                <a:latin typeface="Calibri"/>
                <a:cs typeface="Calibri"/>
              </a:rPr>
              <a:t>space</a:t>
            </a:r>
            <a:r>
              <a:rPr sz="1800" spc="-45">
                <a:latin typeface="Calibri"/>
                <a:cs typeface="Calibri"/>
              </a:rPr>
              <a:t> </a:t>
            </a:r>
            <a:r>
              <a:rPr sz="1800">
                <a:latin typeface="Calibri"/>
                <a:cs typeface="Calibri"/>
              </a:rPr>
              <a:t>to</a:t>
            </a:r>
            <a:r>
              <a:rPr sz="1800" spc="-50">
                <a:latin typeface="Calibri"/>
                <a:cs typeface="Calibri"/>
              </a:rPr>
              <a:t> </a:t>
            </a:r>
            <a:r>
              <a:rPr sz="1800">
                <a:latin typeface="Calibri"/>
                <a:cs typeface="Calibri"/>
              </a:rPr>
              <a:t>talk</a:t>
            </a:r>
            <a:r>
              <a:rPr sz="1800" spc="-40">
                <a:latin typeface="Calibri"/>
                <a:cs typeface="Calibri"/>
              </a:rPr>
              <a:t> </a:t>
            </a:r>
            <a:r>
              <a:rPr sz="1800">
                <a:latin typeface="Calibri"/>
                <a:cs typeface="Calibri"/>
              </a:rPr>
              <a:t>about</a:t>
            </a:r>
            <a:r>
              <a:rPr sz="1800" spc="-50">
                <a:latin typeface="Calibri"/>
                <a:cs typeface="Calibri"/>
              </a:rPr>
              <a:t> </a:t>
            </a:r>
            <a:r>
              <a:rPr sz="1800" spc="-25">
                <a:latin typeface="Calibri"/>
                <a:cs typeface="Calibri"/>
              </a:rPr>
              <a:t>how </a:t>
            </a:r>
            <a:r>
              <a:rPr sz="1800">
                <a:latin typeface="Calibri"/>
                <a:cs typeface="Calibri"/>
              </a:rPr>
              <a:t>things</a:t>
            </a:r>
            <a:r>
              <a:rPr sz="1800" spc="-60">
                <a:latin typeface="Calibri"/>
                <a:cs typeface="Calibri"/>
              </a:rPr>
              <a:t> </a:t>
            </a:r>
            <a:r>
              <a:rPr sz="1800">
                <a:latin typeface="Calibri"/>
                <a:cs typeface="Calibri"/>
              </a:rPr>
              <a:t>were</a:t>
            </a:r>
            <a:r>
              <a:rPr sz="1800" spc="-40">
                <a:latin typeface="Calibri"/>
                <a:cs typeface="Calibri"/>
              </a:rPr>
              <a:t> </a:t>
            </a:r>
            <a:r>
              <a:rPr sz="1800" spc="-10">
                <a:latin typeface="Calibri"/>
                <a:cs typeface="Calibri"/>
              </a:rPr>
              <a:t>going.</a:t>
            </a:r>
            <a:endParaRPr sz="1800">
              <a:latin typeface="Calibri"/>
              <a:cs typeface="Calibri"/>
            </a:endParaRPr>
          </a:p>
          <a:p>
            <a:pPr marL="355600" indent="-342900">
              <a:lnSpc>
                <a:spcPct val="100000"/>
              </a:lnSpc>
              <a:spcBef>
                <a:spcPts val="434"/>
              </a:spcBef>
              <a:buFont typeface="Arial"/>
              <a:buChar char="•"/>
              <a:tabLst>
                <a:tab pos="355600" algn="l"/>
              </a:tabLst>
            </a:pPr>
            <a:r>
              <a:rPr sz="1800" b="1" spc="-10">
                <a:latin typeface="Calibri"/>
                <a:cs typeface="Calibri"/>
              </a:rPr>
              <a:t>Endings</a:t>
            </a:r>
            <a:endParaRPr sz="1800">
              <a:latin typeface="Calibri"/>
              <a:cs typeface="Calibri"/>
            </a:endParaRPr>
          </a:p>
          <a:p>
            <a:pPr marL="355600">
              <a:lnSpc>
                <a:spcPct val="100000"/>
              </a:lnSpc>
            </a:pPr>
            <a:r>
              <a:rPr sz="1800">
                <a:latin typeface="Calibri"/>
                <a:cs typeface="Calibri"/>
              </a:rPr>
              <a:t>They</a:t>
            </a:r>
            <a:r>
              <a:rPr sz="1800" spc="-50">
                <a:latin typeface="Calibri"/>
                <a:cs typeface="Calibri"/>
              </a:rPr>
              <a:t> </a:t>
            </a:r>
            <a:r>
              <a:rPr sz="1800">
                <a:latin typeface="Calibri"/>
                <a:cs typeface="Calibri"/>
              </a:rPr>
              <a:t>were</a:t>
            </a:r>
            <a:r>
              <a:rPr sz="1800" spc="-35">
                <a:latin typeface="Calibri"/>
                <a:cs typeface="Calibri"/>
              </a:rPr>
              <a:t> </a:t>
            </a:r>
            <a:r>
              <a:rPr sz="1800">
                <a:latin typeface="Calibri"/>
                <a:cs typeface="Calibri"/>
              </a:rPr>
              <a:t>clear</a:t>
            </a:r>
            <a:r>
              <a:rPr sz="1800" spc="-40">
                <a:latin typeface="Calibri"/>
                <a:cs typeface="Calibri"/>
              </a:rPr>
              <a:t> </a:t>
            </a:r>
            <a:r>
              <a:rPr sz="1800">
                <a:latin typeface="Calibri"/>
                <a:cs typeface="Calibri"/>
              </a:rPr>
              <a:t>about</a:t>
            </a:r>
            <a:r>
              <a:rPr sz="1800" spc="-40">
                <a:latin typeface="Calibri"/>
                <a:cs typeface="Calibri"/>
              </a:rPr>
              <a:t> </a:t>
            </a:r>
            <a:r>
              <a:rPr sz="1800">
                <a:latin typeface="Calibri"/>
                <a:cs typeface="Calibri"/>
              </a:rPr>
              <a:t>the</a:t>
            </a:r>
            <a:r>
              <a:rPr sz="1800" spc="-50">
                <a:latin typeface="Calibri"/>
                <a:cs typeface="Calibri"/>
              </a:rPr>
              <a:t> </a:t>
            </a:r>
            <a:r>
              <a:rPr sz="1800">
                <a:latin typeface="Calibri"/>
                <a:cs typeface="Calibri"/>
              </a:rPr>
              <a:t>number</a:t>
            </a:r>
            <a:r>
              <a:rPr sz="1800" spc="-40">
                <a:latin typeface="Calibri"/>
                <a:cs typeface="Calibri"/>
              </a:rPr>
              <a:t> </a:t>
            </a:r>
            <a:r>
              <a:rPr sz="1800">
                <a:latin typeface="Calibri"/>
                <a:cs typeface="Calibri"/>
              </a:rPr>
              <a:t>of</a:t>
            </a:r>
            <a:r>
              <a:rPr sz="1800" spc="-50">
                <a:latin typeface="Calibri"/>
                <a:cs typeface="Calibri"/>
              </a:rPr>
              <a:t> </a:t>
            </a:r>
            <a:r>
              <a:rPr sz="1800">
                <a:latin typeface="Calibri"/>
                <a:cs typeface="Calibri"/>
              </a:rPr>
              <a:t>sessions</a:t>
            </a:r>
            <a:r>
              <a:rPr sz="1800" spc="-60">
                <a:latin typeface="Calibri"/>
                <a:cs typeface="Calibri"/>
              </a:rPr>
              <a:t> </a:t>
            </a:r>
            <a:r>
              <a:rPr sz="1800">
                <a:latin typeface="Calibri"/>
                <a:cs typeface="Calibri"/>
              </a:rPr>
              <a:t>and</a:t>
            </a:r>
            <a:r>
              <a:rPr sz="1800" spc="-45">
                <a:latin typeface="Calibri"/>
                <a:cs typeface="Calibri"/>
              </a:rPr>
              <a:t> </a:t>
            </a:r>
            <a:r>
              <a:rPr sz="1800">
                <a:latin typeface="Calibri"/>
                <a:cs typeface="Calibri"/>
              </a:rPr>
              <a:t>prepared</a:t>
            </a:r>
            <a:r>
              <a:rPr sz="1800" spc="-35">
                <a:latin typeface="Calibri"/>
                <a:cs typeface="Calibri"/>
              </a:rPr>
              <a:t> </a:t>
            </a:r>
            <a:r>
              <a:rPr sz="1800">
                <a:latin typeface="Calibri"/>
                <a:cs typeface="Calibri"/>
              </a:rPr>
              <a:t>me</a:t>
            </a:r>
            <a:r>
              <a:rPr sz="1800" spc="-35">
                <a:latin typeface="Calibri"/>
                <a:cs typeface="Calibri"/>
              </a:rPr>
              <a:t> </a:t>
            </a:r>
            <a:r>
              <a:rPr sz="1800">
                <a:latin typeface="Calibri"/>
                <a:cs typeface="Calibri"/>
              </a:rPr>
              <a:t>for</a:t>
            </a:r>
            <a:r>
              <a:rPr sz="1800" spc="-50">
                <a:latin typeface="Calibri"/>
                <a:cs typeface="Calibri"/>
              </a:rPr>
              <a:t> </a:t>
            </a:r>
            <a:r>
              <a:rPr sz="1800">
                <a:latin typeface="Calibri"/>
                <a:cs typeface="Calibri"/>
              </a:rPr>
              <a:t>the</a:t>
            </a:r>
            <a:r>
              <a:rPr sz="1800" spc="-40">
                <a:latin typeface="Calibri"/>
                <a:cs typeface="Calibri"/>
              </a:rPr>
              <a:t> </a:t>
            </a:r>
            <a:r>
              <a:rPr sz="1800">
                <a:latin typeface="Calibri"/>
                <a:cs typeface="Calibri"/>
              </a:rPr>
              <a:t>ending.</a:t>
            </a:r>
            <a:r>
              <a:rPr sz="1800" spc="-35">
                <a:latin typeface="Calibri"/>
                <a:cs typeface="Calibri"/>
              </a:rPr>
              <a:t> </a:t>
            </a:r>
            <a:r>
              <a:rPr sz="1800" spc="-20">
                <a:latin typeface="Calibri"/>
                <a:cs typeface="Calibri"/>
              </a:rPr>
              <a:t>Even</a:t>
            </a:r>
            <a:endParaRPr sz="1800">
              <a:latin typeface="Calibri"/>
              <a:cs typeface="Calibri"/>
            </a:endParaRPr>
          </a:p>
          <a:p>
            <a:pPr marL="355600">
              <a:lnSpc>
                <a:spcPct val="100000"/>
              </a:lnSpc>
            </a:pPr>
            <a:r>
              <a:rPr sz="1800">
                <a:latin typeface="Calibri"/>
                <a:cs typeface="Calibri"/>
              </a:rPr>
              <a:t>though</a:t>
            </a:r>
            <a:r>
              <a:rPr sz="1800" spc="-35">
                <a:latin typeface="Calibri"/>
                <a:cs typeface="Calibri"/>
              </a:rPr>
              <a:t> </a:t>
            </a:r>
            <a:r>
              <a:rPr sz="1800">
                <a:latin typeface="Calibri"/>
                <a:cs typeface="Calibri"/>
              </a:rPr>
              <a:t>it</a:t>
            </a:r>
            <a:r>
              <a:rPr sz="1800" spc="-40">
                <a:latin typeface="Calibri"/>
                <a:cs typeface="Calibri"/>
              </a:rPr>
              <a:t> </a:t>
            </a:r>
            <a:r>
              <a:rPr sz="1800">
                <a:latin typeface="Calibri"/>
                <a:cs typeface="Calibri"/>
              </a:rPr>
              <a:t>was</a:t>
            </a:r>
            <a:r>
              <a:rPr sz="1800" spc="-40">
                <a:latin typeface="Calibri"/>
                <a:cs typeface="Calibri"/>
              </a:rPr>
              <a:t> </a:t>
            </a:r>
            <a:r>
              <a:rPr sz="1800">
                <a:latin typeface="Calibri"/>
                <a:cs typeface="Calibri"/>
              </a:rPr>
              <a:t>hard,</a:t>
            </a:r>
            <a:r>
              <a:rPr sz="1800" spc="-35">
                <a:latin typeface="Calibri"/>
                <a:cs typeface="Calibri"/>
              </a:rPr>
              <a:t> </a:t>
            </a:r>
            <a:r>
              <a:rPr sz="1800">
                <a:latin typeface="Calibri"/>
                <a:cs typeface="Calibri"/>
              </a:rPr>
              <a:t>it</a:t>
            </a:r>
            <a:r>
              <a:rPr sz="1800" spc="-40">
                <a:latin typeface="Calibri"/>
                <a:cs typeface="Calibri"/>
              </a:rPr>
              <a:t> </a:t>
            </a:r>
            <a:r>
              <a:rPr sz="1800" spc="-10">
                <a:latin typeface="Calibri"/>
                <a:cs typeface="Calibri"/>
              </a:rPr>
              <a:t>mattered.</a:t>
            </a:r>
            <a:r>
              <a:rPr sz="1800" spc="-50">
                <a:latin typeface="Calibri"/>
                <a:cs typeface="Calibri"/>
              </a:rPr>
              <a:t> </a:t>
            </a:r>
            <a:r>
              <a:rPr sz="1800">
                <a:latin typeface="Calibri"/>
                <a:cs typeface="Calibri"/>
              </a:rPr>
              <a:t>They</a:t>
            </a:r>
            <a:r>
              <a:rPr sz="1800" spc="-35">
                <a:latin typeface="Calibri"/>
                <a:cs typeface="Calibri"/>
              </a:rPr>
              <a:t> </a:t>
            </a:r>
            <a:r>
              <a:rPr sz="1800">
                <a:latin typeface="Calibri"/>
                <a:cs typeface="Calibri"/>
              </a:rPr>
              <a:t>reminded</a:t>
            </a:r>
            <a:r>
              <a:rPr sz="1800" spc="-30">
                <a:latin typeface="Calibri"/>
                <a:cs typeface="Calibri"/>
              </a:rPr>
              <a:t> </a:t>
            </a:r>
            <a:r>
              <a:rPr sz="1800">
                <a:latin typeface="Calibri"/>
                <a:cs typeface="Calibri"/>
              </a:rPr>
              <a:t>me</a:t>
            </a:r>
            <a:r>
              <a:rPr sz="1800" spc="-40">
                <a:latin typeface="Calibri"/>
                <a:cs typeface="Calibri"/>
              </a:rPr>
              <a:t> </a:t>
            </a:r>
            <a:r>
              <a:rPr sz="1800">
                <a:latin typeface="Calibri"/>
                <a:cs typeface="Calibri"/>
              </a:rPr>
              <a:t>how</a:t>
            </a:r>
            <a:r>
              <a:rPr sz="1800" spc="-35">
                <a:latin typeface="Calibri"/>
                <a:cs typeface="Calibri"/>
              </a:rPr>
              <a:t> </a:t>
            </a:r>
            <a:r>
              <a:rPr sz="1800">
                <a:latin typeface="Calibri"/>
                <a:cs typeface="Calibri"/>
              </a:rPr>
              <a:t>far</a:t>
            </a:r>
            <a:r>
              <a:rPr sz="1800" spc="-40">
                <a:latin typeface="Calibri"/>
                <a:cs typeface="Calibri"/>
              </a:rPr>
              <a:t> </a:t>
            </a:r>
            <a:r>
              <a:rPr sz="1800" spc="-20">
                <a:latin typeface="Calibri"/>
                <a:cs typeface="Calibri"/>
              </a:rPr>
              <a:t>I’d</a:t>
            </a:r>
            <a:r>
              <a:rPr sz="1800" spc="-30">
                <a:latin typeface="Calibri"/>
                <a:cs typeface="Calibri"/>
              </a:rPr>
              <a:t> </a:t>
            </a:r>
            <a:r>
              <a:rPr sz="1800">
                <a:latin typeface="Calibri"/>
                <a:cs typeface="Calibri"/>
              </a:rPr>
              <a:t>come</a:t>
            </a:r>
            <a:r>
              <a:rPr sz="1800" spc="-45">
                <a:latin typeface="Calibri"/>
                <a:cs typeface="Calibri"/>
              </a:rPr>
              <a:t> </a:t>
            </a:r>
            <a:r>
              <a:rPr sz="1800">
                <a:latin typeface="Calibri"/>
                <a:cs typeface="Calibri"/>
              </a:rPr>
              <a:t>and</a:t>
            </a:r>
            <a:r>
              <a:rPr sz="1800" spc="-30">
                <a:latin typeface="Calibri"/>
                <a:cs typeface="Calibri"/>
              </a:rPr>
              <a:t> </a:t>
            </a:r>
            <a:r>
              <a:rPr sz="1800">
                <a:latin typeface="Calibri"/>
                <a:cs typeface="Calibri"/>
              </a:rPr>
              <a:t>said</a:t>
            </a:r>
            <a:r>
              <a:rPr sz="1800" spc="-45">
                <a:latin typeface="Calibri"/>
                <a:cs typeface="Calibri"/>
              </a:rPr>
              <a:t> </a:t>
            </a:r>
            <a:r>
              <a:rPr sz="1800">
                <a:latin typeface="Calibri"/>
                <a:cs typeface="Calibri"/>
              </a:rPr>
              <a:t>they</a:t>
            </a:r>
            <a:r>
              <a:rPr sz="1800" spc="-40">
                <a:latin typeface="Calibri"/>
                <a:cs typeface="Calibri"/>
              </a:rPr>
              <a:t> </a:t>
            </a:r>
            <a:r>
              <a:rPr sz="1800" spc="-20">
                <a:latin typeface="Calibri"/>
                <a:cs typeface="Calibri"/>
              </a:rPr>
              <a:t>were</a:t>
            </a:r>
            <a:endParaRPr sz="1800">
              <a:latin typeface="Calibri"/>
              <a:cs typeface="Calibri"/>
            </a:endParaRPr>
          </a:p>
          <a:p>
            <a:pPr marL="355600">
              <a:lnSpc>
                <a:spcPct val="100000"/>
              </a:lnSpc>
            </a:pPr>
            <a:r>
              <a:rPr sz="1800">
                <a:latin typeface="Calibri"/>
                <a:cs typeface="Calibri"/>
              </a:rPr>
              <a:t>proud</a:t>
            </a:r>
            <a:r>
              <a:rPr sz="1800" spc="-25">
                <a:latin typeface="Calibri"/>
                <a:cs typeface="Calibri"/>
              </a:rPr>
              <a:t> </a:t>
            </a:r>
            <a:r>
              <a:rPr sz="1800">
                <a:latin typeface="Calibri"/>
                <a:cs typeface="Calibri"/>
              </a:rPr>
              <a:t>of</a:t>
            </a:r>
            <a:r>
              <a:rPr sz="1800" spc="-30">
                <a:latin typeface="Calibri"/>
                <a:cs typeface="Calibri"/>
              </a:rPr>
              <a:t> </a:t>
            </a:r>
            <a:r>
              <a:rPr sz="1800">
                <a:latin typeface="Calibri"/>
                <a:cs typeface="Calibri"/>
              </a:rPr>
              <a:t>me</a:t>
            </a:r>
            <a:r>
              <a:rPr sz="1800" spc="-35">
                <a:latin typeface="Calibri"/>
                <a:cs typeface="Calibri"/>
              </a:rPr>
              <a:t> </a:t>
            </a:r>
            <a:r>
              <a:rPr sz="1800">
                <a:latin typeface="Calibri"/>
                <a:cs typeface="Calibri"/>
              </a:rPr>
              <a:t>-</a:t>
            </a:r>
            <a:r>
              <a:rPr sz="1800" spc="-30">
                <a:latin typeface="Calibri"/>
                <a:cs typeface="Calibri"/>
              </a:rPr>
              <a:t> </a:t>
            </a:r>
            <a:r>
              <a:rPr sz="1800">
                <a:latin typeface="Calibri"/>
                <a:cs typeface="Calibri"/>
              </a:rPr>
              <a:t>which</a:t>
            </a:r>
            <a:r>
              <a:rPr sz="1800" spc="-15">
                <a:latin typeface="Calibri"/>
                <a:cs typeface="Calibri"/>
              </a:rPr>
              <a:t> </a:t>
            </a:r>
            <a:r>
              <a:rPr sz="1800">
                <a:latin typeface="Calibri"/>
                <a:cs typeface="Calibri"/>
              </a:rPr>
              <a:t>meant</a:t>
            </a:r>
            <a:r>
              <a:rPr sz="1800" spc="-30">
                <a:latin typeface="Calibri"/>
                <a:cs typeface="Calibri"/>
              </a:rPr>
              <a:t> </a:t>
            </a:r>
            <a:r>
              <a:rPr sz="1800">
                <a:latin typeface="Calibri"/>
                <a:cs typeface="Calibri"/>
              </a:rPr>
              <a:t>a</a:t>
            </a:r>
            <a:r>
              <a:rPr sz="1800" spc="-35">
                <a:latin typeface="Calibri"/>
                <a:cs typeface="Calibri"/>
              </a:rPr>
              <a:t> </a:t>
            </a:r>
            <a:r>
              <a:rPr sz="1800" spc="-20">
                <a:latin typeface="Calibri"/>
                <a:cs typeface="Calibri"/>
              </a:rPr>
              <a:t>lot.</a:t>
            </a:r>
            <a:endParaRPr sz="1800">
              <a:latin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92493" y="681967"/>
            <a:ext cx="9770679" cy="689932"/>
          </a:xfrm>
          <a:prstGeom prst="rect">
            <a:avLst/>
          </a:prstGeom>
        </p:spPr>
        <p:txBody>
          <a:bodyPr vert="horz" wrap="square" lIns="0" tIns="12700" rIns="0" bIns="0" rtlCol="0">
            <a:spAutoFit/>
          </a:bodyPr>
          <a:lstStyle/>
          <a:p>
            <a:pPr marL="2292350" marR="5080" indent="-2280285">
              <a:lnSpc>
                <a:spcPct val="100000"/>
              </a:lnSpc>
              <a:spcBef>
                <a:spcPts val="100"/>
              </a:spcBef>
            </a:pPr>
            <a:r>
              <a:rPr sz="4400" b="1" spc="-10"/>
              <a:t>Difference</a:t>
            </a:r>
            <a:r>
              <a:rPr sz="4400" b="1" spc="-150"/>
              <a:t> </a:t>
            </a:r>
            <a:r>
              <a:rPr sz="4400" b="1"/>
              <a:t>social</a:t>
            </a:r>
            <a:r>
              <a:rPr sz="4400" b="1" spc="-120"/>
              <a:t> </a:t>
            </a:r>
            <a:r>
              <a:rPr sz="4400" b="1" spc="-10"/>
              <a:t>prescribing</a:t>
            </a:r>
            <a:r>
              <a:rPr sz="4400" b="1" spc="-130"/>
              <a:t> </a:t>
            </a:r>
            <a:r>
              <a:rPr sz="4400" b="1" spc="-25"/>
              <a:t>has </a:t>
            </a:r>
            <a:r>
              <a:rPr sz="4400" b="1"/>
              <a:t>made</a:t>
            </a:r>
            <a:r>
              <a:rPr sz="4400" b="1" spc="-40"/>
              <a:t> </a:t>
            </a:r>
            <a:r>
              <a:rPr sz="4400" b="1"/>
              <a:t>to</a:t>
            </a:r>
            <a:r>
              <a:rPr sz="4400" b="1" spc="-30"/>
              <a:t> </a:t>
            </a:r>
            <a:r>
              <a:rPr sz="4400" b="1" spc="-25"/>
              <a:t>me</a:t>
            </a:r>
            <a:endParaRPr lang="en-US" sz="4400" b="1">
              <a:ea typeface="Calibri Light"/>
              <a:cs typeface="Calibri Light"/>
            </a:endParaRPr>
          </a:p>
        </p:txBody>
      </p:sp>
      <p:sp>
        <p:nvSpPr>
          <p:cNvPr id="3" name="object 3"/>
          <p:cNvSpPr txBox="1"/>
          <p:nvPr/>
        </p:nvSpPr>
        <p:spPr>
          <a:xfrm>
            <a:off x="561858" y="1571574"/>
            <a:ext cx="10385489" cy="4408258"/>
          </a:xfrm>
          <a:prstGeom prst="rect">
            <a:avLst/>
          </a:prstGeom>
        </p:spPr>
        <p:txBody>
          <a:bodyPr vert="horz" wrap="square" lIns="0" tIns="12065" rIns="0" bIns="0" rtlCol="0" anchor="t">
            <a:spAutoFit/>
          </a:bodyPr>
          <a:lstStyle/>
          <a:p>
            <a:pPr marL="355600" marR="302895" indent="-342900">
              <a:lnSpc>
                <a:spcPct val="100000"/>
              </a:lnSpc>
              <a:spcBef>
                <a:spcPts val="95"/>
              </a:spcBef>
              <a:buFont typeface="Arial"/>
              <a:buChar char="•"/>
              <a:tabLst>
                <a:tab pos="355600" algn="l"/>
              </a:tabLst>
            </a:pPr>
            <a:r>
              <a:rPr sz="2800">
                <a:latin typeface="Calibri"/>
                <a:cs typeface="Calibri"/>
              </a:rPr>
              <a:t>Having</a:t>
            </a:r>
            <a:r>
              <a:rPr sz="2800" spc="-45">
                <a:latin typeface="Calibri"/>
                <a:cs typeface="Calibri"/>
              </a:rPr>
              <a:t> </a:t>
            </a:r>
            <a:r>
              <a:rPr sz="2800">
                <a:latin typeface="Calibri"/>
                <a:cs typeface="Calibri"/>
              </a:rPr>
              <a:t>someone</a:t>
            </a:r>
            <a:r>
              <a:rPr sz="2800" spc="-35">
                <a:latin typeface="Calibri"/>
                <a:cs typeface="Calibri"/>
              </a:rPr>
              <a:t> </a:t>
            </a:r>
            <a:r>
              <a:rPr sz="2800">
                <a:latin typeface="Calibri"/>
                <a:cs typeface="Calibri"/>
              </a:rPr>
              <a:t>alongside</a:t>
            </a:r>
            <a:r>
              <a:rPr sz="2800" spc="-20">
                <a:latin typeface="Calibri"/>
                <a:cs typeface="Calibri"/>
              </a:rPr>
              <a:t> </a:t>
            </a:r>
            <a:r>
              <a:rPr sz="2800">
                <a:latin typeface="Calibri"/>
                <a:cs typeface="Calibri"/>
              </a:rPr>
              <a:t>me</a:t>
            </a:r>
            <a:r>
              <a:rPr sz="2800" spc="-40">
                <a:latin typeface="Calibri"/>
                <a:cs typeface="Calibri"/>
              </a:rPr>
              <a:t> </a:t>
            </a:r>
            <a:r>
              <a:rPr sz="2800">
                <a:latin typeface="Calibri"/>
                <a:cs typeface="Calibri"/>
              </a:rPr>
              <a:t>made</a:t>
            </a:r>
            <a:r>
              <a:rPr sz="2800" spc="-40">
                <a:latin typeface="Calibri"/>
                <a:cs typeface="Calibri"/>
              </a:rPr>
              <a:t> </a:t>
            </a:r>
            <a:r>
              <a:rPr sz="2800">
                <a:latin typeface="Calibri"/>
                <a:cs typeface="Calibri"/>
              </a:rPr>
              <a:t>me</a:t>
            </a:r>
            <a:r>
              <a:rPr sz="2800" spc="-30">
                <a:latin typeface="Calibri"/>
                <a:cs typeface="Calibri"/>
              </a:rPr>
              <a:t> </a:t>
            </a:r>
            <a:r>
              <a:rPr sz="2800">
                <a:latin typeface="Calibri"/>
                <a:cs typeface="Calibri"/>
              </a:rPr>
              <a:t>feel</a:t>
            </a:r>
            <a:r>
              <a:rPr sz="2800" spc="-55">
                <a:latin typeface="Calibri"/>
                <a:cs typeface="Calibri"/>
              </a:rPr>
              <a:t> </a:t>
            </a:r>
            <a:r>
              <a:rPr sz="2800" spc="-20">
                <a:latin typeface="Calibri"/>
                <a:cs typeface="Calibri"/>
              </a:rPr>
              <a:t>less </a:t>
            </a:r>
            <a:r>
              <a:rPr sz="2800">
                <a:latin typeface="Calibri"/>
                <a:cs typeface="Calibri"/>
              </a:rPr>
              <a:t>alone,</a:t>
            </a:r>
            <a:r>
              <a:rPr sz="2800" spc="-45">
                <a:latin typeface="Calibri"/>
                <a:cs typeface="Calibri"/>
              </a:rPr>
              <a:t> </a:t>
            </a:r>
            <a:r>
              <a:rPr sz="2800">
                <a:latin typeface="Calibri"/>
                <a:cs typeface="Calibri"/>
              </a:rPr>
              <a:t>and</a:t>
            </a:r>
            <a:r>
              <a:rPr sz="2800" spc="-25">
                <a:latin typeface="Calibri"/>
                <a:cs typeface="Calibri"/>
              </a:rPr>
              <a:t> </a:t>
            </a:r>
            <a:r>
              <a:rPr sz="2800">
                <a:latin typeface="Calibri"/>
                <a:cs typeface="Calibri"/>
              </a:rPr>
              <a:t>gradually</a:t>
            </a:r>
            <a:r>
              <a:rPr sz="2800" spc="-40">
                <a:latin typeface="Calibri"/>
                <a:cs typeface="Calibri"/>
              </a:rPr>
              <a:t> </a:t>
            </a:r>
            <a:r>
              <a:rPr sz="2800">
                <a:latin typeface="Calibri"/>
                <a:cs typeface="Calibri"/>
              </a:rPr>
              <a:t>I</a:t>
            </a:r>
            <a:r>
              <a:rPr sz="2800" spc="-50">
                <a:latin typeface="Calibri"/>
                <a:cs typeface="Calibri"/>
              </a:rPr>
              <a:t> </a:t>
            </a:r>
            <a:r>
              <a:rPr sz="2800">
                <a:latin typeface="Calibri"/>
                <a:cs typeface="Calibri"/>
              </a:rPr>
              <a:t>began</a:t>
            </a:r>
            <a:r>
              <a:rPr sz="2800" spc="-40">
                <a:latin typeface="Calibri"/>
                <a:cs typeface="Calibri"/>
              </a:rPr>
              <a:t> </a:t>
            </a:r>
            <a:r>
              <a:rPr sz="2800" spc="-25">
                <a:latin typeface="Calibri"/>
                <a:cs typeface="Calibri"/>
              </a:rPr>
              <a:t>to:</a:t>
            </a:r>
            <a:endParaRPr sz="2800">
              <a:latin typeface="Calibri"/>
              <a:cs typeface="Calibri"/>
            </a:endParaRPr>
          </a:p>
          <a:p>
            <a:pPr marL="355600" algn="just">
              <a:lnSpc>
                <a:spcPct val="100000"/>
              </a:lnSpc>
              <a:spcBef>
                <a:spcPts val="3365"/>
              </a:spcBef>
            </a:pPr>
            <a:r>
              <a:rPr sz="2800" spc="-20">
                <a:latin typeface="Calibri"/>
                <a:cs typeface="Calibri"/>
              </a:rPr>
              <a:t>-</a:t>
            </a:r>
            <a:r>
              <a:rPr sz="2800" b="1">
                <a:solidFill>
                  <a:srgbClr val="00AFEF"/>
                </a:solidFill>
                <a:latin typeface="Calibri"/>
                <a:cs typeface="Calibri"/>
              </a:rPr>
              <a:t>regain</a:t>
            </a:r>
            <a:r>
              <a:rPr sz="2800" b="1" spc="-130">
                <a:solidFill>
                  <a:srgbClr val="00AFEF"/>
                </a:solidFill>
                <a:latin typeface="Calibri"/>
                <a:cs typeface="Calibri"/>
              </a:rPr>
              <a:t> </a:t>
            </a:r>
            <a:r>
              <a:rPr sz="2800" b="1" spc="-10">
                <a:solidFill>
                  <a:srgbClr val="00AFEF"/>
                </a:solidFill>
                <a:latin typeface="Calibri"/>
                <a:cs typeface="Calibri"/>
              </a:rPr>
              <a:t>confidence</a:t>
            </a:r>
            <a:endParaRPr sz="2800">
              <a:latin typeface="Calibri"/>
              <a:cs typeface="Calibri"/>
            </a:endParaRPr>
          </a:p>
          <a:p>
            <a:pPr marL="355600" marR="5080" algn="just">
              <a:lnSpc>
                <a:spcPct val="100000"/>
              </a:lnSpc>
              <a:spcBef>
                <a:spcPts val="3360"/>
              </a:spcBef>
            </a:pPr>
            <a:r>
              <a:rPr sz="2800" spc="-20">
                <a:latin typeface="Calibri"/>
                <a:cs typeface="Calibri"/>
              </a:rPr>
              <a:t>-</a:t>
            </a:r>
            <a:r>
              <a:rPr sz="2800">
                <a:latin typeface="Calibri"/>
                <a:cs typeface="Calibri"/>
              </a:rPr>
              <a:t>their</a:t>
            </a:r>
            <a:r>
              <a:rPr sz="2800" spc="-50">
                <a:latin typeface="Calibri"/>
                <a:cs typeface="Calibri"/>
              </a:rPr>
              <a:t> </a:t>
            </a:r>
            <a:r>
              <a:rPr sz="2800">
                <a:latin typeface="Calibri"/>
                <a:cs typeface="Calibri"/>
              </a:rPr>
              <a:t>support</a:t>
            </a:r>
            <a:r>
              <a:rPr sz="2800" spc="-35">
                <a:latin typeface="Calibri"/>
                <a:cs typeface="Calibri"/>
              </a:rPr>
              <a:t> </a:t>
            </a:r>
            <a:r>
              <a:rPr sz="2800">
                <a:latin typeface="Calibri"/>
                <a:cs typeface="Calibri"/>
              </a:rPr>
              <a:t>helped</a:t>
            </a:r>
            <a:r>
              <a:rPr sz="2800" spc="-55">
                <a:latin typeface="Calibri"/>
                <a:cs typeface="Calibri"/>
              </a:rPr>
              <a:t> </a:t>
            </a:r>
            <a:r>
              <a:rPr sz="2800">
                <a:latin typeface="Calibri"/>
                <a:cs typeface="Calibri"/>
              </a:rPr>
              <a:t>me</a:t>
            </a:r>
            <a:r>
              <a:rPr sz="2800" spc="-70">
                <a:latin typeface="Calibri"/>
                <a:cs typeface="Calibri"/>
              </a:rPr>
              <a:t> </a:t>
            </a:r>
            <a:r>
              <a:rPr sz="2800">
                <a:latin typeface="Calibri"/>
                <a:cs typeface="Calibri"/>
              </a:rPr>
              <a:t>move</a:t>
            </a:r>
            <a:r>
              <a:rPr sz="2800" spc="-65">
                <a:latin typeface="Calibri"/>
                <a:cs typeface="Calibri"/>
              </a:rPr>
              <a:t> </a:t>
            </a:r>
            <a:r>
              <a:rPr sz="2800">
                <a:latin typeface="Calibri"/>
                <a:cs typeface="Calibri"/>
              </a:rPr>
              <a:t>from</a:t>
            </a:r>
            <a:r>
              <a:rPr sz="2800" spc="-60">
                <a:latin typeface="Calibri"/>
                <a:cs typeface="Calibri"/>
              </a:rPr>
              <a:t> </a:t>
            </a:r>
            <a:r>
              <a:rPr sz="2800">
                <a:latin typeface="Calibri"/>
                <a:cs typeface="Calibri"/>
              </a:rPr>
              <a:t>feeling</a:t>
            </a:r>
            <a:r>
              <a:rPr sz="2800" spc="-70">
                <a:latin typeface="Calibri"/>
                <a:cs typeface="Calibri"/>
              </a:rPr>
              <a:t> </a:t>
            </a:r>
            <a:r>
              <a:rPr sz="2800" spc="-10">
                <a:latin typeface="Calibri"/>
                <a:cs typeface="Calibri"/>
              </a:rPr>
              <a:t>scared </a:t>
            </a:r>
            <a:r>
              <a:rPr sz="2800">
                <a:latin typeface="Calibri"/>
                <a:cs typeface="Calibri"/>
              </a:rPr>
              <a:t>and</a:t>
            </a:r>
            <a:r>
              <a:rPr sz="2800" spc="-85">
                <a:latin typeface="Calibri"/>
                <a:cs typeface="Calibri"/>
              </a:rPr>
              <a:t> </a:t>
            </a:r>
            <a:r>
              <a:rPr sz="2800">
                <a:latin typeface="Calibri"/>
                <a:cs typeface="Calibri"/>
              </a:rPr>
              <a:t>stuck</a:t>
            </a:r>
            <a:r>
              <a:rPr sz="2800" spc="-55">
                <a:latin typeface="Calibri"/>
                <a:cs typeface="Calibri"/>
              </a:rPr>
              <a:t> </a:t>
            </a:r>
            <a:r>
              <a:rPr sz="2800">
                <a:latin typeface="Calibri"/>
                <a:cs typeface="Calibri"/>
              </a:rPr>
              <a:t>to</a:t>
            </a:r>
            <a:r>
              <a:rPr sz="2800" spc="-90">
                <a:latin typeface="Calibri"/>
                <a:cs typeface="Calibri"/>
              </a:rPr>
              <a:t> </a:t>
            </a:r>
            <a:r>
              <a:rPr sz="2800">
                <a:latin typeface="Calibri"/>
                <a:cs typeface="Calibri"/>
              </a:rPr>
              <a:t>feeling</a:t>
            </a:r>
            <a:r>
              <a:rPr sz="2800" spc="-100">
                <a:latin typeface="Calibri"/>
                <a:cs typeface="Calibri"/>
              </a:rPr>
              <a:t> </a:t>
            </a:r>
            <a:r>
              <a:rPr sz="2800" b="1">
                <a:solidFill>
                  <a:srgbClr val="00AFEF"/>
                </a:solidFill>
                <a:latin typeface="Calibri"/>
                <a:cs typeface="Calibri"/>
              </a:rPr>
              <a:t>able</a:t>
            </a:r>
            <a:r>
              <a:rPr sz="2800" b="1" spc="-90">
                <a:solidFill>
                  <a:srgbClr val="00AFEF"/>
                </a:solidFill>
                <a:latin typeface="Calibri"/>
                <a:cs typeface="Calibri"/>
              </a:rPr>
              <a:t> </a:t>
            </a:r>
            <a:r>
              <a:rPr sz="2800" b="1">
                <a:solidFill>
                  <a:srgbClr val="00AFEF"/>
                </a:solidFill>
                <a:latin typeface="Calibri"/>
                <a:cs typeface="Calibri"/>
              </a:rPr>
              <a:t>to</a:t>
            </a:r>
            <a:r>
              <a:rPr sz="2800" b="1" spc="-85">
                <a:solidFill>
                  <a:srgbClr val="00AFEF"/>
                </a:solidFill>
                <a:latin typeface="Calibri"/>
                <a:cs typeface="Calibri"/>
              </a:rPr>
              <a:t> </a:t>
            </a:r>
            <a:r>
              <a:rPr sz="2800" b="1">
                <a:solidFill>
                  <a:srgbClr val="00AFEF"/>
                </a:solidFill>
                <a:latin typeface="Calibri"/>
                <a:cs typeface="Calibri"/>
              </a:rPr>
              <a:t>take</a:t>
            </a:r>
            <a:r>
              <a:rPr sz="2800" b="1" spc="-85">
                <a:solidFill>
                  <a:srgbClr val="00AFEF"/>
                </a:solidFill>
                <a:latin typeface="Calibri"/>
                <a:cs typeface="Calibri"/>
              </a:rPr>
              <a:t> </a:t>
            </a:r>
            <a:r>
              <a:rPr sz="2800" b="1">
                <a:solidFill>
                  <a:srgbClr val="00AFEF"/>
                </a:solidFill>
                <a:latin typeface="Calibri"/>
                <a:cs typeface="Calibri"/>
              </a:rPr>
              <a:t>steps</a:t>
            </a:r>
            <a:r>
              <a:rPr sz="2800" b="1" spc="-80">
                <a:solidFill>
                  <a:srgbClr val="00AFEF"/>
                </a:solidFill>
                <a:latin typeface="Calibri"/>
                <a:cs typeface="Calibri"/>
              </a:rPr>
              <a:t> </a:t>
            </a:r>
            <a:r>
              <a:rPr sz="2800" b="1" spc="-10">
                <a:solidFill>
                  <a:srgbClr val="00AFEF"/>
                </a:solidFill>
                <a:latin typeface="Calibri"/>
                <a:cs typeface="Calibri"/>
              </a:rPr>
              <a:t>forward</a:t>
            </a:r>
            <a:r>
              <a:rPr sz="2800" b="1" spc="-70">
                <a:solidFill>
                  <a:srgbClr val="00AFEF"/>
                </a:solidFill>
                <a:latin typeface="Calibri"/>
                <a:cs typeface="Calibri"/>
              </a:rPr>
              <a:t> </a:t>
            </a:r>
            <a:r>
              <a:rPr sz="2800" b="1" spc="-25">
                <a:solidFill>
                  <a:srgbClr val="00AFEF"/>
                </a:solidFill>
                <a:latin typeface="Calibri"/>
                <a:cs typeface="Calibri"/>
              </a:rPr>
              <a:t>and </a:t>
            </a:r>
            <a:r>
              <a:rPr sz="2800" b="1" spc="-10">
                <a:solidFill>
                  <a:srgbClr val="00AFEF"/>
                </a:solidFill>
                <a:latin typeface="Calibri"/>
                <a:cs typeface="Calibri"/>
              </a:rPr>
              <a:t>reconnect</a:t>
            </a:r>
            <a:r>
              <a:rPr sz="2800" b="1" spc="-55">
                <a:solidFill>
                  <a:srgbClr val="00AFEF"/>
                </a:solidFill>
                <a:latin typeface="Calibri"/>
                <a:cs typeface="Calibri"/>
              </a:rPr>
              <a:t> </a:t>
            </a:r>
            <a:r>
              <a:rPr sz="2800" b="1">
                <a:solidFill>
                  <a:srgbClr val="00AFEF"/>
                </a:solidFill>
                <a:latin typeface="Calibri"/>
                <a:cs typeface="Calibri"/>
              </a:rPr>
              <a:t>with</a:t>
            </a:r>
            <a:r>
              <a:rPr sz="2800" b="1" spc="-60">
                <a:solidFill>
                  <a:srgbClr val="00AFEF"/>
                </a:solidFill>
                <a:latin typeface="Calibri"/>
                <a:cs typeface="Calibri"/>
              </a:rPr>
              <a:t> </a:t>
            </a:r>
            <a:r>
              <a:rPr sz="2800" b="1" spc="-10">
                <a:solidFill>
                  <a:srgbClr val="00AFEF"/>
                </a:solidFill>
                <a:latin typeface="Calibri"/>
                <a:cs typeface="Calibri"/>
              </a:rPr>
              <a:t>others</a:t>
            </a:r>
            <a:r>
              <a:rPr sz="2800" spc="-10">
                <a:solidFill>
                  <a:srgbClr val="00AFEF"/>
                </a:solidFill>
                <a:latin typeface="Calibri"/>
                <a:cs typeface="Calibri"/>
              </a:rPr>
              <a:t>.</a:t>
            </a:r>
            <a:endParaRPr sz="2800">
              <a:latin typeface="Calibri"/>
              <a:cs typeface="Calibri"/>
            </a:endParaRPr>
          </a:p>
          <a:p>
            <a:pPr>
              <a:lnSpc>
                <a:spcPct val="100000"/>
              </a:lnSpc>
              <a:spcBef>
                <a:spcPts val="615"/>
              </a:spcBef>
            </a:pPr>
            <a:endParaRPr sz="2800">
              <a:latin typeface="Calibri"/>
              <a:cs typeface="Calibri"/>
            </a:endParaRPr>
          </a:p>
          <a:p>
            <a:pPr marL="354965" indent="-342265">
              <a:spcBef>
                <a:spcPts val="5"/>
              </a:spcBef>
              <a:buFont typeface="Arial"/>
              <a:buChar char="•"/>
              <a:tabLst>
                <a:tab pos="354965" algn="l"/>
              </a:tabLst>
            </a:pPr>
            <a:r>
              <a:rPr sz="2800" b="1">
                <a:solidFill>
                  <a:srgbClr val="00AFEF"/>
                </a:solidFill>
                <a:latin typeface="Calibri"/>
                <a:cs typeface="Calibri"/>
              </a:rPr>
              <a:t>Lessons</a:t>
            </a:r>
            <a:r>
              <a:rPr sz="2800" b="1" spc="-50">
                <a:solidFill>
                  <a:srgbClr val="00AFEF"/>
                </a:solidFill>
                <a:latin typeface="Calibri"/>
                <a:cs typeface="Calibri"/>
              </a:rPr>
              <a:t> </a:t>
            </a:r>
            <a:r>
              <a:rPr sz="2800" b="1">
                <a:solidFill>
                  <a:srgbClr val="00AFEF"/>
                </a:solidFill>
                <a:latin typeface="Calibri"/>
                <a:cs typeface="Calibri"/>
              </a:rPr>
              <a:t>learnt</a:t>
            </a:r>
            <a:r>
              <a:rPr sz="2800" b="1" spc="-25">
                <a:solidFill>
                  <a:srgbClr val="00AFEF"/>
                </a:solidFill>
                <a:latin typeface="Calibri"/>
                <a:cs typeface="Calibri"/>
              </a:rPr>
              <a:t> </a:t>
            </a:r>
            <a:r>
              <a:rPr sz="2800" b="1">
                <a:solidFill>
                  <a:srgbClr val="00AFEF"/>
                </a:solidFill>
                <a:latin typeface="Calibri"/>
                <a:cs typeface="Calibri"/>
              </a:rPr>
              <a:t>from</a:t>
            </a:r>
            <a:r>
              <a:rPr sz="2800" b="1" spc="-40">
                <a:solidFill>
                  <a:srgbClr val="00AFEF"/>
                </a:solidFill>
                <a:latin typeface="Calibri"/>
                <a:cs typeface="Calibri"/>
              </a:rPr>
              <a:t> </a:t>
            </a:r>
            <a:r>
              <a:rPr sz="2800" b="1">
                <a:solidFill>
                  <a:srgbClr val="00AFEF"/>
                </a:solidFill>
                <a:latin typeface="Calibri"/>
                <a:cs typeface="Calibri"/>
              </a:rPr>
              <a:t>it</a:t>
            </a:r>
            <a:r>
              <a:rPr sz="2800" b="1" spc="-40">
                <a:solidFill>
                  <a:srgbClr val="00AFEF"/>
                </a:solidFill>
                <a:latin typeface="Calibri"/>
                <a:cs typeface="Calibri"/>
              </a:rPr>
              <a:t> </a:t>
            </a:r>
            <a:r>
              <a:rPr sz="2800" b="1">
                <a:solidFill>
                  <a:srgbClr val="00AFEF"/>
                </a:solidFill>
                <a:latin typeface="Calibri"/>
                <a:cs typeface="Calibri"/>
              </a:rPr>
              <a:t>I</a:t>
            </a:r>
            <a:r>
              <a:rPr sz="2800" b="1" spc="-35">
                <a:solidFill>
                  <a:srgbClr val="00AFEF"/>
                </a:solidFill>
                <a:latin typeface="Calibri"/>
                <a:cs typeface="Calibri"/>
              </a:rPr>
              <a:t> </a:t>
            </a:r>
            <a:r>
              <a:rPr sz="2800" b="1">
                <a:solidFill>
                  <a:srgbClr val="00AFEF"/>
                </a:solidFill>
                <a:latin typeface="Calibri"/>
                <a:cs typeface="Calibri"/>
              </a:rPr>
              <a:t>still</a:t>
            </a:r>
            <a:r>
              <a:rPr sz="2800" b="1" spc="-40">
                <a:solidFill>
                  <a:srgbClr val="00AFEF"/>
                </a:solidFill>
                <a:latin typeface="Calibri"/>
                <a:cs typeface="Calibri"/>
              </a:rPr>
              <a:t> </a:t>
            </a:r>
            <a:r>
              <a:rPr sz="2800" b="1">
                <a:solidFill>
                  <a:srgbClr val="00AFEF"/>
                </a:solidFill>
                <a:latin typeface="Calibri"/>
                <a:cs typeface="Calibri"/>
              </a:rPr>
              <a:t>use</a:t>
            </a:r>
            <a:r>
              <a:rPr sz="2800" b="1" spc="-55">
                <a:solidFill>
                  <a:srgbClr val="00AFEF"/>
                </a:solidFill>
                <a:latin typeface="Calibri"/>
                <a:cs typeface="Calibri"/>
              </a:rPr>
              <a:t> </a:t>
            </a:r>
            <a:r>
              <a:rPr sz="2800" b="1">
                <a:solidFill>
                  <a:srgbClr val="00AFEF"/>
                </a:solidFill>
                <a:latin typeface="Calibri"/>
                <a:cs typeface="Calibri"/>
              </a:rPr>
              <a:t>now</a:t>
            </a:r>
            <a:r>
              <a:rPr sz="2800">
                <a:solidFill>
                  <a:srgbClr val="00AFEF"/>
                </a:solidFill>
                <a:latin typeface="Calibri"/>
                <a:cs typeface="Calibri"/>
              </a:rPr>
              <a:t>.</a:t>
            </a:r>
            <a:r>
              <a:rPr sz="2800" spc="-40">
                <a:solidFill>
                  <a:srgbClr val="00AFEF"/>
                </a:solidFill>
                <a:latin typeface="Calibri"/>
                <a:cs typeface="Calibri"/>
              </a:rPr>
              <a:t> </a:t>
            </a:r>
            <a:r>
              <a:rPr sz="2800" spc="-10">
                <a:latin typeface="Calibri"/>
                <a:cs typeface="Calibri"/>
              </a:rPr>
              <a:t>Therefore,</a:t>
            </a:r>
            <a:r>
              <a:rPr lang="en-GB" sz="2800" spc="-10">
                <a:solidFill>
                  <a:srgbClr val="000000"/>
                </a:solidFill>
                <a:latin typeface="Calibri"/>
                <a:cs typeface="Calibri"/>
              </a:rPr>
              <a:t> </a:t>
            </a:r>
            <a:r>
              <a:rPr sz="2800" b="1" spc="-10">
                <a:solidFill>
                  <a:srgbClr val="00AFEF"/>
                </a:solidFill>
                <a:latin typeface="Calibri"/>
                <a:cs typeface="Calibri"/>
              </a:rPr>
              <a:t>long-</a:t>
            </a:r>
            <a:r>
              <a:rPr sz="2800" b="1">
                <a:solidFill>
                  <a:srgbClr val="00AFEF"/>
                </a:solidFill>
                <a:latin typeface="Calibri"/>
                <a:cs typeface="Calibri"/>
              </a:rPr>
              <a:t>lasting</a:t>
            </a:r>
            <a:r>
              <a:rPr sz="2800" b="1" spc="-50">
                <a:solidFill>
                  <a:srgbClr val="00AFEF"/>
                </a:solidFill>
                <a:latin typeface="Calibri"/>
                <a:cs typeface="Calibri"/>
              </a:rPr>
              <a:t> </a:t>
            </a:r>
            <a:r>
              <a:rPr sz="2800" b="1">
                <a:solidFill>
                  <a:srgbClr val="00AFEF"/>
                </a:solidFill>
                <a:latin typeface="Calibri"/>
                <a:cs typeface="Calibri"/>
              </a:rPr>
              <a:t>and</a:t>
            </a:r>
            <a:r>
              <a:rPr sz="2800" b="1" spc="-80">
                <a:solidFill>
                  <a:srgbClr val="00AFEF"/>
                </a:solidFill>
                <a:latin typeface="Calibri"/>
                <a:cs typeface="Calibri"/>
              </a:rPr>
              <a:t> </a:t>
            </a:r>
            <a:r>
              <a:rPr sz="2800" b="1" spc="-10">
                <a:solidFill>
                  <a:srgbClr val="00AFEF"/>
                </a:solidFill>
                <a:latin typeface="Calibri"/>
                <a:cs typeface="Calibri"/>
              </a:rPr>
              <a:t>impactful</a:t>
            </a:r>
            <a:r>
              <a:rPr sz="2800" spc="-10">
                <a:latin typeface="Calibri"/>
                <a:cs typeface="Calibri"/>
              </a:rPr>
              <a:t>.</a:t>
            </a:r>
            <a:endParaRPr sz="2800">
              <a:latin typeface="Calibri"/>
              <a:ea typeface="Calibri"/>
              <a:cs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838200" y="344386"/>
            <a:ext cx="10515600" cy="1367041"/>
          </a:xfrm>
          <a:prstGeom prst="rect">
            <a:avLst/>
          </a:prstGeom>
        </p:spPr>
        <p:txBody>
          <a:bodyPr vert="horz" wrap="square" lIns="0" tIns="12700" rIns="0" bIns="0" rtlCol="0">
            <a:spAutoFit/>
          </a:bodyPr>
          <a:lstStyle/>
          <a:p>
            <a:pPr marL="352425" marR="5080" indent="-334645">
              <a:lnSpc>
                <a:spcPct val="100000"/>
              </a:lnSpc>
              <a:spcBef>
                <a:spcPts val="100"/>
              </a:spcBef>
            </a:pPr>
            <a:r>
              <a:rPr b="1"/>
              <a:t>Moved</a:t>
            </a:r>
            <a:r>
              <a:rPr b="1" spc="-65"/>
              <a:t> </a:t>
            </a:r>
            <a:r>
              <a:rPr b="1"/>
              <a:t>a</a:t>
            </a:r>
            <a:r>
              <a:rPr b="1" spc="-45"/>
              <a:t> </a:t>
            </a:r>
            <a:r>
              <a:rPr b="1"/>
              <a:t>year</a:t>
            </a:r>
            <a:r>
              <a:rPr b="1" spc="-45"/>
              <a:t> </a:t>
            </a:r>
            <a:r>
              <a:rPr b="1"/>
              <a:t>ago</a:t>
            </a:r>
            <a:r>
              <a:rPr b="1" spc="-45"/>
              <a:t> </a:t>
            </a:r>
            <a:r>
              <a:rPr b="1"/>
              <a:t>and</a:t>
            </a:r>
            <a:r>
              <a:rPr b="1" spc="-65"/>
              <a:t> </a:t>
            </a:r>
            <a:r>
              <a:rPr b="1"/>
              <a:t>felt</a:t>
            </a:r>
            <a:r>
              <a:rPr b="1" spc="-60"/>
              <a:t> </a:t>
            </a:r>
            <a:r>
              <a:rPr b="1" spc="-10"/>
              <a:t>lonely/isolated </a:t>
            </a:r>
            <a:r>
              <a:rPr b="1"/>
              <a:t>as</a:t>
            </a:r>
            <a:r>
              <a:rPr lang="en-GB" b="1"/>
              <a:t> </a:t>
            </a:r>
            <a:r>
              <a:rPr b="1"/>
              <a:t>new</a:t>
            </a:r>
            <a:r>
              <a:rPr b="1" spc="-40"/>
              <a:t> </a:t>
            </a:r>
            <a:r>
              <a:rPr b="1"/>
              <a:t>area</a:t>
            </a:r>
            <a:r>
              <a:rPr b="1" spc="-25"/>
              <a:t> </a:t>
            </a:r>
            <a:r>
              <a:rPr b="1"/>
              <a:t>and</a:t>
            </a:r>
            <a:r>
              <a:rPr b="1" spc="-45"/>
              <a:t> </a:t>
            </a:r>
            <a:r>
              <a:rPr b="1"/>
              <a:t>did</a:t>
            </a:r>
            <a:r>
              <a:rPr b="1" spc="-45"/>
              <a:t> </a:t>
            </a:r>
            <a:r>
              <a:rPr b="1"/>
              <a:t>not</a:t>
            </a:r>
            <a:r>
              <a:rPr b="1" spc="-35"/>
              <a:t> </a:t>
            </a:r>
            <a:r>
              <a:rPr b="1"/>
              <a:t>know</a:t>
            </a:r>
            <a:r>
              <a:rPr b="1" spc="-25"/>
              <a:t> </a:t>
            </a:r>
            <a:r>
              <a:rPr b="1" spc="-10"/>
              <a:t>anyone</a:t>
            </a:r>
            <a:endParaRPr lang="en-US" b="1" spc="-10">
              <a:ea typeface="Calibri Light"/>
              <a:cs typeface="Calibri Light"/>
            </a:endParaRPr>
          </a:p>
        </p:txBody>
      </p:sp>
      <p:sp>
        <p:nvSpPr>
          <p:cNvPr id="3" name="object 3"/>
          <p:cNvSpPr txBox="1"/>
          <p:nvPr/>
        </p:nvSpPr>
        <p:spPr>
          <a:xfrm>
            <a:off x="598144" y="1936726"/>
            <a:ext cx="10614219" cy="4474943"/>
          </a:xfrm>
          <a:prstGeom prst="rect">
            <a:avLst/>
          </a:prstGeom>
        </p:spPr>
        <p:txBody>
          <a:bodyPr vert="horz" wrap="square" lIns="0" tIns="12065" rIns="0" bIns="0" rtlCol="0" anchor="t">
            <a:spAutoFit/>
          </a:bodyPr>
          <a:lstStyle/>
          <a:p>
            <a:pPr marL="355600" marR="248285" indent="-342900">
              <a:lnSpc>
                <a:spcPct val="100000"/>
              </a:lnSpc>
              <a:spcBef>
                <a:spcPts val="95"/>
              </a:spcBef>
              <a:buFont typeface="Arial"/>
              <a:buChar char="•"/>
              <a:tabLst>
                <a:tab pos="355600" algn="l"/>
              </a:tabLst>
            </a:pPr>
            <a:r>
              <a:rPr sz="2800">
                <a:solidFill>
                  <a:srgbClr val="00AF50"/>
                </a:solidFill>
                <a:latin typeface="Calibri"/>
                <a:cs typeface="Calibri"/>
              </a:rPr>
              <a:t>Because</a:t>
            </a:r>
            <a:r>
              <a:rPr sz="2800" spc="-75">
                <a:solidFill>
                  <a:srgbClr val="00AF50"/>
                </a:solidFill>
                <a:latin typeface="Calibri"/>
                <a:cs typeface="Calibri"/>
              </a:rPr>
              <a:t> </a:t>
            </a:r>
            <a:r>
              <a:rPr sz="2800">
                <a:solidFill>
                  <a:srgbClr val="00AF50"/>
                </a:solidFill>
                <a:latin typeface="Calibri"/>
                <a:cs typeface="Calibri"/>
              </a:rPr>
              <a:t>of</a:t>
            </a:r>
            <a:r>
              <a:rPr sz="2800" spc="-85">
                <a:solidFill>
                  <a:srgbClr val="00AF50"/>
                </a:solidFill>
                <a:latin typeface="Calibri"/>
                <a:cs typeface="Calibri"/>
              </a:rPr>
              <a:t> </a:t>
            </a:r>
            <a:r>
              <a:rPr sz="2800">
                <a:solidFill>
                  <a:srgbClr val="00AF50"/>
                </a:solidFill>
                <a:latin typeface="Calibri"/>
                <a:cs typeface="Calibri"/>
              </a:rPr>
              <a:t>my</a:t>
            </a:r>
            <a:r>
              <a:rPr sz="2800" spc="-80">
                <a:solidFill>
                  <a:srgbClr val="00AF50"/>
                </a:solidFill>
                <a:latin typeface="Calibri"/>
                <a:cs typeface="Calibri"/>
              </a:rPr>
              <a:t> </a:t>
            </a:r>
            <a:r>
              <a:rPr sz="2800">
                <a:solidFill>
                  <a:srgbClr val="00AF50"/>
                </a:solidFill>
                <a:latin typeface="Calibri"/>
                <a:cs typeface="Calibri"/>
              </a:rPr>
              <a:t>experience</a:t>
            </a:r>
            <a:r>
              <a:rPr sz="2800" spc="-75">
                <a:solidFill>
                  <a:srgbClr val="00AF50"/>
                </a:solidFill>
                <a:latin typeface="Calibri"/>
                <a:cs typeface="Calibri"/>
              </a:rPr>
              <a:t> </a:t>
            </a:r>
            <a:r>
              <a:rPr sz="2800">
                <a:solidFill>
                  <a:srgbClr val="00AF50"/>
                </a:solidFill>
                <a:latin typeface="Calibri"/>
                <a:cs typeface="Calibri"/>
              </a:rPr>
              <a:t>with</a:t>
            </a:r>
            <a:r>
              <a:rPr sz="2800" spc="-80">
                <a:solidFill>
                  <a:srgbClr val="00AF50"/>
                </a:solidFill>
                <a:latin typeface="Calibri"/>
                <a:cs typeface="Calibri"/>
              </a:rPr>
              <a:t> </a:t>
            </a:r>
            <a:r>
              <a:rPr sz="2800">
                <a:solidFill>
                  <a:srgbClr val="00AF50"/>
                </a:solidFill>
                <a:latin typeface="Calibri"/>
                <a:cs typeface="Calibri"/>
              </a:rPr>
              <a:t>social</a:t>
            </a:r>
            <a:r>
              <a:rPr sz="2800" spc="-80">
                <a:solidFill>
                  <a:srgbClr val="00AF50"/>
                </a:solidFill>
                <a:latin typeface="Calibri"/>
                <a:cs typeface="Calibri"/>
              </a:rPr>
              <a:t> </a:t>
            </a:r>
            <a:r>
              <a:rPr sz="2800">
                <a:solidFill>
                  <a:srgbClr val="00AF50"/>
                </a:solidFill>
                <a:latin typeface="Calibri"/>
                <a:cs typeface="Calibri"/>
              </a:rPr>
              <a:t>prescribing</a:t>
            </a:r>
            <a:r>
              <a:rPr sz="2800" spc="-50">
                <a:solidFill>
                  <a:srgbClr val="00AF50"/>
                </a:solidFill>
                <a:latin typeface="Calibri"/>
                <a:cs typeface="Calibri"/>
              </a:rPr>
              <a:t> I </a:t>
            </a:r>
            <a:r>
              <a:rPr sz="2800">
                <a:solidFill>
                  <a:srgbClr val="00AF50"/>
                </a:solidFill>
                <a:latin typeface="Calibri"/>
                <a:cs typeface="Calibri"/>
              </a:rPr>
              <a:t>used</a:t>
            </a:r>
            <a:r>
              <a:rPr sz="2800" spc="-70">
                <a:solidFill>
                  <a:srgbClr val="00AF50"/>
                </a:solidFill>
                <a:latin typeface="Calibri"/>
                <a:cs typeface="Calibri"/>
              </a:rPr>
              <a:t> </a:t>
            </a:r>
            <a:r>
              <a:rPr sz="2800">
                <a:solidFill>
                  <a:srgbClr val="00AF50"/>
                </a:solidFill>
                <a:latin typeface="Calibri"/>
                <a:cs typeface="Calibri"/>
              </a:rPr>
              <a:t>the</a:t>
            </a:r>
            <a:r>
              <a:rPr sz="2800" spc="-70">
                <a:solidFill>
                  <a:srgbClr val="00AF50"/>
                </a:solidFill>
                <a:latin typeface="Calibri"/>
                <a:cs typeface="Calibri"/>
              </a:rPr>
              <a:t> </a:t>
            </a:r>
            <a:r>
              <a:rPr sz="2800">
                <a:solidFill>
                  <a:srgbClr val="00AF50"/>
                </a:solidFill>
                <a:latin typeface="Calibri"/>
                <a:cs typeface="Calibri"/>
              </a:rPr>
              <a:t>same</a:t>
            </a:r>
            <a:r>
              <a:rPr sz="2800" spc="-85">
                <a:solidFill>
                  <a:srgbClr val="00AF50"/>
                </a:solidFill>
                <a:latin typeface="Calibri"/>
                <a:cs typeface="Calibri"/>
              </a:rPr>
              <a:t> </a:t>
            </a:r>
            <a:r>
              <a:rPr sz="2800">
                <a:solidFill>
                  <a:srgbClr val="00AF50"/>
                </a:solidFill>
                <a:latin typeface="Calibri"/>
                <a:cs typeface="Calibri"/>
              </a:rPr>
              <a:t>wellbeing/goal</a:t>
            </a:r>
            <a:r>
              <a:rPr sz="2800" spc="-80">
                <a:solidFill>
                  <a:srgbClr val="00AF50"/>
                </a:solidFill>
                <a:latin typeface="Calibri"/>
                <a:cs typeface="Calibri"/>
              </a:rPr>
              <a:t> </a:t>
            </a:r>
            <a:r>
              <a:rPr sz="2800">
                <a:solidFill>
                  <a:srgbClr val="00AF50"/>
                </a:solidFill>
                <a:latin typeface="Calibri"/>
                <a:cs typeface="Calibri"/>
              </a:rPr>
              <a:t>setting</a:t>
            </a:r>
            <a:r>
              <a:rPr sz="2800" spc="-70">
                <a:solidFill>
                  <a:srgbClr val="00AF50"/>
                </a:solidFill>
                <a:latin typeface="Calibri"/>
                <a:cs typeface="Calibri"/>
              </a:rPr>
              <a:t> </a:t>
            </a:r>
            <a:r>
              <a:rPr sz="2800">
                <a:solidFill>
                  <a:srgbClr val="00AF50"/>
                </a:solidFill>
                <a:latin typeface="Calibri"/>
                <a:cs typeface="Calibri"/>
              </a:rPr>
              <a:t>approach</a:t>
            </a:r>
            <a:r>
              <a:rPr sz="2800" spc="-60">
                <a:solidFill>
                  <a:srgbClr val="00AF50"/>
                </a:solidFill>
                <a:latin typeface="Calibri"/>
                <a:cs typeface="Calibri"/>
              </a:rPr>
              <a:t> </a:t>
            </a:r>
            <a:r>
              <a:rPr sz="2800" spc="-20">
                <a:solidFill>
                  <a:srgbClr val="00AF50"/>
                </a:solidFill>
                <a:latin typeface="Calibri"/>
                <a:cs typeface="Calibri"/>
              </a:rPr>
              <a:t>link </a:t>
            </a:r>
            <a:r>
              <a:rPr sz="2800" spc="-10">
                <a:solidFill>
                  <a:srgbClr val="00AF50"/>
                </a:solidFill>
                <a:latin typeface="Calibri"/>
                <a:cs typeface="Calibri"/>
              </a:rPr>
              <a:t>worker</a:t>
            </a:r>
            <a:r>
              <a:rPr sz="2800" spc="-110">
                <a:solidFill>
                  <a:srgbClr val="00AF50"/>
                </a:solidFill>
                <a:latin typeface="Calibri"/>
                <a:cs typeface="Calibri"/>
              </a:rPr>
              <a:t> </a:t>
            </a:r>
            <a:r>
              <a:rPr sz="2800" spc="-10">
                <a:solidFill>
                  <a:srgbClr val="00AF50"/>
                </a:solidFill>
                <a:latin typeface="Calibri"/>
                <a:cs typeface="Calibri"/>
              </a:rPr>
              <a:t>used.</a:t>
            </a:r>
            <a:endParaRPr sz="2800">
              <a:latin typeface="Calibri"/>
              <a:cs typeface="Calibri"/>
            </a:endParaRPr>
          </a:p>
          <a:p>
            <a:pPr>
              <a:lnSpc>
                <a:spcPct val="100000"/>
              </a:lnSpc>
              <a:spcBef>
                <a:spcPts val="615"/>
              </a:spcBef>
              <a:buClr>
                <a:srgbClr val="00AF50"/>
              </a:buClr>
              <a:buFont typeface="Arial"/>
              <a:buChar char="•"/>
            </a:pPr>
            <a:endParaRPr sz="2800">
              <a:latin typeface="Calibri"/>
              <a:cs typeface="Calibri"/>
            </a:endParaRPr>
          </a:p>
          <a:p>
            <a:pPr marL="355600" marR="5080" indent="-342900">
              <a:lnSpc>
                <a:spcPct val="100000"/>
              </a:lnSpc>
              <a:buFont typeface="Arial"/>
              <a:buChar char="•"/>
              <a:tabLst>
                <a:tab pos="355600" algn="l"/>
              </a:tabLst>
            </a:pPr>
            <a:r>
              <a:rPr sz="2800">
                <a:solidFill>
                  <a:srgbClr val="00AF50"/>
                </a:solidFill>
                <a:latin typeface="Calibri"/>
                <a:cs typeface="Calibri"/>
              </a:rPr>
              <a:t>I</a:t>
            </a:r>
            <a:r>
              <a:rPr sz="2800" spc="-85">
                <a:solidFill>
                  <a:srgbClr val="00AF50"/>
                </a:solidFill>
                <a:latin typeface="Calibri"/>
                <a:cs typeface="Calibri"/>
              </a:rPr>
              <a:t> </a:t>
            </a:r>
            <a:r>
              <a:rPr sz="2800">
                <a:solidFill>
                  <a:srgbClr val="00AF50"/>
                </a:solidFill>
                <a:latin typeface="Calibri"/>
                <a:cs typeface="Calibri"/>
              </a:rPr>
              <a:t>mapped</a:t>
            </a:r>
            <a:r>
              <a:rPr sz="2800" spc="-50">
                <a:solidFill>
                  <a:srgbClr val="00AF50"/>
                </a:solidFill>
                <a:latin typeface="Calibri"/>
                <a:cs typeface="Calibri"/>
              </a:rPr>
              <a:t> </a:t>
            </a:r>
            <a:r>
              <a:rPr sz="2800">
                <a:solidFill>
                  <a:srgbClr val="00AF50"/>
                </a:solidFill>
                <a:latin typeface="Calibri"/>
                <a:cs typeface="Calibri"/>
              </a:rPr>
              <a:t>my</a:t>
            </a:r>
            <a:r>
              <a:rPr sz="2800" spc="-85">
                <a:solidFill>
                  <a:srgbClr val="00AF50"/>
                </a:solidFill>
                <a:latin typeface="Calibri"/>
                <a:cs typeface="Calibri"/>
              </a:rPr>
              <a:t> </a:t>
            </a:r>
            <a:r>
              <a:rPr sz="2800">
                <a:solidFill>
                  <a:srgbClr val="00AF50"/>
                </a:solidFill>
                <a:latin typeface="Calibri"/>
                <a:cs typeface="Calibri"/>
              </a:rPr>
              <a:t>local</a:t>
            </a:r>
            <a:r>
              <a:rPr sz="2800" spc="-80">
                <a:solidFill>
                  <a:srgbClr val="00AF50"/>
                </a:solidFill>
                <a:latin typeface="Calibri"/>
                <a:cs typeface="Calibri"/>
              </a:rPr>
              <a:t> </a:t>
            </a:r>
            <a:r>
              <a:rPr sz="2800">
                <a:solidFill>
                  <a:srgbClr val="00AF50"/>
                </a:solidFill>
                <a:latin typeface="Calibri"/>
                <a:cs typeface="Calibri"/>
              </a:rPr>
              <a:t>community</a:t>
            </a:r>
            <a:r>
              <a:rPr sz="2800" spc="-85">
                <a:solidFill>
                  <a:srgbClr val="00AF50"/>
                </a:solidFill>
                <a:latin typeface="Calibri"/>
                <a:cs typeface="Calibri"/>
              </a:rPr>
              <a:t> </a:t>
            </a:r>
            <a:r>
              <a:rPr sz="2800">
                <a:latin typeface="Calibri"/>
                <a:cs typeface="Calibri"/>
              </a:rPr>
              <a:t>and</a:t>
            </a:r>
            <a:r>
              <a:rPr sz="2800" spc="-65">
                <a:latin typeface="Calibri"/>
                <a:cs typeface="Calibri"/>
              </a:rPr>
              <a:t> </a:t>
            </a:r>
            <a:r>
              <a:rPr sz="2800">
                <a:latin typeface="Calibri"/>
                <a:cs typeface="Calibri"/>
              </a:rPr>
              <a:t>found</a:t>
            </a:r>
            <a:r>
              <a:rPr sz="2800" spc="-55">
                <a:latin typeface="Calibri"/>
                <a:cs typeface="Calibri"/>
              </a:rPr>
              <a:t> </a:t>
            </a:r>
            <a:r>
              <a:rPr sz="2800">
                <a:latin typeface="Calibri"/>
                <a:cs typeface="Calibri"/>
              </a:rPr>
              <a:t>some</a:t>
            </a:r>
            <a:r>
              <a:rPr sz="2800" spc="-80">
                <a:latin typeface="Calibri"/>
                <a:cs typeface="Calibri"/>
              </a:rPr>
              <a:t> </a:t>
            </a:r>
            <a:r>
              <a:rPr sz="2800" spc="-10">
                <a:latin typeface="Calibri"/>
                <a:cs typeface="Calibri"/>
              </a:rPr>
              <a:t>social </a:t>
            </a:r>
            <a:r>
              <a:rPr sz="2800">
                <a:latin typeface="Calibri"/>
                <a:cs typeface="Calibri"/>
              </a:rPr>
              <a:t>cafes</a:t>
            </a:r>
            <a:r>
              <a:rPr sz="2800" spc="-80">
                <a:latin typeface="Calibri"/>
                <a:cs typeface="Calibri"/>
              </a:rPr>
              <a:t> </a:t>
            </a:r>
            <a:r>
              <a:rPr sz="2800">
                <a:latin typeface="Calibri"/>
                <a:cs typeface="Calibri"/>
              </a:rPr>
              <a:t>and</a:t>
            </a:r>
            <a:r>
              <a:rPr sz="2800" spc="-65">
                <a:latin typeface="Calibri"/>
                <a:cs typeface="Calibri"/>
              </a:rPr>
              <a:t> </a:t>
            </a:r>
            <a:r>
              <a:rPr sz="2800">
                <a:latin typeface="Calibri"/>
                <a:cs typeface="Calibri"/>
              </a:rPr>
              <a:t>tried</a:t>
            </a:r>
            <a:r>
              <a:rPr sz="2800" spc="-65">
                <a:latin typeface="Calibri"/>
                <a:cs typeface="Calibri"/>
              </a:rPr>
              <a:t> </a:t>
            </a:r>
            <a:r>
              <a:rPr sz="2800">
                <a:latin typeface="Calibri"/>
                <a:cs typeface="Calibri"/>
              </a:rPr>
              <a:t>four</a:t>
            </a:r>
            <a:r>
              <a:rPr sz="2800" spc="-60">
                <a:latin typeface="Calibri"/>
                <a:cs typeface="Calibri"/>
              </a:rPr>
              <a:t> </a:t>
            </a:r>
            <a:r>
              <a:rPr sz="2800">
                <a:latin typeface="Calibri"/>
                <a:cs typeface="Calibri"/>
              </a:rPr>
              <a:t>and</a:t>
            </a:r>
            <a:r>
              <a:rPr sz="2800" spc="-50">
                <a:latin typeface="Calibri"/>
                <a:cs typeface="Calibri"/>
              </a:rPr>
              <a:t> </a:t>
            </a:r>
            <a:r>
              <a:rPr sz="2800">
                <a:latin typeface="Calibri"/>
                <a:cs typeface="Calibri"/>
              </a:rPr>
              <a:t>liked</a:t>
            </a:r>
            <a:r>
              <a:rPr sz="2800" spc="-75">
                <a:latin typeface="Calibri"/>
                <a:cs typeface="Calibri"/>
              </a:rPr>
              <a:t> </a:t>
            </a:r>
            <a:r>
              <a:rPr sz="2800">
                <a:latin typeface="Calibri"/>
                <a:cs typeface="Calibri"/>
              </a:rPr>
              <a:t>two</a:t>
            </a:r>
            <a:r>
              <a:rPr sz="2800" spc="-75">
                <a:latin typeface="Calibri"/>
                <a:cs typeface="Calibri"/>
              </a:rPr>
              <a:t> </a:t>
            </a:r>
            <a:r>
              <a:rPr sz="2800">
                <a:latin typeface="Calibri"/>
                <a:cs typeface="Calibri"/>
              </a:rPr>
              <a:t>of</a:t>
            </a:r>
            <a:r>
              <a:rPr sz="2800" spc="-75">
                <a:latin typeface="Calibri"/>
                <a:cs typeface="Calibri"/>
              </a:rPr>
              <a:t> </a:t>
            </a:r>
            <a:r>
              <a:rPr sz="2800" spc="-10">
                <a:latin typeface="Calibri"/>
                <a:cs typeface="Calibri"/>
              </a:rPr>
              <a:t>them.</a:t>
            </a:r>
            <a:endParaRPr sz="2800">
              <a:latin typeface="Calibri"/>
              <a:cs typeface="Calibri"/>
            </a:endParaRPr>
          </a:p>
          <a:p>
            <a:pPr>
              <a:lnSpc>
                <a:spcPct val="100000"/>
              </a:lnSpc>
              <a:spcBef>
                <a:spcPts val="615"/>
              </a:spcBef>
              <a:buClr>
                <a:srgbClr val="00AF50"/>
              </a:buClr>
              <a:buFont typeface="Arial"/>
              <a:buChar char="•"/>
            </a:pPr>
            <a:endParaRPr sz="2800">
              <a:latin typeface="Calibri"/>
              <a:cs typeface="Calibri"/>
            </a:endParaRPr>
          </a:p>
          <a:p>
            <a:pPr marL="355600" marR="212090" indent="-342900">
              <a:lnSpc>
                <a:spcPct val="100000"/>
              </a:lnSpc>
              <a:spcBef>
                <a:spcPts val="5"/>
              </a:spcBef>
              <a:buFont typeface="Arial"/>
              <a:buChar char="•"/>
              <a:tabLst>
                <a:tab pos="355600" algn="l"/>
              </a:tabLst>
            </a:pPr>
            <a:r>
              <a:rPr sz="2800">
                <a:solidFill>
                  <a:srgbClr val="00AF50"/>
                </a:solidFill>
                <a:latin typeface="Calibri"/>
                <a:cs typeface="Calibri"/>
              </a:rPr>
              <a:t>I</a:t>
            </a:r>
            <a:r>
              <a:rPr sz="2800" spc="-70">
                <a:solidFill>
                  <a:srgbClr val="00AF50"/>
                </a:solidFill>
                <a:latin typeface="Calibri"/>
                <a:cs typeface="Calibri"/>
              </a:rPr>
              <a:t> </a:t>
            </a:r>
            <a:r>
              <a:rPr sz="2800">
                <a:solidFill>
                  <a:srgbClr val="00AF50"/>
                </a:solidFill>
                <a:latin typeface="Calibri"/>
                <a:cs typeface="Calibri"/>
              </a:rPr>
              <a:t>feel</a:t>
            </a:r>
            <a:r>
              <a:rPr sz="2800" spc="-60">
                <a:solidFill>
                  <a:srgbClr val="00AF50"/>
                </a:solidFill>
                <a:latin typeface="Calibri"/>
                <a:cs typeface="Calibri"/>
              </a:rPr>
              <a:t> </a:t>
            </a:r>
            <a:r>
              <a:rPr sz="2800">
                <a:solidFill>
                  <a:srgbClr val="00AF50"/>
                </a:solidFill>
                <a:latin typeface="Calibri"/>
                <a:cs typeface="Calibri"/>
              </a:rPr>
              <a:t>social</a:t>
            </a:r>
            <a:r>
              <a:rPr sz="2800" spc="-65">
                <a:solidFill>
                  <a:srgbClr val="00AF50"/>
                </a:solidFill>
                <a:latin typeface="Calibri"/>
                <a:cs typeface="Calibri"/>
              </a:rPr>
              <a:t> </a:t>
            </a:r>
            <a:r>
              <a:rPr sz="2800">
                <a:solidFill>
                  <a:srgbClr val="00AF50"/>
                </a:solidFill>
                <a:latin typeface="Calibri"/>
                <a:cs typeface="Calibri"/>
              </a:rPr>
              <a:t>prescribing</a:t>
            </a:r>
            <a:r>
              <a:rPr sz="2800" spc="-20">
                <a:solidFill>
                  <a:srgbClr val="00AF50"/>
                </a:solidFill>
                <a:latin typeface="Calibri"/>
                <a:cs typeface="Calibri"/>
              </a:rPr>
              <a:t> </a:t>
            </a:r>
            <a:r>
              <a:rPr sz="2800">
                <a:solidFill>
                  <a:srgbClr val="00AF50"/>
                </a:solidFill>
                <a:latin typeface="Calibri"/>
                <a:cs typeface="Calibri"/>
              </a:rPr>
              <a:t>helped</a:t>
            </a:r>
            <a:r>
              <a:rPr sz="2800" spc="-50">
                <a:solidFill>
                  <a:srgbClr val="00AF50"/>
                </a:solidFill>
                <a:latin typeface="Calibri"/>
                <a:cs typeface="Calibri"/>
              </a:rPr>
              <a:t> </a:t>
            </a:r>
            <a:r>
              <a:rPr sz="2800">
                <a:solidFill>
                  <a:srgbClr val="00AF50"/>
                </a:solidFill>
                <a:latin typeface="Calibri"/>
                <a:cs typeface="Calibri"/>
              </a:rPr>
              <a:t>me</a:t>
            </a:r>
            <a:r>
              <a:rPr sz="2800" spc="-65">
                <a:solidFill>
                  <a:srgbClr val="00AF50"/>
                </a:solidFill>
                <a:latin typeface="Calibri"/>
                <a:cs typeface="Calibri"/>
              </a:rPr>
              <a:t> </a:t>
            </a:r>
            <a:r>
              <a:rPr sz="2800">
                <a:solidFill>
                  <a:srgbClr val="00AF50"/>
                </a:solidFill>
                <a:latin typeface="Calibri"/>
                <a:cs typeface="Calibri"/>
              </a:rPr>
              <a:t>think</a:t>
            </a:r>
            <a:r>
              <a:rPr sz="2800" spc="-45">
                <a:solidFill>
                  <a:srgbClr val="00AF50"/>
                </a:solidFill>
                <a:latin typeface="Calibri"/>
                <a:cs typeface="Calibri"/>
              </a:rPr>
              <a:t> </a:t>
            </a:r>
            <a:r>
              <a:rPr sz="2800">
                <a:solidFill>
                  <a:srgbClr val="00AF50"/>
                </a:solidFill>
                <a:latin typeface="Calibri"/>
                <a:cs typeface="Calibri"/>
              </a:rPr>
              <a:t>about</a:t>
            </a:r>
            <a:r>
              <a:rPr sz="2800" spc="-45">
                <a:solidFill>
                  <a:srgbClr val="00AF50"/>
                </a:solidFill>
                <a:latin typeface="Calibri"/>
                <a:cs typeface="Calibri"/>
              </a:rPr>
              <a:t> </a:t>
            </a:r>
            <a:r>
              <a:rPr sz="2800" spc="-20">
                <a:solidFill>
                  <a:srgbClr val="00AF50"/>
                </a:solidFill>
                <a:latin typeface="Calibri"/>
                <a:cs typeface="Calibri"/>
              </a:rPr>
              <a:t>what </a:t>
            </a:r>
            <a:r>
              <a:rPr sz="2800">
                <a:solidFill>
                  <a:srgbClr val="00AF50"/>
                </a:solidFill>
                <a:latin typeface="Calibri"/>
                <a:cs typeface="Calibri"/>
              </a:rPr>
              <a:t>is</a:t>
            </a:r>
            <a:r>
              <a:rPr sz="2800" spc="-50">
                <a:solidFill>
                  <a:srgbClr val="00AF50"/>
                </a:solidFill>
                <a:latin typeface="Calibri"/>
                <a:cs typeface="Calibri"/>
              </a:rPr>
              <a:t> </a:t>
            </a:r>
            <a:r>
              <a:rPr sz="2800">
                <a:solidFill>
                  <a:srgbClr val="00AF50"/>
                </a:solidFill>
                <a:latin typeface="Calibri"/>
                <a:cs typeface="Calibri"/>
              </a:rPr>
              <a:t>in</a:t>
            </a:r>
            <a:r>
              <a:rPr sz="2800" spc="-50">
                <a:solidFill>
                  <a:srgbClr val="00AF50"/>
                </a:solidFill>
                <a:latin typeface="Calibri"/>
                <a:cs typeface="Calibri"/>
              </a:rPr>
              <a:t> </a:t>
            </a:r>
            <a:r>
              <a:rPr sz="2800">
                <a:solidFill>
                  <a:srgbClr val="00AF50"/>
                </a:solidFill>
                <a:latin typeface="Calibri"/>
                <a:cs typeface="Calibri"/>
              </a:rPr>
              <a:t>the</a:t>
            </a:r>
            <a:r>
              <a:rPr sz="2800" spc="-40">
                <a:solidFill>
                  <a:srgbClr val="00AF50"/>
                </a:solidFill>
                <a:latin typeface="Calibri"/>
                <a:cs typeface="Calibri"/>
              </a:rPr>
              <a:t> </a:t>
            </a:r>
            <a:r>
              <a:rPr sz="2800">
                <a:solidFill>
                  <a:srgbClr val="00AF50"/>
                </a:solidFill>
                <a:latin typeface="Calibri"/>
                <a:cs typeface="Calibri"/>
              </a:rPr>
              <a:t>community</a:t>
            </a:r>
            <a:r>
              <a:rPr sz="2800" spc="-30">
                <a:solidFill>
                  <a:srgbClr val="00AF50"/>
                </a:solidFill>
                <a:latin typeface="Calibri"/>
                <a:cs typeface="Calibri"/>
              </a:rPr>
              <a:t> </a:t>
            </a:r>
            <a:r>
              <a:rPr sz="2800">
                <a:solidFill>
                  <a:srgbClr val="00AF50"/>
                </a:solidFill>
                <a:latin typeface="Calibri"/>
                <a:cs typeface="Calibri"/>
              </a:rPr>
              <a:t>and</a:t>
            </a:r>
            <a:r>
              <a:rPr sz="2800" spc="-30">
                <a:solidFill>
                  <a:srgbClr val="00AF50"/>
                </a:solidFill>
                <a:latin typeface="Calibri"/>
                <a:cs typeface="Calibri"/>
              </a:rPr>
              <a:t> </a:t>
            </a:r>
            <a:r>
              <a:rPr sz="2800">
                <a:solidFill>
                  <a:srgbClr val="00AF50"/>
                </a:solidFill>
                <a:latin typeface="Calibri"/>
                <a:cs typeface="Calibri"/>
              </a:rPr>
              <a:t>try</a:t>
            </a:r>
            <a:r>
              <a:rPr sz="2800" spc="-55">
                <a:solidFill>
                  <a:srgbClr val="00AF50"/>
                </a:solidFill>
                <a:latin typeface="Calibri"/>
                <a:cs typeface="Calibri"/>
              </a:rPr>
              <a:t> </a:t>
            </a:r>
            <a:r>
              <a:rPr sz="2800">
                <a:solidFill>
                  <a:srgbClr val="00AF50"/>
                </a:solidFill>
                <a:latin typeface="Calibri"/>
                <a:cs typeface="Calibri"/>
              </a:rPr>
              <a:t>things</a:t>
            </a:r>
            <a:r>
              <a:rPr sz="2800">
                <a:latin typeface="Calibri"/>
                <a:cs typeface="Calibri"/>
              </a:rPr>
              <a:t>.</a:t>
            </a:r>
            <a:r>
              <a:rPr sz="2800" spc="-20">
                <a:latin typeface="Calibri"/>
                <a:cs typeface="Calibri"/>
              </a:rPr>
              <a:t> </a:t>
            </a:r>
            <a:r>
              <a:rPr sz="2800">
                <a:latin typeface="Calibri"/>
                <a:cs typeface="Calibri"/>
              </a:rPr>
              <a:t>But</a:t>
            </a:r>
            <a:r>
              <a:rPr sz="2800" spc="-40">
                <a:latin typeface="Calibri"/>
                <a:cs typeface="Calibri"/>
              </a:rPr>
              <a:t> </a:t>
            </a:r>
            <a:r>
              <a:rPr sz="2800">
                <a:latin typeface="Calibri"/>
                <a:cs typeface="Calibri"/>
              </a:rPr>
              <a:t>I</a:t>
            </a:r>
            <a:r>
              <a:rPr sz="2800" spc="-55">
                <a:latin typeface="Calibri"/>
                <a:cs typeface="Calibri"/>
              </a:rPr>
              <a:t> </a:t>
            </a:r>
            <a:r>
              <a:rPr sz="2800">
                <a:latin typeface="Calibri"/>
                <a:cs typeface="Calibri"/>
              </a:rPr>
              <a:t>still</a:t>
            </a:r>
            <a:r>
              <a:rPr sz="2800" spc="-50">
                <a:latin typeface="Calibri"/>
                <a:cs typeface="Calibri"/>
              </a:rPr>
              <a:t> </a:t>
            </a:r>
            <a:r>
              <a:rPr sz="2800" spc="-20">
                <a:latin typeface="Calibri"/>
                <a:cs typeface="Calibri"/>
              </a:rPr>
              <a:t>feel </a:t>
            </a:r>
            <a:r>
              <a:rPr sz="2800">
                <a:latin typeface="Calibri"/>
                <a:cs typeface="Calibri"/>
              </a:rPr>
              <a:t>nervous</a:t>
            </a:r>
            <a:r>
              <a:rPr sz="2800" spc="-35">
                <a:latin typeface="Calibri"/>
                <a:cs typeface="Calibri"/>
              </a:rPr>
              <a:t> </a:t>
            </a:r>
            <a:r>
              <a:rPr sz="2800" spc="-10">
                <a:latin typeface="Calibri"/>
                <a:cs typeface="Calibri"/>
              </a:rPr>
              <a:t>before</a:t>
            </a:r>
            <a:r>
              <a:rPr sz="2800" spc="-65">
                <a:latin typeface="Calibri"/>
                <a:cs typeface="Calibri"/>
              </a:rPr>
              <a:t> </a:t>
            </a:r>
            <a:r>
              <a:rPr sz="2800">
                <a:latin typeface="Calibri"/>
                <a:cs typeface="Calibri"/>
              </a:rPr>
              <a:t>go</a:t>
            </a:r>
            <a:r>
              <a:rPr sz="2800" spc="-65">
                <a:latin typeface="Calibri"/>
                <a:cs typeface="Calibri"/>
              </a:rPr>
              <a:t> </a:t>
            </a:r>
            <a:r>
              <a:rPr sz="2800">
                <a:latin typeface="Calibri"/>
                <a:cs typeface="Calibri"/>
              </a:rPr>
              <a:t>to</a:t>
            </a:r>
            <a:r>
              <a:rPr sz="2800" spc="-65">
                <a:latin typeface="Calibri"/>
                <a:cs typeface="Calibri"/>
              </a:rPr>
              <a:t> </a:t>
            </a:r>
            <a:r>
              <a:rPr sz="2800" spc="-10">
                <a:latin typeface="Calibri"/>
                <a:cs typeface="Calibri"/>
              </a:rPr>
              <a:t>anything.</a:t>
            </a:r>
            <a:r>
              <a:rPr sz="2800" spc="-45">
                <a:latin typeface="Calibri"/>
                <a:cs typeface="Calibri"/>
              </a:rPr>
              <a:t> </a:t>
            </a:r>
            <a:r>
              <a:rPr sz="2800">
                <a:latin typeface="Calibri"/>
                <a:cs typeface="Calibri"/>
              </a:rPr>
              <a:t>I</a:t>
            </a:r>
            <a:r>
              <a:rPr sz="2800" spc="-70">
                <a:latin typeface="Calibri"/>
                <a:cs typeface="Calibri"/>
              </a:rPr>
              <a:t> </a:t>
            </a:r>
            <a:r>
              <a:rPr sz="2800">
                <a:latin typeface="Calibri"/>
                <a:cs typeface="Calibri"/>
              </a:rPr>
              <a:t>learnt</a:t>
            </a:r>
            <a:r>
              <a:rPr sz="2800" spc="-60">
                <a:latin typeface="Calibri"/>
                <a:cs typeface="Calibri"/>
              </a:rPr>
              <a:t> </a:t>
            </a:r>
            <a:r>
              <a:rPr sz="2800">
                <a:latin typeface="Calibri"/>
                <a:cs typeface="Calibri"/>
              </a:rPr>
              <a:t>that</a:t>
            </a:r>
            <a:r>
              <a:rPr sz="2800" spc="-70">
                <a:latin typeface="Calibri"/>
                <a:cs typeface="Calibri"/>
              </a:rPr>
              <a:t> </a:t>
            </a:r>
            <a:r>
              <a:rPr sz="2800" spc="-10">
                <a:latin typeface="Calibri"/>
                <a:cs typeface="Calibri"/>
              </a:rPr>
              <a:t>being </a:t>
            </a:r>
            <a:r>
              <a:rPr sz="2800">
                <a:latin typeface="Calibri"/>
                <a:cs typeface="Calibri"/>
              </a:rPr>
              <a:t>honest</a:t>
            </a:r>
            <a:r>
              <a:rPr sz="2800" spc="-20">
                <a:latin typeface="Calibri"/>
                <a:cs typeface="Calibri"/>
              </a:rPr>
              <a:t> </a:t>
            </a:r>
            <a:r>
              <a:rPr sz="2800">
                <a:latin typeface="Calibri"/>
                <a:cs typeface="Calibri"/>
              </a:rPr>
              <a:t>about</a:t>
            </a:r>
            <a:r>
              <a:rPr sz="2800" spc="-45">
                <a:latin typeface="Calibri"/>
                <a:cs typeface="Calibri"/>
              </a:rPr>
              <a:t> </a:t>
            </a:r>
            <a:r>
              <a:rPr sz="2800">
                <a:latin typeface="Calibri"/>
                <a:cs typeface="Calibri"/>
              </a:rPr>
              <a:t>this</a:t>
            </a:r>
            <a:r>
              <a:rPr sz="2800" spc="-30">
                <a:latin typeface="Calibri"/>
                <a:cs typeface="Calibri"/>
              </a:rPr>
              <a:t> </a:t>
            </a:r>
            <a:r>
              <a:rPr sz="2800">
                <a:latin typeface="Calibri"/>
                <a:cs typeface="Calibri"/>
              </a:rPr>
              <a:t>helps</a:t>
            </a:r>
            <a:r>
              <a:rPr sz="2800" spc="-35">
                <a:latin typeface="Calibri"/>
                <a:cs typeface="Calibri"/>
              </a:rPr>
              <a:t> </a:t>
            </a:r>
            <a:r>
              <a:rPr sz="2800">
                <a:latin typeface="Calibri"/>
                <a:cs typeface="Calibri"/>
              </a:rPr>
              <a:t>and</a:t>
            </a:r>
            <a:r>
              <a:rPr sz="2800" spc="-35">
                <a:latin typeface="Calibri"/>
                <a:cs typeface="Calibri"/>
              </a:rPr>
              <a:t> </a:t>
            </a:r>
            <a:r>
              <a:rPr sz="2800">
                <a:latin typeface="Calibri"/>
                <a:cs typeface="Calibri"/>
              </a:rPr>
              <a:t>that</a:t>
            </a:r>
            <a:r>
              <a:rPr sz="2800" spc="-55">
                <a:latin typeface="Calibri"/>
                <a:cs typeface="Calibri"/>
              </a:rPr>
              <a:t> </a:t>
            </a:r>
            <a:r>
              <a:rPr sz="2800">
                <a:latin typeface="Calibri"/>
                <a:cs typeface="Calibri"/>
              </a:rPr>
              <a:t>I</a:t>
            </a:r>
            <a:r>
              <a:rPr sz="2800" spc="-45">
                <a:latin typeface="Calibri"/>
                <a:cs typeface="Calibri"/>
              </a:rPr>
              <a:t> </a:t>
            </a:r>
            <a:r>
              <a:rPr sz="2800">
                <a:latin typeface="Calibri"/>
                <a:cs typeface="Calibri"/>
              </a:rPr>
              <a:t>can</a:t>
            </a:r>
            <a:r>
              <a:rPr sz="2800" spc="-60">
                <a:latin typeface="Calibri"/>
                <a:cs typeface="Calibri"/>
              </a:rPr>
              <a:t> </a:t>
            </a:r>
            <a:r>
              <a:rPr sz="2800">
                <a:latin typeface="Calibri"/>
                <a:cs typeface="Calibri"/>
              </a:rPr>
              <a:t>see</a:t>
            </a:r>
            <a:r>
              <a:rPr sz="2800" spc="-45">
                <a:latin typeface="Calibri"/>
                <a:cs typeface="Calibri"/>
              </a:rPr>
              <a:t> </a:t>
            </a:r>
            <a:r>
              <a:rPr sz="2800" spc="-20">
                <a:latin typeface="Calibri"/>
                <a:cs typeface="Calibri"/>
              </a:rPr>
              <a:t>what </a:t>
            </a:r>
            <a:r>
              <a:rPr sz="2800">
                <a:latin typeface="Calibri"/>
                <a:cs typeface="Calibri"/>
              </a:rPr>
              <a:t>support</a:t>
            </a:r>
            <a:r>
              <a:rPr sz="2800" spc="-10">
                <a:latin typeface="Calibri"/>
                <a:cs typeface="Calibri"/>
              </a:rPr>
              <a:t> </a:t>
            </a:r>
            <a:r>
              <a:rPr sz="2800">
                <a:latin typeface="Calibri"/>
                <a:cs typeface="Calibri"/>
              </a:rPr>
              <a:t>I</a:t>
            </a:r>
            <a:r>
              <a:rPr sz="2800" spc="-55">
                <a:latin typeface="Calibri"/>
                <a:cs typeface="Calibri"/>
              </a:rPr>
              <a:t> </a:t>
            </a:r>
            <a:r>
              <a:rPr sz="2800">
                <a:latin typeface="Calibri"/>
                <a:cs typeface="Calibri"/>
              </a:rPr>
              <a:t>can</a:t>
            </a:r>
            <a:r>
              <a:rPr sz="2800" spc="-35">
                <a:latin typeface="Calibri"/>
                <a:cs typeface="Calibri"/>
              </a:rPr>
              <a:t> </a:t>
            </a:r>
            <a:r>
              <a:rPr sz="2800" spc="-10">
                <a:latin typeface="Calibri"/>
                <a:cs typeface="Calibri"/>
              </a:rPr>
              <a:t>receive.</a:t>
            </a:r>
            <a:endParaRPr sz="2800">
              <a:latin typeface="Calibri"/>
              <a:cs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335833" y="496248"/>
            <a:ext cx="10515600" cy="773031"/>
          </a:xfrm>
          <a:prstGeom prst="rect">
            <a:avLst/>
          </a:prstGeom>
        </p:spPr>
        <p:txBody>
          <a:bodyPr vert="horz" wrap="square" lIns="0" tIns="94995" rIns="0" bIns="0" rtlCol="0">
            <a:spAutoFit/>
          </a:bodyPr>
          <a:lstStyle/>
          <a:p>
            <a:pPr marL="821690">
              <a:lnSpc>
                <a:spcPct val="100000"/>
              </a:lnSpc>
              <a:spcBef>
                <a:spcPts val="100"/>
              </a:spcBef>
            </a:pPr>
            <a:r>
              <a:rPr b="1"/>
              <a:t>Thanking</a:t>
            </a:r>
            <a:r>
              <a:rPr b="1" spc="-50"/>
              <a:t> </a:t>
            </a:r>
            <a:r>
              <a:rPr b="1"/>
              <a:t>for</a:t>
            </a:r>
            <a:r>
              <a:rPr b="1" spc="-25"/>
              <a:t> </a:t>
            </a:r>
            <a:r>
              <a:rPr b="1"/>
              <a:t>making</a:t>
            </a:r>
            <a:r>
              <a:rPr b="1" spc="-25"/>
              <a:t> </a:t>
            </a:r>
            <a:r>
              <a:rPr b="1"/>
              <a:t>a</a:t>
            </a:r>
            <a:r>
              <a:rPr b="1" spc="-45"/>
              <a:t> </a:t>
            </a:r>
            <a:r>
              <a:rPr b="1" spc="-10"/>
              <a:t>difference</a:t>
            </a:r>
            <a:endParaRPr lang="en-US" b="1" spc="-10">
              <a:ea typeface="Calibri Light"/>
              <a:cs typeface="Calibri Light"/>
            </a:endParaRPr>
          </a:p>
        </p:txBody>
      </p:sp>
      <p:pic>
        <p:nvPicPr>
          <p:cNvPr id="3" name="object 3"/>
          <p:cNvPicPr/>
          <p:nvPr/>
        </p:nvPicPr>
        <p:blipFill>
          <a:blip r:embed="rId2" cstate="print"/>
          <a:stretch>
            <a:fillRect/>
          </a:stretch>
        </p:blipFill>
        <p:spPr>
          <a:xfrm>
            <a:off x="3360874" y="1612920"/>
            <a:ext cx="4959350" cy="475297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egaphone icon">
            <a:extLst>
              <a:ext uri="{FF2B5EF4-FFF2-40B4-BE49-F238E27FC236}">
                <a16:creationId xmlns:a16="http://schemas.microsoft.com/office/drawing/2014/main" id="{E662DDEE-8231-2B4D-819B-310EA40FC74E}"/>
              </a:ext>
            </a:extLst>
          </p:cNvPr>
          <p:cNvPicPr>
            <a:picLocks noChangeAspect="1"/>
          </p:cNvPicPr>
          <p:nvPr/>
        </p:nvPicPr>
        <p:blipFill>
          <a:blip r:embed="rId2"/>
          <a:stretch>
            <a:fillRect/>
          </a:stretch>
        </p:blipFill>
        <p:spPr>
          <a:xfrm>
            <a:off x="9196321" y="4657078"/>
            <a:ext cx="2887328" cy="1807035"/>
          </a:xfrm>
          <a:prstGeom prst="rect">
            <a:avLst/>
          </a:prstGeom>
        </p:spPr>
      </p:pic>
      <p:pic>
        <p:nvPicPr>
          <p:cNvPr id="3" name="Picture 2">
            <a:extLst>
              <a:ext uri="{FF2B5EF4-FFF2-40B4-BE49-F238E27FC236}">
                <a16:creationId xmlns:a16="http://schemas.microsoft.com/office/drawing/2014/main" id="{F53AEBDB-4DE2-E14F-88FE-2E5705B6CC7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420869" y="3061396"/>
            <a:ext cx="5310588" cy="3191363"/>
          </a:xfrm>
          <a:prstGeom prst="rect">
            <a:avLst/>
          </a:prstGeom>
        </p:spPr>
      </p:pic>
      <p:sp>
        <p:nvSpPr>
          <p:cNvPr id="2" name="Subtitle 1">
            <a:extLst>
              <a:ext uri="{FF2B5EF4-FFF2-40B4-BE49-F238E27FC236}">
                <a16:creationId xmlns:a16="http://schemas.microsoft.com/office/drawing/2014/main" id="{B5F4C6D7-ACD5-4E49-8D81-3837F05B06D8}"/>
              </a:ext>
            </a:extLst>
          </p:cNvPr>
          <p:cNvSpPr>
            <a:spLocks noGrp="1"/>
          </p:cNvSpPr>
          <p:nvPr>
            <p:ph type="subTitle" idx="1"/>
          </p:nvPr>
        </p:nvSpPr>
        <p:spPr>
          <a:xfrm>
            <a:off x="632214" y="3833036"/>
            <a:ext cx="5099243" cy="2070789"/>
          </a:xfrm>
        </p:spPr>
        <p:txBody>
          <a:bodyPr/>
          <a:lstStyle/>
          <a:p>
            <a:r>
              <a:rPr lang="en-US" b="1">
                <a:latin typeface="Trebuchet MS" panose="020B0703020202090204" pitchFamily="34" charset="0"/>
              </a:rPr>
              <a:t>Get in touch</a:t>
            </a:r>
          </a:p>
          <a:p>
            <a:r>
              <a:rPr lang="en-US" err="1">
                <a:latin typeface="Trebuchet MS" panose="020B0703020202090204" pitchFamily="34" charset="0"/>
              </a:rPr>
              <a:t>socialprescribingacademy.org.uk</a:t>
            </a:r>
            <a:endParaRPr lang="en-US">
              <a:latin typeface="Trebuchet MS" panose="020B0703020202090204" pitchFamily="34" charset="0"/>
            </a:endParaRPr>
          </a:p>
        </p:txBody>
      </p:sp>
      <p:sp>
        <p:nvSpPr>
          <p:cNvPr id="4" name="Google Shape;123;p2">
            <a:extLst>
              <a:ext uri="{FF2B5EF4-FFF2-40B4-BE49-F238E27FC236}">
                <a16:creationId xmlns:a16="http://schemas.microsoft.com/office/drawing/2014/main" id="{FC4960A5-01B8-040D-0186-67EEF60BEDB2}"/>
              </a:ext>
            </a:extLst>
          </p:cNvPr>
          <p:cNvSpPr txBox="1">
            <a:spLocks/>
          </p:cNvSpPr>
          <p:nvPr/>
        </p:nvSpPr>
        <p:spPr>
          <a:xfrm>
            <a:off x="5942802" y="4239299"/>
            <a:ext cx="7584197" cy="1258262"/>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SzPts val="4000"/>
            </a:pPr>
            <a:r>
              <a:rPr lang="en-US" sz="13800">
                <a:solidFill>
                  <a:srgbClr val="00B0F0"/>
                </a:solidFill>
                <a:latin typeface="Trebuchet MS" panose="020B0603020202020204" pitchFamily="34" charset="0"/>
              </a:rPr>
              <a:t>Q&amp;A</a:t>
            </a:r>
          </a:p>
        </p:txBody>
      </p:sp>
    </p:spTree>
    <p:extLst>
      <p:ext uri="{BB962C8B-B14F-4D97-AF65-F5344CB8AC3E}">
        <p14:creationId xmlns:p14="http://schemas.microsoft.com/office/powerpoint/2010/main" val="31457391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8193C-00AE-8B1C-CD7F-85CD48F3127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4DC3B21-BC80-9444-4346-65CB0EA6CF88}"/>
              </a:ext>
            </a:extLst>
          </p:cNvPr>
          <p:cNvSpPr txBox="1"/>
          <p:nvPr/>
        </p:nvSpPr>
        <p:spPr>
          <a:xfrm>
            <a:off x="231587" y="6215552"/>
            <a:ext cx="1651819" cy="369332"/>
          </a:xfrm>
          <a:prstGeom prst="rect">
            <a:avLst/>
          </a:prstGeom>
          <a:noFill/>
        </p:spPr>
        <p:txBody>
          <a:bodyPr wrap="square">
            <a:spAutoFit/>
          </a:bodyPr>
          <a:lstStyle/>
          <a:p>
            <a:r>
              <a:rPr lang="en-GB">
                <a:hlinkClick r:id="rId2"/>
              </a:rPr>
              <a:t>Events | NASP</a:t>
            </a:r>
            <a:endParaRPr lang="en-GB"/>
          </a:p>
        </p:txBody>
      </p:sp>
      <p:pic>
        <p:nvPicPr>
          <p:cNvPr id="7" name="Picture 6">
            <a:extLst>
              <a:ext uri="{FF2B5EF4-FFF2-40B4-BE49-F238E27FC236}">
                <a16:creationId xmlns:a16="http://schemas.microsoft.com/office/drawing/2014/main" id="{347704AC-82B8-51F9-FB51-3BD2C4681CD4}"/>
              </a:ext>
            </a:extLst>
          </p:cNvPr>
          <p:cNvPicPr>
            <a:picLocks noChangeAspect="1"/>
          </p:cNvPicPr>
          <p:nvPr/>
        </p:nvPicPr>
        <p:blipFill>
          <a:blip r:embed="rId3"/>
          <a:stretch>
            <a:fillRect/>
          </a:stretch>
        </p:blipFill>
        <p:spPr>
          <a:xfrm>
            <a:off x="233172" y="4477927"/>
            <a:ext cx="1738838" cy="1733654"/>
          </a:xfrm>
          <a:prstGeom prst="rect">
            <a:avLst/>
          </a:prstGeom>
        </p:spPr>
      </p:pic>
      <p:pic>
        <p:nvPicPr>
          <p:cNvPr id="3" name="Picture 2">
            <a:extLst>
              <a:ext uri="{FF2B5EF4-FFF2-40B4-BE49-F238E27FC236}">
                <a16:creationId xmlns:a16="http://schemas.microsoft.com/office/drawing/2014/main" id="{CEFAA29C-C749-A8DF-8B21-0CB6FA91D573}"/>
              </a:ext>
            </a:extLst>
          </p:cNvPr>
          <p:cNvPicPr>
            <a:picLocks noChangeAspect="1"/>
          </p:cNvPicPr>
          <p:nvPr/>
        </p:nvPicPr>
        <p:blipFill>
          <a:blip r:embed="rId4"/>
          <a:stretch>
            <a:fillRect/>
          </a:stretch>
        </p:blipFill>
        <p:spPr>
          <a:xfrm>
            <a:off x="295667" y="262342"/>
            <a:ext cx="4472264" cy="4218685"/>
          </a:xfrm>
          <a:prstGeom prst="rect">
            <a:avLst/>
          </a:prstGeom>
        </p:spPr>
      </p:pic>
      <p:sp>
        <p:nvSpPr>
          <p:cNvPr id="2" name="TextBox 1">
            <a:extLst>
              <a:ext uri="{FF2B5EF4-FFF2-40B4-BE49-F238E27FC236}">
                <a16:creationId xmlns:a16="http://schemas.microsoft.com/office/drawing/2014/main" id="{F96E9EA8-EEE8-1670-9157-EDA85A5E099D}"/>
              </a:ext>
            </a:extLst>
          </p:cNvPr>
          <p:cNvSpPr txBox="1"/>
          <p:nvPr/>
        </p:nvSpPr>
        <p:spPr>
          <a:xfrm>
            <a:off x="5769670" y="513299"/>
            <a:ext cx="5697155" cy="76636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latin typeface="Calibri"/>
                <a:ea typeface="Calibri"/>
                <a:cs typeface="Calibri"/>
              </a:rPr>
              <a:t>External Support for sexual assault:</a:t>
            </a:r>
            <a:endParaRPr lang="en-US" sz="2400" b="1">
              <a:latin typeface="Calibri"/>
              <a:ea typeface="Calibri"/>
              <a:cs typeface="Calibri"/>
            </a:endParaRPr>
          </a:p>
          <a:p>
            <a:pPr marL="342900" indent="-342900">
              <a:buFont typeface="Arial"/>
              <a:buChar char="•"/>
            </a:pPr>
            <a:r>
              <a:rPr lang="en-GB" sz="2400">
                <a:ea typeface="+mn-lt"/>
                <a:cs typeface="+mn-lt"/>
                <a:hlinkClick r:id="rId5"/>
              </a:rPr>
              <a:t>Rape Crisis England &amp; Wales</a:t>
            </a:r>
            <a:endParaRPr lang="en-GB" sz="2400">
              <a:latin typeface="Calibri"/>
              <a:ea typeface="Calibri"/>
              <a:cs typeface="Calibri"/>
            </a:endParaRPr>
          </a:p>
          <a:p>
            <a:pPr marL="342900" indent="-342900">
              <a:buFont typeface="Arial"/>
              <a:buChar char="•"/>
            </a:pPr>
            <a:r>
              <a:rPr lang="en-GB" sz="2400">
                <a:ea typeface="+mn-lt"/>
                <a:cs typeface="+mn-lt"/>
                <a:hlinkClick r:id="rId6"/>
              </a:rPr>
              <a:t>SARSAS home</a:t>
            </a:r>
            <a:endParaRPr lang="en-GB" sz="2400"/>
          </a:p>
          <a:p>
            <a:pPr marL="342900" indent="-342900">
              <a:buFont typeface="Arial"/>
              <a:buChar char="•"/>
            </a:pPr>
            <a:r>
              <a:rPr lang="en-GB" sz="2400">
                <a:ea typeface="+mn-lt"/>
                <a:cs typeface="+mn-lt"/>
                <a:hlinkClick r:id="rId7"/>
              </a:rPr>
              <a:t>thesurvivorstrust.org/</a:t>
            </a:r>
            <a:endParaRPr lang="en-GB" sz="2400"/>
          </a:p>
          <a:p>
            <a:endParaRPr lang="en-GB" sz="2400"/>
          </a:p>
          <a:p>
            <a:pPr>
              <a:buFont typeface="Arial"/>
            </a:pPr>
            <a:r>
              <a:rPr lang="en-GB" sz="2400" b="1"/>
              <a:t>Mental health support:</a:t>
            </a:r>
          </a:p>
          <a:p>
            <a:pPr marL="342900" indent="-342900">
              <a:buFont typeface="Arial"/>
              <a:buChar char="•"/>
            </a:pPr>
            <a:r>
              <a:rPr lang="en-GB" sz="2400">
                <a:ea typeface="+mn-lt"/>
                <a:cs typeface="+mn-lt"/>
                <a:hlinkClick r:id="rId8"/>
              </a:rPr>
              <a:t>contact-samaritan/</a:t>
            </a:r>
            <a:endParaRPr lang="en-GB" sz="2400"/>
          </a:p>
          <a:p>
            <a:pPr marL="342900" indent="-342900">
              <a:buFont typeface="Arial"/>
              <a:buChar char="•"/>
            </a:pPr>
            <a:r>
              <a:rPr lang="en-GB" sz="2400">
                <a:ea typeface="+mn-lt"/>
                <a:cs typeface="+mn-lt"/>
                <a:hlinkClick r:id="rId9"/>
              </a:rPr>
              <a:t>Mental health helplines, text and online chat | Mind</a:t>
            </a:r>
            <a:endParaRPr lang="en-GB" sz="2400">
              <a:ea typeface="+mn-lt"/>
              <a:cs typeface="+mn-lt"/>
            </a:endParaRPr>
          </a:p>
          <a:p>
            <a:pPr marL="342900" indent="-342900">
              <a:buFont typeface="Arial"/>
              <a:buChar char="•"/>
            </a:pPr>
            <a:r>
              <a:rPr lang="en-GB" sz="2400">
                <a:ea typeface="+mn-lt"/>
                <a:cs typeface="+mn-lt"/>
                <a:hlinkClick r:id="rId10"/>
              </a:rPr>
              <a:t>https://hubofhope.co.uk/</a:t>
            </a:r>
            <a:endParaRPr lang="en-GB" sz="2400"/>
          </a:p>
          <a:p>
            <a:pPr marL="342900" indent="-342900">
              <a:buFont typeface="Arial"/>
              <a:buChar char="•"/>
            </a:pPr>
            <a:r>
              <a:rPr lang="en-GB" sz="2400">
                <a:hlinkClick r:id="rId11"/>
              </a:rPr>
              <a:t>SANEline services - SANE</a:t>
            </a:r>
            <a:endParaRPr lang="en-GB" sz="2400"/>
          </a:p>
          <a:p>
            <a:pPr marL="342900" indent="-342900">
              <a:buFont typeface="Arial"/>
              <a:buChar char="•"/>
            </a:pPr>
            <a:r>
              <a:rPr lang="en-GB" sz="2400">
                <a:hlinkClick r:id="rId12"/>
              </a:rPr>
              <a:t>https://www.getselfhelp.co.uk/</a:t>
            </a:r>
            <a:endParaRPr lang="en-US"/>
          </a:p>
          <a:p>
            <a:pPr marL="342900" indent="-342900">
              <a:buFont typeface="Arial"/>
              <a:buChar char="•"/>
            </a:pPr>
            <a:r>
              <a:rPr lang="en-GB" sz="2400">
                <a:hlinkClick r:id="rId13"/>
              </a:rPr>
              <a:t>https://menssheds.org.uk/</a:t>
            </a:r>
            <a:endParaRPr lang="en-GB"/>
          </a:p>
          <a:p>
            <a:pPr marL="342900" indent="-342900">
              <a:buFont typeface="Arial"/>
              <a:buChar char="•"/>
            </a:pPr>
            <a:r>
              <a:rPr lang="en-GB" sz="2400">
                <a:hlinkClick r:id="rId14"/>
              </a:rPr>
              <a:t>https://www.thecalmzone.net/suicide-prevention-helpline</a:t>
            </a:r>
            <a:endParaRPr lang="en-GB"/>
          </a:p>
          <a:p>
            <a:endParaRPr lang="en-GB" sz="2400"/>
          </a:p>
          <a:p>
            <a:pPr marL="342900" indent="-342900">
              <a:buFont typeface="Arial"/>
              <a:buChar char="•"/>
            </a:pPr>
            <a:endParaRPr lang="en-GB" sz="2400"/>
          </a:p>
          <a:p>
            <a:pPr marL="342900" indent="-342900">
              <a:buFont typeface="Arial"/>
              <a:buChar char="•"/>
            </a:pPr>
            <a:endParaRPr lang="en-GB" sz="2400"/>
          </a:p>
          <a:p>
            <a:pPr marL="342900" indent="-342900">
              <a:buFont typeface="Arial"/>
              <a:buChar char="•"/>
            </a:pPr>
            <a:endParaRPr lang="en-GB" sz="2400"/>
          </a:p>
          <a:p>
            <a:endParaRPr lang="en-GB"/>
          </a:p>
          <a:p>
            <a:endParaRPr lang="en-GB"/>
          </a:p>
        </p:txBody>
      </p:sp>
      <p:sp>
        <p:nvSpPr>
          <p:cNvPr id="4" name="TextBox 3">
            <a:extLst>
              <a:ext uri="{FF2B5EF4-FFF2-40B4-BE49-F238E27FC236}">
                <a16:creationId xmlns:a16="http://schemas.microsoft.com/office/drawing/2014/main" id="{469B7A45-3571-5E7D-91B7-88D0E6C5E176}"/>
              </a:ext>
            </a:extLst>
          </p:cNvPr>
          <p:cNvSpPr txBox="1"/>
          <p:nvPr/>
        </p:nvSpPr>
        <p:spPr>
          <a:xfrm>
            <a:off x="2189480" y="4577080"/>
            <a:ext cx="3733800" cy="16389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1800" b="0" i="0">
                <a:solidFill>
                  <a:srgbClr val="000000"/>
                </a:solidFill>
                <a:latin typeface="Aptos"/>
                <a:ea typeface="Segoe UI"/>
                <a:cs typeface="Segoe UI"/>
              </a:rPr>
              <a:t>​</a:t>
            </a:r>
          </a:p>
          <a:p>
            <a:pPr lvl="0" algn="l">
              <a:lnSpc>
                <a:spcPts val="3300"/>
              </a:lnSpc>
            </a:pPr>
            <a:r>
              <a:rPr lang="en-GB" sz="2400" b="1" i="0" u="none" strike="noStrike" baseline="0">
                <a:solidFill>
                  <a:srgbClr val="000000"/>
                </a:solidFill>
                <a:latin typeface="Aptos"/>
                <a:ea typeface="Arial"/>
                <a:cs typeface="Arial"/>
              </a:rPr>
              <a:t>LGBTQ community</a:t>
            </a:r>
            <a:r>
              <a:rPr lang="en-GB" sz="2400" b="1">
                <a:solidFill>
                  <a:srgbClr val="000000"/>
                </a:solidFill>
                <a:latin typeface="Aptos"/>
                <a:ea typeface="Arial"/>
                <a:cs typeface="Arial"/>
              </a:rPr>
              <a:t>:</a:t>
            </a:r>
            <a:r>
              <a:rPr lang="en-GB" sz="2400" b="1" i="0" u="none" strike="noStrike" baseline="0">
                <a:solidFill>
                  <a:srgbClr val="000000"/>
                </a:solidFill>
                <a:latin typeface="Aptos"/>
                <a:ea typeface="Arial"/>
                <a:cs typeface="Arial"/>
              </a:rPr>
              <a:t> </a:t>
            </a:r>
            <a:r>
              <a:rPr lang="en-GB" sz="2400" b="1" i="0">
                <a:solidFill>
                  <a:srgbClr val="000000"/>
                </a:solidFill>
                <a:latin typeface="Aptos"/>
                <a:ea typeface="Arial"/>
                <a:cs typeface="Arial"/>
              </a:rPr>
              <a:t>​</a:t>
            </a:r>
            <a:endParaRPr lang="en-GB" sz="2400" b="1"/>
          </a:p>
          <a:p>
            <a:pPr marL="342900" indent="-342900">
              <a:lnSpc>
                <a:spcPts val="3300"/>
              </a:lnSpc>
              <a:buFont typeface="Arial,Sans-Serif"/>
              <a:buChar char="•"/>
            </a:pPr>
            <a:r>
              <a:rPr lang="en-GB" sz="2400" b="0" i="0" u="none" strike="noStrike" baseline="0">
                <a:solidFill>
                  <a:srgbClr val="000000"/>
                </a:solidFill>
                <a:latin typeface="Aptos"/>
                <a:ea typeface="Arial"/>
                <a:cs typeface="Arial"/>
                <a:hlinkClick r:id="rId15"/>
              </a:rPr>
              <a:t>mindout.org.uk/</a:t>
            </a:r>
            <a:r>
              <a:rPr lang="en-GB" sz="2400">
                <a:solidFill>
                  <a:srgbClr val="000000"/>
                </a:solidFill>
                <a:latin typeface="Aptos"/>
                <a:ea typeface="Arial"/>
                <a:cs typeface="Arial"/>
                <a:hlinkClick r:id="rId15"/>
              </a:rPr>
              <a:t> </a:t>
            </a:r>
            <a:r>
              <a:rPr lang="en-GB" sz="2400" b="0" i="0">
                <a:solidFill>
                  <a:srgbClr val="000000"/>
                </a:solidFill>
                <a:latin typeface="Aptos"/>
                <a:ea typeface="Arial"/>
                <a:cs typeface="Arial"/>
                <a:hlinkClick r:id="rId15"/>
              </a:rPr>
              <a:t>​</a:t>
            </a:r>
            <a:endParaRPr lang="en-US" sz="2400" b="0" i="0">
              <a:solidFill>
                <a:srgbClr val="000000"/>
              </a:solidFill>
              <a:latin typeface="Aptos"/>
              <a:ea typeface="Arial"/>
              <a:cs typeface="Arial"/>
            </a:endParaRPr>
          </a:p>
          <a:p>
            <a:pPr marL="342900" lvl="0" indent="-342900" algn="l" rtl="0">
              <a:lnSpc>
                <a:spcPts val="3300"/>
              </a:lnSpc>
              <a:buFont typeface="Arial,Sans-Serif"/>
              <a:buChar char="•"/>
            </a:pPr>
            <a:r>
              <a:rPr lang="en-GB" sz="2400" b="0" i="0" u="none" strike="noStrike" baseline="0">
                <a:solidFill>
                  <a:srgbClr val="000000"/>
                </a:solidFill>
                <a:latin typeface="Aptos"/>
                <a:ea typeface="Arial"/>
                <a:cs typeface="Arial"/>
                <a:hlinkClick r:id="rId16"/>
              </a:rPr>
              <a:t>www.stonewall.org.uk</a:t>
            </a:r>
            <a:endParaRPr lang="en-GB" sz="2400">
              <a:cs typeface="Arial"/>
            </a:endParaRPr>
          </a:p>
        </p:txBody>
      </p:sp>
    </p:spTree>
    <p:extLst>
      <p:ext uri="{BB962C8B-B14F-4D97-AF65-F5344CB8AC3E}">
        <p14:creationId xmlns:p14="http://schemas.microsoft.com/office/powerpoint/2010/main" val="23357346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idebar images 2">
  <a:themeElements>
    <a:clrScheme name="Custom 6">
      <a:dk1>
        <a:sysClr val="windowText" lastClr="000000"/>
      </a:dk1>
      <a:lt1>
        <a:sysClr val="window" lastClr="FFFFFF"/>
      </a:lt1>
      <a:dk2>
        <a:srgbClr val="2C3C43"/>
      </a:dk2>
      <a:lt2>
        <a:srgbClr val="EBEBEB"/>
      </a:lt2>
      <a:accent1>
        <a:srgbClr val="1E9AD6"/>
      </a:accent1>
      <a:accent2>
        <a:srgbClr val="16A796"/>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 xmlns="1364a245-e493-41ed-bb8d-07b284efa9d7" xsi:nil="true"/>
    <Session xmlns="1364a245-e493-41ed-bb8d-07b284efa9d7" xsi:nil="true"/>
    <TaxCatchAll xmlns="369a6785-7c20-4394-a076-f65286349692" xsi:nil="true"/>
    <lcf76f155ced4ddcb4097134ff3c332f xmlns="1364a245-e493-41ed-bb8d-07b284efa9d7">
      <Terms xmlns="http://schemas.microsoft.com/office/infopath/2007/PartnerControls"/>
    </lcf76f155ced4ddcb4097134ff3c332f>
    <Session_x0028__x002f_5_x0029_ xmlns="1364a245-e493-41ed-bb8d-07b284efa9d7" xsi:nil="true"/>
    <ApplicationNo_x002e_ xmlns="1364a245-e493-41ed-bb8d-07b284efa9d7" xsi:nil="true"/>
    <datetimr xmlns="1364a245-e493-41ed-bb8d-07b284efa9d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1E39600B21014991592B10C4BE6E14" ma:contentTypeVersion="25" ma:contentTypeDescription="Create a new document." ma:contentTypeScope="" ma:versionID="81a85617b62ada1b8e9784d065654cbc">
  <xsd:schema xmlns:xsd="http://www.w3.org/2001/XMLSchema" xmlns:xs="http://www.w3.org/2001/XMLSchema" xmlns:p="http://schemas.microsoft.com/office/2006/metadata/properties" xmlns:ns2="1364a245-e493-41ed-bb8d-07b284efa9d7" xmlns:ns3="369a6785-7c20-4394-a076-f65286349692" targetNamespace="http://schemas.microsoft.com/office/2006/metadata/properties" ma:root="true" ma:fieldsID="ade5e1e528c1e98e3855148c50d8add4" ns2:_="" ns3:_="">
    <xsd:import namespace="1364a245-e493-41ed-bb8d-07b284efa9d7"/>
    <xsd:import namespace="369a6785-7c20-4394-a076-f6528634969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Session_x0028__x002f_5_x0029_" minOccurs="0"/>
                <xsd:element ref="ns2:Session" minOccurs="0"/>
                <xsd:element ref="ns2:MediaServiceSearchProperties" minOccurs="0"/>
                <xsd:element ref="ns2:Notes" minOccurs="0"/>
                <xsd:element ref="ns2:ApplicationNo_x002e_" minOccurs="0"/>
                <xsd:element ref="ns2:MediaServiceBillingMetadata" minOccurs="0"/>
                <xsd:element ref="ns2:datetim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64a245-e493-41ed-bb8d-07b284efa9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3e4efc2-323b-47dd-8bdf-129af66e90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Session_x0028__x002f_5_x0029_" ma:index="24" nillable="true" ma:displayName="Session (/5)" ma:format="Dropdown" ma:internalName="Session_x0028__x002f_5_x0029_">
      <xsd:simpleType>
        <xsd:restriction base="dms:Text">
          <xsd:maxLength value="255"/>
        </xsd:restriction>
      </xsd:simpleType>
    </xsd:element>
    <xsd:element name="Session" ma:index="25" nillable="true" ma:displayName="Session" ma:format="Dropdown" ma:internalName="Session">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Notes" ma:index="27" nillable="true" ma:displayName="Notes" ma:description="Reason useful cross-sector" ma:format="Dropdown" ma:internalName="Notes">
      <xsd:simpleType>
        <xsd:restriction base="dms:Note">
          <xsd:maxLength value="255"/>
        </xsd:restriction>
      </xsd:simpleType>
    </xsd:element>
    <xsd:element name="ApplicationNo_x002e_" ma:index="28" nillable="true" ma:displayName="Application No." ma:format="Dropdown" ma:internalName="ApplicationNo_x002e_" ma:percentage="FALSE">
      <xsd:simpleType>
        <xsd:restriction base="dms:Number"/>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datetimr" ma:index="30" nillable="true" ma:displayName="datetimr" ma:format="DateOnly" ma:internalName="datetimr">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69a6785-7c20-4394-a076-f6528634969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afd2c15-7117-4a99-a4ad-7db48f8eacbd}" ma:internalName="TaxCatchAll" ma:showField="CatchAllData" ma:web="369a6785-7c20-4394-a076-f652863496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F34044-BF23-4E8E-AD64-077D1367BDAC}">
  <ds:schemaRefs>
    <ds:schemaRef ds:uri="1364a245-e493-41ed-bb8d-07b284efa9d7"/>
    <ds:schemaRef ds:uri="369a6785-7c20-4394-a076-f652863496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57C9D22-5A18-4D9A-9A29-7E7685AAA977}">
  <ds:schemaRefs>
    <ds:schemaRef ds:uri="http://schemas.microsoft.com/sharepoint/v3/contenttype/forms"/>
  </ds:schemaRefs>
</ds:datastoreItem>
</file>

<file path=customXml/itemProps3.xml><?xml version="1.0" encoding="utf-8"?>
<ds:datastoreItem xmlns:ds="http://schemas.openxmlformats.org/officeDocument/2006/customXml" ds:itemID="{772EEFC4-A186-484B-BD27-BDC454388BC2}">
  <ds:schemaRefs>
    <ds:schemaRef ds:uri="1364a245-e493-41ed-bb8d-07b284efa9d7"/>
    <ds:schemaRef ds:uri="369a6785-7c20-4394-a076-f6528634969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46</Slides>
  <Notes>15</Notes>
  <HiddenSlides>0</HiddenSlides>
  <ScaleCrop>false</ScaleCrop>
  <HeadingPairs>
    <vt:vector size="4" baseType="variant">
      <vt:variant>
        <vt:lpstr>Theme</vt:lpstr>
      </vt:variant>
      <vt:variant>
        <vt:i4>3</vt:i4>
      </vt:variant>
      <vt:variant>
        <vt:lpstr>Slide Titles</vt:lpstr>
      </vt:variant>
      <vt:variant>
        <vt:i4>46</vt:i4>
      </vt:variant>
    </vt:vector>
  </HeadingPairs>
  <TitlesOfParts>
    <vt:vector size="49" baseType="lpstr">
      <vt:lpstr>Office Theme</vt:lpstr>
      <vt:lpstr>1_Office Theme</vt:lpstr>
      <vt:lpstr>Sidebar images 2</vt:lpstr>
      <vt:lpstr>NASP Webinar: Mental health Part Two: World Mental Health Day </vt:lpstr>
      <vt:lpstr>Housekeeping</vt:lpstr>
      <vt:lpstr>Overview</vt:lpstr>
      <vt:lpstr>Joelle Bradly,  Deputy Director for Evidence and Impact at NASP    </vt:lpstr>
      <vt:lpstr>Social Prescribing and Mental Health Evidence </vt:lpstr>
      <vt:lpstr>PowerPoint Presentation</vt:lpstr>
      <vt:lpstr>PowerPoint Presentation</vt:lpstr>
      <vt:lpstr>Who is accessing social prescribing?</vt:lpstr>
      <vt:lpstr>PowerPoint Presentation</vt:lpstr>
      <vt:lpstr>Impact of the rollout of the national social prescribing link worker programme on population outcomes: evidence from a repeated cross-sectional survey | British Journal of General Practice  Anna Wilding, Efundem Agboraw, Luke Munford, Matthew Sutton, Stewart W. Mercer, Chris Salisbury, Morgan Beeson, John Wildman and Paul Wilson June 2025</vt:lpstr>
      <vt:lpstr>This study estimated the impact of ARRS-funded social prescribing link workers on population outcomes and found that the rollout of link workers was associated with small improvements in patient experience and slightly better outcomes for population groups specifically targeted for social prescribing.  An additional full-time equivalent link worker per 50,000 patients was associated with   higher probabilities of having confidence in managing long-term condition(s) and having enough support from local services, for respondents with long-term conditions  a higher probability of having their mental health needs understood, for respondents with mental health needs  a higher probability of having a good experience at their general practice, for all respondents  </vt:lpstr>
      <vt:lpstr>PowerPoint Presentation</vt:lpstr>
      <vt:lpstr>National Evaluation of the Preventing and Tackling Mental Ill Health through Green Social Prescribing (GSP) Project</vt:lpstr>
      <vt:lpstr>PowerPoint Presentation</vt:lpstr>
      <vt:lpstr>GSP had a positive impact on participants' mental health and wellbeing</vt:lpstr>
      <vt:lpstr>PowerPoint Presentation</vt:lpstr>
      <vt:lpstr>PowerPoint Presentation</vt:lpstr>
      <vt:lpstr>PowerPoint Presentation</vt:lpstr>
      <vt:lpstr>Severe Mental Illness</vt:lpstr>
      <vt:lpstr>Challenges</vt:lpstr>
      <vt:lpstr>PowerPoint Presentation</vt:lpstr>
      <vt:lpstr>PowerPoint Presentation</vt:lpstr>
      <vt:lpstr>PowerPoint Presentation</vt:lpstr>
      <vt:lpstr>Summary</vt:lpstr>
      <vt:lpstr>Ben Barlow - Social Prescribing Link Worker at Newport &amp; Central PCN     </vt:lpstr>
      <vt:lpstr>The remit of Social prescribing in Mental Health &amp; the importance of working in partnership -Ben Barlow-Beck </vt:lpstr>
      <vt:lpstr>About me</vt:lpstr>
      <vt:lpstr>The Wider Lens:  What do you see?</vt:lpstr>
      <vt:lpstr>What matters to you?</vt:lpstr>
      <vt:lpstr>We don’t need to solve everything</vt:lpstr>
      <vt:lpstr>What supports our work?</vt:lpstr>
      <vt:lpstr>We can't do this alone</vt:lpstr>
      <vt:lpstr>Thank you</vt:lpstr>
      <vt:lpstr>Jackie Hardy - Lived experience contributor  </vt:lpstr>
      <vt:lpstr>      Lived Experience:  My social prescribing journey</vt:lpstr>
      <vt:lpstr>Why I was referred for social prescribing</vt:lpstr>
      <vt:lpstr>Meeting with Link Worker</vt:lpstr>
      <vt:lpstr>Felt nervous</vt:lpstr>
      <vt:lpstr>PowerPoint Presentation</vt:lpstr>
      <vt:lpstr>What it helped me to do</vt:lpstr>
      <vt:lpstr>Ways of working used by link worker</vt:lpstr>
      <vt:lpstr>Difference social prescribing has made to me</vt:lpstr>
      <vt:lpstr>Moved a year ago and felt lonely/isolated as new area and did not know anyone</vt:lpstr>
      <vt:lpstr>Thanking for making a difference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NASP Webinar: RNIB and SignHealth talk sensory impairments  and social prescribing </dc:title>
  <dc:creator>Ceriann Bailey-Rush</dc:creator>
  <cp:revision>20</cp:revision>
  <dcterms:created xsi:type="dcterms:W3CDTF">2024-05-29T10:15:32Z</dcterms:created>
  <dcterms:modified xsi:type="dcterms:W3CDTF">2026-10-21T14:06:45Z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0x010100391E39600B21014991592B10C4BE6E14</vt:lpwstr>
  </property>
  <property fmtid="{D5CDD505-2E9C-101B-9397-08002B2CF9AE}" pid="3" name="MediaServiceImageTags">
    <vt:lpwstr/>
  </property>
</Properties>
</file>